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0680700" cy="7556500"/>
  <p:notesSz cx="10680700" cy="75565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CTBHVM+Tahoma" panose="020B0604030504040204" pitchFamily="34" charset="0"/>
      <p:regular r:id="rId25"/>
    </p:embeddedFont>
    <p:embeddedFont>
      <p:font typeface="DCQQJL+Times New Roman" panose="02020603050405020304" pitchFamily="18" charset="0"/>
      <p:regular r:id="rId26"/>
    </p:embeddedFont>
    <p:embeddedFont>
      <p:font typeface="HEUCNS+Times New Roman Bold Italic" panose="02020703060505090304" pitchFamily="18" charset="0"/>
      <p:regular r:id="rId27"/>
      <p:bold r:id="rId28"/>
      <p:italic r:id="rId29"/>
      <p:boldItalic r:id="rId30"/>
    </p:embeddedFont>
    <p:embeddedFont>
      <p:font typeface="LHQAAQ+Arial" panose="020B0604020202020204" pitchFamily="34" charset="0"/>
      <p:regular r:id="rId31"/>
    </p:embeddedFont>
    <p:embeddedFont>
      <p:font typeface="MHGPQW+Wingdings" pitchFamily="2" charset="2"/>
      <p:regular r:id="rId32"/>
    </p:embeddedFont>
    <p:embeddedFont>
      <p:font typeface="OPDTIQ+Times New Roman Italic" panose="02020503050405090304" pitchFamily="18" charset="0"/>
      <p:regular r:id="rId33"/>
      <p:italic r:id="rId34"/>
    </p:embeddedFont>
    <p:embeddedFont>
      <p:font typeface="Times New Roman" panose="02020603050405020304" pitchFamily="18" charset="0"/>
      <p:regular r:id="rId35"/>
    </p:embeddedFont>
  </p:embeddedFont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>
      <p:cViewPr varScale="1">
        <p:scale>
          <a:sx n="112" d="100"/>
          <a:sy n="112" d="100"/>
        </p:scale>
        <p:origin x="1648" y="200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9" Type="http://schemas.openxmlformats.org/officeDocument/2006/relationships/tableStyles" Target="tableStyles.xml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font" Target="fonts/font15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3/20/23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3/20/23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899795" y="1753196"/>
            <a:ext cx="8734425" cy="37896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3408"/>
            <a:ext cx="9148573" cy="68656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739950" y="1827419"/>
            <a:ext cx="7477868" cy="6842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793"/>
              </a:lnSpc>
              <a:spcBef>
                <a:spcPts val="0"/>
              </a:spcBef>
              <a:spcAft>
                <a:spcPts val="0"/>
              </a:spcAft>
            </a:pPr>
            <a:r>
              <a:rPr sz="4800" dirty="0">
                <a:solidFill>
                  <a:srgbClr val="CCFFFF"/>
                </a:solidFill>
                <a:latin typeface="CTBHVM+Tahoma"/>
                <a:cs typeface="CTBHVM+Tahoma"/>
              </a:rPr>
              <a:t>Propedeutika</a:t>
            </a:r>
            <a:r>
              <a:rPr sz="4800" spc="13" dirty="0">
                <a:solidFill>
                  <a:srgbClr val="CCFFFF"/>
                </a:solidFill>
                <a:latin typeface="CTBHVM+Tahoma"/>
                <a:cs typeface="CTBHVM+Tahoma"/>
              </a:rPr>
              <a:t> </a:t>
            </a:r>
            <a:r>
              <a:rPr sz="4800" dirty="0" err="1">
                <a:solidFill>
                  <a:srgbClr val="CCFFFF"/>
                </a:solidFill>
                <a:latin typeface="CTBHVM+Tahoma"/>
                <a:cs typeface="CTBHVM+Tahoma"/>
              </a:rPr>
              <a:t>výuky</a:t>
            </a:r>
            <a:r>
              <a:rPr sz="4800" dirty="0">
                <a:solidFill>
                  <a:srgbClr val="CCFFFF"/>
                </a:solidFill>
                <a:latin typeface="CTBHVM+Tahoma"/>
                <a:cs typeface="CTBHVM+Tahoma"/>
              </a:rPr>
              <a:t> </a:t>
            </a:r>
            <a:r>
              <a:rPr sz="4800" dirty="0" err="1">
                <a:solidFill>
                  <a:srgbClr val="CCFFFF"/>
                </a:solidFill>
                <a:latin typeface="CTBHVM+Tahoma"/>
                <a:cs typeface="CTBHVM+Tahoma"/>
              </a:rPr>
              <a:t>chemi</a:t>
            </a:r>
            <a:r>
              <a:rPr lang="cs-CZ" sz="4800" dirty="0">
                <a:solidFill>
                  <a:srgbClr val="CCFFFF"/>
                </a:solidFill>
                <a:latin typeface="CTBHVM+Tahoma"/>
                <a:cs typeface="CTBHVM+Tahoma"/>
              </a:rPr>
              <a:t>e</a:t>
            </a:r>
            <a:endParaRPr sz="4800" dirty="0">
              <a:solidFill>
                <a:srgbClr val="CCFFFF"/>
              </a:solidFill>
              <a:latin typeface="CTBHVM+Tahoma"/>
              <a:cs typeface="CTBHVM+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237982" y="3891094"/>
            <a:ext cx="429439" cy="6506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23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CCECFF"/>
                </a:solidFill>
                <a:latin typeface="CTBHVM+Tahoma"/>
                <a:cs typeface="CTBHVM+Tahoma"/>
              </a:rPr>
              <a:t>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558795" y="4608777"/>
            <a:ext cx="5788983" cy="11386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90945" marR="0">
              <a:lnSpc>
                <a:spcPts val="4345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FF0000"/>
                </a:solidFill>
                <a:latin typeface="CTBHVM+Tahoma"/>
                <a:cs typeface="CTBHVM+Tahoma"/>
              </a:rPr>
              <a:t>Obecná</a:t>
            </a:r>
            <a:r>
              <a:rPr sz="3600" spc="49" dirty="0">
                <a:solidFill>
                  <a:srgbClr val="FF0000"/>
                </a:solidFill>
                <a:latin typeface="CTBHVM+Tahoma"/>
                <a:cs typeface="CTBHVM+Tahoma"/>
              </a:rPr>
              <a:t> </a:t>
            </a:r>
            <a:r>
              <a:rPr sz="3600" dirty="0">
                <a:solidFill>
                  <a:srgbClr val="FF0000"/>
                </a:solidFill>
                <a:latin typeface="CTBHVM+Tahoma"/>
                <a:cs typeface="CTBHVM+Tahoma"/>
              </a:rPr>
              <a:t>didaktika</a:t>
            </a:r>
            <a:r>
              <a:rPr sz="3600" spc="13" dirty="0">
                <a:solidFill>
                  <a:srgbClr val="FF0000"/>
                </a:solidFill>
                <a:latin typeface="CTBHVM+Tahoma"/>
                <a:cs typeface="CTBHVM+Tahoma"/>
              </a:rPr>
              <a:t> </a:t>
            </a:r>
            <a:r>
              <a:rPr sz="3600" spc="-23" dirty="0">
                <a:solidFill>
                  <a:srgbClr val="FF0000"/>
                </a:solidFill>
                <a:latin typeface="CTBHVM+Tahoma"/>
                <a:cs typeface="CTBHVM+Tahoma"/>
              </a:rPr>
              <a:t>se</a:t>
            </a:r>
          </a:p>
          <a:p>
            <a:pPr marL="0" marR="0">
              <a:lnSpc>
                <a:spcPts val="4320"/>
              </a:lnSpc>
              <a:spcBef>
                <a:spcPts val="50"/>
              </a:spcBef>
              <a:spcAft>
                <a:spcPts val="0"/>
              </a:spcAft>
            </a:pPr>
            <a:r>
              <a:rPr sz="3600" dirty="0">
                <a:solidFill>
                  <a:srgbClr val="FF0000"/>
                </a:solidFill>
                <a:latin typeface="CTBHVM+Tahoma"/>
                <a:cs typeface="CTBHVM+Tahoma"/>
              </a:rPr>
              <a:t>zaměřením</a:t>
            </a:r>
            <a:r>
              <a:rPr sz="3600" spc="27" dirty="0">
                <a:solidFill>
                  <a:srgbClr val="FF0000"/>
                </a:solidFill>
                <a:latin typeface="CTBHVM+Tahoma"/>
                <a:cs typeface="CTBHVM+Tahoma"/>
              </a:rPr>
              <a:t> </a:t>
            </a:r>
            <a:r>
              <a:rPr sz="3600" spc="-27" dirty="0">
                <a:solidFill>
                  <a:srgbClr val="FF0000"/>
                </a:solidFill>
                <a:latin typeface="CTBHVM+Tahoma"/>
                <a:cs typeface="CTBHVM+Tahoma"/>
              </a:rPr>
              <a:t>na</a:t>
            </a:r>
            <a:r>
              <a:rPr sz="3600" spc="37" dirty="0">
                <a:solidFill>
                  <a:srgbClr val="FF0000"/>
                </a:solidFill>
                <a:latin typeface="CTBHVM+Tahoma"/>
                <a:cs typeface="CTBHVM+Tahoma"/>
              </a:rPr>
              <a:t> </a:t>
            </a:r>
            <a:r>
              <a:rPr sz="3600" dirty="0" err="1">
                <a:solidFill>
                  <a:srgbClr val="FF0000"/>
                </a:solidFill>
                <a:latin typeface="CTBHVM+Tahoma"/>
                <a:cs typeface="CTBHVM+Tahoma"/>
              </a:rPr>
              <a:t>výuku</a:t>
            </a:r>
            <a:r>
              <a:rPr sz="3600" dirty="0">
                <a:solidFill>
                  <a:srgbClr val="FF0000"/>
                </a:solidFill>
                <a:latin typeface="CTBHVM+Tahoma"/>
                <a:cs typeface="CTBHVM+Tahoma"/>
              </a:rPr>
              <a:t> </a:t>
            </a:r>
            <a:r>
              <a:rPr sz="3600" dirty="0" err="1">
                <a:solidFill>
                  <a:srgbClr val="FF0000"/>
                </a:solidFill>
                <a:latin typeface="CTBHVM+Tahoma"/>
                <a:cs typeface="CTBHVM+Tahoma"/>
              </a:rPr>
              <a:t>chemi</a:t>
            </a:r>
            <a:r>
              <a:rPr lang="cs-CZ" sz="3600" dirty="0">
                <a:solidFill>
                  <a:srgbClr val="FF0000"/>
                </a:solidFill>
                <a:latin typeface="CTBHVM+Tahoma"/>
                <a:cs typeface="CTBHVM+Tahoma"/>
              </a:rPr>
              <a:t>e</a:t>
            </a:r>
            <a:endParaRPr sz="3600" dirty="0">
              <a:solidFill>
                <a:srgbClr val="FF0000"/>
              </a:solidFill>
              <a:latin typeface="CTBHVM+Tahoma"/>
              <a:cs typeface="CTBHVM+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LHQAAQ+Arial"/>
                <a:cs typeface="LHQAAQ+Arial"/>
              </a:rPr>
              <a:t>1 / 18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94308" y="1227067"/>
            <a:ext cx="4676104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CTBHVM+Tahoma"/>
                <a:cs typeface="CTBHVM+Tahoma"/>
              </a:rPr>
              <a:t>Uzavření</a:t>
            </a:r>
            <a:r>
              <a:rPr sz="4400" spc="-50" dirty="0">
                <a:solidFill>
                  <a:srgbClr val="CCFFFF"/>
                </a:solidFill>
                <a:latin typeface="CTBHVM+Tahoma"/>
                <a:cs typeface="CTBHVM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CTBHVM+Tahoma"/>
                <a:cs typeface="CTBHVM+Tahoma"/>
              </a:rPr>
              <a:t>disciplíny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60326" y="2019691"/>
            <a:ext cx="8149172" cy="44778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10" dirty="0">
                <a:solidFill>
                  <a:srgbClr val="CC99FF"/>
                </a:solidFill>
                <a:latin typeface="MHGPQW+Wingdings"/>
                <a:cs typeface="MHGPQW+Wingdings"/>
              </a:rPr>
              <a:t></a:t>
            </a:r>
            <a:r>
              <a:rPr sz="3400" spc="458" baseline="1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spc="-19" dirty="0">
                <a:solidFill>
                  <a:srgbClr val="FFFFFF"/>
                </a:solidFill>
                <a:latin typeface="CTBHVM+Tahoma"/>
                <a:cs typeface="CTBHVM+Tahoma"/>
              </a:rPr>
              <a:t>1.</a:t>
            </a:r>
            <a:r>
              <a:rPr sz="2800" spc="30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Aktivní účast na seminářích</a:t>
            </a:r>
            <a:r>
              <a:rPr sz="2800" spc="27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s odpovídající</a:t>
            </a:r>
          </a:p>
          <a:p>
            <a:pPr marL="342969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účastí (60%)</a:t>
            </a:r>
          </a:p>
          <a:p>
            <a:pPr marL="0" marR="0">
              <a:lnSpc>
                <a:spcPts val="3374"/>
              </a:lnSpc>
              <a:spcBef>
                <a:spcPts val="656"/>
              </a:spcBef>
              <a:spcAft>
                <a:spcPts val="0"/>
              </a:spcAft>
            </a:pPr>
            <a:r>
              <a:rPr sz="3400" baseline="0" dirty="0">
                <a:solidFill>
                  <a:srgbClr val="CC99FF"/>
                </a:solidFill>
                <a:latin typeface="MHGPQW+Wingdings"/>
                <a:cs typeface="MHGPQW+Wingdings"/>
              </a:rPr>
              <a:t></a:t>
            </a:r>
            <a:r>
              <a:rPr sz="3400" spc="170" baseline="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spc="-19" dirty="0">
                <a:solidFill>
                  <a:srgbClr val="FFFFFF"/>
                </a:solidFill>
                <a:latin typeface="CTBHVM+Tahoma"/>
                <a:cs typeface="CTBHVM+Tahoma"/>
              </a:rPr>
              <a:t>2.</a:t>
            </a:r>
            <a:r>
              <a:rPr sz="2800" spc="30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Zápočet: Splnění</a:t>
            </a:r>
            <a:r>
              <a:rPr sz="2800" spc="25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podmínek</a:t>
            </a:r>
            <a:r>
              <a:rPr sz="2800" spc="26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výstupního</a:t>
            </a:r>
            <a:r>
              <a:rPr sz="2800" spc="39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testu</a:t>
            </a:r>
            <a:r>
              <a:rPr sz="2800" spc="27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z</a:t>
            </a:r>
          </a:p>
          <a:p>
            <a:pPr marL="342969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učiva obecné didaktiky</a:t>
            </a:r>
            <a:r>
              <a:rPr sz="2800" spc="56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chemie</a:t>
            </a:r>
          </a:p>
          <a:p>
            <a:pPr marL="0" marR="0">
              <a:lnSpc>
                <a:spcPts val="3374"/>
              </a:lnSpc>
              <a:spcBef>
                <a:spcPts val="658"/>
              </a:spcBef>
              <a:spcAft>
                <a:spcPts val="0"/>
              </a:spcAft>
            </a:pPr>
            <a:r>
              <a:rPr sz="3400" baseline="1" dirty="0">
                <a:solidFill>
                  <a:srgbClr val="CC99FF"/>
                </a:solidFill>
                <a:latin typeface="MHGPQW+Wingdings"/>
                <a:cs typeface="MHGPQW+Wingdings"/>
              </a:rPr>
              <a:t></a:t>
            </a:r>
            <a:r>
              <a:rPr sz="3400" spc="170" baseline="1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spc="-19" dirty="0">
                <a:solidFill>
                  <a:srgbClr val="FFFFFF"/>
                </a:solidFill>
                <a:latin typeface="CTBHVM+Tahoma"/>
                <a:cs typeface="CTBHVM+Tahoma"/>
              </a:rPr>
              <a:t>3.</a:t>
            </a:r>
            <a:r>
              <a:rPr sz="2800" spc="30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Pro</a:t>
            </a:r>
            <a:r>
              <a:rPr sz="2800" spc="13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seminární</a:t>
            </a:r>
            <a:r>
              <a:rPr sz="2800" spc="26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formu výuky si</a:t>
            </a:r>
            <a:r>
              <a:rPr sz="2800" spc="14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studenti(ky)</a:t>
            </a:r>
          </a:p>
          <a:p>
            <a:pPr marL="342969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rozpracují</a:t>
            </a:r>
            <a:r>
              <a:rPr sz="2800" spc="24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písemně</a:t>
            </a:r>
            <a:r>
              <a:rPr sz="2800" spc="31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tematiku dle návrhu</a:t>
            </a:r>
          </a:p>
          <a:p>
            <a:pPr marL="342969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vyučujícího</a:t>
            </a:r>
            <a:r>
              <a:rPr sz="2800" spc="11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(Rozsah</a:t>
            </a:r>
            <a:r>
              <a:rPr sz="2800" spc="22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3 strany</a:t>
            </a:r>
            <a:r>
              <a:rPr sz="2800" spc="27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textu odešlou jako</a:t>
            </a:r>
          </a:p>
          <a:p>
            <a:pPr marL="342969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pdf soubor</a:t>
            </a:r>
            <a:r>
              <a:rPr sz="2800" spc="-13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na adresu </a:t>
            </a:r>
            <a:r>
              <a:rPr sz="2800" u="sng" dirty="0">
                <a:solidFill>
                  <a:srgbClr val="99CCFF"/>
                </a:solidFill>
                <a:latin typeface="CTBHVM+Tahoma"/>
                <a:cs typeface="CTBHVM+Tahoma"/>
              </a:rPr>
              <a:t>rychterj@kch.zcu.cz</a:t>
            </a:r>
            <a:r>
              <a:rPr sz="2800" dirty="0">
                <a:solidFill>
                  <a:srgbClr val="99CC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,</a:t>
            </a:r>
            <a:r>
              <a:rPr sz="2800" spc="11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při</a:t>
            </a:r>
          </a:p>
          <a:p>
            <a:pPr marL="342969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prezentaci v</a:t>
            </a:r>
            <a:r>
              <a:rPr sz="2800" spc="23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rámci seminární</a:t>
            </a:r>
            <a:r>
              <a:rPr sz="2800" spc="25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výuky</a:t>
            </a:r>
            <a:r>
              <a:rPr sz="2800" spc="26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spc="22" dirty="0">
                <a:solidFill>
                  <a:srgbClr val="FFFFFF"/>
                </a:solidFill>
                <a:latin typeface="CTBHVM+Tahoma"/>
                <a:cs typeface="CTBHVM+Tahoma"/>
              </a:rPr>
              <a:t>je</a:t>
            </a:r>
            <a:r>
              <a:rPr sz="2800" spc="-50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možno</a:t>
            </a:r>
          </a:p>
          <a:p>
            <a:pPr marL="342969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použít Power</a:t>
            </a:r>
            <a:r>
              <a:rPr sz="2800" spc="-13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Point)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LHQAAQ+Arial"/>
                <a:cs typeface="LHQAAQ+Arial"/>
              </a:rPr>
              <a:t>2 / 18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94308" y="1227067"/>
            <a:ext cx="2727179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CTBHVM+Tahoma"/>
                <a:cs typeface="CTBHVM+Tahoma"/>
              </a:rPr>
              <a:t>Literatura: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88734" y="2370226"/>
            <a:ext cx="8211165" cy="3552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67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CTBHVM+Tahoma"/>
                <a:cs typeface="CTBHVM+Tahoma"/>
              </a:rPr>
              <a:t>PACHMAN,</a:t>
            </a:r>
            <a:r>
              <a:rPr sz="3200" spc="17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CTBHVM+Tahoma"/>
                <a:cs typeface="CTBHVM+Tahoma"/>
              </a:rPr>
              <a:t>E.,</a:t>
            </a:r>
            <a:r>
              <a:rPr sz="3200" spc="22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CTBHVM+Tahoma"/>
                <a:cs typeface="CTBHVM+Tahoma"/>
              </a:rPr>
              <a:t>HOFMANN,</a:t>
            </a:r>
            <a:r>
              <a:rPr sz="3200" spc="15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3200" spc="-19" dirty="0">
                <a:solidFill>
                  <a:srgbClr val="FFFFFF"/>
                </a:solidFill>
                <a:latin typeface="CTBHVM+Tahoma"/>
                <a:cs typeface="CTBHVM+Tahoma"/>
              </a:rPr>
              <a:t>V.</a:t>
            </a:r>
            <a:r>
              <a:rPr sz="3200" spc="37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CTBHVM+Tahoma"/>
                <a:cs typeface="CTBHVM+Tahoma"/>
              </a:rPr>
              <a:t>Obec.</a:t>
            </a:r>
            <a:r>
              <a:rPr sz="3200" spc="-18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CTBHVM+Tahoma"/>
                <a:cs typeface="CTBHVM+Tahoma"/>
              </a:rPr>
              <a:t>didaktika</a:t>
            </a:r>
          </a:p>
          <a:p>
            <a:pPr marL="0" marR="0">
              <a:lnSpc>
                <a:spcPts val="383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CTBHVM+Tahoma"/>
                <a:cs typeface="CTBHVM+Tahoma"/>
              </a:rPr>
              <a:t>chemie.</a:t>
            </a:r>
            <a:r>
              <a:rPr sz="3200" spc="16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3200" spc="-17" dirty="0">
                <a:solidFill>
                  <a:srgbClr val="FFFFFF"/>
                </a:solidFill>
                <a:latin typeface="CTBHVM+Tahoma"/>
                <a:cs typeface="CTBHVM+Tahoma"/>
              </a:rPr>
              <a:t>1.</a:t>
            </a:r>
            <a:r>
              <a:rPr sz="3200" spc="34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CTBHVM+Tahoma"/>
                <a:cs typeface="CTBHVM+Tahoma"/>
              </a:rPr>
              <a:t>vyd.</a:t>
            </a:r>
            <a:r>
              <a:rPr sz="3200" spc="14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CTBHVM+Tahoma"/>
                <a:cs typeface="CTBHVM+Tahoma"/>
              </a:rPr>
              <a:t>Praha</a:t>
            </a:r>
            <a:r>
              <a:rPr sz="3200" spc="-19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CTBHVM+Tahoma"/>
                <a:cs typeface="CTBHVM+Tahoma"/>
              </a:rPr>
              <a:t>:</a:t>
            </a:r>
            <a:r>
              <a:rPr sz="3200" spc="15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CTBHVM+Tahoma"/>
                <a:cs typeface="CTBHVM+Tahoma"/>
              </a:rPr>
              <a:t>SPN,</a:t>
            </a:r>
            <a:r>
              <a:rPr sz="3200" spc="-21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CTBHVM+Tahoma"/>
                <a:cs typeface="CTBHVM+Tahoma"/>
              </a:rPr>
              <a:t>1981.</a:t>
            </a:r>
          </a:p>
          <a:p>
            <a:pPr marL="0" marR="0">
              <a:lnSpc>
                <a:spcPts val="3840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CTBHVM+Tahoma"/>
                <a:cs typeface="CTBHVM+Tahoma"/>
              </a:rPr>
              <a:t>KAŠPAR</a:t>
            </a:r>
            <a:r>
              <a:rPr sz="3200" spc="-11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CTBHVM+Tahoma"/>
                <a:cs typeface="CTBHVM+Tahoma"/>
              </a:rPr>
              <a:t>a</a:t>
            </a:r>
            <a:r>
              <a:rPr sz="3200" spc="12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CTBHVM+Tahoma"/>
                <a:cs typeface="CTBHVM+Tahoma"/>
              </a:rPr>
              <a:t>kol.</a:t>
            </a:r>
            <a:r>
              <a:rPr sz="3200" spc="-17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CTBHVM+Tahoma"/>
                <a:cs typeface="CTBHVM+Tahoma"/>
              </a:rPr>
              <a:t>Didaktika fyziky</a:t>
            </a:r>
            <a:r>
              <a:rPr sz="3200" spc="30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CTBHVM+Tahoma"/>
                <a:cs typeface="CTBHVM+Tahoma"/>
              </a:rPr>
              <a:t>-</a:t>
            </a:r>
            <a:r>
              <a:rPr sz="3200" spc="-16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CTBHVM+Tahoma"/>
                <a:cs typeface="CTBHVM+Tahoma"/>
              </a:rPr>
              <a:t>obecné</a:t>
            </a:r>
          </a:p>
          <a:p>
            <a:pPr marL="0" marR="0">
              <a:lnSpc>
                <a:spcPts val="3839"/>
              </a:lnSpc>
              <a:spcBef>
                <a:spcPts val="5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CTBHVM+Tahoma"/>
                <a:cs typeface="CTBHVM+Tahoma"/>
              </a:rPr>
              <a:t>otázky.</a:t>
            </a:r>
          </a:p>
          <a:p>
            <a:pPr marL="0" marR="0">
              <a:lnSpc>
                <a:spcPts val="3867"/>
              </a:lnSpc>
              <a:spcBef>
                <a:spcPts val="741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CTBHVM+Tahoma"/>
                <a:cs typeface="CTBHVM+Tahoma"/>
              </a:rPr>
              <a:t>ZORMANOVÁ,</a:t>
            </a:r>
            <a:r>
              <a:rPr sz="3200" spc="-17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CTBHVM+Tahoma"/>
                <a:cs typeface="CTBHVM+Tahoma"/>
              </a:rPr>
              <a:t>L.,</a:t>
            </a:r>
            <a:r>
              <a:rPr sz="3200" spc="17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CTBHVM+Tahoma"/>
                <a:cs typeface="CTBHVM+Tahoma"/>
              </a:rPr>
              <a:t>(2014):</a:t>
            </a:r>
            <a:r>
              <a:rPr sz="3200" spc="13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CTBHVM+Tahoma"/>
                <a:cs typeface="CTBHVM+Tahoma"/>
              </a:rPr>
              <a:t>OBECNÁ</a:t>
            </a:r>
          </a:p>
          <a:p>
            <a:pPr marL="0" marR="0">
              <a:lnSpc>
                <a:spcPts val="383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CTBHVM+Tahoma"/>
                <a:cs typeface="CTBHVM+Tahoma"/>
              </a:rPr>
              <a:t>DIDAKTIKA</a:t>
            </a:r>
            <a:r>
              <a:rPr sz="3200" spc="1053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CTBHVM+Tahoma"/>
                <a:cs typeface="CTBHVM+Tahoma"/>
              </a:rPr>
              <a:t>-</a:t>
            </a:r>
            <a:r>
              <a:rPr sz="3200" spc="-16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CTBHVM+Tahoma"/>
                <a:cs typeface="CTBHVM+Tahoma"/>
              </a:rPr>
              <a:t>Pro</a:t>
            </a:r>
            <a:r>
              <a:rPr sz="3200" spc="-13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CTBHVM+Tahoma"/>
                <a:cs typeface="CTBHVM+Tahoma"/>
              </a:rPr>
              <a:t>studium</a:t>
            </a:r>
            <a:r>
              <a:rPr sz="3200" spc="26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CTBHVM+Tahoma"/>
                <a:cs typeface="CTBHVM+Tahoma"/>
              </a:rPr>
              <a:t>a</a:t>
            </a:r>
            <a:r>
              <a:rPr sz="3200" spc="-20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CTBHVM+Tahoma"/>
                <a:cs typeface="CTBHVM+Tahoma"/>
              </a:rPr>
              <a:t>praxi;</a:t>
            </a:r>
            <a:r>
              <a:rPr sz="3200" spc="15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CTBHVM+Tahoma"/>
                <a:cs typeface="CTBHVM+Tahoma"/>
              </a:rPr>
              <a:t>Praha,</a:t>
            </a:r>
          </a:p>
          <a:p>
            <a:pPr marL="0" marR="0">
              <a:lnSpc>
                <a:spcPts val="3840"/>
              </a:lnSpc>
              <a:spcBef>
                <a:spcPts val="5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CTBHVM+Tahoma"/>
                <a:cs typeface="CTBHVM+Tahoma"/>
              </a:rPr>
              <a:t>Grada</a:t>
            </a:r>
            <a:r>
              <a:rPr sz="3200" spc="14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CTBHVM+Tahoma"/>
                <a:cs typeface="CTBHVM+Tahoma"/>
              </a:rPr>
              <a:t>Publishing,</a:t>
            </a:r>
            <a:r>
              <a:rPr sz="3200" spc="16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CTBHVM+Tahoma"/>
                <a:cs typeface="CTBHVM+Tahoma"/>
              </a:rPr>
              <a:t>a.s.,</a:t>
            </a:r>
            <a:r>
              <a:rPr sz="3200" spc="-19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CTBHVM+Tahoma"/>
                <a:cs typeface="CTBHVM+Tahoma"/>
              </a:rPr>
              <a:t>2014,</a:t>
            </a:r>
            <a:r>
              <a:rPr sz="3200" spc="10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3200" spc="-17" dirty="0">
                <a:solidFill>
                  <a:srgbClr val="FFFFFF"/>
                </a:solidFill>
                <a:latin typeface="CTBHVM+Tahoma"/>
                <a:cs typeface="CTBHVM+Tahoma"/>
              </a:rPr>
              <a:t>1.</a:t>
            </a:r>
            <a:r>
              <a:rPr sz="3200" spc="34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CTBHVM+Tahoma"/>
                <a:cs typeface="CTBHVM+Tahoma"/>
              </a:rPr>
              <a:t>vyd.,</a:t>
            </a:r>
            <a:r>
              <a:rPr sz="3200" spc="17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3200" spc="15" dirty="0">
                <a:solidFill>
                  <a:srgbClr val="FFFFFF"/>
                </a:solidFill>
                <a:latin typeface="CTBHVM+Tahoma"/>
                <a:cs typeface="CTBHVM+Tahoma"/>
              </a:rPr>
              <a:t>240</a:t>
            </a:r>
            <a:r>
              <a:rPr sz="3200" spc="-39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3200" spc="14" dirty="0">
                <a:solidFill>
                  <a:srgbClr val="FFFFFF"/>
                </a:solidFill>
                <a:latin typeface="CTBHVM+Tahoma"/>
                <a:cs typeface="CTBHVM+Tahoma"/>
              </a:rPr>
              <a:t>s.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LHQAAQ+Arial"/>
                <a:cs typeface="LHQAAQ+Arial"/>
              </a:rPr>
              <a:t>3 / 18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45424" y="611228"/>
            <a:ext cx="7349081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CTBHVM+Tahoma"/>
                <a:cs typeface="CTBHVM+Tahoma"/>
              </a:rPr>
              <a:t>Učebnice chemie</a:t>
            </a:r>
            <a:r>
              <a:rPr sz="4400" spc="-34" dirty="0">
                <a:solidFill>
                  <a:srgbClr val="CCFFFF"/>
                </a:solidFill>
                <a:latin typeface="CTBHVM+Tahoma"/>
                <a:cs typeface="CTBHVM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CTBHVM+Tahoma"/>
                <a:cs typeface="CTBHVM+Tahoma"/>
              </a:rPr>
              <a:t>pro</a:t>
            </a:r>
            <a:r>
              <a:rPr sz="4400" spc="28" dirty="0">
                <a:solidFill>
                  <a:srgbClr val="CCFFFF"/>
                </a:solidFill>
                <a:latin typeface="CTBHVM+Tahoma"/>
                <a:cs typeface="CTBHVM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CTBHVM+Tahoma"/>
                <a:cs typeface="CTBHVM+Tahoma"/>
              </a:rPr>
              <a:t>ZŠ a</a:t>
            </a:r>
            <a:r>
              <a:rPr sz="4400" spc="-29" dirty="0">
                <a:solidFill>
                  <a:srgbClr val="CCFFFF"/>
                </a:solidFill>
                <a:latin typeface="CTBHVM+Tahoma"/>
                <a:cs typeface="CTBHVM+Tahoma"/>
              </a:rPr>
              <a:t> </a:t>
            </a:r>
            <a:r>
              <a:rPr sz="4400" spc="15" dirty="0">
                <a:solidFill>
                  <a:srgbClr val="CCFFFF"/>
                </a:solidFill>
                <a:latin typeface="CTBHVM+Tahoma"/>
                <a:cs typeface="CTBHVM+Tahoma"/>
              </a:rPr>
              <a:t>SŠ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51438" y="2371663"/>
            <a:ext cx="7282262" cy="37098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-20" dirty="0">
                <a:solidFill>
                  <a:srgbClr val="CC99FF"/>
                </a:solidFill>
                <a:latin typeface="MHGPQW+Wingdings"/>
                <a:cs typeface="MHGPQW+Wingdings"/>
              </a:rPr>
              <a:t></a:t>
            </a:r>
            <a:r>
              <a:rPr sz="3400" spc="170" baseline="-2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BÍLEK,</a:t>
            </a:r>
            <a:r>
              <a:rPr sz="2800" spc="12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M., RYCHTERA,</a:t>
            </a:r>
            <a:r>
              <a:rPr sz="2800" spc="13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J.: Chemie krok</a:t>
            </a:r>
            <a:r>
              <a:rPr sz="2800" spc="17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spc="-14" dirty="0">
                <a:solidFill>
                  <a:srgbClr val="FFFFFF"/>
                </a:solidFill>
                <a:latin typeface="CTBHVM+Tahoma"/>
                <a:cs typeface="CTBHVM+Tahoma"/>
              </a:rPr>
              <a:t>za</a:t>
            </a:r>
          </a:p>
          <a:p>
            <a:pPr marL="342971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krokem</a:t>
            </a:r>
            <a:r>
              <a:rPr sz="2800" spc="16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+ laboratorní</a:t>
            </a:r>
            <a:r>
              <a:rPr sz="2800" spc="52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cvičení;</a:t>
            </a:r>
            <a:r>
              <a:rPr sz="2800" spc="-21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MOBY DICK,</a:t>
            </a:r>
          </a:p>
          <a:p>
            <a:pPr marL="342971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Praha,</a:t>
            </a:r>
            <a:r>
              <a:rPr sz="2800" spc="46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1999</a:t>
            </a:r>
          </a:p>
          <a:p>
            <a:pPr marL="0" marR="0">
              <a:lnSpc>
                <a:spcPts val="3374"/>
              </a:lnSpc>
              <a:spcBef>
                <a:spcPts val="608"/>
              </a:spcBef>
              <a:spcAft>
                <a:spcPts val="0"/>
              </a:spcAft>
            </a:pPr>
            <a:r>
              <a:rPr sz="3400" baseline="-1" dirty="0">
                <a:solidFill>
                  <a:srgbClr val="CC99FF"/>
                </a:solidFill>
                <a:latin typeface="MHGPQW+Wingdings"/>
                <a:cs typeface="MHGPQW+Wingdings"/>
              </a:rPr>
              <a:t></a:t>
            </a:r>
            <a:r>
              <a:rPr sz="3400" spc="170" baseline="-1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GREB,</a:t>
            </a:r>
            <a:r>
              <a:rPr sz="2800" spc="12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E.,</a:t>
            </a:r>
            <a:r>
              <a:rPr sz="2800" spc="-24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kol.: Chémia</a:t>
            </a:r>
            <a:r>
              <a:rPr sz="2800" spc="36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pre</a:t>
            </a:r>
            <a:r>
              <a:rPr sz="2800" spc="34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základné</a:t>
            </a:r>
            <a:r>
              <a:rPr sz="2800" spc="30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školy,</a:t>
            </a:r>
          </a:p>
          <a:p>
            <a:pPr marL="342971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Slov.PN,</a:t>
            </a:r>
            <a:r>
              <a:rPr sz="2800" spc="12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1995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3400" baseline="-11" dirty="0">
                <a:solidFill>
                  <a:srgbClr val="CC99FF"/>
                </a:solidFill>
                <a:latin typeface="MHGPQW+Wingdings"/>
                <a:cs typeface="MHGPQW+Wingdings"/>
              </a:rPr>
              <a:t></a:t>
            </a:r>
            <a:r>
              <a:rPr sz="3400" spc="170" baseline="-11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Učebnice chemie</a:t>
            </a:r>
            <a:r>
              <a:rPr sz="2800" spc="-30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dle vlastního</a:t>
            </a:r>
            <a:r>
              <a:rPr sz="2800" spc="37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výběru;</a:t>
            </a:r>
            <a:r>
              <a:rPr sz="2800" spc="40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(pro</a:t>
            </a:r>
          </a:p>
          <a:p>
            <a:pPr marL="342971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SŠ)</a:t>
            </a:r>
          </a:p>
          <a:p>
            <a:pPr marL="0" marR="0">
              <a:lnSpc>
                <a:spcPts val="3374"/>
              </a:lnSpc>
              <a:spcBef>
                <a:spcPts val="608"/>
              </a:spcBef>
              <a:spcAft>
                <a:spcPts val="0"/>
              </a:spcAft>
            </a:pPr>
            <a:r>
              <a:rPr sz="3400" baseline="38" dirty="0">
                <a:solidFill>
                  <a:srgbClr val="CC99FF"/>
                </a:solidFill>
                <a:latin typeface="MHGPQW+Wingdings"/>
                <a:cs typeface="MHGPQW+Wingdings"/>
              </a:rPr>
              <a:t></a:t>
            </a:r>
            <a:r>
              <a:rPr sz="3400" spc="170" baseline="38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Atd.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LHQAAQ+Arial"/>
                <a:cs typeface="LHQAAQ+Arial"/>
              </a:rPr>
              <a:t>4 / 18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63721" y="579276"/>
            <a:ext cx="3146266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CTBHVM+Tahoma"/>
                <a:cs typeface="CTBHVM+Tahoma"/>
              </a:rPr>
              <a:t>Program (1)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63704" y="1443583"/>
            <a:ext cx="8622433" cy="55997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96"/>
              </a:lnSpc>
              <a:spcBef>
                <a:spcPts val="0"/>
              </a:spcBef>
              <a:spcAft>
                <a:spcPts val="0"/>
              </a:spcAft>
            </a:pPr>
            <a:r>
              <a:rPr sz="1900" dirty="0">
                <a:solidFill>
                  <a:srgbClr val="CC99FF"/>
                </a:solidFill>
                <a:latin typeface="CTBHVM+Tahoma"/>
                <a:cs typeface="CTBHVM+Tahoma"/>
              </a:rPr>
              <a:t>1.</a:t>
            </a:r>
            <a:r>
              <a:rPr sz="1900" spc="2139" dirty="0">
                <a:solidFill>
                  <a:srgbClr val="CC99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Předmět</a:t>
            </a:r>
            <a:r>
              <a:rPr sz="2400" spc="10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didaktiky chemie,</a:t>
            </a:r>
            <a:r>
              <a:rPr sz="2400" spc="-13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didaktika obecná</a:t>
            </a:r>
            <a:r>
              <a:rPr sz="2400" spc="-17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a speciální,</a:t>
            </a:r>
          </a:p>
          <a:p>
            <a:pPr marL="457315" marR="0">
              <a:lnSpc>
                <a:spcPts val="288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systém pojetí výuky chemii</a:t>
            </a:r>
          </a:p>
          <a:p>
            <a:pPr marL="0" marR="0">
              <a:lnSpc>
                <a:spcPts val="2896"/>
              </a:lnSpc>
              <a:spcBef>
                <a:spcPts val="508"/>
              </a:spcBef>
              <a:spcAft>
                <a:spcPts val="0"/>
              </a:spcAft>
            </a:pPr>
            <a:r>
              <a:rPr sz="1900" dirty="0">
                <a:solidFill>
                  <a:srgbClr val="CC99FF"/>
                </a:solidFill>
                <a:latin typeface="CTBHVM+Tahoma"/>
                <a:cs typeface="CTBHVM+Tahoma"/>
              </a:rPr>
              <a:t>2.</a:t>
            </a:r>
            <a:r>
              <a:rPr sz="1900" spc="1396" dirty="0">
                <a:solidFill>
                  <a:srgbClr val="CC99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Učitel</a:t>
            </a:r>
            <a:r>
              <a:rPr sz="2400" spc="25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chemie – odborník</a:t>
            </a:r>
            <a:r>
              <a:rPr sz="2400" spc="-29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nebo</a:t>
            </a:r>
            <a:r>
              <a:rPr sz="2400" spc="-16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pedagog?</a:t>
            </a:r>
            <a:r>
              <a:rPr sz="2400" spc="-40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Autorita</a:t>
            </a:r>
            <a:r>
              <a:rPr sz="2400" spc="-22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učitele</a:t>
            </a:r>
          </a:p>
          <a:p>
            <a:pPr marL="0" marR="0">
              <a:lnSpc>
                <a:spcPts val="2896"/>
              </a:lnSpc>
              <a:spcBef>
                <a:spcPts val="558"/>
              </a:spcBef>
              <a:spcAft>
                <a:spcPts val="0"/>
              </a:spcAft>
            </a:pPr>
            <a:r>
              <a:rPr sz="1900" dirty="0">
                <a:solidFill>
                  <a:srgbClr val="CC99FF"/>
                </a:solidFill>
                <a:latin typeface="CTBHVM+Tahoma"/>
                <a:cs typeface="CTBHVM+Tahoma"/>
              </a:rPr>
              <a:t>3.</a:t>
            </a:r>
            <a:r>
              <a:rPr sz="1900" spc="1396" dirty="0">
                <a:solidFill>
                  <a:srgbClr val="CC99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Cíle</a:t>
            </a:r>
            <a:r>
              <a:rPr sz="2400" spc="-23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výuky chemii,</a:t>
            </a:r>
            <a:r>
              <a:rPr sz="2400" spc="-16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obsah vzdělávání,</a:t>
            </a:r>
            <a:r>
              <a:rPr sz="2400" spc="-14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zásady výběru učiva,</a:t>
            </a:r>
          </a:p>
          <a:p>
            <a:pPr marL="457315" marR="0">
              <a:lnSpc>
                <a:spcPts val="287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vědecký</a:t>
            </a:r>
            <a:r>
              <a:rPr sz="2400" spc="24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a didaktický</a:t>
            </a:r>
            <a:r>
              <a:rPr sz="2400" spc="-28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systém</a:t>
            </a:r>
            <a:r>
              <a:rPr sz="2400" spc="19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učiva</a:t>
            </a:r>
          </a:p>
          <a:p>
            <a:pPr marL="0" marR="0">
              <a:lnSpc>
                <a:spcPts val="2896"/>
              </a:lnSpc>
              <a:spcBef>
                <a:spcPts val="510"/>
              </a:spcBef>
              <a:spcAft>
                <a:spcPts val="0"/>
              </a:spcAft>
            </a:pPr>
            <a:r>
              <a:rPr sz="1900" dirty="0">
                <a:solidFill>
                  <a:srgbClr val="CC99FF"/>
                </a:solidFill>
                <a:latin typeface="CTBHVM+Tahoma"/>
                <a:cs typeface="CTBHVM+Tahoma"/>
              </a:rPr>
              <a:t>4.</a:t>
            </a:r>
            <a:r>
              <a:rPr sz="1900" spc="1396" dirty="0">
                <a:solidFill>
                  <a:srgbClr val="CC99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Rámcový vzdělávací</a:t>
            </a:r>
            <a:r>
              <a:rPr sz="2400" spc="21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program,</a:t>
            </a:r>
            <a:r>
              <a:rPr sz="2400" spc="-39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Vzdělávací</a:t>
            </a:r>
            <a:r>
              <a:rPr sz="2400" spc="21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oblast</a:t>
            </a:r>
            <a:r>
              <a:rPr sz="2400" spc="-19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„Člověk a</a:t>
            </a:r>
          </a:p>
          <a:p>
            <a:pPr marL="457315" marR="0">
              <a:lnSpc>
                <a:spcPts val="287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příroda“,</a:t>
            </a:r>
            <a:r>
              <a:rPr sz="2400" spc="-38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učební plány a osnovy,</a:t>
            </a:r>
            <a:r>
              <a:rPr sz="2400" spc="-14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tematický plán,</a:t>
            </a:r>
            <a:r>
              <a:rPr sz="2400" spc="-16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příprava</a:t>
            </a:r>
          </a:p>
          <a:p>
            <a:pPr marL="457315" marR="0">
              <a:lnSpc>
                <a:spcPts val="288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učitele</a:t>
            </a:r>
            <a:r>
              <a:rPr sz="2400" spc="-23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na vyučování chemii</a:t>
            </a:r>
          </a:p>
          <a:p>
            <a:pPr marL="0" marR="0">
              <a:lnSpc>
                <a:spcPts val="2896"/>
              </a:lnSpc>
              <a:spcBef>
                <a:spcPts val="508"/>
              </a:spcBef>
              <a:spcAft>
                <a:spcPts val="0"/>
              </a:spcAft>
            </a:pPr>
            <a:r>
              <a:rPr sz="1900" dirty="0">
                <a:solidFill>
                  <a:srgbClr val="CC99FF"/>
                </a:solidFill>
                <a:latin typeface="CTBHVM+Tahoma"/>
                <a:cs typeface="CTBHVM+Tahoma"/>
              </a:rPr>
              <a:t>5.</a:t>
            </a:r>
            <a:r>
              <a:rPr sz="1900" spc="1396" dirty="0">
                <a:solidFill>
                  <a:srgbClr val="CC99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formy výuky,</a:t>
            </a:r>
            <a:r>
              <a:rPr sz="2400" spc="-17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vyučovací hodina</a:t>
            </a:r>
            <a:r>
              <a:rPr sz="2400" spc="-23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základního</a:t>
            </a:r>
            <a:r>
              <a:rPr sz="2400" spc="-41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typu,</a:t>
            </a:r>
            <a:r>
              <a:rPr sz="2400" spc="-17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instruktivní</a:t>
            </a:r>
          </a:p>
          <a:p>
            <a:pPr marL="457315" marR="0">
              <a:lnSpc>
                <a:spcPts val="2878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a konstruktivní</a:t>
            </a:r>
            <a:r>
              <a:rPr sz="2400" spc="-54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pojetí výuky chemii</a:t>
            </a:r>
          </a:p>
          <a:p>
            <a:pPr marL="0" marR="0">
              <a:lnSpc>
                <a:spcPts val="2896"/>
              </a:lnSpc>
              <a:spcBef>
                <a:spcPts val="560"/>
              </a:spcBef>
              <a:spcAft>
                <a:spcPts val="0"/>
              </a:spcAft>
            </a:pPr>
            <a:r>
              <a:rPr sz="1900" dirty="0">
                <a:solidFill>
                  <a:srgbClr val="CC99FF"/>
                </a:solidFill>
                <a:latin typeface="CTBHVM+Tahoma"/>
                <a:cs typeface="CTBHVM+Tahoma"/>
              </a:rPr>
              <a:t>6.</a:t>
            </a:r>
            <a:r>
              <a:rPr sz="1900" spc="1396" dirty="0">
                <a:solidFill>
                  <a:srgbClr val="CC99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Další formy výuky (laboratorní</a:t>
            </a:r>
            <a:r>
              <a:rPr sz="2400" spc="-28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práce,</a:t>
            </a:r>
            <a:r>
              <a:rPr sz="2400" spc="-15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exkurze,</a:t>
            </a:r>
            <a:r>
              <a:rPr sz="2400" spc="-13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volitelné</a:t>
            </a:r>
            <a:r>
              <a:rPr sz="2400" spc="-26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a</a:t>
            </a:r>
          </a:p>
          <a:p>
            <a:pPr marL="457315" marR="0">
              <a:lnSpc>
                <a:spcPts val="287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nepovinné</a:t>
            </a:r>
            <a:r>
              <a:rPr sz="2400" spc="-24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formy výuky chemii)</a:t>
            </a:r>
          </a:p>
          <a:p>
            <a:pPr marL="0" marR="0">
              <a:lnSpc>
                <a:spcPts val="2896"/>
              </a:lnSpc>
              <a:spcBef>
                <a:spcPts val="508"/>
              </a:spcBef>
              <a:spcAft>
                <a:spcPts val="0"/>
              </a:spcAft>
            </a:pPr>
            <a:r>
              <a:rPr sz="1900" dirty="0">
                <a:solidFill>
                  <a:srgbClr val="CC99FF"/>
                </a:solidFill>
                <a:latin typeface="CTBHVM+Tahoma"/>
                <a:cs typeface="CTBHVM+Tahoma"/>
              </a:rPr>
              <a:t>7.</a:t>
            </a:r>
            <a:r>
              <a:rPr sz="1900" spc="1396" dirty="0">
                <a:solidFill>
                  <a:srgbClr val="CC99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Metody</a:t>
            </a:r>
            <a:r>
              <a:rPr sz="2400" spc="-27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výuky chemii,</a:t>
            </a:r>
            <a:r>
              <a:rPr sz="2400" spc="-16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slovní,</a:t>
            </a:r>
            <a:r>
              <a:rPr sz="2400" spc="-44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názorné</a:t>
            </a:r>
            <a:r>
              <a:rPr sz="2400" spc="-50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a praktické metody,</a:t>
            </a:r>
          </a:p>
          <a:p>
            <a:pPr marL="457315" marR="0">
              <a:lnSpc>
                <a:spcPts val="288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aktivizační principy</a:t>
            </a:r>
            <a:r>
              <a:rPr sz="2400" spc="-28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výuky chemii,</a:t>
            </a:r>
            <a:r>
              <a:rPr sz="2400" spc="-16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učebnice chemie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LHQAAQ+Arial"/>
                <a:cs typeface="LHQAAQ+Arial"/>
              </a:rPr>
              <a:t>5 / 18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15610" y="722653"/>
            <a:ext cx="3146266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CTBHVM+Tahoma"/>
                <a:cs typeface="CTBHVM+Tahoma"/>
              </a:rPr>
              <a:t>Program (2)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5612" y="1731564"/>
            <a:ext cx="8582037" cy="34784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96"/>
              </a:lnSpc>
              <a:spcBef>
                <a:spcPts val="0"/>
              </a:spcBef>
              <a:spcAft>
                <a:spcPts val="0"/>
              </a:spcAft>
            </a:pPr>
            <a:r>
              <a:rPr sz="2400" spc="-14" dirty="0">
                <a:solidFill>
                  <a:srgbClr val="FFFFFF"/>
                </a:solidFill>
                <a:latin typeface="CTBHVM+Tahoma"/>
                <a:cs typeface="CTBHVM+Tahoma"/>
              </a:rPr>
              <a:t>8.</a:t>
            </a:r>
            <a:r>
              <a:rPr sz="2400" spc="26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Experimentální</a:t>
            </a:r>
            <a:r>
              <a:rPr sz="2400" spc="-28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podpora</a:t>
            </a:r>
            <a:r>
              <a:rPr sz="2400" spc="-48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výuky,</a:t>
            </a:r>
            <a:r>
              <a:rPr sz="2400" spc="-17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demonstrační a žákovský</a:t>
            </a:r>
          </a:p>
          <a:p>
            <a:pPr marL="0" marR="0">
              <a:lnSpc>
                <a:spcPts val="288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experiment,</a:t>
            </a:r>
            <a:r>
              <a:rPr sz="2400" spc="-37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metodika experimentální</a:t>
            </a:r>
            <a:r>
              <a:rPr sz="2400" spc="-27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činnosti</a:t>
            </a:r>
          </a:p>
          <a:p>
            <a:pPr marL="0" marR="0">
              <a:lnSpc>
                <a:spcPts val="2880"/>
              </a:lnSpc>
              <a:spcBef>
                <a:spcPts val="0"/>
              </a:spcBef>
              <a:spcAft>
                <a:spcPts val="0"/>
              </a:spcAft>
            </a:pPr>
            <a:r>
              <a:rPr sz="2400" spc="-14" dirty="0">
                <a:solidFill>
                  <a:srgbClr val="FFFFFF"/>
                </a:solidFill>
                <a:latin typeface="CTBHVM+Tahoma"/>
                <a:cs typeface="CTBHVM+Tahoma"/>
              </a:rPr>
              <a:t>9.</a:t>
            </a:r>
            <a:r>
              <a:rPr sz="2400" spc="26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Bezpečnostní</a:t>
            </a:r>
            <a:r>
              <a:rPr sz="2400" spc="-29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předpisy pro</a:t>
            </a:r>
            <a:r>
              <a:rPr sz="2400" spc="-45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zacházení s chemickými</a:t>
            </a:r>
            <a:r>
              <a:rPr sz="2400" spc="22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látkami,</a:t>
            </a:r>
          </a:p>
          <a:p>
            <a:pPr marL="0" marR="0">
              <a:lnSpc>
                <a:spcPts val="287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nebezpečné</a:t>
            </a:r>
            <a:r>
              <a:rPr sz="2400" spc="-22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látky a přípravky,</a:t>
            </a:r>
            <a:r>
              <a:rPr sz="2400" spc="-14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mimořádné</a:t>
            </a:r>
            <a:r>
              <a:rPr sz="2400" spc="-49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události</a:t>
            </a:r>
          </a:p>
          <a:p>
            <a:pPr marL="0" marR="0">
              <a:lnSpc>
                <a:spcPts val="2896"/>
              </a:lnSpc>
              <a:spcBef>
                <a:spcPts val="558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10.</a:t>
            </a:r>
            <a:r>
              <a:rPr sz="2400" spc="14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Materiální</a:t>
            </a:r>
            <a:r>
              <a:rPr sz="2400" spc="-27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prostředky názorné</a:t>
            </a:r>
            <a:r>
              <a:rPr sz="2400" spc="-22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výuky,</a:t>
            </a:r>
            <a:r>
              <a:rPr sz="2400" spc="-17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metodika manipulace</a:t>
            </a:r>
          </a:p>
          <a:p>
            <a:pPr marL="0" marR="0">
              <a:lnSpc>
                <a:spcPts val="288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s materiálními</a:t>
            </a:r>
            <a:r>
              <a:rPr sz="2400" spc="-28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didaktickými prostředky,</a:t>
            </a:r>
            <a:r>
              <a:rPr sz="2400" spc="-38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specializované</a:t>
            </a:r>
            <a:r>
              <a:rPr sz="2400" spc="-24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učebny</a:t>
            </a:r>
          </a:p>
          <a:p>
            <a:pPr marL="0" marR="0">
              <a:lnSpc>
                <a:spcPts val="287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chemie,</a:t>
            </a:r>
            <a:r>
              <a:rPr sz="2400" spc="-13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laboratorní</a:t>
            </a:r>
            <a:r>
              <a:rPr sz="2400" spc="-29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výuka</a:t>
            </a:r>
          </a:p>
          <a:p>
            <a:pPr marL="0" marR="0">
              <a:lnSpc>
                <a:spcPts val="2896"/>
              </a:lnSpc>
              <a:spcBef>
                <a:spcPts val="51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11.</a:t>
            </a:r>
            <a:r>
              <a:rPr sz="2400" spc="14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Zpětnovazební</a:t>
            </a:r>
            <a:r>
              <a:rPr sz="2400" spc="-52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procesy</a:t>
            </a:r>
            <a:r>
              <a:rPr sz="2400" spc="23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ve</a:t>
            </a:r>
            <a:r>
              <a:rPr sz="2400" spc="-26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výuce chemie,</a:t>
            </a:r>
            <a:r>
              <a:rPr sz="2400" spc="11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prověřování</a:t>
            </a:r>
            <a:r>
              <a:rPr sz="2400" spc="-28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a</a:t>
            </a:r>
          </a:p>
          <a:p>
            <a:pPr marL="0" marR="0">
              <a:lnSpc>
                <a:spcPts val="287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hodnocení</a:t>
            </a:r>
            <a:r>
              <a:rPr sz="2400" spc="-30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vědomostí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15612" y="5242857"/>
            <a:ext cx="8423094" cy="12107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96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12.</a:t>
            </a:r>
            <a:r>
              <a:rPr sz="2400" spc="14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Učební úlohy ve</a:t>
            </a:r>
            <a:r>
              <a:rPr sz="2400" spc="-26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vyučování chemii,</a:t>
            </a:r>
            <a:r>
              <a:rPr sz="2400" spc="12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klasifikace,</a:t>
            </a:r>
            <a:r>
              <a:rPr sz="2400" spc="-14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typologie</a:t>
            </a:r>
            <a:r>
              <a:rPr sz="2400" spc="-51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a</a:t>
            </a:r>
          </a:p>
          <a:p>
            <a:pPr marL="0" marR="0">
              <a:lnSpc>
                <a:spcPts val="288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taxonomie</a:t>
            </a:r>
            <a:r>
              <a:rPr sz="2400" spc="-22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úloh</a:t>
            </a:r>
          </a:p>
          <a:p>
            <a:pPr marL="0" marR="0">
              <a:lnSpc>
                <a:spcPts val="2896"/>
              </a:lnSpc>
              <a:spcBef>
                <a:spcPts val="508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13.</a:t>
            </a:r>
            <a:r>
              <a:rPr sz="2400" spc="14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Základní</a:t>
            </a:r>
            <a:r>
              <a:rPr sz="2400" spc="-31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principy motivace</a:t>
            </a:r>
            <a:r>
              <a:rPr sz="2400" spc="-21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výuky chemii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LHQAAQ+Arial"/>
                <a:cs typeface="LHQAAQ+Arial"/>
              </a:rPr>
              <a:t>6 / 18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549892" y="963316"/>
            <a:ext cx="7604389" cy="51305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099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Theorie</a:t>
            </a:r>
            <a:r>
              <a:rPr sz="2400" b="1" i="1" spc="1694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vyučování</a:t>
            </a:r>
            <a:r>
              <a:rPr sz="2400" b="1" i="1" spc="1712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znamená</a:t>
            </a:r>
            <a:r>
              <a:rPr sz="2400" b="1" i="1" spc="1704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ovládati</a:t>
            </a:r>
            <a:r>
              <a:rPr sz="2400" b="1" i="1" spc="1712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jisté</a:t>
            </a:r>
            <a:r>
              <a:rPr sz="2400" b="1" i="1" spc="1702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methody</a:t>
            </a:r>
          </a:p>
          <a:p>
            <a:pPr marL="0" marR="0">
              <a:lnSpc>
                <a:spcPts val="2657"/>
              </a:lnSpc>
              <a:spcBef>
                <a:spcPts val="172"/>
              </a:spcBef>
              <a:spcAft>
                <a:spcPts val="0"/>
              </a:spcAft>
            </a:pP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vyučování</a:t>
            </a:r>
            <a:r>
              <a:rPr sz="2400" b="1" i="1" spc="509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a</a:t>
            </a:r>
            <a:r>
              <a:rPr sz="2400" b="1" i="1" spc="504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v</a:t>
            </a:r>
            <a:r>
              <a:rPr sz="2400" b="1" i="1" spc="519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opření</a:t>
            </a:r>
            <a:r>
              <a:rPr sz="2400" b="1" i="1" spc="509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o</a:t>
            </a:r>
            <a:r>
              <a:rPr sz="2400" b="1" i="1" spc="528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spc="-15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ně</a:t>
            </a:r>
            <a:r>
              <a:rPr sz="2400" b="1" i="1" spc="534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voditi</a:t>
            </a:r>
            <a:r>
              <a:rPr sz="2400" b="1" i="1" spc="48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k</a:t>
            </a:r>
            <a:r>
              <a:rPr sz="2400" b="1" i="1" spc="528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vědomostem</a:t>
            </a:r>
            <a:r>
              <a:rPr sz="2400" b="1" i="1" spc="508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hbitě,</a:t>
            </a:r>
            <a:r>
              <a:rPr sz="2400" b="1" i="1" spc="507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s</a:t>
            </a:r>
          </a:p>
          <a:p>
            <a:pPr marL="0" marR="0">
              <a:lnSpc>
                <a:spcPts val="2657"/>
              </a:lnSpc>
              <a:spcBef>
                <a:spcPts val="221"/>
              </a:spcBef>
              <a:spcAft>
                <a:spcPts val="0"/>
              </a:spcAft>
            </a:pP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chutí</a:t>
            </a:r>
            <a:r>
              <a:rPr sz="2400" b="1" i="1" spc="248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a</a:t>
            </a:r>
            <a:r>
              <a:rPr sz="2400" b="1" i="1" spc="192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důkladně.</a:t>
            </a:r>
            <a:r>
              <a:rPr sz="2400" b="1" i="1" spc="214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Hbitosti</a:t>
            </a:r>
            <a:r>
              <a:rPr sz="2400" b="1" i="1" spc="22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spc="-19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je</a:t>
            </a:r>
            <a:r>
              <a:rPr sz="2400" b="1" i="1" spc="25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totiž</a:t>
            </a:r>
            <a:r>
              <a:rPr sz="2400" b="1" i="1" spc="22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třeba,</a:t>
            </a:r>
            <a:r>
              <a:rPr sz="2400" b="1" i="1" spc="24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ať</a:t>
            </a:r>
            <a:r>
              <a:rPr sz="2400" b="1" i="1" spc="189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už</a:t>
            </a:r>
            <a:r>
              <a:rPr sz="2400" b="1" i="1" spc="208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vyučujeme,</a:t>
            </a:r>
          </a:p>
          <a:p>
            <a:pPr marL="0" marR="0">
              <a:lnSpc>
                <a:spcPts val="2657"/>
              </a:lnSpc>
              <a:spcBef>
                <a:spcPts val="222"/>
              </a:spcBef>
              <a:spcAft>
                <a:spcPts val="0"/>
              </a:spcAft>
            </a:pP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či</a:t>
            </a:r>
            <a:r>
              <a:rPr sz="2400" b="1" i="1" spc="734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spc="-22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se</a:t>
            </a:r>
            <a:r>
              <a:rPr sz="2400" b="1" i="1" spc="733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spc="-14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sami</a:t>
            </a:r>
            <a:r>
              <a:rPr sz="2400" b="1" i="1" spc="71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učíme,</a:t>
            </a:r>
            <a:r>
              <a:rPr sz="2400" b="1" i="1" spc="696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poněvadž</a:t>
            </a:r>
            <a:r>
              <a:rPr sz="2400" b="1" i="1" spc="699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umění</a:t>
            </a:r>
            <a:r>
              <a:rPr sz="2400" b="1" i="1" spc="704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spc="-19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je</a:t>
            </a:r>
            <a:r>
              <a:rPr sz="2400" b="1" i="1" spc="706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dlouhé,</a:t>
            </a:r>
            <a:r>
              <a:rPr sz="2400" b="1" i="1" spc="698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ale</a:t>
            </a:r>
            <a:r>
              <a:rPr sz="2400" b="1" i="1" spc="708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život</a:t>
            </a:r>
          </a:p>
          <a:p>
            <a:pPr marL="0" marR="0">
              <a:lnSpc>
                <a:spcPts val="2657"/>
              </a:lnSpc>
              <a:spcBef>
                <a:spcPts val="222"/>
              </a:spcBef>
              <a:spcAft>
                <a:spcPts val="0"/>
              </a:spcAft>
            </a:pP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krátký</a:t>
            </a:r>
            <a:r>
              <a:rPr sz="2400" b="1" i="1" spc="181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atd.</a:t>
            </a:r>
            <a:r>
              <a:rPr sz="2400" b="1" i="1" spc="174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Zábavnosti</a:t>
            </a:r>
            <a:r>
              <a:rPr sz="2400" b="1" i="1" spc="173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je</a:t>
            </a:r>
            <a:r>
              <a:rPr sz="2400" b="1" i="1" spc="13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třeba</a:t>
            </a:r>
            <a:r>
              <a:rPr sz="2400" b="1" i="1" spc="163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proto,</a:t>
            </a:r>
            <a:r>
              <a:rPr sz="2400" b="1" i="1" spc="167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aby</a:t>
            </a:r>
            <a:r>
              <a:rPr sz="2400" b="1" i="1" spc="183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spc="-22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se</a:t>
            </a:r>
            <a:r>
              <a:rPr sz="2400" b="1" i="1" spc="20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nevloudila</a:t>
            </a:r>
            <a:r>
              <a:rPr sz="2400" b="1" i="1" spc="169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do</a:t>
            </a:r>
          </a:p>
          <a:p>
            <a:pPr marL="0" marR="0">
              <a:lnSpc>
                <a:spcPts val="2657"/>
              </a:lnSpc>
              <a:spcBef>
                <a:spcPts val="221"/>
              </a:spcBef>
              <a:spcAft>
                <a:spcPts val="0"/>
              </a:spcAft>
            </a:pP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mysli</a:t>
            </a:r>
            <a:r>
              <a:rPr sz="2400" b="1" i="1" spc="52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omrzelost</a:t>
            </a:r>
            <a:r>
              <a:rPr sz="2400" b="1" i="1" spc="79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nebo</a:t>
            </a:r>
            <a:r>
              <a:rPr sz="2400" b="1" i="1" spc="48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nechuť,</a:t>
            </a:r>
            <a:r>
              <a:rPr sz="2400" b="1" i="1" spc="7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jež</a:t>
            </a:r>
            <a:r>
              <a:rPr sz="2400" b="1" i="1" spc="52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jsou</a:t>
            </a:r>
            <a:r>
              <a:rPr sz="2400" b="1" i="1" spc="87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zhoubami</a:t>
            </a:r>
            <a:r>
              <a:rPr sz="2400" b="1" i="1" spc="8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pro</a:t>
            </a:r>
            <a:r>
              <a:rPr sz="2400" b="1" i="1" spc="71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učení,</a:t>
            </a:r>
          </a:p>
          <a:p>
            <a:pPr marL="0" marR="0">
              <a:lnSpc>
                <a:spcPts val="2657"/>
              </a:lnSpc>
              <a:spcBef>
                <a:spcPts val="172"/>
              </a:spcBef>
              <a:spcAft>
                <a:spcPts val="0"/>
              </a:spcAft>
            </a:pP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nýbrž</a:t>
            </a:r>
            <a:r>
              <a:rPr sz="2400" b="1" i="1" spc="17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aby</a:t>
            </a:r>
            <a:r>
              <a:rPr sz="2400" b="1" i="1" spc="13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spc="26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se</a:t>
            </a:r>
            <a:r>
              <a:rPr sz="2400" b="1" i="1" spc="109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již</a:t>
            </a:r>
            <a:r>
              <a:rPr sz="2400" b="1" i="1" spc="16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příjemností</a:t>
            </a:r>
            <a:r>
              <a:rPr sz="2400" b="1" i="1" spc="176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samou</a:t>
            </a:r>
            <a:r>
              <a:rPr sz="2400" b="1" i="1" spc="157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podněcoval</a:t>
            </a:r>
            <a:r>
              <a:rPr sz="2400" b="1" i="1" spc="12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zájem</a:t>
            </a:r>
            <a:r>
              <a:rPr sz="2400" b="1" i="1" spc="144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a</a:t>
            </a:r>
            <a:r>
              <a:rPr sz="2400" b="1" i="1" spc="144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spc="13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při</a:t>
            </a:r>
          </a:p>
          <a:p>
            <a:pPr marL="0" marR="0">
              <a:lnSpc>
                <a:spcPts val="2657"/>
              </a:lnSpc>
              <a:spcBef>
                <a:spcPts val="221"/>
              </a:spcBef>
              <a:spcAft>
                <a:spcPts val="0"/>
              </a:spcAft>
            </a:pP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práci</a:t>
            </a:r>
            <a:r>
              <a:rPr sz="2400" b="1" i="1" spc="1087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udržoval.</a:t>
            </a:r>
            <a:r>
              <a:rPr sz="2400" b="1" i="1" spc="105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Důkladnosti</a:t>
            </a:r>
            <a:r>
              <a:rPr sz="2400" b="1" i="1" spc="1059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je</a:t>
            </a:r>
            <a:r>
              <a:rPr sz="2400" b="1" i="1" spc="1042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třeba</a:t>
            </a:r>
            <a:r>
              <a:rPr sz="2400" b="1" i="1" spc="105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proto,</a:t>
            </a:r>
            <a:r>
              <a:rPr sz="2400" b="1" i="1" spc="1079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aby</a:t>
            </a:r>
            <a:r>
              <a:rPr sz="2400" b="1" i="1" spc="109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naše</a:t>
            </a:r>
          </a:p>
          <a:p>
            <a:pPr marL="0" marR="0">
              <a:lnSpc>
                <a:spcPts val="2657"/>
              </a:lnSpc>
              <a:spcBef>
                <a:spcPts val="222"/>
              </a:spcBef>
              <a:spcAft>
                <a:spcPts val="0"/>
              </a:spcAft>
            </a:pP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znalost</a:t>
            </a:r>
            <a:r>
              <a:rPr sz="2400" b="1" i="1" spc="458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byla</a:t>
            </a:r>
            <a:r>
              <a:rPr sz="2400" b="1" i="1" spc="457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znalostí</a:t>
            </a:r>
            <a:r>
              <a:rPr sz="2400" b="1" i="1" spc="437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v</a:t>
            </a:r>
            <a:r>
              <a:rPr sz="2400" b="1" i="1" spc="446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pravém</a:t>
            </a:r>
            <a:r>
              <a:rPr sz="2400" b="1" i="1" spc="46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slova</a:t>
            </a:r>
            <a:r>
              <a:rPr sz="2400" b="1" i="1" spc="48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smyslu,</a:t>
            </a:r>
            <a:r>
              <a:rPr sz="2400" b="1" i="1" spc="458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nikoli</a:t>
            </a:r>
            <a:r>
              <a:rPr sz="2400" b="1" i="1" spc="462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jejím</a:t>
            </a:r>
          </a:p>
          <a:p>
            <a:pPr marL="0" marR="0">
              <a:lnSpc>
                <a:spcPts val="2657"/>
              </a:lnSpc>
              <a:spcBef>
                <a:spcPts val="222"/>
              </a:spcBef>
              <a:spcAft>
                <a:spcPts val="0"/>
              </a:spcAft>
            </a:pP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stínem,</a:t>
            </a:r>
            <a:r>
              <a:rPr sz="2400" b="1" i="1" spc="141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aby</a:t>
            </a:r>
            <a:r>
              <a:rPr sz="2400" b="1" i="1" spc="183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byla</a:t>
            </a:r>
            <a:r>
              <a:rPr sz="2400" b="1" i="1" spc="137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skutečností,</a:t>
            </a:r>
            <a:r>
              <a:rPr sz="2400" b="1" i="1" spc="192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ne</a:t>
            </a:r>
            <a:r>
              <a:rPr sz="2400" b="1" i="1" spc="15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líčeným</a:t>
            </a:r>
            <a:r>
              <a:rPr sz="2400" b="1" i="1" spc="203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zdáním,</a:t>
            </a:r>
            <a:r>
              <a:rPr sz="2400" b="1" i="1" spc="168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abychom</a:t>
            </a:r>
          </a:p>
          <a:p>
            <a:pPr marL="0" marR="0">
              <a:lnSpc>
                <a:spcPts val="2657"/>
              </a:lnSpc>
              <a:spcBef>
                <a:spcPts val="221"/>
              </a:spcBef>
              <a:spcAft>
                <a:spcPts val="0"/>
              </a:spcAft>
            </a:pP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neklamali</a:t>
            </a:r>
            <a:r>
              <a:rPr sz="2400" b="1" i="1" spc="15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sami</a:t>
            </a:r>
            <a:r>
              <a:rPr sz="2400" b="1" i="1" spc="171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sebe</a:t>
            </a:r>
            <a:r>
              <a:rPr sz="2400" b="1" i="1" spc="18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spc="-19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ani</a:t>
            </a:r>
            <a:r>
              <a:rPr sz="2400" b="1" i="1" spc="193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jiné.</a:t>
            </a:r>
            <a:r>
              <a:rPr sz="2400" b="1" i="1" spc="19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K</a:t>
            </a:r>
            <a:r>
              <a:rPr sz="2400" b="1" i="1" spc="151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tomu</a:t>
            </a:r>
            <a:r>
              <a:rPr sz="2400" b="1" i="1" spc="158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všemu,</a:t>
            </a:r>
            <a:r>
              <a:rPr sz="2400" b="1" i="1" spc="14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ať</a:t>
            </a:r>
            <a:r>
              <a:rPr sz="2400" b="1" i="1" spc="16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vcelku,</a:t>
            </a:r>
            <a:r>
              <a:rPr sz="2400" b="1" i="1" spc="142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či</a:t>
            </a:r>
          </a:p>
          <a:p>
            <a:pPr marL="0" marR="0">
              <a:lnSpc>
                <a:spcPts val="2657"/>
              </a:lnSpc>
              <a:spcBef>
                <a:spcPts val="172"/>
              </a:spcBef>
              <a:spcAft>
                <a:spcPts val="0"/>
              </a:spcAft>
            </a:pP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v</a:t>
            </a:r>
            <a:r>
              <a:rPr sz="2400" b="1" i="1" spc="25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jednotlivostech,</a:t>
            </a:r>
            <a:r>
              <a:rPr sz="2400" b="1" i="1" spc="241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je</a:t>
            </a:r>
            <a:r>
              <a:rPr sz="2400" b="1" i="1" spc="25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třeba</a:t>
            </a:r>
            <a:r>
              <a:rPr sz="2400" b="1" i="1" spc="27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theorie,</a:t>
            </a:r>
            <a:r>
              <a:rPr sz="2400" b="1" i="1" spc="243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neboť</a:t>
            </a:r>
            <a:r>
              <a:rPr sz="2400" b="1" i="1" spc="261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theorie</a:t>
            </a:r>
            <a:r>
              <a:rPr sz="2400" b="1" i="1" spc="253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znamená</a:t>
            </a:r>
          </a:p>
          <a:p>
            <a:pPr marL="0" marR="0">
              <a:lnSpc>
                <a:spcPts val="2657"/>
              </a:lnSpc>
              <a:spcBef>
                <a:spcPts val="221"/>
              </a:spcBef>
              <a:spcAft>
                <a:spcPts val="0"/>
              </a:spcAft>
            </a:pP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bezpečný</a:t>
            </a:r>
            <a:r>
              <a:rPr sz="2400" b="1" i="1" spc="23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způsob,</a:t>
            </a:r>
            <a:r>
              <a:rPr sz="2400" b="1" i="1" spc="242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jak</a:t>
            </a:r>
            <a:r>
              <a:rPr sz="2400" b="1" i="1" spc="249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bezpečně</a:t>
            </a:r>
            <a:r>
              <a:rPr sz="2400" b="1" i="1" spc="23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provésti</a:t>
            </a:r>
            <a:r>
              <a:rPr sz="2400" b="1" i="1" spc="223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určitou</a:t>
            </a:r>
            <a:r>
              <a:rPr sz="2400" b="1" i="1" spc="227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věc.</a:t>
            </a:r>
            <a:r>
              <a:rPr sz="2400" b="1" i="1" spc="241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spc="-38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Avšak</a:t>
            </a:r>
          </a:p>
          <a:p>
            <a:pPr marL="0" marR="0">
              <a:lnSpc>
                <a:spcPts val="2657"/>
              </a:lnSpc>
              <a:spcBef>
                <a:spcPts val="222"/>
              </a:spcBef>
              <a:spcAft>
                <a:spcPts val="0"/>
              </a:spcAft>
            </a:pP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vyučovati,</a:t>
            </a:r>
            <a:r>
              <a:rPr sz="2400" b="1" i="1" spc="1103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učiti</a:t>
            </a:r>
            <a:r>
              <a:rPr sz="2400" b="1" i="1" spc="1137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spc="-22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se</a:t>
            </a:r>
            <a:r>
              <a:rPr sz="2400" b="1" i="1" spc="1141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nebo</a:t>
            </a:r>
            <a:r>
              <a:rPr sz="2400" b="1" i="1" spc="1104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něco</a:t>
            </a:r>
            <a:r>
              <a:rPr sz="2400" b="1" i="1" spc="1099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konati</a:t>
            </a:r>
            <a:r>
              <a:rPr sz="2400" b="1" i="1" spc="1106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nazdařbůh,</a:t>
            </a:r>
            <a:r>
              <a:rPr sz="2400" b="1" i="1" spc="1106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jest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49892" y="6088008"/>
            <a:ext cx="7004497" cy="4313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96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projevem</a:t>
            </a:r>
            <a:r>
              <a:rPr sz="2400" b="1" i="1" spc="-19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nedostatku</a:t>
            </a:r>
            <a:r>
              <a:rPr sz="2400" b="1" i="1" spc="-16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FF00"/>
                </a:solidFill>
                <a:latin typeface="HEUCNS+Times New Roman Bold Italic"/>
                <a:cs typeface="HEUCNS+Times New Roman Bold Italic"/>
              </a:rPr>
              <a:t>theorie.</a:t>
            </a:r>
            <a:r>
              <a:rPr sz="2400" b="1" i="1" spc="-39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00"/>
                </a:solidFill>
                <a:latin typeface="DCQQJL+Times New Roman"/>
                <a:cs typeface="DCQQJL+Times New Roman"/>
              </a:rPr>
              <a:t>(KOMENSKÝ,</a:t>
            </a:r>
            <a:r>
              <a:rPr sz="2800" spc="57" dirty="0">
                <a:solidFill>
                  <a:srgbClr val="FFFF00"/>
                </a:solidFill>
                <a:latin typeface="DCQQJL+Times New Roman"/>
                <a:cs typeface="DCQQJL+Times New Roman"/>
              </a:rPr>
              <a:t> </a:t>
            </a:r>
            <a:r>
              <a:rPr sz="2800" dirty="0">
                <a:solidFill>
                  <a:srgbClr val="FFFF00"/>
                </a:solidFill>
                <a:latin typeface="DCQQJL+Times New Roman"/>
                <a:cs typeface="DCQQJL+Times New Roman"/>
              </a:rPr>
              <a:t>1646)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LHQAAQ+Arial"/>
                <a:cs typeface="LHQAAQ+Arial"/>
              </a:rPr>
              <a:t>7 / 18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88801" y="733304"/>
            <a:ext cx="6509691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CTBHVM+Tahoma"/>
                <a:cs typeface="CTBHVM+Tahoma"/>
              </a:rPr>
              <a:t>Předmět</a:t>
            </a:r>
            <a:r>
              <a:rPr sz="4400" spc="19" dirty="0">
                <a:solidFill>
                  <a:srgbClr val="CCFFFF"/>
                </a:solidFill>
                <a:latin typeface="CTBHVM+Tahoma"/>
                <a:cs typeface="CTBHVM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CTBHVM+Tahoma"/>
                <a:cs typeface="CTBHVM+Tahoma"/>
              </a:rPr>
              <a:t>didaktiky chemie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405175" y="1658490"/>
            <a:ext cx="8005003" cy="45755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96"/>
              </a:lnSpc>
              <a:spcBef>
                <a:spcPts val="0"/>
              </a:spcBef>
              <a:spcAft>
                <a:spcPts val="0"/>
              </a:spcAft>
            </a:pPr>
            <a:r>
              <a:rPr sz="2850" baseline="-2" dirty="0">
                <a:solidFill>
                  <a:srgbClr val="CC99FF"/>
                </a:solidFill>
                <a:latin typeface="MHGPQW+Wingdings"/>
                <a:cs typeface="MHGPQW+Wingdings"/>
              </a:rPr>
              <a:t></a:t>
            </a:r>
            <a:r>
              <a:rPr sz="2850" spc="806" baseline="-2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Jedna</a:t>
            </a:r>
            <a:r>
              <a:rPr sz="2400" spc="-22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z podmínek</a:t>
            </a:r>
            <a:r>
              <a:rPr sz="2400" spc="-28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existence vědní disciplíny</a:t>
            </a:r>
            <a:r>
              <a:rPr sz="2400" spc="-29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– vymezení</a:t>
            </a:r>
          </a:p>
          <a:p>
            <a:pPr marL="342806" marR="0">
              <a:lnSpc>
                <a:spcPts val="287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jejího</a:t>
            </a:r>
            <a:r>
              <a:rPr sz="2400" spc="-15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předmětu</a:t>
            </a:r>
            <a:r>
              <a:rPr sz="2400" spc="-27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(vymezení podmínek</a:t>
            </a:r>
            <a:r>
              <a:rPr sz="2400" spc="712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CTBHVM+Tahoma"/>
                <a:cs typeface="CTBHVM+Tahoma"/>
              </a:rPr>
              <a:t>zájmu)</a:t>
            </a:r>
          </a:p>
          <a:p>
            <a:pPr marL="0" marR="0">
              <a:lnSpc>
                <a:spcPts val="2896"/>
              </a:lnSpc>
              <a:spcBef>
                <a:spcPts val="510"/>
              </a:spcBef>
              <a:spcAft>
                <a:spcPts val="0"/>
              </a:spcAft>
            </a:pPr>
            <a:r>
              <a:rPr sz="2850" baseline="33" dirty="0">
                <a:solidFill>
                  <a:srgbClr val="CC99FF"/>
                </a:solidFill>
                <a:latin typeface="MHGPQW+Wingdings"/>
                <a:cs typeface="MHGPQW+Wingdings"/>
              </a:rPr>
              <a:t></a:t>
            </a:r>
            <a:r>
              <a:rPr sz="2850" spc="568" baseline="33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CTBHVM+Tahoma"/>
                <a:cs typeface="CTBHVM+Tahoma"/>
              </a:rPr>
              <a:t>V nejobecnější</a:t>
            </a:r>
            <a:r>
              <a:rPr sz="2400" spc="22" dirty="0">
                <a:solidFill>
                  <a:srgbClr val="FFFF00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CTBHVM+Tahoma"/>
                <a:cs typeface="CTBHVM+Tahoma"/>
              </a:rPr>
              <a:t>rovině</a:t>
            </a:r>
            <a:r>
              <a:rPr sz="2400" spc="-22" dirty="0">
                <a:solidFill>
                  <a:srgbClr val="FFFF00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CTBHVM+Tahoma"/>
                <a:cs typeface="CTBHVM+Tahoma"/>
              </a:rPr>
              <a:t>se</a:t>
            </a:r>
            <a:r>
              <a:rPr sz="2400" spc="-30" dirty="0">
                <a:solidFill>
                  <a:srgbClr val="FFFF00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CTBHVM+Tahoma"/>
                <a:cs typeface="CTBHVM+Tahoma"/>
              </a:rPr>
              <a:t>didaktika</a:t>
            </a:r>
            <a:r>
              <a:rPr sz="2400" spc="-24" dirty="0">
                <a:solidFill>
                  <a:srgbClr val="FFFF00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CTBHVM+Tahoma"/>
                <a:cs typeface="CTBHVM+Tahoma"/>
              </a:rPr>
              <a:t>chemie zabývá</a:t>
            </a:r>
          </a:p>
          <a:p>
            <a:pPr marL="342806" marR="0">
              <a:lnSpc>
                <a:spcPts val="287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CTBHVM+Tahoma"/>
                <a:cs typeface="CTBHVM+Tahoma"/>
              </a:rPr>
              <a:t>specifickými</a:t>
            </a:r>
            <a:r>
              <a:rPr sz="2400" spc="21" dirty="0">
                <a:solidFill>
                  <a:srgbClr val="FFFF00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CTBHVM+Tahoma"/>
                <a:cs typeface="CTBHVM+Tahoma"/>
              </a:rPr>
              <a:t>otázkami</a:t>
            </a:r>
            <a:r>
              <a:rPr sz="2400" spc="-30" dirty="0">
                <a:solidFill>
                  <a:srgbClr val="FFFF00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CTBHVM+Tahoma"/>
                <a:cs typeface="CTBHVM+Tahoma"/>
              </a:rPr>
              <a:t>výchovy a vzdělávání realizované</a:t>
            </a:r>
          </a:p>
          <a:p>
            <a:pPr marL="342806" marR="0">
              <a:lnSpc>
                <a:spcPts val="288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CTBHVM+Tahoma"/>
                <a:cs typeface="CTBHVM+Tahoma"/>
              </a:rPr>
              <a:t>na poznatcích chemie jako</a:t>
            </a:r>
            <a:r>
              <a:rPr sz="2400" spc="-17" dirty="0">
                <a:solidFill>
                  <a:srgbClr val="FFFF00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CTBHVM+Tahoma"/>
                <a:cs typeface="CTBHVM+Tahoma"/>
              </a:rPr>
              <a:t>vědní disciplíny</a:t>
            </a:r>
          </a:p>
          <a:p>
            <a:pPr marL="0" marR="0">
              <a:lnSpc>
                <a:spcPts val="2896"/>
              </a:lnSpc>
              <a:spcBef>
                <a:spcPts val="508"/>
              </a:spcBef>
              <a:spcAft>
                <a:spcPts val="0"/>
              </a:spcAft>
            </a:pPr>
            <a:r>
              <a:rPr sz="2850" baseline="-16" dirty="0">
                <a:solidFill>
                  <a:srgbClr val="CC99FF"/>
                </a:solidFill>
                <a:latin typeface="MHGPQW+Wingdings"/>
                <a:cs typeface="MHGPQW+Wingdings"/>
              </a:rPr>
              <a:t></a:t>
            </a:r>
            <a:r>
              <a:rPr sz="2850" spc="568" baseline="-16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15002E"/>
                </a:solidFill>
                <a:latin typeface="CTBHVM+Tahoma"/>
                <a:cs typeface="CTBHVM+Tahoma"/>
              </a:rPr>
              <a:t>„Didaktika</a:t>
            </a:r>
            <a:r>
              <a:rPr sz="2400" spc="-20" dirty="0">
                <a:solidFill>
                  <a:srgbClr val="15002E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15002E"/>
                </a:solidFill>
                <a:latin typeface="CTBHVM+Tahoma"/>
                <a:cs typeface="CTBHVM+Tahoma"/>
              </a:rPr>
              <a:t>chemie je</a:t>
            </a:r>
            <a:r>
              <a:rPr sz="2400" spc="-17" dirty="0">
                <a:solidFill>
                  <a:srgbClr val="15002E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15002E"/>
                </a:solidFill>
                <a:latin typeface="CTBHVM+Tahoma"/>
                <a:cs typeface="CTBHVM+Tahoma"/>
              </a:rPr>
              <a:t>hraniční vědní obor,</a:t>
            </a:r>
            <a:r>
              <a:rPr sz="2400" spc="-37" dirty="0">
                <a:solidFill>
                  <a:srgbClr val="15002E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15002E"/>
                </a:solidFill>
                <a:latin typeface="CTBHVM+Tahoma"/>
                <a:cs typeface="CTBHVM+Tahoma"/>
              </a:rPr>
              <a:t>který</a:t>
            </a:r>
            <a:r>
              <a:rPr sz="2400" spc="22" dirty="0">
                <a:solidFill>
                  <a:srgbClr val="15002E"/>
                </a:solidFill>
                <a:latin typeface="CTBHVM+Tahoma"/>
                <a:cs typeface="CTBHVM+Tahoma"/>
              </a:rPr>
              <a:t> </a:t>
            </a:r>
            <a:r>
              <a:rPr sz="2400" spc="-15" dirty="0">
                <a:solidFill>
                  <a:srgbClr val="15002E"/>
                </a:solidFill>
                <a:latin typeface="CTBHVM+Tahoma"/>
                <a:cs typeface="CTBHVM+Tahoma"/>
              </a:rPr>
              <a:t>se</a:t>
            </a:r>
          </a:p>
          <a:p>
            <a:pPr marL="342806" marR="0">
              <a:lnSpc>
                <a:spcPts val="287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15002E"/>
                </a:solidFill>
                <a:latin typeface="CTBHVM+Tahoma"/>
                <a:cs typeface="CTBHVM+Tahoma"/>
              </a:rPr>
              <a:t>zabývá otázkami</a:t>
            </a:r>
            <a:r>
              <a:rPr sz="2400" spc="-30" dirty="0">
                <a:solidFill>
                  <a:srgbClr val="15002E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15002E"/>
                </a:solidFill>
                <a:latin typeface="CTBHVM+Tahoma"/>
                <a:cs typeface="CTBHVM+Tahoma"/>
              </a:rPr>
              <a:t>výchovy a vzdělání</a:t>
            </a:r>
            <a:r>
              <a:rPr sz="2400" spc="-29" dirty="0">
                <a:solidFill>
                  <a:srgbClr val="15002E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15002E"/>
                </a:solidFill>
                <a:latin typeface="CTBHVM+Tahoma"/>
                <a:cs typeface="CTBHVM+Tahoma"/>
              </a:rPr>
              <a:t>v chemii.</a:t>
            </a:r>
          </a:p>
          <a:p>
            <a:pPr marL="342806" marR="0">
              <a:lnSpc>
                <a:spcPts val="288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15002E"/>
                </a:solidFill>
                <a:latin typeface="CTBHVM+Tahoma"/>
                <a:cs typeface="CTBHVM+Tahoma"/>
              </a:rPr>
              <a:t>Předmětem jejího</a:t>
            </a:r>
            <a:r>
              <a:rPr sz="2400" spc="14" dirty="0">
                <a:solidFill>
                  <a:srgbClr val="15002E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15002E"/>
                </a:solidFill>
                <a:latin typeface="CTBHVM+Tahoma"/>
                <a:cs typeface="CTBHVM+Tahoma"/>
              </a:rPr>
              <a:t>zájmu</a:t>
            </a:r>
            <a:r>
              <a:rPr sz="2400" spc="-24" dirty="0">
                <a:solidFill>
                  <a:srgbClr val="15002E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15002E"/>
                </a:solidFill>
                <a:latin typeface="CTBHVM+Tahoma"/>
                <a:cs typeface="CTBHVM+Tahoma"/>
              </a:rPr>
              <a:t>je zkoumání</a:t>
            </a:r>
            <a:r>
              <a:rPr sz="2400" spc="-31" dirty="0">
                <a:solidFill>
                  <a:srgbClr val="15002E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15002E"/>
                </a:solidFill>
                <a:latin typeface="CTBHVM+Tahoma"/>
                <a:cs typeface="CTBHVM+Tahoma"/>
              </a:rPr>
              <a:t>jevů a</a:t>
            </a:r>
            <a:r>
              <a:rPr sz="2400" spc="30" dirty="0">
                <a:solidFill>
                  <a:srgbClr val="15002E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15002E"/>
                </a:solidFill>
                <a:latin typeface="CTBHVM+Tahoma"/>
                <a:cs typeface="CTBHVM+Tahoma"/>
              </a:rPr>
              <a:t>zákonitostí</a:t>
            </a:r>
          </a:p>
          <a:p>
            <a:pPr marL="342806" marR="0">
              <a:lnSpc>
                <a:spcPts val="288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15002E"/>
                </a:solidFill>
                <a:latin typeface="CTBHVM+Tahoma"/>
                <a:cs typeface="CTBHVM+Tahoma"/>
              </a:rPr>
              <a:t>výchovy</a:t>
            </a:r>
            <a:r>
              <a:rPr sz="2400" spc="21" dirty="0">
                <a:solidFill>
                  <a:srgbClr val="15002E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15002E"/>
                </a:solidFill>
                <a:latin typeface="CTBHVM+Tahoma"/>
                <a:cs typeface="CTBHVM+Tahoma"/>
              </a:rPr>
              <a:t>a vzdělávání realizujících se na věcném</a:t>
            </a:r>
          </a:p>
          <a:p>
            <a:pPr marL="342806" marR="0">
              <a:lnSpc>
                <a:spcPts val="287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15002E"/>
                </a:solidFill>
                <a:latin typeface="CTBHVM+Tahoma"/>
                <a:cs typeface="CTBHVM+Tahoma"/>
              </a:rPr>
              <a:t>podkladě</a:t>
            </a:r>
            <a:r>
              <a:rPr sz="2400" spc="-51" dirty="0">
                <a:solidFill>
                  <a:srgbClr val="15002E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15002E"/>
                </a:solidFill>
                <a:latin typeface="CTBHVM+Tahoma"/>
                <a:cs typeface="CTBHVM+Tahoma"/>
              </a:rPr>
              <a:t>chemie (včetně jejich aplikací</a:t>
            </a:r>
            <a:r>
              <a:rPr sz="2400" spc="21" dirty="0">
                <a:solidFill>
                  <a:srgbClr val="15002E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15002E"/>
                </a:solidFill>
                <a:latin typeface="CTBHVM+Tahoma"/>
                <a:cs typeface="CTBHVM+Tahoma"/>
              </a:rPr>
              <a:t>v průmyslové</a:t>
            </a:r>
            <a:r>
              <a:rPr sz="2400" spc="-25" dirty="0">
                <a:solidFill>
                  <a:srgbClr val="15002E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15002E"/>
                </a:solidFill>
                <a:latin typeface="CTBHVM+Tahoma"/>
                <a:cs typeface="CTBHVM+Tahoma"/>
              </a:rPr>
              <a:t>a</a:t>
            </a:r>
          </a:p>
          <a:p>
            <a:pPr marL="342806" marR="0">
              <a:lnSpc>
                <a:spcPts val="288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15002E"/>
                </a:solidFill>
                <a:latin typeface="CTBHVM+Tahoma"/>
                <a:cs typeface="CTBHVM+Tahoma"/>
              </a:rPr>
              <a:t>zemědělské výrobě</a:t>
            </a:r>
            <a:r>
              <a:rPr sz="2400" spc="-25" dirty="0">
                <a:solidFill>
                  <a:srgbClr val="15002E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15002E"/>
                </a:solidFill>
                <a:latin typeface="CTBHVM+Tahoma"/>
                <a:cs typeface="CTBHVM+Tahoma"/>
              </a:rPr>
              <a:t>i v</a:t>
            </a:r>
            <a:r>
              <a:rPr sz="2400" spc="23" dirty="0">
                <a:solidFill>
                  <a:srgbClr val="15002E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15002E"/>
                </a:solidFill>
                <a:latin typeface="CTBHVM+Tahoma"/>
                <a:cs typeface="CTBHVM+Tahoma"/>
              </a:rPr>
              <a:t>denním</a:t>
            </a:r>
            <a:r>
              <a:rPr sz="2400" spc="-33" dirty="0">
                <a:solidFill>
                  <a:srgbClr val="15002E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15002E"/>
                </a:solidFill>
                <a:latin typeface="CTBHVM+Tahoma"/>
                <a:cs typeface="CTBHVM+Tahoma"/>
              </a:rPr>
              <a:t>životě).“(Pachmann,</a:t>
            </a:r>
          </a:p>
          <a:p>
            <a:pPr marL="342806" marR="0">
              <a:lnSpc>
                <a:spcPts val="287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15002E"/>
                </a:solidFill>
                <a:latin typeface="CTBHVM+Tahoma"/>
                <a:cs typeface="CTBHVM+Tahoma"/>
              </a:rPr>
              <a:t>Hofmann,</a:t>
            </a:r>
            <a:r>
              <a:rPr sz="2400" spc="-14" dirty="0">
                <a:solidFill>
                  <a:srgbClr val="15002E"/>
                </a:solidFill>
                <a:latin typeface="CTBHVM+Tahoma"/>
                <a:cs typeface="CTBHVM+Tahoma"/>
              </a:rPr>
              <a:t> </a:t>
            </a:r>
            <a:r>
              <a:rPr sz="2400" dirty="0">
                <a:solidFill>
                  <a:srgbClr val="15002E"/>
                </a:solidFill>
                <a:latin typeface="CTBHVM+Tahoma"/>
                <a:cs typeface="CTBHVM+Tahoma"/>
              </a:rPr>
              <a:t>1981)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LHQAAQ+Arial"/>
                <a:cs typeface="LHQAAQ+Arial"/>
              </a:rPr>
              <a:t>8 / 18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94308" y="1227067"/>
            <a:ext cx="4356359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CTBHVM+Tahoma"/>
                <a:cs typeface="CTBHVM+Tahoma"/>
              </a:rPr>
              <a:t>Didaktika</a:t>
            </a:r>
            <a:r>
              <a:rPr sz="4400" spc="-35" dirty="0">
                <a:solidFill>
                  <a:srgbClr val="CCFFFF"/>
                </a:solidFill>
                <a:latin typeface="CTBHVM+Tahoma"/>
                <a:cs typeface="CTBHVM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CTBHVM+Tahoma"/>
                <a:cs typeface="CTBHVM+Tahoma"/>
              </a:rPr>
              <a:t>chemie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60326" y="2812063"/>
            <a:ext cx="8309686" cy="31123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-30" dirty="0">
                <a:solidFill>
                  <a:srgbClr val="CC99FF"/>
                </a:solidFill>
                <a:latin typeface="MHGPQW+Wingdings"/>
                <a:cs typeface="MHGPQW+Wingdings"/>
              </a:rPr>
              <a:t></a:t>
            </a:r>
            <a:r>
              <a:rPr sz="3400" spc="170" baseline="-3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Charakteristika</a:t>
            </a:r>
            <a:r>
              <a:rPr sz="2800" spc="32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– </a:t>
            </a:r>
            <a:r>
              <a:rPr sz="2800" dirty="0">
                <a:solidFill>
                  <a:srgbClr val="15002E"/>
                </a:solidFill>
                <a:latin typeface="CTBHVM+Tahoma"/>
                <a:cs typeface="CTBHVM+Tahoma"/>
              </a:rPr>
              <a:t>interdisciplinární</a:t>
            </a:r>
            <a:r>
              <a:rPr sz="2800" spc="22" dirty="0">
                <a:solidFill>
                  <a:srgbClr val="15002E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(základní</a:t>
            </a:r>
          </a:p>
          <a:p>
            <a:pPr marL="342969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disciplíny</a:t>
            </a:r>
            <a:r>
              <a:rPr sz="2800" spc="26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-</a:t>
            </a:r>
            <a:r>
              <a:rPr sz="2800" spc="-19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pedagogika</a:t>
            </a:r>
            <a:r>
              <a:rPr sz="2800" spc="31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a psychologie,</a:t>
            </a:r>
            <a:r>
              <a:rPr sz="2800" spc="10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chemie,</a:t>
            </a:r>
            <a:r>
              <a:rPr sz="2800" spc="-20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ale</a:t>
            </a:r>
          </a:p>
          <a:p>
            <a:pPr marL="342969" marR="0">
              <a:lnSpc>
                <a:spcPts val="3361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i další</a:t>
            </a:r>
            <a:r>
              <a:rPr sz="2800" spc="26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disciplíny,</a:t>
            </a:r>
            <a:r>
              <a:rPr sz="2800" spc="13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teorie poznání, filosofie,</a:t>
            </a:r>
            <a:r>
              <a:rPr sz="2800" spc="13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etika,</a:t>
            </a:r>
          </a:p>
          <a:p>
            <a:pPr marL="342969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sociologie,</a:t>
            </a:r>
            <a:r>
              <a:rPr sz="2800" spc="10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historie,</a:t>
            </a:r>
            <a:r>
              <a:rPr sz="2800" spc="42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metodologie příbuzných</a:t>
            </a:r>
          </a:p>
          <a:p>
            <a:pPr marL="342969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oborů,</a:t>
            </a:r>
            <a:r>
              <a:rPr sz="2800" spc="11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psychologie,</a:t>
            </a:r>
            <a:r>
              <a:rPr sz="2800" spc="10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informatika</a:t>
            </a:r>
            <a:r>
              <a:rPr sz="2800" spc="63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atd.)</a:t>
            </a:r>
          </a:p>
          <a:p>
            <a:pPr marL="12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- </a:t>
            </a:r>
            <a:r>
              <a:rPr sz="2800" dirty="0">
                <a:solidFill>
                  <a:srgbClr val="15002E"/>
                </a:solidFill>
                <a:latin typeface="CTBHVM+Tahoma"/>
                <a:cs typeface="CTBHVM+Tahoma"/>
              </a:rPr>
              <a:t>hraniční</a:t>
            </a:r>
            <a:r>
              <a:rPr sz="2800" spc="19" dirty="0">
                <a:solidFill>
                  <a:srgbClr val="15002E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vědní disciplína (zabývá</a:t>
            </a:r>
            <a:r>
              <a:rPr sz="2800" spc="34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se specifickými</a:t>
            </a:r>
          </a:p>
          <a:p>
            <a:pPr marL="12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otázkami</a:t>
            </a:r>
            <a:r>
              <a:rPr sz="2800" spc="52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vzdělávání</a:t>
            </a:r>
            <a:r>
              <a:rPr sz="2800" spc="55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s chemickým</a:t>
            </a:r>
            <a:r>
              <a:rPr sz="2800" spc="-12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obsahem)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LHQAAQ+Arial"/>
                <a:cs typeface="LHQAAQ+Arial"/>
              </a:rPr>
              <a:t>9 / 18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73007" y="628160"/>
            <a:ext cx="8248319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CTBHVM+Tahoma"/>
                <a:cs typeface="CTBHVM+Tahoma"/>
              </a:rPr>
              <a:t>Základní</a:t>
            </a:r>
            <a:r>
              <a:rPr sz="4400" spc="-51" dirty="0">
                <a:solidFill>
                  <a:srgbClr val="CCFFFF"/>
                </a:solidFill>
                <a:latin typeface="CTBHVM+Tahoma"/>
                <a:cs typeface="CTBHVM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CTBHVM+Tahoma"/>
                <a:cs typeface="CTBHVM+Tahoma"/>
              </a:rPr>
              <a:t>(zjednodušené)</a:t>
            </a:r>
            <a:r>
              <a:rPr sz="4400" spc="-68" dirty="0">
                <a:solidFill>
                  <a:srgbClr val="CCFFFF"/>
                </a:solidFill>
                <a:latin typeface="CTBHVM+Tahoma"/>
                <a:cs typeface="CTBHVM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CTBHVM+Tahoma"/>
                <a:cs typeface="CTBHVM+Tahoma"/>
              </a:rPr>
              <a:t>schéma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LHQAAQ+Arial"/>
                <a:cs typeface="LHQAAQ+Arial"/>
              </a:rPr>
              <a:t>10 / 18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15612" y="6364423"/>
            <a:ext cx="8555712" cy="7413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DCQQJL+Times New Roman"/>
                <a:cs typeface="DCQQJL+Times New Roman"/>
              </a:rPr>
              <a:t>Vztahy</a:t>
            </a:r>
            <a:r>
              <a:rPr sz="2400" spc="-25" dirty="0">
                <a:solidFill>
                  <a:srgbClr val="FFFFFF"/>
                </a:solidFill>
                <a:latin typeface="DCQQJL+Times New Roman"/>
                <a:cs typeface="DCQQJL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DCQQJL+Times New Roman"/>
                <a:cs typeface="DCQQJL+Times New Roman"/>
              </a:rPr>
              <a:t>oborové</a:t>
            </a:r>
            <a:r>
              <a:rPr sz="2400" spc="-12" dirty="0">
                <a:solidFill>
                  <a:srgbClr val="FFFFFF"/>
                </a:solidFill>
                <a:latin typeface="DCQQJL+Times New Roman"/>
                <a:cs typeface="DCQQJL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DCQQJL+Times New Roman"/>
                <a:cs typeface="DCQQJL+Times New Roman"/>
              </a:rPr>
              <a:t>didaktiky</a:t>
            </a:r>
            <a:r>
              <a:rPr sz="2400" spc="-25" dirty="0">
                <a:solidFill>
                  <a:srgbClr val="FFFFFF"/>
                </a:solidFill>
                <a:latin typeface="DCQQJL+Times New Roman"/>
                <a:cs typeface="DCQQJL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DCQQJL+Times New Roman"/>
                <a:cs typeface="DCQQJL+Times New Roman"/>
              </a:rPr>
              <a:t>„Chemie“ k jiným</a:t>
            </a:r>
            <a:r>
              <a:rPr sz="2400" spc="-21" dirty="0">
                <a:solidFill>
                  <a:srgbClr val="FFFFFF"/>
                </a:solidFill>
                <a:latin typeface="DCQQJL+Times New Roman"/>
                <a:cs typeface="DCQQJL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DCQQJL+Times New Roman"/>
                <a:cs typeface="DCQQJL+Times New Roman"/>
              </a:rPr>
              <a:t>vědám</a:t>
            </a:r>
            <a:r>
              <a:rPr sz="2400" spc="-20" dirty="0">
                <a:solidFill>
                  <a:srgbClr val="FFFFFF"/>
                </a:solidFill>
                <a:latin typeface="DCQQJL+Times New Roman"/>
                <a:cs typeface="DCQQJL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DCQQJL+Times New Roman"/>
                <a:cs typeface="DCQQJL+Times New Roman"/>
              </a:rPr>
              <a:t>(upraveno</a:t>
            </a:r>
            <a:r>
              <a:rPr sz="2400" spc="-26" dirty="0">
                <a:solidFill>
                  <a:srgbClr val="FFFFFF"/>
                </a:solidFill>
                <a:latin typeface="DCQQJL+Times New Roman"/>
                <a:cs typeface="DCQQJL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DCQQJL+Times New Roman"/>
                <a:cs typeface="DCQQJL+Times New Roman"/>
              </a:rPr>
              <a:t>dle</a:t>
            </a:r>
            <a:r>
              <a:rPr sz="2400" spc="-12" dirty="0">
                <a:solidFill>
                  <a:srgbClr val="FFFFFF"/>
                </a:solidFill>
                <a:latin typeface="DCQQJL+Times New Roman"/>
                <a:cs typeface="DCQQJL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DCQQJL+Times New Roman"/>
                <a:cs typeface="DCQQJL+Times New Roman"/>
              </a:rPr>
              <a:t>J.</a:t>
            </a:r>
          </a:p>
          <a:p>
            <a:pPr marL="0" marR="0">
              <a:lnSpc>
                <a:spcPts val="2657"/>
              </a:lnSpc>
              <a:spcBef>
                <a:spcPts val="171"/>
              </a:spcBef>
              <a:spcAft>
                <a:spcPts val="0"/>
              </a:spcAft>
            </a:pPr>
            <a:r>
              <a:rPr sz="2400" spc="-19" dirty="0">
                <a:solidFill>
                  <a:srgbClr val="FFFFFF"/>
                </a:solidFill>
                <a:latin typeface="DCQQJL+Times New Roman"/>
                <a:cs typeface="DCQQJL+Times New Roman"/>
              </a:rPr>
              <a:t>Tulky)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LHQAAQ+Arial"/>
                <a:cs typeface="LHQAAQ+Arial"/>
              </a:rPr>
              <a:t>11 / 18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A585E7ED-CF5E-0A89-AC47-397CF3F7D568}"/>
              </a:ext>
            </a:extLst>
          </p:cNvPr>
          <p:cNvSpPr txBox="1"/>
          <p:nvPr/>
        </p:nvSpPr>
        <p:spPr>
          <a:xfrm>
            <a:off x="6564486" y="6764426"/>
            <a:ext cx="3000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Zdroj fotografie: archiv autora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693213" y="5931632"/>
            <a:ext cx="7839434" cy="741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DCQQJL+Times New Roman"/>
                <a:cs typeface="DCQQJL+Times New Roman"/>
              </a:rPr>
              <a:t>Vztahy</a:t>
            </a:r>
            <a:r>
              <a:rPr sz="2400" spc="-25" dirty="0">
                <a:solidFill>
                  <a:srgbClr val="FFFFFF"/>
                </a:solidFill>
                <a:latin typeface="DCQQJL+Times New Roman"/>
                <a:cs typeface="DCQQJL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DCQQJL+Times New Roman"/>
                <a:cs typeface="DCQQJL+Times New Roman"/>
              </a:rPr>
              <a:t>oborové</a:t>
            </a:r>
            <a:r>
              <a:rPr sz="2400" spc="-12" dirty="0">
                <a:solidFill>
                  <a:srgbClr val="FFFFFF"/>
                </a:solidFill>
                <a:latin typeface="DCQQJL+Times New Roman"/>
                <a:cs typeface="DCQQJL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DCQQJL+Times New Roman"/>
                <a:cs typeface="DCQQJL+Times New Roman"/>
              </a:rPr>
              <a:t>didaktiky</a:t>
            </a:r>
            <a:r>
              <a:rPr sz="2400" spc="-25" dirty="0">
                <a:solidFill>
                  <a:srgbClr val="FFFFFF"/>
                </a:solidFill>
                <a:latin typeface="DCQQJL+Times New Roman"/>
                <a:cs typeface="DCQQJL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DCQQJL+Times New Roman"/>
                <a:cs typeface="DCQQJL+Times New Roman"/>
              </a:rPr>
              <a:t>„Chemie“ k jiným</a:t>
            </a:r>
            <a:r>
              <a:rPr sz="2400" spc="-21" dirty="0">
                <a:solidFill>
                  <a:srgbClr val="FFFFFF"/>
                </a:solidFill>
                <a:latin typeface="DCQQJL+Times New Roman"/>
                <a:cs typeface="DCQQJL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DCQQJL+Times New Roman"/>
                <a:cs typeface="DCQQJL+Times New Roman"/>
              </a:rPr>
              <a:t>vědám</a:t>
            </a:r>
            <a:r>
              <a:rPr sz="2400" spc="-20" dirty="0">
                <a:solidFill>
                  <a:srgbClr val="FFFFFF"/>
                </a:solidFill>
                <a:latin typeface="DCQQJL+Times New Roman"/>
                <a:cs typeface="DCQQJL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DCQQJL+Times New Roman"/>
                <a:cs typeface="DCQQJL+Times New Roman"/>
              </a:rPr>
              <a:t>(upraveno</a:t>
            </a:r>
          </a:p>
          <a:p>
            <a:pPr marL="0" marR="0">
              <a:lnSpc>
                <a:spcPts val="2657"/>
              </a:lnSpc>
              <a:spcBef>
                <a:spcPts val="171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DCQQJL+Times New Roman"/>
                <a:cs typeface="DCQQJL+Times New Roman"/>
              </a:rPr>
              <a:t>dle</a:t>
            </a:r>
            <a:r>
              <a:rPr sz="2400" spc="-60" dirty="0">
                <a:solidFill>
                  <a:srgbClr val="FFFFFF"/>
                </a:solidFill>
                <a:latin typeface="DCQQJL+Times New Roman"/>
                <a:cs typeface="DCQQJL+Times New Roman"/>
              </a:rPr>
              <a:t> </a:t>
            </a:r>
            <a:r>
              <a:rPr sz="2400" spc="-249" dirty="0">
                <a:solidFill>
                  <a:srgbClr val="FFFFFF"/>
                </a:solidFill>
                <a:latin typeface="DCQQJL+Times New Roman"/>
                <a:cs typeface="DCQQJL+Times New Roman"/>
              </a:rPr>
              <a:t>W.</a:t>
            </a:r>
            <a:r>
              <a:rPr sz="2400" spc="273" dirty="0">
                <a:solidFill>
                  <a:srgbClr val="FFFFFF"/>
                </a:solidFill>
                <a:latin typeface="DCQQJL+Times New Roman"/>
                <a:cs typeface="DCQQJL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DCQQJL+Times New Roman"/>
                <a:cs typeface="DCQQJL+Times New Roman"/>
              </a:rPr>
              <a:t>Kӧhnleina)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LHQAAQ+Arial"/>
                <a:cs typeface="LHQAAQ+Arial"/>
              </a:rPr>
              <a:t>12 / 18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45440" y="844477"/>
            <a:ext cx="7780718" cy="5899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345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FFFF00"/>
                </a:solidFill>
                <a:latin typeface="CTBHVM+Tahoma"/>
                <a:cs typeface="CTBHVM+Tahoma"/>
              </a:rPr>
              <a:t>Didaktika</a:t>
            </a:r>
            <a:r>
              <a:rPr sz="3600" spc="11" dirty="0">
                <a:solidFill>
                  <a:srgbClr val="FFFF00"/>
                </a:solidFill>
                <a:latin typeface="CTBHVM+Tahoma"/>
                <a:cs typeface="CTBHVM+Tahoma"/>
              </a:rPr>
              <a:t> </a:t>
            </a:r>
            <a:r>
              <a:rPr sz="3600" dirty="0">
                <a:solidFill>
                  <a:srgbClr val="FFFF00"/>
                </a:solidFill>
                <a:latin typeface="CTBHVM+Tahoma"/>
                <a:cs typeface="CTBHVM+Tahoma"/>
              </a:rPr>
              <a:t>chemie jako</a:t>
            </a:r>
            <a:r>
              <a:rPr sz="3600" spc="-26" dirty="0">
                <a:solidFill>
                  <a:srgbClr val="FFFF00"/>
                </a:solidFill>
                <a:latin typeface="CTBHVM+Tahoma"/>
                <a:cs typeface="CTBHVM+Tahoma"/>
              </a:rPr>
              <a:t> </a:t>
            </a:r>
            <a:r>
              <a:rPr sz="3600" dirty="0">
                <a:solidFill>
                  <a:srgbClr val="FFFF00"/>
                </a:solidFill>
                <a:latin typeface="CTBHVM+Tahoma"/>
                <a:cs typeface="CTBHVM+Tahoma"/>
              </a:rPr>
              <a:t>vědní</a:t>
            </a:r>
            <a:r>
              <a:rPr sz="3600" spc="37" dirty="0">
                <a:solidFill>
                  <a:srgbClr val="FFFF00"/>
                </a:solidFill>
                <a:latin typeface="CTBHVM+Tahoma"/>
                <a:cs typeface="CTBHVM+Tahoma"/>
              </a:rPr>
              <a:t> </a:t>
            </a:r>
            <a:r>
              <a:rPr sz="3600" dirty="0">
                <a:solidFill>
                  <a:srgbClr val="FFFF00"/>
                </a:solidFill>
                <a:latin typeface="CTBHVM+Tahoma"/>
                <a:cs typeface="CTBHVM+Tahoma"/>
              </a:rPr>
              <a:t>disciplína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88661" y="1586747"/>
            <a:ext cx="8321627" cy="53313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-49" dirty="0">
                <a:solidFill>
                  <a:srgbClr val="CC99FF"/>
                </a:solidFill>
                <a:latin typeface="MHGPQW+Wingdings"/>
                <a:cs typeface="MHGPQW+Wingdings"/>
              </a:rPr>
              <a:t></a:t>
            </a:r>
            <a:r>
              <a:rPr sz="3400" spc="171" baseline="-49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Didaktika</a:t>
            </a:r>
            <a:r>
              <a:rPr sz="2800" spc="35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chemie má definovaný</a:t>
            </a:r>
            <a:r>
              <a:rPr sz="2800" spc="52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předmět,</a:t>
            </a:r>
            <a:r>
              <a:rPr sz="2800" spc="14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kterým</a:t>
            </a:r>
          </a:p>
          <a:p>
            <a:pPr marL="343025" marR="0">
              <a:lnSpc>
                <a:spcPts val="3361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se zabývá</a:t>
            </a:r>
            <a:r>
              <a:rPr sz="2800" spc="33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v rámci výzkumné</a:t>
            </a:r>
            <a:r>
              <a:rPr sz="2800" spc="27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činnosti</a:t>
            </a:r>
          </a:p>
          <a:p>
            <a:pPr marL="0" marR="0">
              <a:lnSpc>
                <a:spcPts val="3374"/>
              </a:lnSpc>
              <a:spcBef>
                <a:spcPts val="656"/>
              </a:spcBef>
              <a:spcAft>
                <a:spcPts val="0"/>
              </a:spcAft>
            </a:pPr>
            <a:r>
              <a:rPr sz="3400" baseline="0" dirty="0">
                <a:solidFill>
                  <a:srgbClr val="CC99FF"/>
                </a:solidFill>
                <a:latin typeface="MHGPQW+Wingdings"/>
                <a:cs typeface="MHGPQW+Wingdings"/>
              </a:rPr>
              <a:t></a:t>
            </a:r>
            <a:r>
              <a:rPr sz="3400" spc="171" baseline="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V rámci interdisciplinarity</a:t>
            </a:r>
            <a:r>
              <a:rPr sz="2800" spc="52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je považována</a:t>
            </a:r>
            <a:r>
              <a:rPr sz="2800" spc="61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spc="14" dirty="0">
                <a:solidFill>
                  <a:srgbClr val="FFFFFF"/>
                </a:solidFill>
                <a:latin typeface="CTBHVM+Tahoma"/>
                <a:cs typeface="CTBHVM+Tahoma"/>
              </a:rPr>
              <a:t>za</a:t>
            </a:r>
          </a:p>
          <a:p>
            <a:pPr marL="343025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disciplínu</a:t>
            </a:r>
            <a:r>
              <a:rPr sz="2800" spc="27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hraniční,</a:t>
            </a:r>
            <a:r>
              <a:rPr sz="2800" spc="11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vztah</a:t>
            </a:r>
            <a:r>
              <a:rPr sz="2800" spc="27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k dalším</a:t>
            </a:r>
            <a:r>
              <a:rPr sz="2800" spc="19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disciplínám</a:t>
            </a:r>
          </a:p>
          <a:p>
            <a:pPr marL="343025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jednoznačně definuje a </a:t>
            </a:r>
            <a:r>
              <a:rPr sz="2800" spc="14" dirty="0">
                <a:solidFill>
                  <a:srgbClr val="FFFFFF"/>
                </a:solidFill>
                <a:latin typeface="CTBHVM+Tahoma"/>
                <a:cs typeface="CTBHVM+Tahoma"/>
              </a:rPr>
              <a:t>za</a:t>
            </a:r>
            <a:r>
              <a:rPr sz="2800" spc="-10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základní</a:t>
            </a:r>
            <a:r>
              <a:rPr sz="2800" spc="25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disciplíny jsou</a:t>
            </a:r>
          </a:p>
          <a:p>
            <a:pPr marL="343025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považovány</a:t>
            </a:r>
            <a:r>
              <a:rPr sz="2800" spc="52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chemie a vědy pedagogické</a:t>
            </a:r>
          </a:p>
          <a:p>
            <a:pPr marL="0" marR="0">
              <a:lnSpc>
                <a:spcPts val="3374"/>
              </a:lnSpc>
              <a:spcBef>
                <a:spcPts val="658"/>
              </a:spcBef>
              <a:spcAft>
                <a:spcPts val="0"/>
              </a:spcAft>
            </a:pPr>
            <a:r>
              <a:rPr sz="3400" baseline="38" dirty="0">
                <a:solidFill>
                  <a:srgbClr val="CC99FF"/>
                </a:solidFill>
                <a:latin typeface="MHGPQW+Wingdings"/>
                <a:cs typeface="MHGPQW+Wingdings"/>
              </a:rPr>
              <a:t></a:t>
            </a:r>
            <a:r>
              <a:rPr sz="3400" spc="171" baseline="38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Výše</a:t>
            </a:r>
            <a:r>
              <a:rPr sz="2800" spc="31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uváděná</a:t>
            </a:r>
            <a:r>
              <a:rPr sz="2800" spc="37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interdisciplinarita</a:t>
            </a:r>
            <a:r>
              <a:rPr sz="2800" spc="61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ovlivňuje</a:t>
            </a:r>
          </a:p>
          <a:p>
            <a:pPr marL="343025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významně</a:t>
            </a:r>
            <a:r>
              <a:rPr sz="2800" spc="58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i metodologii,</a:t>
            </a:r>
            <a:r>
              <a:rPr sz="2800" spc="-18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vychází</a:t>
            </a:r>
            <a:r>
              <a:rPr sz="2800" spc="22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z metodologie</a:t>
            </a:r>
          </a:p>
          <a:p>
            <a:pPr marL="343025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všech definovaných</a:t>
            </a:r>
            <a:r>
              <a:rPr sz="2800" spc="25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disciplín,</a:t>
            </a:r>
            <a:r>
              <a:rPr sz="2800" spc="-17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ale je ovlivňována</a:t>
            </a:r>
          </a:p>
          <a:p>
            <a:pPr marL="343025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především</a:t>
            </a:r>
            <a:r>
              <a:rPr sz="2800" spc="-12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metodami</a:t>
            </a:r>
            <a:r>
              <a:rPr sz="2800" spc="22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pedagogického</a:t>
            </a:r>
            <a:r>
              <a:rPr sz="2800" spc="39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výzkumu,</a:t>
            </a:r>
          </a:p>
          <a:p>
            <a:pPr marL="343025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protože aktéry</a:t>
            </a:r>
            <a:r>
              <a:rPr sz="2800" spc="22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vzdělávacího</a:t>
            </a:r>
            <a:r>
              <a:rPr sz="2800" spc="68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procesu</a:t>
            </a:r>
            <a:r>
              <a:rPr sz="2800" spc="26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jsou učitel a</a:t>
            </a:r>
          </a:p>
          <a:p>
            <a:pPr marL="343025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žák</a:t>
            </a:r>
            <a:r>
              <a:rPr sz="2800" spc="24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(žáci)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LHQAAQ+Arial"/>
                <a:cs typeface="LHQAAQ+Arial"/>
              </a:rPr>
              <a:t>13 / 18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45440" y="844477"/>
            <a:ext cx="7780718" cy="5899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345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FFFF00"/>
                </a:solidFill>
                <a:latin typeface="CTBHVM+Tahoma"/>
                <a:cs typeface="CTBHVM+Tahoma"/>
              </a:rPr>
              <a:t>Didaktika</a:t>
            </a:r>
            <a:r>
              <a:rPr sz="3600" spc="11" dirty="0">
                <a:solidFill>
                  <a:srgbClr val="FFFF00"/>
                </a:solidFill>
                <a:latin typeface="CTBHVM+Tahoma"/>
                <a:cs typeface="CTBHVM+Tahoma"/>
              </a:rPr>
              <a:t> </a:t>
            </a:r>
            <a:r>
              <a:rPr sz="3600" dirty="0">
                <a:solidFill>
                  <a:srgbClr val="FFFF00"/>
                </a:solidFill>
                <a:latin typeface="CTBHVM+Tahoma"/>
                <a:cs typeface="CTBHVM+Tahoma"/>
              </a:rPr>
              <a:t>chemie jako</a:t>
            </a:r>
            <a:r>
              <a:rPr sz="3600" spc="-26" dirty="0">
                <a:solidFill>
                  <a:srgbClr val="FFFF00"/>
                </a:solidFill>
                <a:latin typeface="CTBHVM+Tahoma"/>
                <a:cs typeface="CTBHVM+Tahoma"/>
              </a:rPr>
              <a:t> </a:t>
            </a:r>
            <a:r>
              <a:rPr sz="3600" dirty="0">
                <a:solidFill>
                  <a:srgbClr val="FFFF00"/>
                </a:solidFill>
                <a:latin typeface="CTBHVM+Tahoma"/>
                <a:cs typeface="CTBHVM+Tahoma"/>
              </a:rPr>
              <a:t>vědní</a:t>
            </a:r>
            <a:r>
              <a:rPr sz="3600" spc="37" dirty="0">
                <a:solidFill>
                  <a:srgbClr val="FFFF00"/>
                </a:solidFill>
                <a:latin typeface="CTBHVM+Tahoma"/>
                <a:cs typeface="CTBHVM+Tahoma"/>
              </a:rPr>
              <a:t> </a:t>
            </a:r>
            <a:r>
              <a:rPr sz="3600" dirty="0">
                <a:solidFill>
                  <a:srgbClr val="FFFF00"/>
                </a:solidFill>
                <a:latin typeface="CTBHVM+Tahoma"/>
                <a:cs typeface="CTBHVM+Tahoma"/>
              </a:rPr>
              <a:t>disciplína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60408" y="1873314"/>
            <a:ext cx="8330152" cy="35528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67"/>
              </a:lnSpc>
              <a:spcBef>
                <a:spcPts val="0"/>
              </a:spcBef>
              <a:spcAft>
                <a:spcPts val="0"/>
              </a:spcAft>
            </a:pPr>
            <a:r>
              <a:rPr sz="3850" baseline="-1" dirty="0">
                <a:solidFill>
                  <a:srgbClr val="CC99FF"/>
                </a:solidFill>
                <a:latin typeface="MHGPQW+Wingdings"/>
                <a:cs typeface="MHGPQW+Wingdings"/>
              </a:rPr>
              <a:t></a:t>
            </a:r>
            <a:r>
              <a:rPr sz="3850" spc="158" baseline="-1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CTBHVM+Tahoma"/>
                <a:cs typeface="CTBHVM+Tahoma"/>
              </a:rPr>
              <a:t>Didaktika</a:t>
            </a:r>
            <a:r>
              <a:rPr sz="3200" spc="43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CTBHVM+Tahoma"/>
                <a:cs typeface="CTBHVM+Tahoma"/>
              </a:rPr>
              <a:t>chemie má</a:t>
            </a:r>
            <a:r>
              <a:rPr sz="3200" spc="-24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CTBHVM+Tahoma"/>
                <a:cs typeface="CTBHVM+Tahoma"/>
              </a:rPr>
              <a:t>i svoji historii</a:t>
            </a:r>
          </a:p>
          <a:p>
            <a:pPr marL="342783" marR="0">
              <a:lnSpc>
                <a:spcPts val="383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CTBHVM+Tahoma"/>
                <a:cs typeface="CTBHVM+Tahoma"/>
              </a:rPr>
              <a:t>zdokumentovanou v dostupné literatuře</a:t>
            </a:r>
          </a:p>
          <a:p>
            <a:pPr marL="0" marR="0">
              <a:lnSpc>
                <a:spcPts val="3867"/>
              </a:lnSpc>
              <a:spcBef>
                <a:spcPts val="741"/>
              </a:spcBef>
              <a:spcAft>
                <a:spcPts val="0"/>
              </a:spcAft>
            </a:pPr>
            <a:r>
              <a:rPr sz="3850" baseline="-1" dirty="0">
                <a:solidFill>
                  <a:srgbClr val="CC99FF"/>
                </a:solidFill>
                <a:latin typeface="MHGPQW+Wingdings"/>
                <a:cs typeface="MHGPQW+Wingdings"/>
              </a:rPr>
              <a:t></a:t>
            </a:r>
            <a:r>
              <a:rPr sz="3850" spc="-167" baseline="-1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CTBHVM+Tahoma"/>
                <a:cs typeface="CTBHVM+Tahoma"/>
              </a:rPr>
              <a:t>Vzhledem ke vzdělávacímu</a:t>
            </a:r>
            <a:r>
              <a:rPr sz="3200" spc="35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CTBHVM+Tahoma"/>
                <a:cs typeface="CTBHVM+Tahoma"/>
              </a:rPr>
              <a:t>charakteru</a:t>
            </a:r>
          </a:p>
          <a:p>
            <a:pPr marL="342783" marR="0">
              <a:lnSpc>
                <a:spcPts val="3839"/>
              </a:lnSpc>
              <a:spcBef>
                <a:spcPts val="5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CTBHVM+Tahoma"/>
                <a:cs typeface="CTBHVM+Tahoma"/>
              </a:rPr>
              <a:t>disciplíny je</a:t>
            </a:r>
            <a:r>
              <a:rPr sz="3200" spc="11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CTBHVM+Tahoma"/>
                <a:cs typeface="CTBHVM+Tahoma"/>
              </a:rPr>
              <a:t>možné</a:t>
            </a:r>
            <a:r>
              <a:rPr sz="3200" spc="-32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CTBHVM+Tahoma"/>
                <a:cs typeface="CTBHVM+Tahoma"/>
              </a:rPr>
              <a:t>pozorovat</a:t>
            </a:r>
            <a:r>
              <a:rPr sz="3200" spc="-26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CTBHVM+Tahoma"/>
                <a:cs typeface="CTBHVM+Tahoma"/>
              </a:rPr>
              <a:t>soustavné</a:t>
            </a:r>
          </a:p>
          <a:p>
            <a:pPr marL="342783" marR="0">
              <a:lnSpc>
                <a:spcPts val="3840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CTBHVM+Tahoma"/>
                <a:cs typeface="CTBHVM+Tahoma"/>
              </a:rPr>
              <a:t>snahy o</a:t>
            </a:r>
            <a:r>
              <a:rPr sz="3200" spc="-14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CTBHVM+Tahoma"/>
                <a:cs typeface="CTBHVM+Tahoma"/>
              </a:rPr>
              <a:t>popularizaci,</a:t>
            </a:r>
            <a:r>
              <a:rPr sz="3200" spc="-17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CTBHVM+Tahoma"/>
                <a:cs typeface="CTBHVM+Tahoma"/>
              </a:rPr>
              <a:t>především ve vztahu</a:t>
            </a:r>
          </a:p>
          <a:p>
            <a:pPr marL="342783" marR="0">
              <a:lnSpc>
                <a:spcPts val="3840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CTBHVM+Tahoma"/>
                <a:cs typeface="CTBHVM+Tahoma"/>
              </a:rPr>
              <a:t>k zainteresované</a:t>
            </a:r>
            <a:r>
              <a:rPr sz="3200" spc="-29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CTBHVM+Tahoma"/>
                <a:cs typeface="CTBHVM+Tahoma"/>
              </a:rPr>
              <a:t>veřejnosti,</a:t>
            </a:r>
            <a:r>
              <a:rPr sz="3200" spc="17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CTBHVM+Tahoma"/>
                <a:cs typeface="CTBHVM+Tahoma"/>
              </a:rPr>
              <a:t>tj.</a:t>
            </a:r>
            <a:r>
              <a:rPr sz="3200" spc="26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CTBHVM+Tahoma"/>
                <a:cs typeface="CTBHVM+Tahoma"/>
              </a:rPr>
              <a:t>k</a:t>
            </a:r>
            <a:r>
              <a:rPr sz="3200" spc="34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CTBHVM+Tahoma"/>
                <a:cs typeface="CTBHVM+Tahoma"/>
              </a:rPr>
              <a:t>učitelům a</a:t>
            </a:r>
          </a:p>
          <a:p>
            <a:pPr marL="342783" marR="0">
              <a:lnSpc>
                <a:spcPts val="3839"/>
              </a:lnSpc>
              <a:spcBef>
                <a:spcPts val="5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CTBHVM+Tahoma"/>
                <a:cs typeface="CTBHVM+Tahoma"/>
              </a:rPr>
              <a:t>rodičům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60408" y="5482037"/>
            <a:ext cx="6842340" cy="10170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67"/>
              </a:lnSpc>
              <a:spcBef>
                <a:spcPts val="0"/>
              </a:spcBef>
              <a:spcAft>
                <a:spcPts val="0"/>
              </a:spcAft>
            </a:pPr>
            <a:r>
              <a:rPr sz="3850" baseline="-18" dirty="0">
                <a:solidFill>
                  <a:srgbClr val="CC99FF"/>
                </a:solidFill>
                <a:latin typeface="MHGPQW+Wingdings"/>
                <a:cs typeface="MHGPQW+Wingdings"/>
              </a:rPr>
              <a:t></a:t>
            </a:r>
            <a:r>
              <a:rPr sz="3850" spc="-167" baseline="-18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CTBHVM+Tahoma"/>
                <a:cs typeface="CTBHVM+Tahoma"/>
              </a:rPr>
              <a:t>Má</a:t>
            </a:r>
            <a:r>
              <a:rPr sz="3200" spc="-22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CTBHVM+Tahoma"/>
                <a:cs typeface="CTBHVM+Tahoma"/>
              </a:rPr>
              <a:t>a</a:t>
            </a:r>
            <a:r>
              <a:rPr sz="3200" spc="12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CTBHVM+Tahoma"/>
                <a:cs typeface="CTBHVM+Tahoma"/>
              </a:rPr>
              <a:t>soustavně je</a:t>
            </a:r>
            <a:r>
              <a:rPr sz="3200" spc="11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CTBHVM+Tahoma"/>
                <a:cs typeface="CTBHVM+Tahoma"/>
              </a:rPr>
              <a:t>upřesňován i její</a:t>
            </a:r>
          </a:p>
          <a:p>
            <a:pPr marL="342783" marR="0">
              <a:lnSpc>
                <a:spcPts val="3840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CTBHVM+Tahoma"/>
                <a:cs typeface="CTBHVM+Tahoma"/>
              </a:rPr>
              <a:t>pojmový aparát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LHQAAQ+Arial"/>
                <a:cs typeface="LHQAAQ+Arial"/>
              </a:rPr>
              <a:t>14 / 18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15610" y="579276"/>
            <a:ext cx="6852071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CTBHVM+Tahoma"/>
                <a:cs typeface="CTBHVM+Tahoma"/>
              </a:rPr>
              <a:t>Systém pojetí výuky</a:t>
            </a:r>
            <a:r>
              <a:rPr sz="4400" spc="-43" dirty="0">
                <a:solidFill>
                  <a:srgbClr val="CCFFFF"/>
                </a:solidFill>
                <a:latin typeface="CTBHVM+Tahoma"/>
                <a:cs typeface="CTBHVM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CTBHVM+Tahoma"/>
                <a:cs typeface="CTBHVM+Tahoma"/>
              </a:rPr>
              <a:t>chemii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5605" y="1349036"/>
            <a:ext cx="8486693" cy="54166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-13" dirty="0">
                <a:solidFill>
                  <a:srgbClr val="CC99FF"/>
                </a:solidFill>
                <a:latin typeface="MHGPQW+Wingdings"/>
                <a:cs typeface="MHGPQW+Wingdings"/>
              </a:rPr>
              <a:t></a:t>
            </a:r>
            <a:r>
              <a:rPr sz="3400" spc="170" baseline="-13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Učitelská profese</a:t>
            </a:r>
            <a:r>
              <a:rPr sz="2800" spc="28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vyžaduje</a:t>
            </a:r>
            <a:r>
              <a:rPr sz="2800" spc="29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především</a:t>
            </a:r>
            <a:r>
              <a:rPr sz="2800" spc="-12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„ovládnutí“</a:t>
            </a:r>
          </a:p>
          <a:p>
            <a:pPr marL="342913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systému</a:t>
            </a:r>
            <a:r>
              <a:rPr sz="2800" spc="27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kategorií,</a:t>
            </a:r>
            <a:r>
              <a:rPr sz="2800" spc="12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které tvoří tzv.</a:t>
            </a:r>
            <a:r>
              <a:rPr sz="2800" spc="38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„pedagogický</a:t>
            </a:r>
          </a:p>
          <a:p>
            <a:pPr marL="342913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prostor“,</a:t>
            </a:r>
            <a:r>
              <a:rPr sz="2800" spc="10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tj.</a:t>
            </a:r>
            <a:r>
              <a:rPr sz="2800" spc="-21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pomyslný</a:t>
            </a:r>
            <a:r>
              <a:rPr sz="2800" spc="24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prostor, ve kterém</a:t>
            </a:r>
            <a:r>
              <a:rPr sz="2800" spc="16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se</a:t>
            </a:r>
          </a:p>
          <a:p>
            <a:pPr marL="342913" marR="0">
              <a:lnSpc>
                <a:spcPts val="3361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odehrává</a:t>
            </a:r>
            <a:r>
              <a:rPr sz="2800" spc="31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vyučovací</a:t>
            </a:r>
            <a:r>
              <a:rPr sz="2800" spc="26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proces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3400" baseline="25" dirty="0">
                <a:solidFill>
                  <a:srgbClr val="CC99FF"/>
                </a:solidFill>
                <a:latin typeface="MHGPQW+Wingdings"/>
                <a:cs typeface="MHGPQW+Wingdings"/>
              </a:rPr>
              <a:t></a:t>
            </a:r>
            <a:r>
              <a:rPr sz="3400" spc="170" baseline="25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Vzdělávání</a:t>
            </a:r>
            <a:r>
              <a:rPr sz="2800" spc="54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chemii je nezbytné považovat</a:t>
            </a:r>
            <a:r>
              <a:rPr sz="2800" spc="32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spc="14" dirty="0">
                <a:solidFill>
                  <a:srgbClr val="FFFFFF"/>
                </a:solidFill>
                <a:latin typeface="CTBHVM+Tahoma"/>
                <a:cs typeface="CTBHVM+Tahoma"/>
              </a:rPr>
              <a:t>za</a:t>
            </a:r>
          </a:p>
          <a:p>
            <a:pPr marL="342913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systematický</a:t>
            </a:r>
            <a:r>
              <a:rPr sz="2800" spc="52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proces,</a:t>
            </a:r>
            <a:r>
              <a:rPr sz="2800" spc="13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který</a:t>
            </a:r>
            <a:r>
              <a:rPr sz="2800" spc="24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je nezbytné</a:t>
            </a:r>
            <a:r>
              <a:rPr sz="2800" spc="30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spc="22" dirty="0">
                <a:solidFill>
                  <a:srgbClr val="FFFFFF"/>
                </a:solidFill>
                <a:latin typeface="CTBHVM+Tahoma"/>
                <a:cs typeface="CTBHVM+Tahoma"/>
              </a:rPr>
              <a:t>co</a:t>
            </a:r>
          </a:p>
          <a:p>
            <a:pPr marL="342913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nejpřesněji zmapovat</a:t>
            </a:r>
          </a:p>
          <a:p>
            <a:pPr marL="0" marR="0">
              <a:lnSpc>
                <a:spcPts val="3374"/>
              </a:lnSpc>
              <a:spcBef>
                <a:spcPts val="608"/>
              </a:spcBef>
              <a:spcAft>
                <a:spcPts val="0"/>
              </a:spcAft>
            </a:pPr>
            <a:r>
              <a:rPr sz="3400" baseline="44" dirty="0">
                <a:solidFill>
                  <a:srgbClr val="CC99FF"/>
                </a:solidFill>
                <a:latin typeface="MHGPQW+Wingdings"/>
                <a:cs typeface="MHGPQW+Wingdings"/>
              </a:rPr>
              <a:t></a:t>
            </a:r>
            <a:r>
              <a:rPr sz="3400" spc="170" baseline="44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„Zmapování“</a:t>
            </a:r>
            <a:r>
              <a:rPr sz="2800" spc="43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je obtížné</a:t>
            </a:r>
            <a:r>
              <a:rPr sz="2800" spc="30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vzhledem</a:t>
            </a:r>
            <a:r>
              <a:rPr sz="2800" spc="16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k</a:t>
            </a:r>
            <a:r>
              <a:rPr sz="2800" spc="-13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CTBHVM+Tahoma"/>
                <a:cs typeface="CTBHVM+Tahoma"/>
              </a:rPr>
              <a:t>otevřenosti</a:t>
            </a:r>
            <a:r>
              <a:rPr sz="2800" spc="22" dirty="0">
                <a:solidFill>
                  <a:srgbClr val="FFFF00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CTBHVM+Tahoma"/>
                <a:cs typeface="CTBHVM+Tahoma"/>
              </a:rPr>
              <a:t>a</a:t>
            </a:r>
          </a:p>
          <a:p>
            <a:pPr marL="342913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CTBHVM+Tahoma"/>
                <a:cs typeface="CTBHVM+Tahoma"/>
              </a:rPr>
              <a:t>dynamičnosti</a:t>
            </a:r>
            <a:r>
              <a:rPr sz="2800" spc="20" dirty="0">
                <a:solidFill>
                  <a:srgbClr val="FFFF00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tohoto systému,</a:t>
            </a:r>
            <a:r>
              <a:rPr sz="2800" spc="13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protože jej</a:t>
            </a:r>
            <a:r>
              <a:rPr sz="2800" spc="-15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ovlivňuje</a:t>
            </a:r>
          </a:p>
          <a:p>
            <a:pPr marL="342913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kulturní</a:t>
            </a:r>
            <a:r>
              <a:rPr sz="2800" spc="26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a společenský vývoj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3400" baseline="4" dirty="0">
                <a:solidFill>
                  <a:srgbClr val="CC99FF"/>
                </a:solidFill>
                <a:latin typeface="MHGPQW+Wingdings"/>
                <a:cs typeface="MHGPQW+Wingdings"/>
              </a:rPr>
              <a:t></a:t>
            </a:r>
            <a:r>
              <a:rPr sz="3400" spc="170" baseline="4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Jeden z pokusů</a:t>
            </a:r>
            <a:r>
              <a:rPr sz="2800" spc="25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o popis tohoto</a:t>
            </a:r>
            <a:r>
              <a:rPr sz="2800" spc="40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systému</a:t>
            </a:r>
            <a:r>
              <a:rPr sz="2800" spc="27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uvádějí</a:t>
            </a:r>
          </a:p>
          <a:p>
            <a:pPr marL="342913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PACHMANN a</a:t>
            </a:r>
            <a:r>
              <a:rPr sz="2800" spc="32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HOFMANN,</a:t>
            </a:r>
            <a:r>
              <a:rPr sz="2800" spc="13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1981</a:t>
            </a:r>
            <a:r>
              <a:rPr sz="2800" spc="38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(viz.</a:t>
            </a:r>
            <a:r>
              <a:rPr sz="2800" spc="15" dirty="0">
                <a:solidFill>
                  <a:srgbClr val="FFFFFF"/>
                </a:solidFill>
                <a:latin typeface="CTBHVM+Tahoma"/>
                <a:cs typeface="CTBHVM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CTBHVM+Tahoma"/>
                <a:cs typeface="CTBHVM+Tahoma"/>
              </a:rPr>
              <a:t>schéma </a:t>
            </a:r>
            <a:r>
              <a:rPr sz="2800" spc="-24" dirty="0">
                <a:solidFill>
                  <a:srgbClr val="FFFFFF"/>
                </a:solidFill>
                <a:latin typeface="CTBHVM+Tahoma"/>
                <a:cs typeface="CTBHVM+Tahoma"/>
              </a:rPr>
              <a:t>⁒)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LHQAAQ+Arial"/>
                <a:cs typeface="LHQAAQ+Arial"/>
              </a:rPr>
              <a:t>15 / 18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76732" y="6717489"/>
            <a:ext cx="7518180" cy="2625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DCQQJL+Times New Roman"/>
                <a:cs typeface="DCQQJL+Times New Roman"/>
              </a:rPr>
              <a:t>Struktura obecné didaktiky</a:t>
            </a:r>
            <a:r>
              <a:rPr sz="1600" spc="12" dirty="0">
                <a:solidFill>
                  <a:srgbClr val="FFFFFF"/>
                </a:solidFill>
                <a:latin typeface="DCQQJL+Times New Roman"/>
                <a:cs typeface="DCQQJL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DCQQJL+Times New Roman"/>
                <a:cs typeface="DCQQJL+Times New Roman"/>
              </a:rPr>
              <a:t>chemie;</a:t>
            </a:r>
            <a:r>
              <a:rPr sz="1600" spc="72" dirty="0">
                <a:solidFill>
                  <a:srgbClr val="FFFFFF"/>
                </a:solidFill>
                <a:latin typeface="DCQQJL+Times New Roman"/>
                <a:cs typeface="DCQQJL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DCQQJL+Times New Roman"/>
                <a:cs typeface="DCQQJL+Times New Roman"/>
              </a:rPr>
              <a:t>Převzato</a:t>
            </a:r>
            <a:r>
              <a:rPr sz="1600" spc="30" dirty="0">
                <a:solidFill>
                  <a:srgbClr val="FFFFFF"/>
                </a:solidFill>
                <a:latin typeface="DCQQJL+Times New Roman"/>
                <a:cs typeface="DCQQJL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DCQQJL+Times New Roman"/>
                <a:cs typeface="DCQQJL+Times New Roman"/>
              </a:rPr>
              <a:t>z </a:t>
            </a:r>
            <a:r>
              <a:rPr sz="1600" spc="-20" dirty="0">
                <a:solidFill>
                  <a:srgbClr val="FFFFFF"/>
                </a:solidFill>
                <a:latin typeface="DCQQJL+Times New Roman"/>
                <a:cs typeface="DCQQJL+Times New Roman"/>
              </a:rPr>
              <a:t>(PACHMANN,</a:t>
            </a:r>
            <a:r>
              <a:rPr sz="1600" spc="18" dirty="0">
                <a:solidFill>
                  <a:srgbClr val="FFFFFF"/>
                </a:solidFill>
                <a:latin typeface="DCQQJL+Times New Roman"/>
                <a:cs typeface="DCQQJL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DCQQJL+Times New Roman"/>
                <a:cs typeface="DCQQJL+Times New Roman"/>
              </a:rPr>
              <a:t>E., HOFMANN,</a:t>
            </a:r>
            <a:r>
              <a:rPr sz="1600" spc="-32" dirty="0">
                <a:solidFill>
                  <a:srgbClr val="FFFFFF"/>
                </a:solidFill>
                <a:latin typeface="DCQQJL+Times New Roman"/>
                <a:cs typeface="DCQQJL+Times New Roman"/>
              </a:rPr>
              <a:t> </a:t>
            </a:r>
            <a:r>
              <a:rPr sz="1600" spc="-72" dirty="0">
                <a:solidFill>
                  <a:srgbClr val="FFFFFF"/>
                </a:solidFill>
                <a:latin typeface="DCQQJL+Times New Roman"/>
                <a:cs typeface="DCQQJL+Times New Roman"/>
              </a:rPr>
              <a:t>V.,</a:t>
            </a:r>
            <a:r>
              <a:rPr sz="1600" spc="70" dirty="0">
                <a:solidFill>
                  <a:srgbClr val="FFFFFF"/>
                </a:solidFill>
                <a:latin typeface="DCQQJL+Times New Roman"/>
                <a:cs typeface="DCQQJL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DCQQJL+Times New Roman"/>
                <a:cs typeface="DCQQJL+Times New Roman"/>
              </a:rPr>
              <a:t>1981).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LHQAAQ+Arial"/>
                <a:cs typeface="LHQAAQ+Arial"/>
              </a:rPr>
              <a:t>16 / 18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582492" y="824025"/>
            <a:ext cx="3402871" cy="25650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96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DCQQJL+Times New Roman"/>
                <a:cs typeface="DCQQJL+Times New Roman"/>
              </a:rPr>
              <a:t>„Pedagogický</a:t>
            </a:r>
            <a:r>
              <a:rPr sz="2800" spc="-32" dirty="0">
                <a:solidFill>
                  <a:srgbClr val="FFFF00"/>
                </a:solidFill>
                <a:latin typeface="DCQQJL+Times New Roman"/>
                <a:cs typeface="DCQQJL+Times New Roman"/>
              </a:rPr>
              <a:t> </a:t>
            </a:r>
            <a:r>
              <a:rPr sz="2800" dirty="0">
                <a:solidFill>
                  <a:srgbClr val="FFFF00"/>
                </a:solidFill>
                <a:latin typeface="DCQQJL+Times New Roman"/>
                <a:cs typeface="DCQQJL+Times New Roman"/>
              </a:rPr>
              <a:t>prostor“</a:t>
            </a:r>
          </a:p>
          <a:p>
            <a:pPr marL="0" marR="0">
              <a:lnSpc>
                <a:spcPts val="3096"/>
              </a:lnSpc>
              <a:spcBef>
                <a:spcPts val="263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DCQQJL+Times New Roman"/>
                <a:cs typeface="DCQQJL+Times New Roman"/>
              </a:rPr>
              <a:t>nazývá</a:t>
            </a:r>
            <a:r>
              <a:rPr sz="2800" spc="-13" dirty="0">
                <a:solidFill>
                  <a:srgbClr val="FFFF00"/>
                </a:solidFill>
                <a:latin typeface="DCQQJL+Times New Roman"/>
                <a:cs typeface="DCQQJL+Times New Roman"/>
              </a:rPr>
              <a:t> </a:t>
            </a:r>
            <a:r>
              <a:rPr sz="2800" dirty="0">
                <a:solidFill>
                  <a:srgbClr val="FFFF00"/>
                </a:solidFill>
                <a:latin typeface="DCQQJL+Times New Roman"/>
                <a:cs typeface="DCQQJL+Times New Roman"/>
              </a:rPr>
              <a:t>(Maňák, 1995)</a:t>
            </a:r>
          </a:p>
          <a:p>
            <a:pPr marL="0" marR="0">
              <a:lnSpc>
                <a:spcPts val="3096"/>
              </a:lnSpc>
              <a:spcBef>
                <a:spcPts val="213"/>
              </a:spcBef>
              <a:spcAft>
                <a:spcPts val="0"/>
              </a:spcAft>
            </a:pPr>
            <a:r>
              <a:rPr sz="2800" i="1" dirty="0">
                <a:solidFill>
                  <a:srgbClr val="FFFF00"/>
                </a:solidFill>
                <a:latin typeface="OPDTIQ+Times New Roman Italic"/>
                <a:cs typeface="OPDTIQ+Times New Roman Italic"/>
              </a:rPr>
              <a:t>„pedagogickým</a:t>
            </a:r>
          </a:p>
          <a:p>
            <a:pPr marL="0" marR="0">
              <a:lnSpc>
                <a:spcPts val="3096"/>
              </a:lnSpc>
              <a:spcBef>
                <a:spcPts val="263"/>
              </a:spcBef>
              <a:spcAft>
                <a:spcPts val="0"/>
              </a:spcAft>
            </a:pPr>
            <a:r>
              <a:rPr sz="2800" i="1" spc="-10" dirty="0">
                <a:solidFill>
                  <a:srgbClr val="FFFF00"/>
                </a:solidFill>
                <a:latin typeface="OPDTIQ+Times New Roman Italic"/>
                <a:cs typeface="OPDTIQ+Times New Roman Italic"/>
              </a:rPr>
              <a:t>prostředím,</a:t>
            </a:r>
            <a:r>
              <a:rPr sz="2800" i="1" spc="-20" dirty="0">
                <a:solidFill>
                  <a:srgbClr val="FFFF00"/>
                </a:solidFill>
                <a:latin typeface="OPDTIQ+Times New Roman Italic"/>
                <a:cs typeface="OPDTIQ+Times New Roman Italic"/>
              </a:rPr>
              <a:t> </a:t>
            </a:r>
            <a:r>
              <a:rPr sz="2800" i="1" dirty="0">
                <a:solidFill>
                  <a:srgbClr val="FFFF00"/>
                </a:solidFill>
                <a:latin typeface="OPDTIQ+Times New Roman Italic"/>
                <a:cs typeface="OPDTIQ+Times New Roman Italic"/>
              </a:rPr>
              <a:t>v</a:t>
            </a:r>
            <a:r>
              <a:rPr sz="2800" i="1" spc="-14" dirty="0">
                <a:solidFill>
                  <a:srgbClr val="FFFF00"/>
                </a:solidFill>
                <a:latin typeface="OPDTIQ+Times New Roman Italic"/>
                <a:cs typeface="OPDTIQ+Times New Roman Italic"/>
              </a:rPr>
              <a:t> </a:t>
            </a:r>
            <a:r>
              <a:rPr sz="2800" i="1" dirty="0">
                <a:solidFill>
                  <a:srgbClr val="FFFF00"/>
                </a:solidFill>
                <a:latin typeface="OPDTIQ+Times New Roman Italic"/>
                <a:cs typeface="OPDTIQ+Times New Roman Italic"/>
              </a:rPr>
              <a:t>němž se</a:t>
            </a:r>
          </a:p>
          <a:p>
            <a:pPr marL="0" marR="0">
              <a:lnSpc>
                <a:spcPts val="3096"/>
              </a:lnSpc>
              <a:spcBef>
                <a:spcPts val="214"/>
              </a:spcBef>
              <a:spcAft>
                <a:spcPts val="0"/>
              </a:spcAft>
            </a:pPr>
            <a:r>
              <a:rPr sz="2800" i="1" spc="-10" dirty="0">
                <a:solidFill>
                  <a:srgbClr val="FFFF00"/>
                </a:solidFill>
                <a:latin typeface="OPDTIQ+Times New Roman Italic"/>
                <a:cs typeface="OPDTIQ+Times New Roman Italic"/>
              </a:rPr>
              <a:t>realizuje</a:t>
            </a:r>
            <a:r>
              <a:rPr sz="2800" i="1" spc="-31" dirty="0">
                <a:solidFill>
                  <a:srgbClr val="FFFF00"/>
                </a:solidFill>
                <a:latin typeface="OPDTIQ+Times New Roman Italic"/>
                <a:cs typeface="OPDTIQ+Times New Roman Italic"/>
              </a:rPr>
              <a:t> </a:t>
            </a:r>
            <a:r>
              <a:rPr sz="2800" i="1" dirty="0">
                <a:solidFill>
                  <a:srgbClr val="FFFF00"/>
                </a:solidFill>
                <a:latin typeface="OPDTIQ+Times New Roman Italic"/>
                <a:cs typeface="OPDTIQ+Times New Roman Italic"/>
              </a:rPr>
              <a:t>výchovně</a:t>
            </a:r>
          </a:p>
          <a:p>
            <a:pPr marL="0" marR="0">
              <a:lnSpc>
                <a:spcPts val="3096"/>
              </a:lnSpc>
              <a:spcBef>
                <a:spcPts val="263"/>
              </a:spcBef>
              <a:spcAft>
                <a:spcPts val="0"/>
              </a:spcAft>
            </a:pPr>
            <a:r>
              <a:rPr sz="2800" i="1" dirty="0">
                <a:solidFill>
                  <a:srgbClr val="FFFF00"/>
                </a:solidFill>
                <a:latin typeface="OPDTIQ+Times New Roman Italic"/>
                <a:cs typeface="OPDTIQ+Times New Roman Italic"/>
              </a:rPr>
              <a:t>vzdělávací </a:t>
            </a:r>
            <a:r>
              <a:rPr sz="2800" i="1" spc="-19" dirty="0">
                <a:solidFill>
                  <a:srgbClr val="FFFF00"/>
                </a:solidFill>
                <a:latin typeface="OPDTIQ+Times New Roman Italic"/>
                <a:cs typeface="OPDTIQ+Times New Roman Italic"/>
              </a:rPr>
              <a:t>proces“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98212" y="5277276"/>
            <a:ext cx="3744687" cy="9940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DCQQJL+Times New Roman"/>
                <a:cs typeface="DCQQJL+Times New Roman"/>
              </a:rPr>
              <a:t>Obecnější</a:t>
            </a:r>
            <a:r>
              <a:rPr sz="1600" spc="17" dirty="0">
                <a:solidFill>
                  <a:srgbClr val="FFFFFF"/>
                </a:solidFill>
                <a:latin typeface="DCQQJL+Times New Roman"/>
                <a:cs typeface="DCQQJL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DCQQJL+Times New Roman"/>
                <a:cs typeface="DCQQJL+Times New Roman"/>
              </a:rPr>
              <a:t>pohled</a:t>
            </a:r>
            <a:r>
              <a:rPr sz="1600" spc="12" dirty="0">
                <a:solidFill>
                  <a:srgbClr val="FFFFFF"/>
                </a:solidFill>
                <a:latin typeface="DCQQJL+Times New Roman"/>
                <a:cs typeface="DCQQJL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DCQQJL+Times New Roman"/>
                <a:cs typeface="DCQQJL+Times New Roman"/>
              </a:rPr>
              <a:t>na pedagogické</a:t>
            </a:r>
            <a:r>
              <a:rPr sz="1600" spc="-10" dirty="0">
                <a:solidFill>
                  <a:srgbClr val="FFFFFF"/>
                </a:solidFill>
                <a:latin typeface="DCQQJL+Times New Roman"/>
                <a:cs typeface="DCQQJL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DCQQJL+Times New Roman"/>
                <a:cs typeface="DCQQJL+Times New Roman"/>
              </a:rPr>
              <a:t>prostředí</a:t>
            </a:r>
          </a:p>
          <a:p>
            <a:pPr marL="0" marR="0">
              <a:lnSpc>
                <a:spcPts val="1767"/>
              </a:lnSpc>
              <a:spcBef>
                <a:spcPts val="102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DCQQJL+Times New Roman"/>
                <a:cs typeface="DCQQJL+Times New Roman"/>
              </a:rPr>
              <a:t>převzato</a:t>
            </a:r>
            <a:r>
              <a:rPr sz="1600" spc="13" dirty="0">
                <a:solidFill>
                  <a:srgbClr val="FFFFFF"/>
                </a:solidFill>
                <a:latin typeface="DCQQJL+Times New Roman"/>
                <a:cs typeface="DCQQJL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DCQQJL+Times New Roman"/>
                <a:cs typeface="DCQQJL+Times New Roman"/>
              </a:rPr>
              <a:t>z: MAŇÁK, J., (1995): Nárys</a:t>
            </a:r>
          </a:p>
          <a:p>
            <a:pPr marL="0" marR="0">
              <a:lnSpc>
                <a:spcPts val="1767"/>
              </a:lnSpc>
              <a:spcBef>
                <a:spcPts val="102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DCQQJL+Times New Roman"/>
                <a:cs typeface="DCQQJL+Times New Roman"/>
              </a:rPr>
              <a:t>didaktiky;</a:t>
            </a:r>
            <a:r>
              <a:rPr sz="1600" spc="17" dirty="0">
                <a:solidFill>
                  <a:srgbClr val="FFFFFF"/>
                </a:solidFill>
                <a:latin typeface="DCQQJL+Times New Roman"/>
                <a:cs typeface="DCQQJL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DCQQJL+Times New Roman"/>
                <a:cs typeface="DCQQJL+Times New Roman"/>
              </a:rPr>
              <a:t>MU</a:t>
            </a:r>
            <a:r>
              <a:rPr sz="1600" spc="11" dirty="0">
                <a:solidFill>
                  <a:srgbClr val="FFFFFF"/>
                </a:solidFill>
                <a:latin typeface="DCQQJL+Times New Roman"/>
                <a:cs typeface="DCQQJL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DCQQJL+Times New Roman"/>
                <a:cs typeface="DCQQJL+Times New Roman"/>
              </a:rPr>
              <a:t>Brno, 1995, 104</a:t>
            </a:r>
            <a:r>
              <a:rPr sz="1600" spc="-25" dirty="0">
                <a:solidFill>
                  <a:srgbClr val="FFFFFF"/>
                </a:solidFill>
                <a:latin typeface="DCQQJL+Times New Roman"/>
                <a:cs typeface="DCQQJL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DCQQJL+Times New Roman"/>
                <a:cs typeface="DCQQJL+Times New Roman"/>
              </a:rPr>
              <a:t>s.</a:t>
            </a:r>
            <a:r>
              <a:rPr sz="1600" spc="14" dirty="0">
                <a:solidFill>
                  <a:srgbClr val="FFFFFF"/>
                </a:solidFill>
                <a:latin typeface="DCQQJL+Times New Roman"/>
                <a:cs typeface="DCQQJL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DCQQJL+Times New Roman"/>
                <a:cs typeface="DCQQJL+Times New Roman"/>
              </a:rPr>
              <a:t>ISBN 80-</a:t>
            </a:r>
          </a:p>
          <a:p>
            <a:pPr marL="0" marR="0">
              <a:lnSpc>
                <a:spcPts val="1767"/>
              </a:lnSpc>
              <a:spcBef>
                <a:spcPts val="101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DCQQJL+Times New Roman"/>
                <a:cs typeface="DCQQJL+Times New Roman"/>
              </a:rPr>
              <a:t>210-1124-6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LHQAAQ+Arial"/>
                <a:cs typeface="LHQAAQ+Arial"/>
              </a:rPr>
              <a:t>17 / 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950999" y="891729"/>
            <a:ext cx="2276189" cy="14729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u="sng" dirty="0">
                <a:solidFill>
                  <a:srgbClr val="99CCFF"/>
                </a:solidFill>
                <a:latin typeface="DCQQJL+Times New Roman"/>
                <a:cs typeface="DCQQJL+Times New Roman"/>
              </a:rPr>
              <a:t>Převzato:</a:t>
            </a:r>
            <a:r>
              <a:rPr sz="2400" u="sng" spc="-19" dirty="0">
                <a:solidFill>
                  <a:srgbClr val="99CCFF"/>
                </a:solidFill>
                <a:latin typeface="DCQQJL+Times New Roman"/>
                <a:cs typeface="DCQQJL+Times New Roman"/>
              </a:rPr>
              <a:t> </a:t>
            </a:r>
            <a:r>
              <a:rPr sz="2400" u="sng" dirty="0">
                <a:solidFill>
                  <a:srgbClr val="99CCFF"/>
                </a:solidFill>
                <a:latin typeface="DCQQJL+Times New Roman"/>
                <a:cs typeface="DCQQJL+Times New Roman"/>
              </a:rPr>
              <a:t>Dmitrij</a:t>
            </a:r>
          </a:p>
          <a:p>
            <a:pPr marL="0" marR="0">
              <a:lnSpc>
                <a:spcPts val="2657"/>
              </a:lnSpc>
              <a:spcBef>
                <a:spcPts val="171"/>
              </a:spcBef>
              <a:spcAft>
                <a:spcPts val="0"/>
              </a:spcAft>
            </a:pPr>
            <a:r>
              <a:rPr sz="2400" u="sng" dirty="0">
                <a:solidFill>
                  <a:srgbClr val="99CCFF"/>
                </a:solidFill>
                <a:latin typeface="DCQQJL+Times New Roman"/>
                <a:cs typeface="DCQQJL+Times New Roman"/>
              </a:rPr>
              <a:t>Ivanovič</a:t>
            </a:r>
          </a:p>
          <a:p>
            <a:pPr marL="0" marR="0">
              <a:lnSpc>
                <a:spcPts val="2657"/>
              </a:lnSpc>
              <a:spcBef>
                <a:spcPts val="222"/>
              </a:spcBef>
              <a:spcAft>
                <a:spcPts val="0"/>
              </a:spcAft>
            </a:pPr>
            <a:r>
              <a:rPr sz="2400" u="sng" dirty="0">
                <a:solidFill>
                  <a:srgbClr val="99CCFF"/>
                </a:solidFill>
                <a:latin typeface="DCQQJL+Times New Roman"/>
                <a:cs typeface="DCQQJL+Times New Roman"/>
              </a:rPr>
              <a:t>Mendělejev</a:t>
            </a:r>
            <a:r>
              <a:rPr sz="2400" u="sng" spc="-51" dirty="0">
                <a:solidFill>
                  <a:srgbClr val="99CCFF"/>
                </a:solidFill>
                <a:latin typeface="DCQQJL+Times New Roman"/>
                <a:cs typeface="DCQQJL+Times New Roman"/>
              </a:rPr>
              <a:t> </a:t>
            </a:r>
            <a:r>
              <a:rPr sz="2400" u="sng" dirty="0">
                <a:solidFill>
                  <a:srgbClr val="99CCFF"/>
                </a:solidFill>
                <a:latin typeface="DCQQJL+Times New Roman"/>
                <a:cs typeface="DCQQJL+Times New Roman"/>
              </a:rPr>
              <a:t>–</a:t>
            </a:r>
          </a:p>
          <a:p>
            <a:pPr marL="0" marR="0">
              <a:lnSpc>
                <a:spcPts val="2657"/>
              </a:lnSpc>
              <a:spcBef>
                <a:spcPts val="222"/>
              </a:spcBef>
              <a:spcAft>
                <a:spcPts val="0"/>
              </a:spcAft>
            </a:pPr>
            <a:r>
              <a:rPr sz="2400" u="sng" spc="-12" dirty="0">
                <a:solidFill>
                  <a:srgbClr val="99CCFF"/>
                </a:solidFill>
                <a:latin typeface="DCQQJL+Times New Roman"/>
                <a:cs typeface="DCQQJL+Times New Roman"/>
              </a:rPr>
              <a:t>Wikipedie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950999" y="2354706"/>
            <a:ext cx="2039833" cy="3756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u="sng" dirty="0">
                <a:solidFill>
                  <a:srgbClr val="99CCFF"/>
                </a:solidFill>
                <a:latin typeface="DCQQJL+Times New Roman"/>
                <a:cs typeface="DCQQJL+Times New Roman"/>
              </a:rPr>
              <a:t>(wikipedia.org)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LHQAAQ+Arial"/>
                <a:cs typeface="LHQAAQ+Arial"/>
              </a:rPr>
              <a:t>18 / 18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1146</Words>
  <Application>Microsoft Macintosh PowerPoint</Application>
  <PresentationFormat>Vlastní</PresentationFormat>
  <Paragraphs>172</Paragraphs>
  <Slides>19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8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19</vt:i4>
      </vt:variant>
    </vt:vector>
  </HeadingPairs>
  <TitlesOfParts>
    <vt:vector size="28" baseType="lpstr">
      <vt:lpstr>LHQAAQ+Arial</vt:lpstr>
      <vt:lpstr>Times New Roman</vt:lpstr>
      <vt:lpstr>Calibri</vt:lpstr>
      <vt:lpstr>MHGPQW+Wingdings</vt:lpstr>
      <vt:lpstr>CTBHVM+Tahoma</vt:lpstr>
      <vt:lpstr>OPDTIQ+Times New Roman Italic</vt:lpstr>
      <vt:lpstr>HEUCNS+Times New Roman Bold Italic</vt:lpstr>
      <vt:lpstr>DCQQJL+Times New Roman</vt:lpstr>
      <vt:lpstr>Theme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doc2pdf</dc:creator>
  <cp:lastModifiedBy>Jan Topinka</cp:lastModifiedBy>
  <cp:revision>2</cp:revision>
  <dcterms:modified xsi:type="dcterms:W3CDTF">2023-03-20T12:20:44Z</dcterms:modified>
</cp:coreProperties>
</file>