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69" r:id="rId1"/>
  </p:sldMasterIdLst>
  <p:notesMasterIdLst>
    <p:notesMasterId r:id="rId54"/>
  </p:notesMasterIdLst>
  <p:sldIdLst>
    <p:sldId id="256" r:id="rId2"/>
    <p:sldId id="308" r:id="rId3"/>
    <p:sldId id="257" r:id="rId4"/>
    <p:sldId id="258" r:id="rId5"/>
    <p:sldId id="259" r:id="rId6"/>
    <p:sldId id="260" r:id="rId7"/>
    <p:sldId id="262" r:id="rId8"/>
    <p:sldId id="261" r:id="rId9"/>
    <p:sldId id="263" r:id="rId10"/>
    <p:sldId id="266" r:id="rId11"/>
    <p:sldId id="267" r:id="rId12"/>
    <p:sldId id="264" r:id="rId13"/>
    <p:sldId id="265" r:id="rId14"/>
    <p:sldId id="269" r:id="rId15"/>
    <p:sldId id="270" r:id="rId16"/>
    <p:sldId id="271" r:id="rId17"/>
    <p:sldId id="272" r:id="rId18"/>
    <p:sldId id="274" r:id="rId19"/>
    <p:sldId id="273" r:id="rId20"/>
    <p:sldId id="289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4" r:id="rId30"/>
    <p:sldId id="285" r:id="rId31"/>
    <p:sldId id="286" r:id="rId32"/>
    <p:sldId id="287" r:id="rId33"/>
    <p:sldId id="288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8" r:id="rId42"/>
    <p:sldId id="299" r:id="rId43"/>
    <p:sldId id="297" r:id="rId44"/>
    <p:sldId id="300" r:id="rId45"/>
    <p:sldId id="302" r:id="rId46"/>
    <p:sldId id="303" r:id="rId47"/>
    <p:sldId id="304" r:id="rId48"/>
    <p:sldId id="305" r:id="rId49"/>
    <p:sldId id="307" r:id="rId50"/>
    <p:sldId id="301" r:id="rId51"/>
    <p:sldId id="306" r:id="rId52"/>
    <p:sldId id="283" r:id="rId5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8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CC85AC-E67F-41F6-9D8F-FDD9411A444F}" type="datetimeFigureOut">
              <a:rPr lang="cs-CZ" smtClean="0"/>
              <a:t>06.03.2023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2FDB65-CAA0-48BE-BB23-2300C74B6BD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00530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E9740D9-3F9A-43BC-9F39-FEC62F1BED36}" type="datetime1">
              <a:rPr lang="cs-CZ" smtClean="0"/>
              <a:t>06.03.2023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cs-CZ"/>
              <a:t>FYZIKÁLNÍ ÚLOHY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6391AA3-2B21-4157-BCB3-9F0A5E06DE2B}" type="slidenum">
              <a:rPr lang="cs-CZ" smtClean="0"/>
              <a:t>‹#›</a:t>
            </a:fld>
            <a:endParaRPr lang="cs-CZ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48206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81E80-1377-4D13-BBC8-5451CBFABB9B}" type="datetime1">
              <a:rPr lang="cs-CZ" smtClean="0"/>
              <a:t>06.03.2023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FYZIKÁLNÍ ÚLOHY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91AA3-2B21-4157-BCB3-9F0A5E06DE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55074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oddílu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E703E338-AFA1-4966-8324-5B2981791A84}" type="datetime1">
              <a:rPr lang="cs-CZ" smtClean="0"/>
              <a:t>06.03.2023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cs-CZ"/>
              <a:t>FYZIKÁLNÍ ÚLOHY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6391AA3-2B21-4157-BCB3-9F0A5E06DE2B}" type="slidenum">
              <a:rPr lang="cs-CZ" smtClean="0"/>
              <a:t>‹#›</a:t>
            </a:fld>
            <a:endParaRPr lang="cs-CZ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0255703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17B8B-F647-4BBC-99F5-10E1D76C43EA}" type="datetime1">
              <a:rPr lang="cs-CZ" smtClean="0"/>
              <a:t>06.03.2023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FYZIKÁLNÍ ÚLOHY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91AA3-2B21-4157-BCB3-9F0A5E06DE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843929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9BE04-2AD3-48C2-AAA1-83C0B324FCB6}" type="datetime1">
              <a:rPr lang="cs-CZ" smtClean="0"/>
              <a:t>06.03.2023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FYZIKÁLNÍ ÚLOHY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91AA3-2B21-4157-BCB3-9F0A5E06DE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848249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9074F-4279-4012-B56F-FF45C6AF9E27}" type="datetime1">
              <a:rPr lang="cs-CZ" smtClean="0"/>
              <a:t>06.03.2023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FYZIKÁLNÍ ÚLOHY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91AA3-2B21-4157-BCB3-9F0A5E06DE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7069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A55FF-E1F0-4246-8B19-3747241EC2AB}" type="datetime1">
              <a:rPr lang="cs-CZ" smtClean="0"/>
              <a:t>06.03.2023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FYZIKÁLNÍ ÚLOHY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91AA3-2B21-4157-BCB3-9F0A5E06DE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76005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628AF3E2-B98D-477E-9FF1-A3326E4BAF82}" type="datetime1">
              <a:rPr lang="cs-CZ" smtClean="0"/>
              <a:t>06.03.2023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r>
              <a:rPr lang="cs-CZ"/>
              <a:t>FYZIKÁLNÍ ÚLOHY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86391AA3-2B21-4157-BCB3-9F0A5E06DE2B}" type="slidenum">
              <a:rPr lang="cs-CZ" smtClean="0"/>
              <a:t>‹#›</a:t>
            </a:fld>
            <a:endParaRPr lang="cs-CZ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299539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BA10F81A-A091-4B6B-96E3-0A433BB8B289}" type="datetime1">
              <a:rPr lang="cs-CZ" smtClean="0"/>
              <a:t>06.03.2023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r>
              <a:rPr lang="cs-CZ"/>
              <a:t>FYZIKÁLNÍ ÚLOHY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86391AA3-2B21-4157-BCB3-9F0A5E06DE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35102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7BA21-B593-4284-867F-58C21236D456}" type="datetime1">
              <a:rPr lang="cs-CZ" smtClean="0"/>
              <a:t>06.03.2023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FYZIKÁLNÍ ÚLOHY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91AA3-2B21-4157-BCB3-9F0A5E06DE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50599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0F7E2-FFBD-4EDC-A295-02D394EED766}" type="datetime1">
              <a:rPr lang="cs-CZ" smtClean="0"/>
              <a:t>06.03.2023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FYZIKÁLNÍ ÚLOHY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91AA3-2B21-4157-BCB3-9F0A5E06DE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82896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B94B65E-8BDF-47DB-91DF-7F441D3543D0}" type="datetime1">
              <a:rPr lang="cs-CZ" smtClean="0"/>
              <a:t>06.03.2023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cs-CZ"/>
              <a:t>FYZIKÁLNÍ ÚLOHY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6391AA3-2B21-4157-BCB3-9F0A5E06DE2B}" type="slidenum">
              <a:rPr lang="cs-CZ" smtClean="0"/>
              <a:t>‹#›</a:t>
            </a:fld>
            <a:endParaRPr lang="cs-CZ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65699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wmf"/><Relationship Id="rId7" Type="http://schemas.openxmlformats.org/officeDocument/2006/relationships/image" Target="../media/image5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4.wmf"/><Relationship Id="rId4" Type="http://schemas.openxmlformats.org/officeDocument/2006/relationships/oleObject" Target="../embeddings/oleObject2.bin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s://kdf.mff.cuni.cz/vyuka/didaktika/" TargetMode="External"/><Relationship Id="rId2" Type="http://schemas.openxmlformats.org/officeDocument/2006/relationships/hyperlink" Target="https://kdf.mff.cuni.cz/vyuka/didaktika/2020_fondPaF/Kapitoly_DiFy_2020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092F6FA-9862-E58D-3720-B5227C31B3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1162" y="1327821"/>
            <a:ext cx="8829675" cy="4600575"/>
          </a:xfrm>
          <a:prstGeom prst="rect">
            <a:avLst/>
          </a:prstGeom>
        </p:spPr>
      </p:pic>
      <p:sp>
        <p:nvSpPr>
          <p:cNvPr id="8" name="Podnadpis 7">
            <a:extLst>
              <a:ext uri="{FF2B5EF4-FFF2-40B4-BE49-F238E27FC236}">
                <a16:creationId xmlns:a16="http://schemas.microsoft.com/office/drawing/2014/main" id="{83312B96-8DC7-9D7D-21AB-1D9B70A947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663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D56BD41-D0B1-45B8-A006-CADFCF99DB9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Didaktika 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1E2FB401-C9F5-4D91-8576-5A735891CC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cs-CZ" sz="4000" dirty="0"/>
              <a:t>Fyzikální úlohy</a:t>
            </a:r>
          </a:p>
        </p:txBody>
      </p:sp>
    </p:spTree>
    <p:extLst>
      <p:ext uri="{BB962C8B-B14F-4D97-AF65-F5344CB8AC3E}">
        <p14:creationId xmlns:p14="http://schemas.microsoft.com/office/powerpoint/2010/main" val="2148877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E1427AF-76E5-40F0-BE2E-AC41BB613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48281"/>
            <a:ext cx="10515600" cy="4561438"/>
          </a:xfrm>
        </p:spPr>
        <p:txBody>
          <a:bodyPr>
            <a:normAutofit/>
          </a:bodyPr>
          <a:lstStyle/>
          <a:p>
            <a:pPr algn="ctr"/>
            <a:r>
              <a:rPr lang="cs-CZ" dirty="0"/>
              <a:t>„Příklady se snadněji učíme než poučkami. Snadněji však ještě, spojí-li se obojí. Ale příklady nechť předcházejí.“ </a:t>
            </a:r>
            <a:br>
              <a:rPr lang="cs-CZ" dirty="0"/>
            </a:br>
            <a:br>
              <a:rPr lang="cs-CZ" dirty="0"/>
            </a:br>
            <a:r>
              <a:rPr lang="cs-CZ" dirty="0"/>
              <a:t>(J. A. Komenský)</a:t>
            </a:r>
          </a:p>
        </p:txBody>
      </p:sp>
      <p:sp>
        <p:nvSpPr>
          <p:cNvPr id="7" name="Zástupný symbol pro zápatí 6">
            <a:extLst>
              <a:ext uri="{FF2B5EF4-FFF2-40B4-BE49-F238E27FC236}">
                <a16:creationId xmlns:a16="http://schemas.microsoft.com/office/drawing/2014/main" id="{726C4E8B-6919-4B7A-8AFF-A59E25E26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FYZIKÁLNÍ ÚLOHY</a:t>
            </a:r>
          </a:p>
        </p:txBody>
      </p:sp>
    </p:spTree>
    <p:extLst>
      <p:ext uri="{BB962C8B-B14F-4D97-AF65-F5344CB8AC3E}">
        <p14:creationId xmlns:p14="http://schemas.microsoft.com/office/powerpoint/2010/main" val="31068408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20BCB40-88B2-4A8B-9EB0-7E6F70EEE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27958"/>
          </a:xfrm>
        </p:spPr>
        <p:txBody>
          <a:bodyPr>
            <a:normAutofit fontScale="90000"/>
          </a:bodyPr>
          <a:lstStyle/>
          <a:p>
            <a:r>
              <a:rPr lang="cs-CZ" dirty="0"/>
              <a:t>Co je to učební úloha ? 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A587121E-26CF-46CB-A120-0A3232E9FA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212981"/>
            <a:ext cx="10178322" cy="3593591"/>
          </a:xfrm>
        </p:spPr>
        <p:txBody>
          <a:bodyPr>
            <a:noAutofit/>
          </a:bodyPr>
          <a:lstStyle/>
          <a:p>
            <a:r>
              <a:rPr lang="cs-CZ" sz="2400" dirty="0"/>
              <a:t>V Pedagogickém slovníku je uvedeno, že učební úloha je </a:t>
            </a:r>
            <a:r>
              <a:rPr lang="cs-CZ" sz="2400" i="1" dirty="0"/>
              <a:t>„každá pedagogická situace, která se vytváří proto, aby zajistila u žáků dosažení určitého učebního cíle“</a:t>
            </a:r>
            <a:r>
              <a:rPr lang="cs-CZ" sz="2400" dirty="0"/>
              <a:t>. (Průcha et al., 2001, s. 258) </a:t>
            </a:r>
          </a:p>
          <a:p>
            <a:endParaRPr lang="cs-CZ" sz="2400" dirty="0"/>
          </a:p>
          <a:p>
            <a:r>
              <a:rPr lang="cs-CZ" sz="2400" dirty="0"/>
              <a:t>„Učební úloha je každé zadání, které vyžaduje realizaci určitých úkonů a je zadáváno s didaktickým záměrem.“ (Nikl,1997, s. 4) </a:t>
            </a:r>
          </a:p>
          <a:p>
            <a:endParaRPr lang="cs-CZ" sz="2400" dirty="0"/>
          </a:p>
          <a:p>
            <a:r>
              <a:rPr lang="cs-CZ" sz="2400" dirty="0"/>
              <a:t>„ Učební úloha je široká škála všech učebních zadání, a to od nejjednodušších úkolů, vyžadujících pouhou pamětní reprodukci poznatků, až po složité úkoly vyžadující tvořivé myšlení“ (</a:t>
            </a:r>
            <a:r>
              <a:rPr lang="cs-CZ" sz="2400" dirty="0" err="1"/>
              <a:t>Holoušová</a:t>
            </a:r>
            <a:r>
              <a:rPr lang="cs-CZ" sz="2400" dirty="0"/>
              <a:t>. 2002, s. 329)</a:t>
            </a:r>
          </a:p>
          <a:p>
            <a:endParaRPr lang="cs-CZ" sz="2400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FFE8279-400B-4C4E-AD20-AF731E97A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z="1600" dirty="0"/>
              <a:t>FYZIKÁLNÍ ÚLOHY</a:t>
            </a:r>
          </a:p>
        </p:txBody>
      </p:sp>
    </p:spTree>
    <p:extLst>
      <p:ext uri="{BB962C8B-B14F-4D97-AF65-F5344CB8AC3E}">
        <p14:creationId xmlns:p14="http://schemas.microsoft.com/office/powerpoint/2010/main" val="18183251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1F4130A-0F1D-4A95-BE71-04D7B78DF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Fyzikální úloha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57FCDC58-6144-4952-8A71-FB3ABE7847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3600" dirty="0"/>
              <a:t>Vyjádření požadavku na činnost žáka, kterou plní (provádí) za daných předpokladů a podmínek, a to poměrně složitou a bohatě strukturovanou aktivitou, tvůrčí činností. 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1C2EED6-D797-4838-B90E-3E277B78B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z="1800" dirty="0"/>
              <a:t>FYZIKÁLNÍ ÚLOHY</a:t>
            </a:r>
          </a:p>
        </p:txBody>
      </p:sp>
    </p:spTree>
    <p:extLst>
      <p:ext uri="{BB962C8B-B14F-4D97-AF65-F5344CB8AC3E}">
        <p14:creationId xmlns:p14="http://schemas.microsoft.com/office/powerpoint/2010/main" val="1771932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24AF9B7-7091-4A28-B8E6-C823F292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Fyzikální úloha</a:t>
            </a:r>
            <a:br>
              <a:rPr lang="cs-CZ" dirty="0"/>
            </a:br>
            <a:br>
              <a:rPr lang="cs-CZ" dirty="0"/>
            </a:br>
            <a:r>
              <a:rPr lang="cs-CZ" sz="3600" dirty="0"/>
              <a:t>Projev aktivity, tvůrčí činnosti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5079D220-2E82-46D3-91B8-05CE75B006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3032449"/>
            <a:ext cx="10178322" cy="2847143"/>
          </a:xfrm>
        </p:spPr>
        <p:txBody>
          <a:bodyPr>
            <a:normAutofit/>
          </a:bodyPr>
          <a:lstStyle/>
          <a:p>
            <a:r>
              <a:rPr lang="cs-CZ" sz="2600" dirty="0">
                <a:solidFill>
                  <a:schemeClr val="tx1"/>
                </a:solidFill>
              </a:rPr>
              <a:t>Fyzikální úvaha, rozbor situace, zdůvodnění či vysvětlení postupu, ověření správnosti postupu</a:t>
            </a:r>
          </a:p>
          <a:p>
            <a:r>
              <a:rPr lang="cs-CZ" sz="2600" dirty="0">
                <a:solidFill>
                  <a:schemeClr val="tx1"/>
                </a:solidFill>
              </a:rPr>
              <a:t>Výpočet, grafická práce, </a:t>
            </a:r>
          </a:p>
          <a:p>
            <a:r>
              <a:rPr lang="cs-CZ" sz="2600" dirty="0">
                <a:solidFill>
                  <a:schemeClr val="tx1"/>
                </a:solidFill>
              </a:rPr>
              <a:t>Experiment </a:t>
            </a:r>
          </a:p>
          <a:p>
            <a:r>
              <a:rPr lang="cs-CZ" sz="2600" dirty="0">
                <a:solidFill>
                  <a:schemeClr val="tx1"/>
                </a:solidFill>
              </a:rPr>
              <a:t>Další činnosti (např. způsoby jednání)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7EC9FCC1-3BB6-4C50-93CF-8CCEA7671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z="1600" dirty="0"/>
              <a:t>FYZIKÁLNÍ ÚLOHY</a:t>
            </a:r>
          </a:p>
        </p:txBody>
      </p:sp>
    </p:spTree>
    <p:extLst>
      <p:ext uri="{BB962C8B-B14F-4D97-AF65-F5344CB8AC3E}">
        <p14:creationId xmlns:p14="http://schemas.microsoft.com/office/powerpoint/2010/main" val="6259475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2DF19FC-2C5E-4CFB-917B-285FBACEDA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5572" y="2547258"/>
            <a:ext cx="10178322" cy="125030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cs-CZ" sz="5400" dirty="0"/>
              <a:t>Text úlohy		       Výsledek úlohy 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C77706E5-8B73-4290-B964-C97CE29FD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z="1600" dirty="0"/>
              <a:t>FYZIKÁLNÍ ÚLOHY</a:t>
            </a:r>
          </a:p>
        </p:txBody>
      </p:sp>
      <p:sp>
        <p:nvSpPr>
          <p:cNvPr id="5" name="Šipka: doprava 4">
            <a:extLst>
              <a:ext uri="{FF2B5EF4-FFF2-40B4-BE49-F238E27FC236}">
                <a16:creationId xmlns:a16="http://schemas.microsoft.com/office/drawing/2014/main" id="{06A7566D-3AE2-470D-9067-410A3F71D903}"/>
              </a:ext>
            </a:extLst>
          </p:cNvPr>
          <p:cNvSpPr/>
          <p:nvPr/>
        </p:nvSpPr>
        <p:spPr>
          <a:xfrm>
            <a:off x="5064185" y="2752529"/>
            <a:ext cx="2204357" cy="7137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E499300D-80C4-4139-9E4D-51B03678EBB1}"/>
              </a:ext>
            </a:extLst>
          </p:cNvPr>
          <p:cNvSpPr txBox="1"/>
          <p:nvPr/>
        </p:nvSpPr>
        <p:spPr>
          <a:xfrm flipH="1">
            <a:off x="5123598" y="3377686"/>
            <a:ext cx="1702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chemeClr val="accent1">
                    <a:lumMod val="75000"/>
                  </a:schemeClr>
                </a:solidFill>
              </a:rPr>
              <a:t>Proces řešení</a:t>
            </a:r>
          </a:p>
        </p:txBody>
      </p:sp>
    </p:spTree>
    <p:extLst>
      <p:ext uri="{BB962C8B-B14F-4D97-AF65-F5344CB8AC3E}">
        <p14:creationId xmlns:p14="http://schemas.microsoft.com/office/powerpoint/2010/main" val="31067515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39476CEB-7DE9-4B0B-B139-0B8427D52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2930" y="2649894"/>
            <a:ext cx="8187071" cy="1406270"/>
          </a:xfrm>
        </p:spPr>
        <p:txBody>
          <a:bodyPr/>
          <a:lstStyle/>
          <a:p>
            <a:r>
              <a:rPr lang="cs-CZ" dirty="0"/>
              <a:t>Typy úloh</a:t>
            </a:r>
          </a:p>
        </p:txBody>
      </p:sp>
    </p:spTree>
    <p:extLst>
      <p:ext uri="{BB962C8B-B14F-4D97-AF65-F5344CB8AC3E}">
        <p14:creationId xmlns:p14="http://schemas.microsoft.com/office/powerpoint/2010/main" val="17077708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19EC69FC-747D-417C-A32A-899AE27E8D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447869"/>
            <a:ext cx="10178322" cy="543172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2600" dirty="0">
                <a:solidFill>
                  <a:schemeClr val="tx1"/>
                </a:solidFill>
              </a:rPr>
              <a:t>S úplným zadáním - úlohy tradičního typu </a:t>
            </a:r>
          </a:p>
          <a:p>
            <a:pPr marL="0" indent="0">
              <a:buNone/>
            </a:pPr>
            <a:r>
              <a:rPr lang="cs-CZ" sz="2600" dirty="0">
                <a:solidFill>
                  <a:schemeClr val="tx1"/>
                </a:solidFill>
              </a:rPr>
              <a:t>S neúplným zadáním - netradiční úlohy </a:t>
            </a:r>
          </a:p>
          <a:p>
            <a:pPr marL="0" indent="0">
              <a:buNone/>
            </a:pPr>
            <a:r>
              <a:rPr lang="cs-CZ" sz="2600" dirty="0">
                <a:solidFill>
                  <a:schemeClr val="tx1"/>
                </a:solidFill>
              </a:rPr>
              <a:t>Problémové úlohy </a:t>
            </a:r>
          </a:p>
          <a:p>
            <a:pPr marL="0" indent="0">
              <a:buNone/>
            </a:pPr>
            <a:r>
              <a:rPr lang="cs-CZ" sz="2600" dirty="0">
                <a:solidFill>
                  <a:schemeClr val="tx1"/>
                </a:solidFill>
              </a:rPr>
              <a:t>Kvalitativní úlohy </a:t>
            </a:r>
          </a:p>
          <a:p>
            <a:pPr marL="0" indent="0">
              <a:buNone/>
            </a:pPr>
            <a:r>
              <a:rPr lang="cs-CZ" sz="2600" dirty="0">
                <a:solidFill>
                  <a:schemeClr val="tx1"/>
                </a:solidFill>
              </a:rPr>
              <a:t>Kvantitativní úlohy </a:t>
            </a:r>
          </a:p>
          <a:p>
            <a:pPr marL="0" indent="0">
              <a:buNone/>
            </a:pPr>
            <a:r>
              <a:rPr lang="cs-CZ" sz="2600" dirty="0">
                <a:solidFill>
                  <a:schemeClr val="tx1"/>
                </a:solidFill>
              </a:rPr>
              <a:t>Na reprodukci poznatků</a:t>
            </a:r>
          </a:p>
          <a:p>
            <a:pPr marL="0" indent="0">
              <a:buNone/>
            </a:pPr>
            <a:r>
              <a:rPr lang="cs-CZ" sz="2600" dirty="0">
                <a:solidFill>
                  <a:schemeClr val="tx1"/>
                </a:solidFill>
              </a:rPr>
              <a:t>Na aplikaci poznatků ve známé situaci </a:t>
            </a:r>
          </a:p>
          <a:p>
            <a:pPr marL="0" indent="0">
              <a:buNone/>
            </a:pPr>
            <a:r>
              <a:rPr lang="cs-CZ" sz="2600" dirty="0">
                <a:solidFill>
                  <a:schemeClr val="tx1"/>
                </a:solidFill>
              </a:rPr>
              <a:t>Na aplikaci poznatků v neznámé situaci </a:t>
            </a:r>
          </a:p>
          <a:p>
            <a:pPr marL="0" indent="0">
              <a:buNone/>
            </a:pPr>
            <a:r>
              <a:rPr lang="cs-CZ" sz="2600" dirty="0">
                <a:solidFill>
                  <a:schemeClr val="tx1"/>
                </a:solidFill>
              </a:rPr>
              <a:t>Heuristické úlohy </a:t>
            </a:r>
          </a:p>
          <a:p>
            <a:pPr marL="0" indent="0">
              <a:buNone/>
            </a:pPr>
            <a:r>
              <a:rPr lang="cs-CZ" sz="2600" dirty="0">
                <a:solidFill>
                  <a:schemeClr val="tx1"/>
                </a:solidFill>
              </a:rPr>
              <a:t>Konvergentní, divergentní </a:t>
            </a:r>
          </a:p>
          <a:p>
            <a:pPr marL="0" indent="0">
              <a:buNone/>
            </a:pPr>
            <a:r>
              <a:rPr lang="cs-CZ" sz="2600" dirty="0">
                <a:solidFill>
                  <a:schemeClr val="tx1"/>
                </a:solidFill>
              </a:rPr>
              <a:t>Podle věcného obsahu (čistě </a:t>
            </a:r>
            <a:r>
              <a:rPr lang="cs-CZ" sz="2600" dirty="0" err="1">
                <a:solidFill>
                  <a:schemeClr val="tx1"/>
                </a:solidFill>
              </a:rPr>
              <a:t>fyz</a:t>
            </a:r>
            <a:r>
              <a:rPr lang="cs-CZ" sz="2600" dirty="0">
                <a:solidFill>
                  <a:schemeClr val="tx1"/>
                </a:solidFill>
              </a:rPr>
              <a:t>., </a:t>
            </a:r>
            <a:r>
              <a:rPr lang="cs-CZ" sz="2600" dirty="0" err="1">
                <a:solidFill>
                  <a:schemeClr val="tx1"/>
                </a:solidFill>
              </a:rPr>
              <a:t>tech</a:t>
            </a:r>
            <a:r>
              <a:rPr lang="cs-CZ" sz="2600" dirty="0">
                <a:solidFill>
                  <a:schemeClr val="tx1"/>
                </a:solidFill>
              </a:rPr>
              <a:t>., ekonom., experimentální, smíšené)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63EB8AAA-B726-4CFF-AFEB-9CADEE586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z="1600" dirty="0"/>
              <a:t>FYZIKÁLNÍ ÚLOHY</a:t>
            </a:r>
          </a:p>
        </p:txBody>
      </p:sp>
    </p:spTree>
    <p:extLst>
      <p:ext uri="{BB962C8B-B14F-4D97-AF65-F5344CB8AC3E}">
        <p14:creationId xmlns:p14="http://schemas.microsoft.com/office/powerpoint/2010/main" val="7003351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>
            <a:extLst>
              <a:ext uri="{FF2B5EF4-FFF2-40B4-BE49-F238E27FC236}">
                <a16:creationId xmlns:a16="http://schemas.microsoft.com/office/drawing/2014/main" id="{84DED110-FDA5-4AEB-B324-C53250D6A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2928" y="1978957"/>
            <a:ext cx="8187071" cy="4064627"/>
          </a:xfrm>
        </p:spPr>
        <p:txBody>
          <a:bodyPr>
            <a:normAutofit fontScale="90000"/>
          </a:bodyPr>
          <a:lstStyle/>
          <a:p>
            <a:r>
              <a:rPr lang="cs-CZ" dirty="0"/>
              <a:t>Rozdělení úloh podle jejich funkce ve Vyučovací hodině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7EBE78A2-F1BF-4D0D-BE98-2B6CABE4D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FYZIKÁLNÍ ÚLOHY</a:t>
            </a:r>
          </a:p>
        </p:txBody>
      </p:sp>
    </p:spTree>
    <p:extLst>
      <p:ext uri="{BB962C8B-B14F-4D97-AF65-F5344CB8AC3E}">
        <p14:creationId xmlns:p14="http://schemas.microsoft.com/office/powerpoint/2010/main" val="10390731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5D9F75F6-AA15-437D-B2B3-2F2E092D38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363241"/>
            <a:ext cx="10178322" cy="525444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cs-CZ" sz="4800" cap="all" spc="2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Motivační (úvodní úlohy)</a:t>
            </a:r>
          </a:p>
          <a:p>
            <a:pPr>
              <a:lnSpc>
                <a:spcPct val="150000"/>
              </a:lnSpc>
            </a:pPr>
            <a:r>
              <a:rPr lang="cs-CZ" sz="4800" cap="all" spc="2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Výkladové úlohy</a:t>
            </a:r>
          </a:p>
          <a:p>
            <a:pPr>
              <a:lnSpc>
                <a:spcPct val="150000"/>
              </a:lnSpc>
            </a:pPr>
            <a:r>
              <a:rPr lang="cs-CZ" sz="4800" cap="all" spc="2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Procvičovací úlohy</a:t>
            </a:r>
          </a:p>
          <a:p>
            <a:pPr>
              <a:lnSpc>
                <a:spcPct val="150000"/>
              </a:lnSpc>
            </a:pPr>
            <a:r>
              <a:rPr lang="cs-CZ" sz="4800" cap="all" spc="2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Opakovací úlohy</a:t>
            </a:r>
          </a:p>
          <a:p>
            <a:pPr>
              <a:lnSpc>
                <a:spcPct val="150000"/>
              </a:lnSpc>
            </a:pPr>
            <a:r>
              <a:rPr lang="cs-CZ" sz="4800" cap="all" spc="2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Kontrolní úlohy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0612AA18-860A-47AB-BABA-E36F40F00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FYZIKÁLNÍ ÚLOHY</a:t>
            </a:r>
          </a:p>
        </p:txBody>
      </p:sp>
    </p:spTree>
    <p:extLst>
      <p:ext uri="{BB962C8B-B14F-4D97-AF65-F5344CB8AC3E}">
        <p14:creationId xmlns:p14="http://schemas.microsoft.com/office/powerpoint/2010/main" val="3054041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: se zakulacenými rohy 4">
            <a:extLst>
              <a:ext uri="{FF2B5EF4-FFF2-40B4-BE49-F238E27FC236}">
                <a16:creationId xmlns:a16="http://schemas.microsoft.com/office/drawing/2014/main" id="{57505C5F-C37B-4042-86C9-65C0DBFE8E52}"/>
              </a:ext>
            </a:extLst>
          </p:cNvPr>
          <p:cNvSpPr/>
          <p:nvPr/>
        </p:nvSpPr>
        <p:spPr>
          <a:xfrm>
            <a:off x="1240881" y="2044841"/>
            <a:ext cx="10308951" cy="121298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718DCC9-B898-4DC4-9A0B-ABEE09FDC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63724"/>
            <a:ext cx="10178322" cy="1138505"/>
          </a:xfrm>
        </p:spPr>
        <p:txBody>
          <a:bodyPr>
            <a:normAutofit/>
          </a:bodyPr>
          <a:lstStyle/>
          <a:p>
            <a:r>
              <a:rPr lang="cs-CZ" sz="5400" dirty="0">
                <a:solidFill>
                  <a:schemeClr val="accent1">
                    <a:lumMod val="75000"/>
                  </a:schemeClr>
                </a:solidFill>
              </a:rPr>
              <a:t>Motivační (Úvodní úlohy)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4BCFF027-E1ED-48E9-8F2A-8298A95152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026179"/>
            <a:ext cx="10467571" cy="3657599"/>
          </a:xfrm>
          <a:ln>
            <a:solidFill>
              <a:schemeClr val="accent1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dirty="0">
                <a:solidFill>
                  <a:schemeClr val="tx1"/>
                </a:solidFill>
              </a:rPr>
              <a:t>Ráno chvátám do školy. Uvařila jsem si </a:t>
            </a:r>
            <a:r>
              <a:rPr lang="cs-CZ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1 </a:t>
            </a:r>
            <a:r>
              <a:rPr lang="cs-CZ" sz="2400" dirty="0">
                <a:solidFill>
                  <a:schemeClr val="tx1"/>
                </a:solidFill>
              </a:rPr>
              <a:t>dcl horké kávy (90 °C). Kolik mléka právě vyndaného z chladničky (5 °C) musím přilít do hrnečku ke kávě, abych mohla kávu s mlékem hned vypít?</a:t>
            </a:r>
          </a:p>
          <a:p>
            <a:pPr marL="0" indent="0">
              <a:buNone/>
            </a:pPr>
            <a:endParaRPr lang="cs-CZ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cs-CZ" sz="2400" cap="all" spc="2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- </a:t>
            </a:r>
            <a:r>
              <a:rPr lang="cs-CZ" sz="2400" dirty="0"/>
              <a:t>s navozením problémové situace </a:t>
            </a:r>
          </a:p>
          <a:p>
            <a:pPr marL="0" indent="0">
              <a:buNone/>
            </a:pPr>
            <a:r>
              <a:rPr lang="cs-CZ" sz="2400" dirty="0"/>
              <a:t>- s úvodním experimentem (např. měření reakčního času člověka – padající pravítko)</a:t>
            </a:r>
            <a:endParaRPr lang="cs-CZ" sz="2400" cap="all" spc="200" dirty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Zástupný symbol pro zápatí 3">
            <a:extLst>
              <a:ext uri="{FF2B5EF4-FFF2-40B4-BE49-F238E27FC236}">
                <a16:creationId xmlns:a16="http://schemas.microsoft.com/office/drawing/2014/main" id="{9AE4AD5A-3C24-46A1-AE14-5B3F3253FC37}"/>
              </a:ext>
            </a:extLst>
          </p:cNvPr>
          <p:cNvSpPr txBox="1">
            <a:spLocks/>
          </p:cNvSpPr>
          <p:nvPr/>
        </p:nvSpPr>
        <p:spPr>
          <a:xfrm>
            <a:off x="3389345" y="6375679"/>
            <a:ext cx="541331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600" cap="small" dirty="0"/>
              <a:t>Rozdělení úloh podle jejich funkce ve vyučovací hodině</a:t>
            </a:r>
          </a:p>
        </p:txBody>
      </p:sp>
    </p:spTree>
    <p:extLst>
      <p:ext uri="{BB962C8B-B14F-4D97-AF65-F5344CB8AC3E}">
        <p14:creationId xmlns:p14="http://schemas.microsoft.com/office/powerpoint/2010/main" val="15607424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6991886-C873-444C-8C51-F652EA593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63724"/>
            <a:ext cx="10178322" cy="1091852"/>
          </a:xfrm>
        </p:spPr>
        <p:txBody>
          <a:bodyPr>
            <a:normAutofit/>
          </a:bodyPr>
          <a:lstStyle/>
          <a:p>
            <a:r>
              <a:rPr lang="cs-CZ" sz="5400" dirty="0">
                <a:solidFill>
                  <a:schemeClr val="accent1">
                    <a:lumMod val="75000"/>
                  </a:schemeClr>
                </a:solidFill>
              </a:rPr>
              <a:t>Výkladové úlohy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259EC2C6-5425-4602-A205-515FEF5A06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558213"/>
            <a:ext cx="10178322" cy="4321380"/>
          </a:xfrm>
        </p:spPr>
        <p:txBody>
          <a:bodyPr>
            <a:normAutofit/>
          </a:bodyPr>
          <a:lstStyle/>
          <a:p>
            <a:pPr marL="742950" indent="-742950">
              <a:buAutoNum type="arabicPeriod"/>
            </a:pPr>
            <a:r>
              <a:rPr lang="cs-CZ" sz="3600" cap="all" spc="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ilustrační úloha </a:t>
            </a:r>
            <a:r>
              <a:rPr lang="cs-CZ" sz="3600" dirty="0"/>
              <a:t>- vzorový příklad (U, U+ Ž) V dané elektrické síti (viz obr.) určete proudy ve větvích a napětí mezi uzly, je-li: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84C90B04-9F40-4A92-8FA2-20337DA17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89345" y="6375679"/>
            <a:ext cx="5413310" cy="345796"/>
          </a:xfrm>
        </p:spPr>
        <p:txBody>
          <a:bodyPr/>
          <a:lstStyle/>
          <a:p>
            <a:r>
              <a:rPr lang="cs-CZ" sz="1600" cap="small"/>
              <a:t>Rozdělení úloh podle jejich funkce ve vyučovací hodině</a:t>
            </a:r>
            <a:endParaRPr lang="cs-CZ" sz="1600" cap="small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77B37D74-8E55-4CF2-9F4E-69D90D8110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1154" y="3537467"/>
            <a:ext cx="7879369" cy="2728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9375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1E4833C-4B81-4A12-B66A-BB3D90C61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5400" dirty="0">
                <a:solidFill>
                  <a:schemeClr val="accent1">
                    <a:lumMod val="75000"/>
                  </a:schemeClr>
                </a:solidFill>
              </a:rPr>
              <a:t>Výkladové úlohy</a:t>
            </a:r>
            <a:endParaRPr lang="cs-CZ" sz="54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1688F0F-C4E0-4F7E-AF83-FA7396FD79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588349"/>
            <a:ext cx="10178322" cy="4291243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 startAt="2"/>
            </a:pPr>
            <a:r>
              <a:rPr lang="cs-CZ" sz="3600" cap="all" spc="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Nový poznatek jako součást řešení úlohy</a:t>
            </a:r>
          </a:p>
          <a:p>
            <a:pPr marL="0" indent="0">
              <a:buNone/>
            </a:pPr>
            <a:r>
              <a:rPr lang="cs-CZ" sz="3600" cap="all" spc="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499A12D5-CAE4-4D13-AE8C-29652EDA8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22824" y="6302717"/>
            <a:ext cx="5236029" cy="345796"/>
          </a:xfrm>
        </p:spPr>
        <p:txBody>
          <a:bodyPr/>
          <a:lstStyle/>
          <a:p>
            <a:r>
              <a:rPr lang="cs-CZ" sz="1600" cap="small" dirty="0"/>
              <a:t>Rozdělení úloh podle jejich funkce ve vyučovací hodině</a:t>
            </a:r>
          </a:p>
        </p:txBody>
      </p:sp>
      <p:graphicFrame>
        <p:nvGraphicFramePr>
          <p:cNvPr id="5" name="Objekt 4">
            <a:extLst>
              <a:ext uri="{FF2B5EF4-FFF2-40B4-BE49-F238E27FC236}">
                <a16:creationId xmlns:a16="http://schemas.microsoft.com/office/drawing/2014/main" id="{27A9BF0F-005A-40F3-BB00-E487AB7F1E2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457200"/>
          <a:ext cx="571500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571252" imgH="203112" progId="Equation.3">
                  <p:embed/>
                </p:oleObj>
              </mc:Choice>
              <mc:Fallback>
                <p:oleObj r:id="rId2" imgW="571252" imgH="203112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57200"/>
                        <a:ext cx="571500" cy="206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kt 5">
            <a:extLst>
              <a:ext uri="{FF2B5EF4-FFF2-40B4-BE49-F238E27FC236}">
                <a16:creationId xmlns:a16="http://schemas.microsoft.com/office/drawing/2014/main" id="{9DD950AF-426A-4F0E-BC6F-225C439EEC3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663575"/>
          <a:ext cx="898525" cy="250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901309" imgH="253890" progId="Equation.3">
                  <p:embed/>
                </p:oleObj>
              </mc:Choice>
              <mc:Fallback>
                <p:oleObj r:id="rId4" imgW="901309" imgH="25389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663575"/>
                        <a:ext cx="898525" cy="250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5">
            <a:extLst>
              <a:ext uri="{FF2B5EF4-FFF2-40B4-BE49-F238E27FC236}">
                <a16:creationId xmlns:a16="http://schemas.microsoft.com/office/drawing/2014/main" id="{E4F7149D-1F4A-4698-B8E3-3C8B2C23CB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635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nese náboj </a:t>
            </a: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id="{F5D9E165-774C-4844-84F4-7901AECFBD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652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  <a:tab pos="63007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  <a:tab pos="63007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  <a:tab pos="63007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  <a:tab pos="63007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  <a:tab pos="63007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  <a:tab pos="63007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  <a:tab pos="63007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  <a:tab pos="63007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  <a:tab pos="63007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  <a:tab pos="6300788" algn="r"/>
              </a:tabLst>
            </a:pPr>
            <a:r>
              <a:rPr kumimoji="0" lang="cs-CZ" altLang="cs-CZ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2" name="Objekt 11">
            <a:extLst>
              <a:ext uri="{FF2B5EF4-FFF2-40B4-BE49-F238E27FC236}">
                <a16:creationId xmlns:a16="http://schemas.microsoft.com/office/drawing/2014/main" id="{CE17681C-04FF-45F2-9C29-E15BFA06A15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609600"/>
          <a:ext cx="571500" cy="20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571252" imgH="203112" progId="Equation.3">
                  <p:embed/>
                </p:oleObj>
              </mc:Choice>
              <mc:Fallback>
                <p:oleObj r:id="rId6" imgW="571252" imgH="203112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609600"/>
                        <a:ext cx="571500" cy="206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4">
            <a:extLst>
              <a:ext uri="{FF2B5EF4-FFF2-40B4-BE49-F238E27FC236}">
                <a16:creationId xmlns:a16="http://schemas.microsoft.com/office/drawing/2014/main" id="{6FA4D6BF-A7E3-4614-9405-717C0575A4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41918" y="-1665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  <a:tab pos="63007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  <a:tab pos="63007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  <a:tab pos="63007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  <a:tab pos="63007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  <a:tab pos="63007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  <a:tab pos="63007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  <a:tab pos="63007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  <a:tab pos="63007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  <a:tab pos="6300788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  <a:tab pos="6300788" algn="r"/>
              </a:tabLst>
            </a:pPr>
            <a:r>
              <a:rPr kumimoji="0" lang="cs-CZ" altLang="cs-CZ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1" name="Obrázek 20">
            <a:extLst>
              <a:ext uri="{FF2B5EF4-FFF2-40B4-BE49-F238E27FC236}">
                <a16:creationId xmlns:a16="http://schemas.microsoft.com/office/drawing/2014/main" id="{1BFE0584-81A3-40C2-A414-A8651C7162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04547" y="2359725"/>
            <a:ext cx="7382905" cy="724001"/>
          </a:xfrm>
          <a:prstGeom prst="rect">
            <a:avLst/>
          </a:prstGeom>
        </p:spPr>
      </p:pic>
      <p:pic>
        <p:nvPicPr>
          <p:cNvPr id="22" name="Obrázek 21">
            <a:extLst>
              <a:ext uri="{FF2B5EF4-FFF2-40B4-BE49-F238E27FC236}">
                <a16:creationId xmlns:a16="http://schemas.microsoft.com/office/drawing/2014/main" id="{72EC4976-1844-4CAC-9166-0F6112BFD8E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4547" y="3774274"/>
            <a:ext cx="7430537" cy="2105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3917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5F2E16A-C503-4BCB-B0C8-99C835C45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chemeClr val="accent1">
                    <a:lumMod val="75000"/>
                  </a:schemeClr>
                </a:solidFill>
              </a:rPr>
              <a:t>Procvičovací úlohy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6E9CAC9-87B2-4CEF-8636-1AF25EC606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524430"/>
            <a:ext cx="10178322" cy="3201336"/>
          </a:xfrm>
        </p:spPr>
        <p:txBody>
          <a:bodyPr numCol="2">
            <a:normAutofit/>
          </a:bodyPr>
          <a:lstStyle/>
          <a:p>
            <a:r>
              <a:rPr lang="cs-CZ" sz="2800" dirty="0"/>
              <a:t>osvojení zákona, </a:t>
            </a:r>
          </a:p>
          <a:p>
            <a:r>
              <a:rPr lang="cs-CZ" sz="2800" dirty="0"/>
              <a:t>správné pochopení pojmu, </a:t>
            </a:r>
          </a:p>
          <a:p>
            <a:r>
              <a:rPr lang="cs-CZ" sz="2800" dirty="0"/>
              <a:t>definiční vztahy pro veličiny, </a:t>
            </a:r>
          </a:p>
          <a:p>
            <a:r>
              <a:rPr lang="cs-CZ" sz="2800" dirty="0"/>
              <a:t>používání matematiky, </a:t>
            </a:r>
          </a:p>
          <a:p>
            <a:r>
              <a:rPr lang="cs-CZ" sz="2800" dirty="0"/>
              <a:t>algoritmus řešení, </a:t>
            </a:r>
          </a:p>
          <a:p>
            <a:r>
              <a:rPr lang="cs-CZ" sz="2800" dirty="0"/>
              <a:t>používání přístrojů, </a:t>
            </a:r>
          </a:p>
          <a:p>
            <a:r>
              <a:rPr lang="cs-CZ" sz="2800" dirty="0"/>
              <a:t>představa hodnot, </a:t>
            </a:r>
          </a:p>
          <a:p>
            <a:r>
              <a:rPr lang="cs-CZ" sz="2800" dirty="0"/>
              <a:t>práce s jednotkami, </a:t>
            </a:r>
          </a:p>
          <a:p>
            <a:r>
              <a:rPr lang="cs-CZ" sz="2800" dirty="0"/>
              <a:t>správné zaokrouhlování </a:t>
            </a:r>
          </a:p>
          <a:p>
            <a:r>
              <a:rPr lang="cs-CZ" sz="2800" dirty="0"/>
              <a:t>a další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07D7935B-9929-415E-BE4D-A123D827A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31332" y="6375679"/>
            <a:ext cx="5329335" cy="345796"/>
          </a:xfrm>
        </p:spPr>
        <p:txBody>
          <a:bodyPr/>
          <a:lstStyle/>
          <a:p>
            <a:r>
              <a:rPr lang="cs-CZ" sz="1600" cap="small" dirty="0"/>
              <a:t>Rozdělení úloh podle jejich funkce ve vyučovací hodině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A8364622-94DB-4D2E-B672-560D19BD4262}"/>
              </a:ext>
            </a:extLst>
          </p:cNvPr>
          <p:cNvSpPr txBox="1"/>
          <p:nvPr/>
        </p:nvSpPr>
        <p:spPr>
          <a:xfrm>
            <a:off x="1251678" y="1668649"/>
            <a:ext cx="17261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dirty="0">
                <a:latin typeface="+mj-lt"/>
              </a:rPr>
              <a:t>Cíle: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742244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1C70D19-F3CC-4CFF-B1A7-E6AF3263B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5400" dirty="0">
                <a:solidFill>
                  <a:schemeClr val="accent1">
                    <a:lumMod val="75000"/>
                  </a:schemeClr>
                </a:solidFill>
              </a:rPr>
              <a:t>Opakovací úlohy 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F4E79C1-93F9-4052-9996-F9E61C8EDE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716833"/>
            <a:ext cx="10178322" cy="3593591"/>
          </a:xfrm>
        </p:spPr>
        <p:txBody>
          <a:bodyPr>
            <a:noAutofit/>
          </a:bodyPr>
          <a:lstStyle/>
          <a:p>
            <a:r>
              <a:rPr lang="cs-CZ" sz="2400" dirty="0">
                <a:latin typeface="+mj-lt"/>
              </a:rPr>
              <a:t>zpětná vazba: </a:t>
            </a:r>
          </a:p>
          <a:p>
            <a:pPr lvl="1"/>
            <a:r>
              <a:rPr lang="cs-CZ" sz="2400" dirty="0"/>
              <a:t>na konci vyučovací hodiny,</a:t>
            </a:r>
          </a:p>
          <a:p>
            <a:pPr lvl="1"/>
            <a:r>
              <a:rPr lang="cs-CZ" sz="2400" dirty="0"/>
              <a:t>na počátku vyučovací hodiny, </a:t>
            </a:r>
          </a:p>
          <a:p>
            <a:pPr lvl="1"/>
            <a:r>
              <a:rPr lang="cs-CZ" sz="2400" dirty="0"/>
              <a:t>na konci tématu </a:t>
            </a:r>
          </a:p>
          <a:p>
            <a:pPr marL="457200" lvl="1" indent="0">
              <a:buNone/>
            </a:pPr>
            <a:endParaRPr lang="cs-CZ" sz="2400" dirty="0"/>
          </a:p>
          <a:p>
            <a:r>
              <a:rPr lang="cs-CZ" sz="2400" dirty="0">
                <a:latin typeface="+mj-lt"/>
              </a:rPr>
              <a:t>problémy: </a:t>
            </a:r>
          </a:p>
          <a:p>
            <a:pPr lvl="1"/>
            <a:r>
              <a:rPr lang="cs-CZ" sz="2400" dirty="0"/>
              <a:t>řeší jeden žák, co ostatní ? </a:t>
            </a:r>
          </a:p>
          <a:p>
            <a:pPr lvl="1"/>
            <a:r>
              <a:rPr lang="cs-CZ" sz="2400" dirty="0"/>
              <a:t>časové zvládnutí,</a:t>
            </a:r>
          </a:p>
          <a:p>
            <a:pPr lvl="1"/>
            <a:r>
              <a:rPr lang="cs-CZ" sz="2400" dirty="0"/>
              <a:t>domácí cvičení (ano nebo ne?).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0A3E1938-ED9F-4C0E-A192-B04A7EAB6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40878" y="6302717"/>
            <a:ext cx="5599922" cy="345796"/>
          </a:xfrm>
        </p:spPr>
        <p:txBody>
          <a:bodyPr/>
          <a:lstStyle/>
          <a:p>
            <a:r>
              <a:rPr lang="cs-CZ" sz="1600" cap="small" dirty="0"/>
              <a:t>Rozdělení úloh podle jejich funkce ve vyučovací hodině</a:t>
            </a:r>
          </a:p>
        </p:txBody>
      </p:sp>
    </p:spTree>
    <p:extLst>
      <p:ext uri="{BB962C8B-B14F-4D97-AF65-F5344CB8AC3E}">
        <p14:creationId xmlns:p14="http://schemas.microsoft.com/office/powerpoint/2010/main" val="35911815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E064F90-DE65-4FB1-8100-F09484CD5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5400" dirty="0">
                <a:solidFill>
                  <a:schemeClr val="accent1">
                    <a:lumMod val="75000"/>
                  </a:schemeClr>
                </a:solidFill>
              </a:rPr>
              <a:t>Kontrolní úlohy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9CB2DEA-0643-49AD-9EE2-F90A1816B2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800809"/>
            <a:ext cx="10178322" cy="3593591"/>
          </a:xfrm>
        </p:spPr>
        <p:txBody>
          <a:bodyPr>
            <a:normAutofit/>
          </a:bodyPr>
          <a:lstStyle/>
          <a:p>
            <a:r>
              <a:rPr lang="cs-CZ" sz="2400" dirty="0">
                <a:latin typeface="+mj-lt"/>
              </a:rPr>
              <a:t>diagnostika vědomostí a dovedností </a:t>
            </a:r>
          </a:p>
          <a:p>
            <a:pPr lvl="1"/>
            <a:endParaRPr lang="cs-CZ" sz="2400" dirty="0"/>
          </a:p>
          <a:p>
            <a:pPr lvl="1"/>
            <a:r>
              <a:rPr lang="cs-CZ" sz="2400" dirty="0"/>
              <a:t>zkouška ústní, písemná, experimentální, test</a:t>
            </a:r>
          </a:p>
          <a:p>
            <a:pPr lvl="1"/>
            <a:r>
              <a:rPr lang="cs-CZ" sz="2400" dirty="0"/>
              <a:t>hodnocení, klasifikace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D2DCCD58-9559-4136-B835-5630475A4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24853" y="6302717"/>
            <a:ext cx="5431971" cy="345796"/>
          </a:xfrm>
        </p:spPr>
        <p:txBody>
          <a:bodyPr/>
          <a:lstStyle/>
          <a:p>
            <a:r>
              <a:rPr lang="cs-CZ" sz="1600" cap="small" dirty="0"/>
              <a:t>Rozdělení úloh podle jejich funkce ve vyučovací hodině</a:t>
            </a:r>
          </a:p>
        </p:txBody>
      </p:sp>
    </p:spTree>
    <p:extLst>
      <p:ext uri="{BB962C8B-B14F-4D97-AF65-F5344CB8AC3E}">
        <p14:creationId xmlns:p14="http://schemas.microsoft.com/office/powerpoint/2010/main" val="39360785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AE8C73C1-9B4A-44DC-A080-751BC3A5D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Rozdělení úloh podle způsobů řešení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2B8D4F96-33C0-4270-9330-402E0AFB9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/>
              <a:t>FYZIKÁLNÍ ÚLOHY</a:t>
            </a:r>
          </a:p>
        </p:txBody>
      </p:sp>
    </p:spTree>
    <p:extLst>
      <p:ext uri="{BB962C8B-B14F-4D97-AF65-F5344CB8AC3E}">
        <p14:creationId xmlns:p14="http://schemas.microsoft.com/office/powerpoint/2010/main" val="41396482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F1311BA-3D5E-405F-B4A5-773C9EEAE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C83085D8-BAA1-408C-AEBD-D99164D41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Heuristický rozhovor</a:t>
            </a:r>
          </a:p>
          <a:p>
            <a:r>
              <a:rPr lang="cs-CZ" dirty="0"/>
              <a:t>Aritmetický (numerický) způsob řešení</a:t>
            </a:r>
          </a:p>
          <a:p>
            <a:r>
              <a:rPr lang="cs-CZ" dirty="0"/>
              <a:t>Geometrický způsob řešení</a:t>
            </a:r>
          </a:p>
          <a:p>
            <a:r>
              <a:rPr lang="cs-CZ" dirty="0"/>
              <a:t>Grafické řešení úloh</a:t>
            </a:r>
          </a:p>
          <a:p>
            <a:r>
              <a:rPr lang="cs-CZ" dirty="0"/>
              <a:t>Algebraický způsob řešení (obecné řešení) </a:t>
            </a:r>
          </a:p>
          <a:p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CE3AA7A7-899B-4CB2-B47B-201B0839F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z="1600" cap="small" dirty="0"/>
              <a:t>Rozdělení úloh podle způsobů řešení</a:t>
            </a:r>
          </a:p>
        </p:txBody>
      </p:sp>
    </p:spTree>
    <p:extLst>
      <p:ext uri="{BB962C8B-B14F-4D97-AF65-F5344CB8AC3E}">
        <p14:creationId xmlns:p14="http://schemas.microsoft.com/office/powerpoint/2010/main" val="23801569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90A75AC-9D14-4FC5-BC6F-3A2073765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chemeClr val="accent1">
                    <a:lumMod val="75000"/>
                  </a:schemeClr>
                </a:solidFill>
              </a:rPr>
              <a:t>Heuristický rozhovor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CF5B85E-CBE9-4194-AFAD-0097E2C707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623527"/>
            <a:ext cx="10178322" cy="425606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cs-CZ" sz="4000" dirty="0">
                <a:latin typeface="+mj-lt"/>
              </a:rPr>
              <a:t>Účel: zabránit jen „</a:t>
            </a:r>
            <a:r>
              <a:rPr lang="cs-CZ" sz="4000" dirty="0" err="1">
                <a:latin typeface="+mj-lt"/>
              </a:rPr>
              <a:t>vzorečkování</a:t>
            </a:r>
            <a:r>
              <a:rPr lang="cs-CZ" sz="4000" dirty="0">
                <a:latin typeface="+mj-lt"/>
              </a:rPr>
              <a:t>“ </a:t>
            </a:r>
          </a:p>
          <a:p>
            <a:pPr marL="0" indent="0">
              <a:buNone/>
            </a:pPr>
            <a:r>
              <a:rPr lang="cs-CZ" sz="2400" dirty="0"/>
              <a:t>Příklady </a:t>
            </a:r>
          </a:p>
          <a:p>
            <a:pPr marL="457200" indent="-457200">
              <a:buFont typeface="+mj-lt"/>
              <a:buAutoNum type="arabicPeriod"/>
            </a:pPr>
            <a:r>
              <a:rPr lang="cs-CZ" sz="2400" dirty="0"/>
              <a:t>Dva měděné dráty mají stejnou hmotnost. Délka druhého drátu je třikrát větší než délka prvního drátu. Jaký je poměr elektrických odporů těchto drátů? </a:t>
            </a:r>
          </a:p>
          <a:p>
            <a:pPr marL="457200" indent="-457200">
              <a:buFont typeface="+mj-lt"/>
              <a:buAutoNum type="arabicPeriod"/>
            </a:pPr>
            <a:r>
              <a:rPr lang="cs-CZ" sz="2400" dirty="0"/>
              <a:t>Dvě nabité kuličky na sebe působí elektrickou silou o velikosti 10 </a:t>
            </a:r>
            <a:r>
              <a:rPr lang="cs-CZ" sz="2400" dirty="0" err="1"/>
              <a:t>mN.</a:t>
            </a:r>
            <a:r>
              <a:rPr lang="cs-CZ" sz="2400" dirty="0"/>
              <a:t> Jak velkou silou na sebe působí, když: </a:t>
            </a:r>
          </a:p>
          <a:p>
            <a:pPr marL="800100" lvl="1" indent="-342900">
              <a:buAutoNum type="alphaLcParenR"/>
            </a:pPr>
            <a:r>
              <a:rPr lang="cs-CZ" sz="2400" dirty="0"/>
              <a:t>náboj jedné kuličky zvětšíme 2x a druhé zmenšíme 5x,</a:t>
            </a:r>
          </a:p>
          <a:p>
            <a:pPr marL="800100" lvl="1" indent="-342900">
              <a:buAutoNum type="alphaLcParenR"/>
            </a:pPr>
            <a:r>
              <a:rPr lang="cs-CZ" sz="2400" dirty="0"/>
              <a:t>původní vzdálenost zmenšíme 3x,</a:t>
            </a:r>
          </a:p>
          <a:p>
            <a:pPr marL="800100" lvl="1" indent="-342900">
              <a:buAutoNum type="alphaLcParenR"/>
            </a:pPr>
            <a:r>
              <a:rPr lang="cs-CZ" sz="2400" dirty="0"/>
              <a:t>náboj jedné 4x zvětšíme, druhé 2x zmenšíme a vzdálenost 2x zmenšíme? 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24DB42A9-D2D6-4F15-8D1A-2E4860BFB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FYZIKÁLNÍ ÚLOHY</a:t>
            </a:r>
          </a:p>
        </p:txBody>
      </p:sp>
    </p:spTree>
    <p:extLst>
      <p:ext uri="{BB962C8B-B14F-4D97-AF65-F5344CB8AC3E}">
        <p14:creationId xmlns:p14="http://schemas.microsoft.com/office/powerpoint/2010/main" val="23194101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9B7B68F-0165-4886-9339-6CB2CC98F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756820" cy="886578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chemeClr val="accent1">
                    <a:lumMod val="75000"/>
                  </a:schemeClr>
                </a:solidFill>
              </a:rPr>
              <a:t>Aritmetický způsob řešení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21A9466F-82B2-4A51-8405-4D18A557AE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cs-CZ" sz="24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Příklady: </a:t>
            </a:r>
          </a:p>
          <a:p>
            <a:pPr marL="457200" indent="-457200">
              <a:buAutoNum type="arabicPeriod"/>
            </a:pPr>
            <a:r>
              <a:rPr lang="cs-CZ" sz="2400" dirty="0"/>
              <a:t>Určete úsudkem objem ocelového válečku o hmotnosti 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cs-CZ" sz="2400" dirty="0"/>
              <a:t>7 g. </a:t>
            </a:r>
          </a:p>
          <a:p>
            <a:pPr marL="457200" indent="-457200">
              <a:buAutoNum type="arabicPeriod"/>
            </a:pPr>
            <a:r>
              <a:rPr lang="cs-CZ" sz="2400" dirty="0"/>
              <a:t>Jaké je látkové množství uhlíku o hmotnosti 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cs-CZ" sz="2400" dirty="0"/>
              <a:t>20 g? </a:t>
            </a:r>
          </a:p>
          <a:p>
            <a:pPr marL="457200" indent="-457200">
              <a:buAutoNum type="arabicPeriod"/>
            </a:pPr>
            <a:r>
              <a:rPr lang="cs-CZ" sz="2400" dirty="0"/>
              <a:t>Jak velkou gravitační silou na sebe působí dvě koule o hmotnosti 2 kg, Je-li vzdálenost jejich středů 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cs-CZ" sz="2400" dirty="0"/>
              <a:t> m? (interpretace gravitační konstanty 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G = 6,67.10</a:t>
            </a:r>
            <a:r>
              <a:rPr lang="cs-CZ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–11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N.m</a:t>
            </a:r>
            <a:r>
              <a:rPr lang="cs-CZ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.kg</a:t>
            </a:r>
            <a:r>
              <a:rPr lang="cs-CZ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–2 </a:t>
            </a:r>
            <a:r>
              <a:rPr lang="cs-CZ" sz="2400" dirty="0"/>
              <a:t>)</a:t>
            </a:r>
          </a:p>
          <a:p>
            <a:pPr marL="457200" indent="-457200">
              <a:buAutoNum type="arabicPeriod"/>
            </a:pPr>
            <a:r>
              <a:rPr lang="cs-CZ" sz="2400" dirty="0"/>
              <a:t>Smícháme 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cs-CZ" sz="2400" dirty="0"/>
              <a:t> litr studené vody teploty 10 °C s 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cs-CZ" sz="2400" dirty="0"/>
              <a:t> litrem teplé vody o teplotě 50 °C. Jaká bude výsledná teplota při zanedbání tepelných ztrát do okolí?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A88086A2-DA5C-4F72-9D6B-208E2A76E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z="1600" cap="small" dirty="0"/>
              <a:t>Rozdělení úloh podle způsobů řešení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794CDB8B-2331-4DBD-9ED6-6BE73FC2C6A7}"/>
              </a:ext>
            </a:extLst>
          </p:cNvPr>
          <p:cNvSpPr txBox="1"/>
          <p:nvPr/>
        </p:nvSpPr>
        <p:spPr>
          <a:xfrm>
            <a:off x="1251678" y="1327162"/>
            <a:ext cx="105142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>
                <a:latin typeface="+mj-lt"/>
              </a:rPr>
              <a:t>Využití jednoduchého úsudku, úměry, trojčlenky; fyzikální interpretace fyzikálních nebo materiálových konstant </a:t>
            </a:r>
          </a:p>
        </p:txBody>
      </p:sp>
    </p:spTree>
    <p:extLst>
      <p:ext uri="{BB962C8B-B14F-4D97-AF65-F5344CB8AC3E}">
        <p14:creationId xmlns:p14="http://schemas.microsoft.com/office/powerpoint/2010/main" val="40388799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1A3596F-45E3-4743-BDA1-7D2322821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chemeClr val="accent1">
                    <a:lumMod val="75000"/>
                  </a:schemeClr>
                </a:solidFill>
              </a:rPr>
              <a:t>Geometrický způsob řešení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0F9DA71E-274F-4447-8AA8-AFA36C8967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294824"/>
            <a:ext cx="10178322" cy="35935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Příklady: </a:t>
            </a:r>
          </a:p>
          <a:p>
            <a:pPr marL="457200" indent="-457200">
              <a:buAutoNum type="arabicPeriod"/>
            </a:pPr>
            <a:r>
              <a:rPr lang="cs-CZ" sz="2400" dirty="0"/>
              <a:t>Určení výslednice dvou sil, rozklad sil, </a:t>
            </a:r>
          </a:p>
          <a:p>
            <a:pPr marL="457200" indent="-457200">
              <a:buAutoNum type="arabicPeriod"/>
            </a:pPr>
            <a:r>
              <a:rPr lang="cs-CZ" sz="2400" dirty="0"/>
              <a:t>Z podobnosti trojúhelníků (stejnolehlosti) odvodit zobrazovací rovnici čočky,</a:t>
            </a:r>
          </a:p>
          <a:p>
            <a:pPr marL="457200" indent="-457200">
              <a:buAutoNum type="arabicPeriod"/>
            </a:pPr>
            <a:r>
              <a:rPr lang="cs-CZ" sz="2400" dirty="0"/>
              <a:t>Energie napjaté pružiny nebo nabitého kondenzátoru,</a:t>
            </a:r>
          </a:p>
          <a:p>
            <a:pPr marL="457200" indent="-457200">
              <a:buAutoNum type="arabicPeriod"/>
            </a:pPr>
            <a:r>
              <a:rPr lang="cs-CZ" sz="2400" dirty="0"/>
              <a:t>Úloha Jana Marka </a:t>
            </a:r>
            <a:r>
              <a:rPr lang="cs-CZ" sz="2400" dirty="0" err="1"/>
              <a:t>Marciho</a:t>
            </a:r>
            <a:endParaRPr lang="cs-CZ" sz="2400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4C654C9C-92A6-4F1C-BB0F-B1928484A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z="1600" cap="small" dirty="0"/>
              <a:t>Rozdělení úloh podle způsobů řešení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6EB9C00D-BBD3-4622-B05D-BBA26F7F8221}"/>
              </a:ext>
            </a:extLst>
          </p:cNvPr>
          <p:cNvSpPr txBox="1"/>
          <p:nvPr/>
        </p:nvSpPr>
        <p:spPr>
          <a:xfrm>
            <a:off x="1251677" y="1418253"/>
            <a:ext cx="90959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>
                <a:latin typeface="+mj-lt"/>
              </a:rPr>
              <a:t>Využití základních vět geometrie a trigonometrie</a:t>
            </a:r>
          </a:p>
        </p:txBody>
      </p:sp>
    </p:spTree>
    <p:extLst>
      <p:ext uri="{BB962C8B-B14F-4D97-AF65-F5344CB8AC3E}">
        <p14:creationId xmlns:p14="http://schemas.microsoft.com/office/powerpoint/2010/main" val="14630333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C4D9A94-F8E9-4CED-9B17-AFA6EC6FB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chemeClr val="accent1">
                    <a:lumMod val="75000"/>
                  </a:schemeClr>
                </a:solidFill>
              </a:rPr>
              <a:t>Úlohy na Geometrické řešení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D6BB561B-470E-4FB0-BE89-F12BD482EA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570153"/>
            <a:ext cx="10178322" cy="48055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800" dirty="0">
                <a:latin typeface="+mj-lt"/>
              </a:rPr>
              <a:t>Určení výslednice sil</a:t>
            </a:r>
          </a:p>
          <a:p>
            <a:pPr marL="0" indent="0">
              <a:buNone/>
            </a:pPr>
            <a:r>
              <a:rPr lang="cs-CZ" sz="2800" dirty="0">
                <a:latin typeface="+mj-lt"/>
              </a:rPr>
              <a:t>						Výslednice intenzity el. pole</a:t>
            </a:r>
          </a:p>
          <a:p>
            <a:pPr marL="0" indent="0">
              <a:buNone/>
            </a:pPr>
            <a:endParaRPr lang="cs-CZ" sz="2800" dirty="0">
              <a:latin typeface="+mj-lt"/>
            </a:endParaRPr>
          </a:p>
          <a:p>
            <a:pPr marL="0" indent="0">
              <a:buNone/>
            </a:pPr>
            <a:endParaRPr lang="cs-CZ" sz="2800" dirty="0">
              <a:latin typeface="+mj-lt"/>
            </a:endParaRPr>
          </a:p>
          <a:p>
            <a:pPr marL="0" indent="0">
              <a:buNone/>
            </a:pPr>
            <a:endParaRPr lang="cs-CZ" sz="2800" dirty="0">
              <a:latin typeface="+mj-lt"/>
            </a:endParaRPr>
          </a:p>
          <a:p>
            <a:pPr marL="0" indent="0">
              <a:buNone/>
            </a:pPr>
            <a:r>
              <a:rPr lang="cs-CZ" sz="2800" dirty="0"/>
              <a:t>• Kosočtverec </a:t>
            </a:r>
          </a:p>
          <a:p>
            <a:pPr marL="0" indent="0">
              <a:buNone/>
            </a:pPr>
            <a:r>
              <a:rPr lang="cs-CZ" sz="2800" dirty="0"/>
              <a:t>• Rovnoramenný trojúhelník </a:t>
            </a:r>
          </a:p>
          <a:p>
            <a:pPr marL="0" indent="0">
              <a:buNone/>
            </a:pPr>
            <a:r>
              <a:rPr lang="cs-CZ" sz="2800" dirty="0"/>
              <a:t>• Kosinová věta</a:t>
            </a:r>
            <a:endParaRPr lang="cs-CZ" sz="2800" dirty="0">
              <a:latin typeface="+mj-lt"/>
            </a:endParaRPr>
          </a:p>
          <a:p>
            <a:pPr marL="0" indent="0">
              <a:buNone/>
            </a:pPr>
            <a:endParaRPr lang="cs-CZ" sz="2800" dirty="0">
              <a:latin typeface="+mj-lt"/>
            </a:endParaRP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9CEC14F3-300F-4C52-82AB-AC89FD985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z="1600" cap="small" dirty="0"/>
              <a:t>Rozdělení úloh podle způsobů řešení</a:t>
            </a:r>
          </a:p>
        </p:txBody>
      </p:sp>
      <p:pic>
        <p:nvPicPr>
          <p:cNvPr id="2050" name="Picture 2" descr="Síly se společným působištěm :: MEF">
            <a:extLst>
              <a:ext uri="{FF2B5EF4-FFF2-40B4-BE49-F238E27FC236}">
                <a16:creationId xmlns:a16="http://schemas.microsoft.com/office/drawing/2014/main" id="{DC662CBD-EBA3-4318-BC16-B370E338DB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081" y="2085646"/>
            <a:ext cx="4178986" cy="2344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8B1E3A03-BDF0-4AE7-9BA2-54CE4D6C4B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2123" y="2819302"/>
            <a:ext cx="4618796" cy="2468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3204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9342F28-1B01-4C05-9979-5CC5E0C94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chemeClr val="accent1">
                    <a:lumMod val="75000"/>
                  </a:schemeClr>
                </a:solidFill>
              </a:rPr>
              <a:t>Úlohy na Geometrické řešení</a:t>
            </a:r>
            <a:endParaRPr lang="cs-CZ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ástupný symbol pro obsah 2">
                <a:extLst>
                  <a:ext uri="{FF2B5EF4-FFF2-40B4-BE49-F238E27FC236}">
                    <a16:creationId xmlns:a16="http://schemas.microsoft.com/office/drawing/2014/main" id="{C728B8CC-B4EA-4502-871F-FBBD51A00F6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251678" y="1632204"/>
                <a:ext cx="10178322" cy="3593591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cs-CZ" sz="2400" dirty="0">
                    <a:latin typeface="+mj-lt"/>
                  </a:rPr>
                  <a:t>Určit energii nabitého kondenzátoru </a:t>
                </a:r>
              </a:p>
              <a:p>
                <a:pPr marL="0" indent="0">
                  <a:buNone/>
                </a:pPr>
                <a:endParaRPr lang="cs-CZ" sz="2400" dirty="0">
                  <a:latin typeface="+mj-lt"/>
                </a:endParaRPr>
              </a:p>
              <a:p>
                <a:r>
                  <a:rPr lang="cs-CZ" sz="2400" dirty="0"/>
                  <a:t>Z definice kapacity graf </a:t>
                </a:r>
                <a:r>
                  <a:rPr lang="cs-CZ" sz="2400" i="1" dirty="0"/>
                  <a:t>Q</a:t>
                </a:r>
                <a:r>
                  <a:rPr lang="cs-CZ" sz="2400" dirty="0"/>
                  <a:t> = </a:t>
                </a:r>
                <a:r>
                  <a:rPr lang="cs-CZ" sz="2400" i="1" dirty="0"/>
                  <a:t>f(U)</a:t>
                </a:r>
                <a:r>
                  <a:rPr lang="cs-CZ" sz="2400" dirty="0"/>
                  <a:t> </a:t>
                </a:r>
              </a:p>
              <a:p>
                <a:r>
                  <a:rPr lang="cs-CZ" sz="2400" dirty="0"/>
                  <a:t>Volba přírůstků </a:t>
                </a:r>
                <a:r>
                  <a:rPr lang="el-GR" sz="2400" i="1" dirty="0">
                    <a:latin typeface="Trebuchet MS" panose="020B0603020202020204" pitchFamily="34" charset="0"/>
                  </a:rPr>
                  <a:t>Δ</a:t>
                </a:r>
                <a:r>
                  <a:rPr lang="cs-CZ" sz="2400" i="1" dirty="0"/>
                  <a:t>U </a:t>
                </a:r>
              </a:p>
              <a:p>
                <a:r>
                  <a:rPr lang="cs-CZ" sz="2400" dirty="0"/>
                  <a:t>Elementární práce </a:t>
                </a:r>
                <a:r>
                  <a:rPr lang="cs-CZ" sz="2400" i="1" dirty="0" err="1"/>
                  <a:t>Q</a:t>
                </a:r>
                <a:r>
                  <a:rPr lang="cs-CZ" sz="2400" i="1" baseline="-25000" dirty="0" err="1"/>
                  <a:t>i</a:t>
                </a:r>
                <a:r>
                  <a:rPr lang="el-GR" sz="2400" i="1" dirty="0">
                    <a:latin typeface="Trebuchet MS" panose="020B0603020202020204" pitchFamily="34" charset="0"/>
                  </a:rPr>
                  <a:t>Δ</a:t>
                </a:r>
                <a:r>
                  <a:rPr lang="cs-CZ" sz="2400" i="1" dirty="0"/>
                  <a:t>U </a:t>
                </a:r>
              </a:p>
              <a:p>
                <a:r>
                  <a:rPr lang="cs-CZ" sz="2400" dirty="0"/>
                  <a:t>Celková práce = součet obsahů obdélníků</a:t>
                </a:r>
              </a:p>
              <a:p>
                <a:r>
                  <a:rPr lang="cs-CZ" sz="2400" b="0" dirty="0"/>
                  <a:t>Energie :  </a:t>
                </a:r>
                <a14:m>
                  <m:oMath xmlns:m="http://schemas.openxmlformats.org/officeDocument/2006/math">
                    <m:r>
                      <a:rPr lang="cs-CZ" sz="24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cs-CZ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cs-CZ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cs-CZ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cs-CZ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cs-CZ" sz="2400" b="0" i="1" smtClean="0">
                        <a:latin typeface="Cambria Math" panose="02040503050406030204" pitchFamily="18" charset="0"/>
                      </a:rPr>
                      <m:t>𝐶</m:t>
                    </m:r>
                    <m:sSup>
                      <m:sSupPr>
                        <m:ctrlPr>
                          <a:rPr lang="cs-CZ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cs-CZ" sz="2400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p>
                        <m:r>
                          <a:rPr lang="cs-CZ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cs-CZ" sz="2400" dirty="0"/>
              </a:p>
            </p:txBody>
          </p:sp>
        </mc:Choice>
        <mc:Fallback xmlns="">
          <p:sp>
            <p:nvSpPr>
              <p:cNvPr id="3" name="Zástupný symbol pro obsah 2">
                <a:extLst>
                  <a:ext uri="{FF2B5EF4-FFF2-40B4-BE49-F238E27FC236}">
                    <a16:creationId xmlns:a16="http://schemas.microsoft.com/office/drawing/2014/main" id="{C728B8CC-B4EA-4502-871F-FBBD51A00F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51678" y="1632204"/>
                <a:ext cx="10178322" cy="3593591"/>
              </a:xfrm>
              <a:blipFill>
                <a:blip r:embed="rId2"/>
                <a:stretch>
                  <a:fillRect l="-898" t="-1188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E8CA9008-F4C0-4B2B-BE8F-EF4503660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z="1600" cap="small" dirty="0"/>
              <a:t>Rozdělení úloh podle způsobů řešení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A676196F-AC85-475C-A20C-B8E4A6BBAA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0857" y="1790647"/>
            <a:ext cx="4239143" cy="3276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6488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EF14405-2915-4DEA-AA70-EE352FE1D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chemeClr val="accent1">
                    <a:lumMod val="75000"/>
                  </a:schemeClr>
                </a:solidFill>
              </a:rPr>
              <a:t>Grafické řešení úloh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25305483-3A8D-4E7C-AA92-A09D588306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949445"/>
            <a:ext cx="10178322" cy="3593591"/>
          </a:xfrm>
        </p:spPr>
        <p:txBody>
          <a:bodyPr>
            <a:normAutofit/>
          </a:bodyPr>
          <a:lstStyle/>
          <a:p>
            <a:r>
              <a:rPr lang="cs-CZ" sz="2400" dirty="0">
                <a:solidFill>
                  <a:schemeClr val="tx1"/>
                </a:solidFill>
              </a:rPr>
              <a:t>Konstrukce grafů nebo vektorových nákresů, číselná hodnota hledané veličiny se odměřuje ve zvoleném měřítku </a:t>
            </a:r>
          </a:p>
          <a:p>
            <a:r>
              <a:rPr lang="cs-CZ" sz="2400" dirty="0">
                <a:solidFill>
                  <a:schemeClr val="tx1"/>
                </a:solidFill>
              </a:rPr>
              <a:t>Skládání a rozklad sil, optická zobrazení, kinematické úlohy, fázové diagramy, </a:t>
            </a:r>
            <a:r>
              <a:rPr lang="cs-CZ" sz="2400" dirty="0" err="1">
                <a:solidFill>
                  <a:schemeClr val="tx1"/>
                </a:solidFill>
              </a:rPr>
              <a:t>fázory</a:t>
            </a:r>
            <a:r>
              <a:rPr lang="cs-CZ" sz="2400" dirty="0">
                <a:solidFill>
                  <a:schemeClr val="tx1"/>
                </a:solidFill>
              </a:rPr>
              <a:t>, porovnávání materiálových konstant apod. </a:t>
            </a:r>
          </a:p>
          <a:p>
            <a:r>
              <a:rPr lang="cs-CZ" sz="2400" dirty="0">
                <a:solidFill>
                  <a:schemeClr val="tx1"/>
                </a:solidFill>
              </a:rPr>
              <a:t>Určení rezonanční frekvence v sériovém obvodu RLC (problém určení L) z křivky I = (f ) – hezká laboratorní úloha</a:t>
            </a:r>
          </a:p>
          <a:p>
            <a:endParaRPr lang="cs-CZ" sz="2400" dirty="0">
              <a:solidFill>
                <a:schemeClr val="tx1"/>
              </a:solidFill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130E25CD-03AD-49F3-B64D-EFAF2338DFBF}"/>
              </a:ext>
            </a:extLst>
          </p:cNvPr>
          <p:cNvSpPr txBox="1"/>
          <p:nvPr/>
        </p:nvSpPr>
        <p:spPr>
          <a:xfrm>
            <a:off x="2593910" y="5430416"/>
            <a:ext cx="72965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Dobrá příprava žáků na práci s grafy</a:t>
            </a:r>
            <a:endParaRPr lang="cs-CZ" sz="36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Zástupný symbol pro zápatí 3">
            <a:extLst>
              <a:ext uri="{FF2B5EF4-FFF2-40B4-BE49-F238E27FC236}">
                <a16:creationId xmlns:a16="http://schemas.microsoft.com/office/drawing/2014/main" id="{36C69B3D-E348-44C7-8E45-02644DBB5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75679"/>
            <a:ext cx="4114800" cy="345796"/>
          </a:xfrm>
        </p:spPr>
        <p:txBody>
          <a:bodyPr/>
          <a:lstStyle/>
          <a:p>
            <a:r>
              <a:rPr lang="cs-CZ" sz="1600" cap="small" dirty="0"/>
              <a:t>Rozdělení úloh podle způsobů řešení</a:t>
            </a:r>
          </a:p>
        </p:txBody>
      </p:sp>
    </p:spTree>
    <p:extLst>
      <p:ext uri="{BB962C8B-B14F-4D97-AF65-F5344CB8AC3E}">
        <p14:creationId xmlns:p14="http://schemas.microsoft.com/office/powerpoint/2010/main" val="19210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730288A-6BC1-4156-93A3-C750B950A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chemeClr val="accent1">
                    <a:lumMod val="75000"/>
                  </a:schemeClr>
                </a:solidFill>
              </a:rPr>
              <a:t>Úlohy na grafické řešení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A58FF185-B175-4E73-BC57-0F1D4DD1AD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408923"/>
            <a:ext cx="10178322" cy="4470670"/>
          </a:xfrm>
        </p:spPr>
        <p:txBody>
          <a:bodyPr/>
          <a:lstStyle/>
          <a:p>
            <a:r>
              <a:rPr lang="cs-CZ" dirty="0"/>
              <a:t>VA charakteristika vodičů (1) a (2)</a:t>
            </a:r>
          </a:p>
          <a:p>
            <a:pPr marL="0" indent="0">
              <a:buNone/>
            </a:pPr>
            <a:r>
              <a:rPr lang="cs-CZ" dirty="0"/>
              <a:t>					Nelineární obvod: Známe VA zátěže a VA zdroje napětí – určit napětí 			na zátěži a proud zátěží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718946A4-5FB5-4417-9693-2BB397493E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4906" y="1921855"/>
            <a:ext cx="3872204" cy="2414210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78A92099-684D-4195-ACE3-7790C9A1E7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0338" y="2679552"/>
            <a:ext cx="6092890" cy="3448084"/>
          </a:xfrm>
          <a:prstGeom prst="rect">
            <a:avLst/>
          </a:prstGeom>
        </p:spPr>
      </p:pic>
      <p:sp>
        <p:nvSpPr>
          <p:cNvPr id="7" name="Zástupný symbol pro zápatí 3">
            <a:extLst>
              <a:ext uri="{FF2B5EF4-FFF2-40B4-BE49-F238E27FC236}">
                <a16:creationId xmlns:a16="http://schemas.microsoft.com/office/drawing/2014/main" id="{972D8547-0018-4284-B6C9-4F01A6FD7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75679"/>
            <a:ext cx="4114800" cy="345796"/>
          </a:xfrm>
        </p:spPr>
        <p:txBody>
          <a:bodyPr/>
          <a:lstStyle/>
          <a:p>
            <a:r>
              <a:rPr lang="cs-CZ" sz="1600" cap="small" dirty="0"/>
              <a:t>Rozdělení úloh podle způsobů řešení</a:t>
            </a:r>
          </a:p>
        </p:txBody>
      </p:sp>
    </p:spTree>
    <p:extLst>
      <p:ext uri="{BB962C8B-B14F-4D97-AF65-F5344CB8AC3E}">
        <p14:creationId xmlns:p14="http://schemas.microsoft.com/office/powerpoint/2010/main" val="13216122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4A42FA1-AAF8-47F6-8A5A-3A6CCCA8C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chemeClr val="accent1">
                    <a:lumMod val="75000"/>
                  </a:schemeClr>
                </a:solidFill>
              </a:rPr>
              <a:t>Algebraický způsob řešení (Obecné řešení) 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7CC5643-1815-41A0-AE0C-B23D8F4B5D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sz="2400" dirty="0"/>
              <a:t>Z rozboru úlohy vyplyne vhodný způsob řešení (viz dále) </a:t>
            </a:r>
          </a:p>
          <a:p>
            <a:r>
              <a:rPr lang="cs-CZ" sz="2400" dirty="0"/>
              <a:t>Hledáme rovnici, v níž na LS je symbol označující hledanou veličinu, na PS symboly zadaných veličin </a:t>
            </a:r>
          </a:p>
          <a:p>
            <a:r>
              <a:rPr lang="cs-CZ" sz="2400" dirty="0"/>
              <a:t>Výhoda: </a:t>
            </a:r>
          </a:p>
          <a:p>
            <a:pPr lvl="1"/>
            <a:r>
              <a:rPr lang="cs-CZ" sz="2400" dirty="0"/>
              <a:t>platí pro celou skupinu úloh; výhoda pro numerické řešení (vhodná matematická úprava zjednoduší zápis obecného řešení), </a:t>
            </a:r>
          </a:p>
          <a:p>
            <a:pPr lvl="1"/>
            <a:r>
              <a:rPr lang="cs-CZ" sz="2400" dirty="0"/>
              <a:t>některé zadané veličiny třeba nepotřebujeme, </a:t>
            </a:r>
          </a:p>
          <a:p>
            <a:pPr lvl="1"/>
            <a:r>
              <a:rPr lang="cs-CZ" sz="2400" dirty="0"/>
              <a:t> volba postupného výpočtu.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E8A3D3B1-7842-49E2-831E-7A555475E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FYZIKÁLNÍ ÚLOHY</a:t>
            </a:r>
          </a:p>
        </p:txBody>
      </p:sp>
    </p:spTree>
    <p:extLst>
      <p:ext uri="{BB962C8B-B14F-4D97-AF65-F5344CB8AC3E}">
        <p14:creationId xmlns:p14="http://schemas.microsoft.com/office/powerpoint/2010/main" val="32694663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4EE9423-341E-47E3-A09A-BE8E9D6DD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2598" y="457199"/>
            <a:ext cx="3959288" cy="4068148"/>
          </a:xfrm>
        </p:spPr>
        <p:txBody>
          <a:bodyPr>
            <a:normAutofit/>
          </a:bodyPr>
          <a:lstStyle/>
          <a:p>
            <a:r>
              <a:rPr lang="cs-CZ" sz="4000" dirty="0"/>
              <a:t>Možnosti obecného řešení 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E0443E89-0B6C-40D6-8221-C841D49540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36492" y="1648029"/>
            <a:ext cx="6385821" cy="4164164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cs-CZ" sz="3200" dirty="0">
                <a:solidFill>
                  <a:schemeClr val="tx1"/>
                </a:solidFill>
              </a:rPr>
              <a:t>Podle „hotového“ vzorce </a:t>
            </a:r>
          </a:p>
          <a:p>
            <a:pPr marL="514350" indent="-514350">
              <a:buFont typeface="+mj-lt"/>
              <a:buAutoNum type="arabicPeriod"/>
            </a:pPr>
            <a:r>
              <a:rPr lang="cs-CZ" sz="3200" dirty="0">
                <a:solidFill>
                  <a:schemeClr val="tx1"/>
                </a:solidFill>
              </a:rPr>
              <a:t>Synteticky </a:t>
            </a:r>
          </a:p>
          <a:p>
            <a:pPr marL="514350" indent="-514350">
              <a:buFont typeface="+mj-lt"/>
              <a:buAutoNum type="arabicPeriod"/>
            </a:pPr>
            <a:r>
              <a:rPr lang="cs-CZ" sz="3200" dirty="0">
                <a:solidFill>
                  <a:schemeClr val="tx1"/>
                </a:solidFill>
              </a:rPr>
              <a:t>Analyticky </a:t>
            </a:r>
          </a:p>
          <a:p>
            <a:pPr marL="514350" indent="-514350">
              <a:buFont typeface="+mj-lt"/>
              <a:buAutoNum type="arabicPeriod"/>
            </a:pPr>
            <a:r>
              <a:rPr lang="cs-CZ" sz="3200" dirty="0">
                <a:solidFill>
                  <a:schemeClr val="tx1"/>
                </a:solidFill>
              </a:rPr>
              <a:t>Kombinace analytického a syntetického řešení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600D44DC-FC49-47AE-B229-19E9B9C70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FYZIKÁLNÍ ÚLOHY</a:t>
            </a:r>
          </a:p>
        </p:txBody>
      </p:sp>
    </p:spTree>
    <p:extLst>
      <p:ext uri="{BB962C8B-B14F-4D97-AF65-F5344CB8AC3E}">
        <p14:creationId xmlns:p14="http://schemas.microsoft.com/office/powerpoint/2010/main" val="28075981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>
            <a:extLst>
              <a:ext uri="{FF2B5EF4-FFF2-40B4-BE49-F238E27FC236}">
                <a16:creationId xmlns:a16="http://schemas.microsoft.com/office/drawing/2014/main" id="{B20A4334-E477-456D-B56B-662544BB1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chemeClr val="accent1">
                    <a:lumMod val="75000"/>
                  </a:schemeClr>
                </a:solidFill>
              </a:rPr>
              <a:t>Řešení podle „hotového“ vzorce</a:t>
            </a:r>
          </a:p>
        </p:txBody>
      </p:sp>
      <p:sp>
        <p:nvSpPr>
          <p:cNvPr id="7" name="Zástupný symbol pro obsah 6">
            <a:extLst>
              <a:ext uri="{FF2B5EF4-FFF2-40B4-BE49-F238E27FC236}">
                <a16:creationId xmlns:a16="http://schemas.microsoft.com/office/drawing/2014/main" id="{A0E6EC04-575F-42F1-AFA8-3726397CE3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576873"/>
            <a:ext cx="10542216" cy="43027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dirty="0"/>
              <a:t>Příklad:</a:t>
            </a:r>
          </a:p>
          <a:p>
            <a:r>
              <a:rPr lang="cs-CZ" sz="2400" dirty="0"/>
              <a:t>Jaký tlak má kyslík O</a:t>
            </a:r>
            <a:r>
              <a:rPr lang="cs-CZ" sz="2400" baseline="-25000" dirty="0"/>
              <a:t>2</a:t>
            </a:r>
            <a:r>
              <a:rPr lang="cs-CZ" sz="2400" dirty="0"/>
              <a:t> při teplotě 0 °C, má-li při této teplotě hustotu 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1,41</a:t>
            </a:r>
            <a:r>
              <a:rPr lang="cs-CZ" sz="2400" dirty="0"/>
              <a:t> </a:t>
            </a:r>
            <a:r>
              <a:rPr lang="cs-CZ" sz="2400" dirty="0" err="1"/>
              <a:t>kg.m</a:t>
            </a:r>
            <a:r>
              <a:rPr lang="cs-CZ" sz="2400" baseline="30000" dirty="0"/>
              <a:t>–3</a:t>
            </a:r>
            <a:r>
              <a:rPr lang="cs-CZ" sz="2400" dirty="0"/>
              <a:t>? Kyslík považujte za ideální plyn.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0D5990D-E9F7-4A6A-ABA9-59806B81A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FYZIKÁLNÍ ÚLOHY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A44E52BB-A588-46A0-8BC6-183E952C15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5538" y="2985391"/>
            <a:ext cx="5980923" cy="3250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7295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5240121-6469-4AC6-9C6C-BEA518AEA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>
                <a:solidFill>
                  <a:schemeClr val="accent1">
                    <a:lumMod val="75000"/>
                  </a:schemeClr>
                </a:solidFill>
              </a:rPr>
              <a:t>Syntetický způsob řešení </a:t>
            </a:r>
            <a:br>
              <a:rPr lang="cs-CZ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cs-CZ" sz="4400" dirty="0">
                <a:solidFill>
                  <a:schemeClr val="accent1">
                    <a:lumMod val="75000"/>
                  </a:schemeClr>
                </a:solidFill>
              </a:rPr>
              <a:t>(postup od známého k neznámému) 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C502C649-B9CD-4B24-8CDB-1E7E2C7880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304662"/>
            <a:ext cx="10178322" cy="3593591"/>
          </a:xfrm>
        </p:spPr>
        <p:txBody>
          <a:bodyPr>
            <a:normAutofit/>
          </a:bodyPr>
          <a:lstStyle/>
          <a:p>
            <a:r>
              <a:rPr lang="cs-CZ" sz="2400" dirty="0"/>
              <a:t>Vycházíme ze zadaných veličin a na základě známých zákonitostí (vztahů).</a:t>
            </a:r>
          </a:p>
          <a:p>
            <a:r>
              <a:rPr lang="cs-CZ" sz="2400" dirty="0"/>
              <a:t>Dochází ke spojování veličin vzájemně mezi sebou a s dalšími neznámými – to se vyjadřuje příslušnými vzorci.</a:t>
            </a:r>
          </a:p>
          <a:p>
            <a:r>
              <a:rPr lang="cs-CZ" sz="2400" dirty="0"/>
              <a:t>Pokračujeme do té doby, dokud nejsou na pravé straně upravovaného vztahu jen známé údaje.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06C72EBB-4BC0-441B-8575-7A4142CF3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FYZIKÁLNÍ ÚLOHY</a:t>
            </a:r>
          </a:p>
        </p:txBody>
      </p:sp>
    </p:spTree>
    <p:extLst>
      <p:ext uri="{BB962C8B-B14F-4D97-AF65-F5344CB8AC3E}">
        <p14:creationId xmlns:p14="http://schemas.microsoft.com/office/powerpoint/2010/main" val="37597689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A7AAE9-5EEB-4374-A8FA-C2ADFAD2E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Příklad na syntetický způsob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EA15DF15-9EFC-417F-B076-D5F09C6693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6363" y="1389893"/>
            <a:ext cx="3777523" cy="4852287"/>
          </a:xfrm>
        </p:spPr>
        <p:txBody>
          <a:bodyPr/>
          <a:lstStyle/>
          <a:p>
            <a:r>
              <a:rPr lang="cs-CZ" dirty="0"/>
              <a:t>V obvodu LC s kondenzátorem o kapacitě C</a:t>
            </a:r>
            <a:r>
              <a:rPr lang="cs-CZ" baseline="-25000" dirty="0"/>
              <a:t>1</a:t>
            </a:r>
            <a:r>
              <a:rPr lang="cs-CZ" dirty="0"/>
              <a:t> nastala rezonance při frekvenci f</a:t>
            </a:r>
            <a:r>
              <a:rPr lang="cs-CZ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cs-CZ" dirty="0"/>
              <a:t> . Když byl k tomuto kondenzátoru připojen paralelně další kondenzátor o kapacitě C</a:t>
            </a:r>
            <a:r>
              <a:rPr lang="cs-CZ" baseline="-25000" dirty="0"/>
              <a:t>2</a:t>
            </a:r>
            <a:r>
              <a:rPr lang="cs-CZ" dirty="0"/>
              <a:t> , snížila se rezonanční frekvence na p procent původní hodnoty. Určete kapacitu C</a:t>
            </a:r>
            <a:r>
              <a:rPr lang="cs-CZ" baseline="-25000" dirty="0"/>
              <a:t>2</a:t>
            </a:r>
            <a:r>
              <a:rPr lang="cs-CZ" dirty="0"/>
              <a:t> . </a:t>
            </a:r>
          </a:p>
          <a:p>
            <a:r>
              <a:rPr lang="cs-CZ" dirty="0"/>
              <a:t>Řešte nejprve obecně, pak pro hodnoty C</a:t>
            </a:r>
            <a:r>
              <a:rPr lang="cs-CZ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cs-CZ" dirty="0"/>
              <a:t>= 2,5 µF, f</a:t>
            </a:r>
            <a:r>
              <a:rPr lang="cs-CZ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cs-CZ" dirty="0"/>
              <a:t> = 600 Hz, p = 60 %.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0EFAEE54-1A02-42D5-9960-9C5E0C50D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FYZIKÁLNÍ ÚLOHY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3073913E-3D2F-4B64-9FE9-64E41F6E5D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4853" y="1514387"/>
            <a:ext cx="6822515" cy="4419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0857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60816B7-5EC4-4615-8611-6FF6C39D7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7" y="382385"/>
            <a:ext cx="10551547" cy="1492132"/>
          </a:xfrm>
        </p:spPr>
        <p:txBody>
          <a:bodyPr>
            <a:normAutofit fontScale="90000"/>
          </a:bodyPr>
          <a:lstStyle/>
          <a:p>
            <a:r>
              <a:rPr lang="cs-CZ" dirty="0">
                <a:solidFill>
                  <a:schemeClr val="accent1">
                    <a:lumMod val="75000"/>
                  </a:schemeClr>
                </a:solidFill>
              </a:rPr>
              <a:t>Analytický způsob řešení </a:t>
            </a:r>
            <a:br>
              <a:rPr lang="cs-CZ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cs-CZ" sz="4000" dirty="0">
                <a:solidFill>
                  <a:schemeClr val="accent1">
                    <a:lumMod val="75000"/>
                  </a:schemeClr>
                </a:solidFill>
              </a:rPr>
              <a:t>(vhodný vzorec východiskem, začínáme koncem úlohy)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2AB68632-2AFB-4EF3-981A-BEBFA790D5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7" y="2328302"/>
            <a:ext cx="10178322" cy="3593591"/>
          </a:xfrm>
        </p:spPr>
        <p:txBody>
          <a:bodyPr>
            <a:normAutofit/>
          </a:bodyPr>
          <a:lstStyle/>
          <a:p>
            <a:r>
              <a:rPr lang="cs-CZ" sz="2400" dirty="0"/>
              <a:t>Řešení úlohy začínáme nalezením takové zákonitosti (závislosti), která dá odpověď na otázku úlohy. Stanovení závislosti se vyjadřuje vzorcem. </a:t>
            </a:r>
          </a:p>
          <a:p>
            <a:r>
              <a:rPr lang="cs-CZ" sz="2400" dirty="0"/>
              <a:t>Vzorec pro hledanou veličinu je tedy východiskem pro další postup řešení – začíná se tedy koncem úlohy. </a:t>
            </a:r>
          </a:p>
          <a:p>
            <a:r>
              <a:rPr lang="cs-CZ" sz="2400" dirty="0"/>
              <a:t>Důležitá je analýza úlohy, u složitější úlohy se musí úkol rozdělit na řadu </a:t>
            </a:r>
            <a:r>
              <a:rPr lang="cs-CZ" sz="2400" dirty="0" err="1"/>
              <a:t>podúkolů</a:t>
            </a:r>
            <a:r>
              <a:rPr lang="cs-CZ" sz="2400" dirty="0"/>
              <a:t> (mohou být napovězeny v textu úlohy).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1CB78B87-9B87-454B-B21D-C59D3D870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FYZIKÁLNÍ ÚLOHY</a:t>
            </a:r>
          </a:p>
        </p:txBody>
      </p:sp>
    </p:spTree>
    <p:extLst>
      <p:ext uri="{BB962C8B-B14F-4D97-AF65-F5344CB8AC3E}">
        <p14:creationId xmlns:p14="http://schemas.microsoft.com/office/powerpoint/2010/main" val="34226708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4EF410D-D3DF-49AC-9418-CB7F4BFC7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Příklad na analytický způsob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D250F20D-9E56-49FE-87F5-0B2596FD8C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455577"/>
            <a:ext cx="3992126" cy="3593591"/>
          </a:xfrm>
        </p:spPr>
        <p:txBody>
          <a:bodyPr>
            <a:normAutofit fontScale="92500" lnSpcReduction="10000"/>
          </a:bodyPr>
          <a:lstStyle/>
          <a:p>
            <a:r>
              <a:rPr lang="cs-CZ" sz="2400" dirty="0"/>
              <a:t>Topná spirála elektrického vařiče je z chromniklového drátu o průměru 0,40 mm. Voda o objemu 2,0 litru a teploty 10 °C se tímto vařičem uvede do varu (při normálním tlaku) přibližně za 3,0 min. Síťové napětí je 230 V, účinnost vařiče 80 %. Určete délku drátu topné spirály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99729B1A-B7EC-4B72-8220-BCB8C5D51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FYZIKÁLNÍ ÚLOHY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7F58A09D-7107-4CF6-B98D-171CCA7C49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1086" y="1426596"/>
            <a:ext cx="6138454" cy="4147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4084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7EB7502E-7B2C-4CA2-8E8C-DC0C4138B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8515" y="1073888"/>
            <a:ext cx="9134670" cy="4064627"/>
          </a:xfrm>
        </p:spPr>
        <p:txBody>
          <a:bodyPr>
            <a:normAutofit fontScale="90000"/>
          </a:bodyPr>
          <a:lstStyle/>
          <a:p>
            <a:r>
              <a:rPr lang="cs-CZ" dirty="0"/>
              <a:t>Strategie řešení fyzikálních úloh- fáze řešení</a:t>
            </a:r>
          </a:p>
        </p:txBody>
      </p:sp>
      <p:sp>
        <p:nvSpPr>
          <p:cNvPr id="6" name="Zástupný symbol pro text 5">
            <a:extLst>
              <a:ext uri="{FF2B5EF4-FFF2-40B4-BE49-F238E27FC236}">
                <a16:creationId xmlns:a16="http://schemas.microsoft.com/office/drawing/2014/main" id="{59631339-393E-4DB1-9FF9-31CFA7289F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(především kvantitativních úloh)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46FC76DF-8C80-418A-BFC4-A46355957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FYZIKÁLNÍ ÚLOHY</a:t>
            </a:r>
          </a:p>
        </p:txBody>
      </p:sp>
    </p:spTree>
    <p:extLst>
      <p:ext uri="{BB962C8B-B14F-4D97-AF65-F5344CB8AC3E}">
        <p14:creationId xmlns:p14="http://schemas.microsoft.com/office/powerpoint/2010/main" val="36520310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75BC75B-CD1D-4B13-BE2D-EDA87C3E3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chemeClr val="accent1">
                    <a:lumMod val="75000"/>
                  </a:schemeClr>
                </a:solidFill>
              </a:rPr>
              <a:t>Tři fáze: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A30B875-D3A3-4198-88C4-FAD7C63D8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lphaUcPeriod"/>
            </a:pPr>
            <a:r>
              <a:rPr lang="cs-CZ" sz="3200" dirty="0"/>
              <a:t>Fáze orientační a analytická </a:t>
            </a:r>
          </a:p>
          <a:p>
            <a:pPr marL="457200" indent="-457200">
              <a:buAutoNum type="alphaUcPeriod"/>
            </a:pPr>
            <a:r>
              <a:rPr lang="cs-CZ" sz="3200" dirty="0"/>
              <a:t>Fáze strategická a operační </a:t>
            </a:r>
          </a:p>
          <a:p>
            <a:pPr marL="457200" indent="-457200">
              <a:buAutoNum type="alphaUcPeriod"/>
            </a:pPr>
            <a:r>
              <a:rPr lang="cs-CZ" sz="3200" dirty="0"/>
              <a:t>Fáze verifikační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F9FF549D-11EB-496C-AB76-AAD0D4AD9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FYZIKÁLNÍ ÚLOHY</a:t>
            </a:r>
          </a:p>
        </p:txBody>
      </p:sp>
    </p:spTree>
    <p:extLst>
      <p:ext uri="{BB962C8B-B14F-4D97-AF65-F5344CB8AC3E}">
        <p14:creationId xmlns:p14="http://schemas.microsoft.com/office/powerpoint/2010/main" val="42241893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DDF6C2-9BCE-44D5-8029-9D62A4B62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A. Fáze orientační a analytická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630C2F1-D412-4282-A18A-6D53AA0D70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cs-CZ" sz="2800" dirty="0"/>
              <a:t>Čtení textu, výběr opěrných bodů </a:t>
            </a:r>
          </a:p>
          <a:p>
            <a:pPr marL="457200" indent="-457200">
              <a:buFont typeface="+mj-lt"/>
              <a:buAutoNum type="arabicPeriod"/>
            </a:pPr>
            <a:r>
              <a:rPr lang="cs-CZ" sz="2800" dirty="0"/>
              <a:t>Zápis textu (zadání úlohy) </a:t>
            </a:r>
          </a:p>
          <a:p>
            <a:pPr marL="457200" indent="-457200">
              <a:buFont typeface="+mj-lt"/>
              <a:buAutoNum type="arabicPeriod"/>
            </a:pPr>
            <a:r>
              <a:rPr lang="cs-CZ" sz="2800" dirty="0"/>
              <a:t>Náčrt situace (obrázek, schéma, orientační graf) </a:t>
            </a:r>
          </a:p>
          <a:p>
            <a:pPr marL="457200" indent="-457200">
              <a:buFont typeface="+mj-lt"/>
              <a:buAutoNum type="arabicPeriod"/>
            </a:pPr>
            <a:r>
              <a:rPr lang="cs-CZ" sz="2800" dirty="0"/>
              <a:t>Rozhodující: </a:t>
            </a:r>
            <a:r>
              <a:rPr lang="cs-CZ" sz="2800" b="1" dirty="0">
                <a:solidFill>
                  <a:schemeClr val="accent1">
                    <a:lumMod val="75000"/>
                  </a:schemeClr>
                </a:solidFill>
              </a:rPr>
              <a:t>FYZIKÁLNÍ ANALÝZA SITUACE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D400CE1F-66C2-4A88-BDC1-5B9AF7869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FYZIKÁLNÍ ÚLOHY</a:t>
            </a:r>
          </a:p>
        </p:txBody>
      </p:sp>
    </p:spTree>
    <p:extLst>
      <p:ext uri="{BB962C8B-B14F-4D97-AF65-F5344CB8AC3E}">
        <p14:creationId xmlns:p14="http://schemas.microsoft.com/office/powerpoint/2010/main" val="42454579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9BA1CD0-823C-47A1-95BC-F65D66EF1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chemeClr val="accent1">
                    <a:lumMod val="75000"/>
                  </a:schemeClr>
                </a:solidFill>
              </a:rPr>
              <a:t>Čtení textu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2918E59B-A9F2-442B-A9E1-DD06A8D570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231642"/>
            <a:ext cx="10178322" cy="49174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2400" dirty="0"/>
              <a:t>Čtení s maximální pozorností </a:t>
            </a:r>
          </a:p>
          <a:p>
            <a:pPr marL="0" indent="0">
              <a:buNone/>
            </a:pPr>
            <a:r>
              <a:rPr lang="cs-CZ" sz="2400" dirty="0"/>
              <a:t>Správné pochopení fyzikální, technické,… situace </a:t>
            </a:r>
          </a:p>
          <a:p>
            <a:pPr marL="0" indent="0">
              <a:buNone/>
            </a:pPr>
            <a:r>
              <a:rPr lang="cs-CZ" sz="2400" dirty="0"/>
              <a:t>Porozumění uvedeným termínům </a:t>
            </a:r>
          </a:p>
          <a:p>
            <a:pPr marL="0" indent="0">
              <a:buNone/>
            </a:pPr>
            <a:r>
              <a:rPr lang="cs-CZ" sz="2400" dirty="0"/>
              <a:t>Případné odstranění nedostatků dodatečným poučením (studiem) </a:t>
            </a:r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r>
              <a:rPr lang="cs-CZ" sz="2400" b="1" dirty="0">
                <a:solidFill>
                  <a:schemeClr val="accent1">
                    <a:lumMod val="75000"/>
                  </a:schemeClr>
                </a:solidFill>
              </a:rPr>
              <a:t>Zadávání úlohy učitelem – možnosti: </a:t>
            </a:r>
          </a:p>
          <a:p>
            <a:pPr marL="0" indent="0">
              <a:buNone/>
            </a:pPr>
            <a:r>
              <a:rPr lang="cs-CZ" sz="2400" dirty="0"/>
              <a:t>	učebnice, </a:t>
            </a:r>
          </a:p>
          <a:p>
            <a:pPr marL="0" indent="0">
              <a:buNone/>
            </a:pPr>
            <a:r>
              <a:rPr lang="cs-CZ" sz="2400" dirty="0"/>
              <a:t>	text se promítne, </a:t>
            </a:r>
          </a:p>
          <a:p>
            <a:pPr marL="0" indent="0">
              <a:buNone/>
            </a:pPr>
            <a:r>
              <a:rPr lang="cs-CZ" sz="2400" dirty="0"/>
              <a:t>	text vytisknut a rozdán, </a:t>
            </a:r>
          </a:p>
          <a:p>
            <a:pPr marL="0" indent="0">
              <a:buNone/>
            </a:pPr>
            <a:r>
              <a:rPr lang="cs-CZ" sz="2400" dirty="0"/>
              <a:t>	čtení textu učitelem a žákem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A90A9B27-D601-43DF-A768-CB0D7ED1F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FYZIKÁLNÍ ÚLOHY</a:t>
            </a:r>
          </a:p>
        </p:txBody>
      </p:sp>
    </p:spTree>
    <p:extLst>
      <p:ext uri="{BB962C8B-B14F-4D97-AF65-F5344CB8AC3E}">
        <p14:creationId xmlns:p14="http://schemas.microsoft.com/office/powerpoint/2010/main" val="26160468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536CABF-F566-47E5-9F10-27493143A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chemeClr val="accent1">
                    <a:lumMod val="75000"/>
                  </a:schemeClr>
                </a:solidFill>
              </a:rPr>
              <a:t>Zápis zadání úlohy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454BD88-4CDB-446A-A348-4339E3550F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874517"/>
            <a:ext cx="10178322" cy="3593591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cs-CZ" sz="2400" dirty="0"/>
              <a:t>Zápis zadaných a hledaných veličin </a:t>
            </a:r>
          </a:p>
          <a:p>
            <a:pPr marL="457200" indent="-457200">
              <a:buFont typeface="+mj-lt"/>
              <a:buAutoNum type="arabicPeriod"/>
            </a:pPr>
            <a:r>
              <a:rPr lang="cs-CZ" sz="2400" dirty="0"/>
              <a:t>Dohledání dalších potřebných veličin (např. z </a:t>
            </a:r>
            <a:r>
              <a:rPr lang="cs-CZ" sz="2400" dirty="0" err="1"/>
              <a:t>MFChT</a:t>
            </a:r>
            <a:r>
              <a:rPr lang="cs-CZ" sz="2400" dirty="0"/>
              <a:t>, na webu) </a:t>
            </a:r>
          </a:p>
          <a:p>
            <a:pPr marL="457200" indent="-457200">
              <a:buFont typeface="+mj-lt"/>
              <a:buAutoNum type="arabicPeriod"/>
            </a:pPr>
            <a:r>
              <a:rPr lang="cs-CZ" sz="2400" dirty="0"/>
              <a:t>Převod na tzv. jednotky „hlavní“ (není ale vždy nutné) </a:t>
            </a:r>
          </a:p>
          <a:p>
            <a:pPr marL="457200" indent="-457200">
              <a:buFont typeface="+mj-lt"/>
              <a:buAutoNum type="arabicPeriod"/>
            </a:pPr>
            <a:r>
              <a:rPr lang="cs-CZ" sz="2400" dirty="0"/>
              <a:t>Používání smluvených značek veličin </a:t>
            </a:r>
          </a:p>
          <a:p>
            <a:pPr marL="457200" indent="-457200">
              <a:buFont typeface="+mj-lt"/>
              <a:buAutoNum type="arabicPeriod"/>
            </a:pPr>
            <a:r>
              <a:rPr lang="cs-CZ" sz="2400" dirty="0"/>
              <a:t>Případně zavést další vhodné symboly pro přehlednost (např. indexy, ale s mírou)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15EA5EC8-6AF4-4151-AB70-C13CC1980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FYZIKÁLNÍ ÚLOHY</a:t>
            </a:r>
          </a:p>
        </p:txBody>
      </p:sp>
    </p:spTree>
    <p:extLst>
      <p:ext uri="{BB962C8B-B14F-4D97-AF65-F5344CB8AC3E}">
        <p14:creationId xmlns:p14="http://schemas.microsoft.com/office/powerpoint/2010/main" val="2429228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11F0B55-9B16-45A0-87D0-AC7B4FD69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200D0FA-12A1-49B3-B99F-B17E4C7D7A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5C97D588-B2D2-4BC7-9444-BD106875F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FYZIKÁLNÍ ÚLOHY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8A4AB411-D3B7-400B-9521-67EECFC730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655" y="0"/>
            <a:ext cx="101586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8302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74AA84F-4FA0-4530-847D-EEC41E622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Rozbor úlohy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218A7DE-1E74-4687-A080-604395F70B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3428999"/>
            <a:ext cx="10178322" cy="2946679"/>
          </a:xfrm>
        </p:spPr>
        <p:txBody>
          <a:bodyPr numCol="2">
            <a:noAutofit/>
          </a:bodyPr>
          <a:lstStyle/>
          <a:p>
            <a:pPr marL="0" indent="0">
              <a:buNone/>
            </a:pPr>
            <a:r>
              <a:rPr lang="cs-CZ" sz="24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Vhodná volba otázek: </a:t>
            </a:r>
          </a:p>
          <a:p>
            <a:r>
              <a:rPr lang="cs-CZ" sz="2400" dirty="0"/>
              <a:t>Jaká situace je v úloze popsána? </a:t>
            </a:r>
          </a:p>
          <a:p>
            <a:r>
              <a:rPr lang="cs-CZ" sz="2400" dirty="0"/>
              <a:t>Jaký děj úloha popisuje a za jakých podmínek probíhá? </a:t>
            </a:r>
          </a:p>
          <a:p>
            <a:r>
              <a:rPr lang="cs-CZ" sz="2400" dirty="0"/>
              <a:t>Jaké jsou zjednodušující předpoklady? </a:t>
            </a:r>
          </a:p>
          <a:p>
            <a:r>
              <a:rPr lang="cs-CZ" sz="2400" dirty="0"/>
              <a:t>Jaký vhodný náčrtek, vhodné schéma udělat? </a:t>
            </a:r>
          </a:p>
          <a:p>
            <a:r>
              <a:rPr lang="cs-CZ" sz="2400" dirty="0"/>
              <a:t>Potřebujeme vyhledat další veličiny? </a:t>
            </a:r>
          </a:p>
          <a:p>
            <a:r>
              <a:rPr lang="cs-CZ" sz="2400" dirty="0"/>
              <a:t>Jaké vztahy, zákony použít? </a:t>
            </a:r>
          </a:p>
          <a:p>
            <a:r>
              <a:rPr lang="cs-CZ" sz="2400" dirty="0"/>
              <a:t>Je vhodné rozdělit úlohu na kroky? </a:t>
            </a:r>
            <a:r>
              <a:rPr lang="cs-CZ" sz="2400" dirty="0" err="1"/>
              <a:t>Atd</a:t>
            </a:r>
            <a:r>
              <a:rPr lang="cs-CZ" sz="2400" dirty="0"/>
              <a:t>…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60EE2EA5-D0C3-4F9B-8FA2-7C600B237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FYZIKÁLNÍ ÚLOHY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D94AFC30-000E-48E0-B722-C9390C0506D8}"/>
              </a:ext>
            </a:extLst>
          </p:cNvPr>
          <p:cNvSpPr txBox="1"/>
          <p:nvPr/>
        </p:nvSpPr>
        <p:spPr>
          <a:xfrm>
            <a:off x="1251678" y="1371599"/>
            <a:ext cx="10178322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/>
              <a:t>Nejdůležitější a současně nejobtížnější krok – co vše využít z fyzikálních či jiných znalostí.</a:t>
            </a:r>
          </a:p>
          <a:p>
            <a:r>
              <a:rPr lang="cs-CZ" sz="2400" dirty="0"/>
              <a:t>Využití zkušenosti (Neřešili jsme již někdy podobnou úlohu ? Nesetkali jsme se s podobným námětem?)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1042601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268ECE5-93C2-4EC0-90BE-902C38168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chemeClr val="accent1">
                    <a:lumMod val="75000"/>
                  </a:schemeClr>
                </a:solidFill>
              </a:rPr>
              <a:t>B. Fáze strategická a operační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09A4BB1-CBC0-4F26-B217-5FDDA6CB70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sz="2800" dirty="0">
                <a:latin typeface="+mj-lt"/>
              </a:rPr>
              <a:t>Obecné řešení </a:t>
            </a:r>
          </a:p>
          <a:p>
            <a:r>
              <a:rPr lang="cs-CZ" sz="2400" dirty="0"/>
              <a:t>Určení jednotky výsledku (zkouška jednotek; nevhodný termín rozměrová zkouška)</a:t>
            </a:r>
          </a:p>
          <a:p>
            <a:r>
              <a:rPr lang="cs-CZ" sz="2400" dirty="0"/>
              <a:t>Numerické řešení včetně zaokrouhlení</a:t>
            </a:r>
          </a:p>
          <a:p>
            <a:r>
              <a:rPr lang="cs-CZ" sz="2400" dirty="0"/>
              <a:t>Konstrukce (graf, doplnění schématu nebo nové schéma), provedení experimentu, …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97634034-3DC1-4A0E-9DD4-B0D602537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FYZIKÁLNÍ ÚLOHY</a:t>
            </a:r>
          </a:p>
        </p:txBody>
      </p:sp>
    </p:spTree>
    <p:extLst>
      <p:ext uri="{BB962C8B-B14F-4D97-AF65-F5344CB8AC3E}">
        <p14:creationId xmlns:p14="http://schemas.microsoft.com/office/powerpoint/2010/main" val="142225066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867710-75D2-41E2-BB3F-7EEF7DD3F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Obecné řešení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4FBCCB9-A14E-44F3-BF60-B1D774B077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296955"/>
            <a:ext cx="10178322" cy="45826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dirty="0"/>
              <a:t>Vyplývá z rozboru úlohy – volba analytického nebo syntetického způsobu řešení </a:t>
            </a:r>
          </a:p>
          <a:p>
            <a:pPr marL="0" indent="0">
              <a:buNone/>
            </a:pPr>
            <a:r>
              <a:rPr lang="cs-CZ" sz="2400" dirty="0"/>
              <a:t>Nalezení rovnice, v níž na levé straně je symbol označující hledanou veličinu, na pravé straně symboly zadaných veličin </a:t>
            </a:r>
          </a:p>
          <a:p>
            <a:pPr marL="0" indent="0">
              <a:buNone/>
            </a:pPr>
            <a:r>
              <a:rPr lang="cs-CZ" sz="24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Výhoda: </a:t>
            </a:r>
          </a:p>
          <a:p>
            <a:r>
              <a:rPr lang="cs-CZ" sz="2400" dirty="0"/>
              <a:t>platí pro celou skupinu úloh podobných; </a:t>
            </a:r>
          </a:p>
          <a:p>
            <a:r>
              <a:rPr lang="cs-CZ" sz="2400" dirty="0"/>
              <a:t>výhoda pro numerické řešení (vhodná matematická úprava zjednoduší zápis obecného řešení)</a:t>
            </a:r>
          </a:p>
          <a:p>
            <a:r>
              <a:rPr lang="cs-CZ" sz="2400" dirty="0"/>
              <a:t>některé veličiny třeba nejsou potřeba </a:t>
            </a:r>
          </a:p>
          <a:p>
            <a:r>
              <a:rPr lang="cs-CZ" sz="2400" dirty="0"/>
              <a:t>V některých případech postupný výpočet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5DEE73C5-CA68-4F97-B440-39A20E491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FYZIKÁLNÍ ÚLOHY</a:t>
            </a:r>
          </a:p>
        </p:txBody>
      </p:sp>
    </p:spTree>
    <p:extLst>
      <p:ext uri="{BB962C8B-B14F-4D97-AF65-F5344CB8AC3E}">
        <p14:creationId xmlns:p14="http://schemas.microsoft.com/office/powerpoint/2010/main" val="24985903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91D8F0E-6B48-4094-BA4A-929209E1D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>
                <a:solidFill>
                  <a:schemeClr val="accent1">
                    <a:lumMod val="75000"/>
                  </a:schemeClr>
                </a:solidFill>
              </a:rPr>
              <a:t>Určení jednotky výsledku, kontrola správnosti postupu řešení</a:t>
            </a:r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D6967BA3-D154-42FE-888A-D8BFFED3C4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57880" y="2183363"/>
            <a:ext cx="8676240" cy="3853543"/>
          </a:xfrm>
          <a:prstGeom prst="rect">
            <a:avLst/>
          </a:prstGeom>
        </p:spPr>
      </p:pic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24B5978C-F482-4DDF-8887-A6DB0C42B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FYZIKÁLNÍ ÚLOHY</a:t>
            </a:r>
          </a:p>
        </p:txBody>
      </p:sp>
    </p:spTree>
    <p:extLst>
      <p:ext uri="{BB962C8B-B14F-4D97-AF65-F5344CB8AC3E}">
        <p14:creationId xmlns:p14="http://schemas.microsoft.com/office/powerpoint/2010/main" val="364719749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4161DF3-CC7B-43F3-B5D1-AED8B83D9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chemeClr val="accent1">
                    <a:lumMod val="75000"/>
                  </a:schemeClr>
                </a:solidFill>
              </a:rPr>
              <a:t>C. Fáze verifikační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16B0CCE-CCDB-4E5B-88BE-60EB5BB718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623527"/>
            <a:ext cx="10178322" cy="425606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2400" dirty="0">
                <a:latin typeface="+mj-lt"/>
              </a:rPr>
              <a:t>Diskuse výsledků řešení: </a:t>
            </a:r>
          </a:p>
          <a:p>
            <a:pPr>
              <a:buFontTx/>
              <a:buChar char="-"/>
            </a:pPr>
            <a:r>
              <a:rPr lang="cs-CZ" sz="2400" dirty="0"/>
              <a:t>kontrola správnosti (kontrola rozboru úlohy, matem. postupu, jednotky, zaokrouhlení, volba jiného způsobu řešení); </a:t>
            </a:r>
          </a:p>
          <a:p>
            <a:pPr>
              <a:buFontTx/>
              <a:buChar char="-"/>
            </a:pPr>
            <a:r>
              <a:rPr lang="cs-CZ" sz="2400" dirty="0"/>
              <a:t>konfrontace s praxí, experimentem; </a:t>
            </a:r>
          </a:p>
          <a:p>
            <a:pPr>
              <a:buFontTx/>
              <a:buChar char="-"/>
            </a:pPr>
            <a:r>
              <a:rPr lang="cs-CZ" sz="2400" dirty="0"/>
              <a:t>změna výsledku se změnou předpokladů; </a:t>
            </a:r>
          </a:p>
          <a:p>
            <a:pPr>
              <a:buFontTx/>
              <a:buChar char="-"/>
            </a:pPr>
            <a:r>
              <a:rPr lang="cs-CZ" sz="2400" dirty="0"/>
              <a:t>„ohlédnutí se zpět“ vzhledem k námětu a k metodě řešení (co nám úloha přinesla) . </a:t>
            </a:r>
          </a:p>
          <a:p>
            <a:pPr>
              <a:buFontTx/>
              <a:buChar char="-"/>
            </a:pPr>
            <a:endParaRPr lang="cs-CZ" sz="2400" dirty="0"/>
          </a:p>
          <a:p>
            <a:pPr marL="0" indent="0" algn="ctr">
              <a:buNone/>
            </a:pPr>
            <a:r>
              <a:rPr lang="cs-CZ" sz="2400" b="1" dirty="0">
                <a:solidFill>
                  <a:schemeClr val="accent1">
                    <a:lumMod val="75000"/>
                  </a:schemeClr>
                </a:solidFill>
              </a:rPr>
              <a:t>Formulace výstižné odpovědi (zpravidla odpověď s číselným výsledkem a jednotkou – nutná návaznost na text úlohy)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D395C8E2-135D-478D-9E9F-1BDC3B393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FYZIKÁLNÍ ÚLOHY</a:t>
            </a:r>
          </a:p>
        </p:txBody>
      </p:sp>
    </p:spTree>
    <p:extLst>
      <p:ext uri="{BB962C8B-B14F-4D97-AF65-F5344CB8AC3E}">
        <p14:creationId xmlns:p14="http://schemas.microsoft.com/office/powerpoint/2010/main" val="151058620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E77C2EF-A51D-40FE-A7FE-E1514CF33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551546" cy="1492132"/>
          </a:xfrm>
        </p:spPr>
        <p:txBody>
          <a:bodyPr/>
          <a:lstStyle/>
          <a:p>
            <a:r>
              <a:rPr lang="cs-CZ" dirty="0"/>
              <a:t>Řešení úloh se složitějším zápisem</a:t>
            </a:r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1806C133-D820-48B9-83C9-83BD023D2F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03106" y="1128451"/>
            <a:ext cx="7585788" cy="5186931"/>
          </a:xfrm>
          <a:prstGeom prst="rect">
            <a:avLst/>
          </a:prstGeom>
        </p:spPr>
      </p:pic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08BC865A-B79D-45E9-A1AD-3B3C5ECC5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FYZIKÁLNÍ ÚLOHY</a:t>
            </a:r>
          </a:p>
        </p:txBody>
      </p:sp>
    </p:spTree>
    <p:extLst>
      <p:ext uri="{BB962C8B-B14F-4D97-AF65-F5344CB8AC3E}">
        <p14:creationId xmlns:p14="http://schemas.microsoft.com/office/powerpoint/2010/main" val="278060548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0E4D9B5-45F5-4287-A0DB-8B8EE8F6A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7" y="382385"/>
            <a:ext cx="10654183" cy="1492132"/>
          </a:xfrm>
        </p:spPr>
        <p:txBody>
          <a:bodyPr/>
          <a:lstStyle/>
          <a:p>
            <a:r>
              <a:rPr lang="cs-CZ" dirty="0"/>
              <a:t>Řešení úloh se složitějším zápisem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F01F9EFC-BCEA-4997-A98B-5DE499C4A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FYZIKÁLNÍ ÚLOHY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E52F4182-95B6-47BC-A862-E69B027799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9572" y="1044375"/>
            <a:ext cx="7712856" cy="5431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13100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6C0AE66-70A5-4ECA-BDE5-54094B285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5D6FFAA7-06FA-45F2-8055-DB81E481C2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3482D691-C33D-44D5-AD8E-DA78FF16D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FYZIKÁLNÍ ÚLOHY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430FC00E-F383-487C-8D29-5A030C7036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7543" y="136525"/>
            <a:ext cx="8901042" cy="6283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61038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2959AEB-1486-4153-9198-C2F1A09FC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2F37E745-2D04-4F27-BF28-57EB9094D2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F65686BD-A016-4657-BE69-02C0BE742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FYZIKÁLNÍ ÚLOHY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D3E4B052-D44A-4391-A346-6A612B276F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177" y="223390"/>
            <a:ext cx="9097645" cy="6411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82893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0BBCDA3-BB6E-435F-BE89-E652EF1B2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SHRNUTÍ OBECNÉHO POSTUPU ŘEŠENÍ FYZIKÁLNÍCH ÚLOH: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2C28C66-4113-45AE-B458-35CBD60BFC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3061" y="1985907"/>
            <a:ext cx="10706878" cy="456267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2100" dirty="0"/>
              <a:t>1. </a:t>
            </a:r>
            <a:r>
              <a:rPr lang="cs-CZ" sz="2100" b="1" dirty="0"/>
              <a:t>Čtení textu </a:t>
            </a:r>
            <a:r>
              <a:rPr lang="cs-CZ" sz="2100" dirty="0"/>
              <a:t>- pochopení fyzikální podstaty úlohy a problému, který je nutno řešit </a:t>
            </a:r>
          </a:p>
          <a:p>
            <a:pPr marL="0" indent="0">
              <a:buNone/>
            </a:pPr>
            <a:r>
              <a:rPr lang="cs-CZ" sz="2100" dirty="0"/>
              <a:t>2. </a:t>
            </a:r>
            <a:r>
              <a:rPr lang="cs-CZ" sz="2100" b="1" dirty="0"/>
              <a:t>Zápis zadání úlohy - </a:t>
            </a:r>
            <a:r>
              <a:rPr lang="cs-CZ" sz="2100" dirty="0"/>
              <a:t>výpis zadaných a hledaných veličin, popř. jejich převod na jednotky SI </a:t>
            </a:r>
          </a:p>
          <a:p>
            <a:pPr marL="0" indent="0">
              <a:buNone/>
            </a:pPr>
            <a:r>
              <a:rPr lang="cs-CZ" sz="2100" dirty="0"/>
              <a:t>3. </a:t>
            </a:r>
            <a:r>
              <a:rPr lang="cs-CZ" sz="2100" b="1" dirty="0"/>
              <a:t>Rozbor úlohy </a:t>
            </a:r>
            <a:r>
              <a:rPr lang="cs-CZ" sz="2100" dirty="0"/>
              <a:t>- náčrt úlohy, výpis zákonitostí, vzorců, souvislostí, stanovení postupu řešení </a:t>
            </a:r>
          </a:p>
          <a:p>
            <a:pPr marL="0" indent="0">
              <a:buNone/>
            </a:pPr>
            <a:r>
              <a:rPr lang="cs-CZ" sz="2100" dirty="0"/>
              <a:t>4. </a:t>
            </a:r>
            <a:r>
              <a:rPr lang="cs-CZ" sz="2100" b="1" dirty="0"/>
              <a:t>Obecné řešení úlohy </a:t>
            </a:r>
            <a:r>
              <a:rPr lang="cs-CZ" sz="2100" dirty="0"/>
              <a:t>- odvození rovnice pro výpočet hodnoty hledané veličiny, popř. postupné řešení více rovnicemi </a:t>
            </a:r>
          </a:p>
          <a:p>
            <a:pPr marL="0" indent="0">
              <a:buNone/>
            </a:pPr>
            <a:r>
              <a:rPr lang="cs-CZ" sz="2100" dirty="0"/>
              <a:t>5. </a:t>
            </a:r>
            <a:r>
              <a:rPr lang="cs-CZ" sz="2100" b="1" dirty="0"/>
              <a:t>Číselný výpočet </a:t>
            </a:r>
            <a:r>
              <a:rPr lang="cs-CZ" sz="2100" dirty="0"/>
              <a:t>- dosazení zadaných hodnot do rovnice obecného řešení, výpočet a zaokrouhlení výsledku. Stanovení jednotky výsledku. </a:t>
            </a:r>
          </a:p>
          <a:p>
            <a:pPr marL="0" indent="0">
              <a:buNone/>
            </a:pPr>
            <a:r>
              <a:rPr lang="cs-CZ" sz="2100" dirty="0"/>
              <a:t>6. </a:t>
            </a:r>
            <a:r>
              <a:rPr lang="cs-CZ" sz="2100" b="1" dirty="0"/>
              <a:t>Diskuse řešení </a:t>
            </a:r>
            <a:r>
              <a:rPr lang="cs-CZ" sz="2100" dirty="0"/>
              <a:t>- zjišťujeme, zda výsledek odpovídá realitě (velikost číselné hodnoty). </a:t>
            </a:r>
          </a:p>
          <a:p>
            <a:pPr marL="0" indent="0">
              <a:buNone/>
            </a:pPr>
            <a:r>
              <a:rPr lang="cs-CZ" sz="2100" dirty="0"/>
              <a:t>7. </a:t>
            </a:r>
            <a:r>
              <a:rPr lang="cs-CZ" sz="2100" b="1" dirty="0"/>
              <a:t>Kontrola správnosti řešení </a:t>
            </a:r>
            <a:r>
              <a:rPr lang="cs-CZ" sz="2100" dirty="0"/>
              <a:t>- kontrola rozboru, řešení. Kontrola jednotek. </a:t>
            </a:r>
          </a:p>
          <a:p>
            <a:pPr marL="0" indent="0">
              <a:buNone/>
            </a:pPr>
            <a:r>
              <a:rPr lang="cs-CZ" sz="2100" dirty="0"/>
              <a:t>8. </a:t>
            </a:r>
            <a:r>
              <a:rPr lang="cs-CZ" sz="2100" b="1" dirty="0"/>
              <a:t>Odpověď</a:t>
            </a:r>
            <a:r>
              <a:rPr lang="cs-CZ" sz="2100" dirty="0"/>
              <a:t> - správná formulace odpovědi, uvedení hledané veličiny, její číselné hodnoty a jednotky.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7A82CCE8-B897-438E-9F4B-C3D349264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FYZIKÁLNÍ ÚLOHY</a:t>
            </a:r>
          </a:p>
        </p:txBody>
      </p:sp>
    </p:spTree>
    <p:extLst>
      <p:ext uri="{BB962C8B-B14F-4D97-AF65-F5344CB8AC3E}">
        <p14:creationId xmlns:p14="http://schemas.microsoft.com/office/powerpoint/2010/main" val="401453465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C27A593-54A9-483A-9F6B-FAB479F99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Úkol na následující hodinu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E5DA623-4F55-494D-8EF5-0BE30F609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286001"/>
            <a:ext cx="10178322" cy="359359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24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Vytvořte 4  úlohy:</a:t>
            </a:r>
          </a:p>
          <a:p>
            <a:r>
              <a:rPr lang="cs-CZ" sz="2400" dirty="0">
                <a:latin typeface="Arial Narrow" panose="020B0606020202030204" pitchFamily="34" charset="0"/>
              </a:rPr>
              <a:t>1</a:t>
            </a:r>
            <a:r>
              <a:rPr lang="cs-CZ" sz="2400" dirty="0"/>
              <a:t> úlohu jako úlohu motivační. Popište motivační prvek a jak bude úloha použita v konkrétní hodině. </a:t>
            </a:r>
          </a:p>
          <a:p>
            <a:r>
              <a:rPr lang="cs-CZ" sz="2400" dirty="0">
                <a:latin typeface="Arial Narrow" panose="020B0606020202030204" pitchFamily="34" charset="0"/>
              </a:rPr>
              <a:t>1 </a:t>
            </a:r>
            <a:r>
              <a:rPr lang="cs-CZ" sz="2400" dirty="0"/>
              <a:t>úlohu, která se dá řešit graficky nebo geometricky; proveďte a zapište vzorové řešení. </a:t>
            </a:r>
          </a:p>
          <a:p>
            <a:r>
              <a:rPr lang="cs-CZ" sz="2400" dirty="0">
                <a:latin typeface="Arial Narrow" panose="020B0606020202030204" pitchFamily="34" charset="0"/>
              </a:rPr>
              <a:t>1</a:t>
            </a:r>
            <a:r>
              <a:rPr lang="cs-CZ" sz="2400" dirty="0"/>
              <a:t> úlohu a vyřešte ji vzorově syntetickým způsobem (dodržte všechny fáze řešení a uveďte jejich zápis). </a:t>
            </a:r>
          </a:p>
          <a:p>
            <a:r>
              <a:rPr lang="cs-CZ" sz="2400" dirty="0">
                <a:latin typeface="Arial Narrow" panose="020B0606020202030204" pitchFamily="34" charset="0"/>
              </a:rPr>
              <a:t>1</a:t>
            </a:r>
            <a:r>
              <a:rPr lang="cs-CZ" sz="2400" dirty="0"/>
              <a:t> (jinou) úlohu a vyřešte ji vzorově analytickým způsobem (dodržte všechny fáze řešení a uveďte jejich zápis).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7C6E2B16-83EB-44B0-800D-4B03DF81F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FYZIKÁLNÍ ÚLOHY</a:t>
            </a:r>
          </a:p>
        </p:txBody>
      </p:sp>
    </p:spTree>
    <p:extLst>
      <p:ext uri="{BB962C8B-B14F-4D97-AF65-F5344CB8AC3E}">
        <p14:creationId xmlns:p14="http://schemas.microsoft.com/office/powerpoint/2010/main" val="52074878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E4F118AB-C33F-494C-B382-A8D75122F2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4984" y="569168"/>
            <a:ext cx="10178322" cy="359359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cs-CZ" sz="56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Je zcela nezbytné, aby žák zvládnul řešit základní fyzikální úlohy, a především aby si osvojil potřebný algoritmus k jejich řešení – osvojil si vhodnou metodiku řešení úloh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5936A3C4-C64B-4F76-81D6-EC3FA6F50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FYZIKÁLNÍ ÚLOHY</a:t>
            </a:r>
          </a:p>
        </p:txBody>
      </p:sp>
    </p:spTree>
    <p:extLst>
      <p:ext uri="{BB962C8B-B14F-4D97-AF65-F5344CB8AC3E}">
        <p14:creationId xmlns:p14="http://schemas.microsoft.com/office/powerpoint/2010/main" val="100577122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4076B5-CD4C-4EA2-AC5B-2C4DFEF23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Použitá literatura a prameny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62E54F3-5AFE-46FC-BFB1-122039CB0F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cs-CZ" dirty="0"/>
              <a:t>VOLF, Ivo. </a:t>
            </a:r>
            <a:r>
              <a:rPr lang="cs-CZ" i="1" dirty="0"/>
              <a:t>Metodika řešení fyzikálních úloh ve středoškolské fyzice</a:t>
            </a:r>
            <a:r>
              <a:rPr lang="cs-CZ" dirty="0"/>
              <a:t>. 1. Hradec Králové: MAFY, 1997. ISBN 807416971.</a:t>
            </a:r>
          </a:p>
          <a:p>
            <a:pPr marL="457200" indent="-457200">
              <a:buFont typeface="+mj-lt"/>
              <a:buAutoNum type="arabicPeriod"/>
            </a:pPr>
            <a:r>
              <a:rPr lang="cs-CZ" dirty="0">
                <a:hlinkClick r:id="rId2"/>
              </a:rPr>
              <a:t>Kapitoly_DiFy_2020.pdf (cuni.cz)</a:t>
            </a:r>
            <a:endParaRPr lang="cs-CZ" dirty="0"/>
          </a:p>
          <a:p>
            <a:pPr marL="457200" indent="-457200">
              <a:buFont typeface="+mj-lt"/>
              <a:buAutoNum type="arabicPeriod"/>
            </a:pPr>
            <a:r>
              <a:rPr lang="cs-CZ" dirty="0"/>
              <a:t>Prezentace prof. Svobody - </a:t>
            </a:r>
            <a:r>
              <a:rPr lang="cs-CZ" dirty="0">
                <a:hlinkClick r:id="rId3"/>
              </a:rPr>
              <a:t>Katedra didaktiky fyziky (cuni.cz)</a:t>
            </a:r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EE3E09F3-CF17-47A6-8FB2-E5B280A81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FYZIKÁLNÍ ÚLOHY</a:t>
            </a:r>
          </a:p>
        </p:txBody>
      </p:sp>
    </p:spTree>
    <p:extLst>
      <p:ext uri="{BB962C8B-B14F-4D97-AF65-F5344CB8AC3E}">
        <p14:creationId xmlns:p14="http://schemas.microsoft.com/office/powerpoint/2010/main" val="4021207021"/>
      </p:ext>
    </p:extLst>
  </p:cSld>
  <p:clrMapOvr>
    <a:masterClrMapping/>
  </p:clrMapOvr>
</p:sld>
</file>

<file path=ppt/theme/theme1.xml><?xml version="1.0" encoding="utf-8"?>
<a:theme xmlns:a="http://schemas.openxmlformats.org/drawingml/2006/main" name="Odznáček">
  <a:themeElements>
    <a:clrScheme name="Odznáček">
      <a:dk1>
        <a:sysClr val="windowText" lastClr="000000"/>
      </a:dk1>
      <a:lt1>
        <a:sysClr val="window" lastClr="FFFFFF"/>
      </a:lt1>
      <a:dk2>
        <a:srgbClr val="171312"/>
      </a:dk2>
      <a:lt2>
        <a:srgbClr val="F7F0DF"/>
      </a:lt2>
      <a:accent1>
        <a:srgbClr val="53AE6E"/>
      </a:accent1>
      <a:accent2>
        <a:srgbClr val="326267"/>
      </a:accent2>
      <a:accent3>
        <a:srgbClr val="C5C34A"/>
      </a:accent3>
      <a:accent4>
        <a:srgbClr val="BF6546"/>
      </a:accent4>
      <a:accent5>
        <a:srgbClr val="81B5A8"/>
      </a:accent5>
      <a:accent6>
        <a:srgbClr val="636455"/>
      </a:accent6>
      <a:hlink>
        <a:srgbClr val="81B5A8"/>
      </a:hlink>
      <a:folHlink>
        <a:srgbClr val="936888"/>
      </a:folHlink>
    </a:clrScheme>
    <a:fontScheme name="Odznáček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dznáček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A1A3E1F0-B5EF-49C5-810A-B1B32AEDDC80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Odznáček</Template>
  <TotalTime>12230</TotalTime>
  <Words>2234</Words>
  <Application>Microsoft Office PowerPoint</Application>
  <PresentationFormat>Širokoúhlá obrazovka</PresentationFormat>
  <Paragraphs>289</Paragraphs>
  <Slides>52</Slides>
  <Notes>0</Notes>
  <HiddenSlides>0</HiddenSlides>
  <MMClips>0</MMClips>
  <ScaleCrop>false</ScaleCrop>
  <HeadingPairs>
    <vt:vector size="8" baseType="variant">
      <vt:variant>
        <vt:lpstr>Použitá písma</vt:lpstr>
      </vt:variant>
      <vt:variant>
        <vt:i4>7</vt:i4>
      </vt:variant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52</vt:i4>
      </vt:variant>
    </vt:vector>
  </HeadingPairs>
  <TitlesOfParts>
    <vt:vector size="61" baseType="lpstr">
      <vt:lpstr>Arial</vt:lpstr>
      <vt:lpstr>Arial Narrow</vt:lpstr>
      <vt:lpstr>Calibri</vt:lpstr>
      <vt:lpstr>Cambria Math</vt:lpstr>
      <vt:lpstr>Gill Sans MT</vt:lpstr>
      <vt:lpstr>Impact</vt:lpstr>
      <vt:lpstr>Trebuchet MS</vt:lpstr>
      <vt:lpstr>Odznáček</vt:lpstr>
      <vt:lpstr>Equation.3</vt:lpstr>
      <vt:lpstr>Prezentace aplikace PowerPoint</vt:lpstr>
      <vt:lpstr>Didaktika </vt:lpstr>
      <vt:lpstr>„Příklady se snadněji učíme než poučkami. Snadněji však ještě, spojí-li se obojí. Ale příklady nechť předcházejí.“   (J. A. Komenský)</vt:lpstr>
      <vt:lpstr>Co je to učební úloha ? </vt:lpstr>
      <vt:lpstr>Fyzikální úloha</vt:lpstr>
      <vt:lpstr>Fyzikální úloha  Projev aktivity, tvůrčí činnosti</vt:lpstr>
      <vt:lpstr>Prezentace aplikace PowerPoint</vt:lpstr>
      <vt:lpstr>Typy úloh</vt:lpstr>
      <vt:lpstr>Prezentace aplikace PowerPoint</vt:lpstr>
      <vt:lpstr>Rozdělení úloh podle jejich funkce ve Vyučovací hodině</vt:lpstr>
      <vt:lpstr>Prezentace aplikace PowerPoint</vt:lpstr>
      <vt:lpstr>Motivační (Úvodní úlohy)</vt:lpstr>
      <vt:lpstr>Výkladové úlohy</vt:lpstr>
      <vt:lpstr>Výkladové úlohy</vt:lpstr>
      <vt:lpstr>Procvičovací úlohy</vt:lpstr>
      <vt:lpstr>Opakovací úlohy </vt:lpstr>
      <vt:lpstr>Kontrolní úlohy</vt:lpstr>
      <vt:lpstr>Rozdělení úloh podle způsobů řešení</vt:lpstr>
      <vt:lpstr>Prezentace aplikace PowerPoint</vt:lpstr>
      <vt:lpstr>Heuristický rozhovor</vt:lpstr>
      <vt:lpstr>Aritmetický způsob řešení</vt:lpstr>
      <vt:lpstr>Geometrický způsob řešení</vt:lpstr>
      <vt:lpstr>Úlohy na Geometrické řešení</vt:lpstr>
      <vt:lpstr>Úlohy na Geometrické řešení</vt:lpstr>
      <vt:lpstr>Grafické řešení úloh</vt:lpstr>
      <vt:lpstr>Úlohy na grafické řešení</vt:lpstr>
      <vt:lpstr>Algebraický způsob řešení (Obecné řešení) </vt:lpstr>
      <vt:lpstr>Možnosti obecného řešení </vt:lpstr>
      <vt:lpstr>Řešení podle „hotového“ vzorce</vt:lpstr>
      <vt:lpstr>Syntetický způsob řešení  (postup od známého k neznámému) </vt:lpstr>
      <vt:lpstr>Příklad na syntetický způsob</vt:lpstr>
      <vt:lpstr>Analytický způsob řešení  (vhodný vzorec východiskem, začínáme koncem úlohy)</vt:lpstr>
      <vt:lpstr>Příklad na analytický způsob</vt:lpstr>
      <vt:lpstr>Strategie řešení fyzikálních úloh- fáze řešení</vt:lpstr>
      <vt:lpstr>Tři fáze:</vt:lpstr>
      <vt:lpstr>A. Fáze orientační a analytická</vt:lpstr>
      <vt:lpstr>Čtení textu</vt:lpstr>
      <vt:lpstr>Zápis zadání úlohy</vt:lpstr>
      <vt:lpstr>Prezentace aplikace PowerPoint</vt:lpstr>
      <vt:lpstr>Rozbor úlohy</vt:lpstr>
      <vt:lpstr>B. Fáze strategická a operační</vt:lpstr>
      <vt:lpstr>Obecné řešení</vt:lpstr>
      <vt:lpstr>Určení jednotky výsledku, kontrola správnosti postupu řešení</vt:lpstr>
      <vt:lpstr>C. Fáze verifikační</vt:lpstr>
      <vt:lpstr>Řešení úloh se složitějším zápisem</vt:lpstr>
      <vt:lpstr>Řešení úloh se složitějším zápisem</vt:lpstr>
      <vt:lpstr>Prezentace aplikace PowerPoint</vt:lpstr>
      <vt:lpstr>Prezentace aplikace PowerPoint</vt:lpstr>
      <vt:lpstr>SHRNUTÍ OBECNÉHO POSTUPU ŘEŠENÍ FYZIKÁLNÍCH ÚLOH:</vt:lpstr>
      <vt:lpstr>Úkol na následující hodinu</vt:lpstr>
      <vt:lpstr>Prezentace aplikace PowerPoint</vt:lpstr>
      <vt:lpstr>Použitá literatura a prameny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Didaktika</dc:title>
  <dc:creator>Zdeňka Kielbusová</dc:creator>
  <cp:lastModifiedBy>Pavel Masopust</cp:lastModifiedBy>
  <cp:revision>34</cp:revision>
  <dcterms:created xsi:type="dcterms:W3CDTF">2021-03-28T21:07:21Z</dcterms:created>
  <dcterms:modified xsi:type="dcterms:W3CDTF">2023-03-06T14:11:43Z</dcterms:modified>
</cp:coreProperties>
</file>