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3"/>
    <p:sldId id="312" r:id="rId4"/>
    <p:sldId id="272" r:id="rId5"/>
    <p:sldId id="275" r:id="rId6"/>
    <p:sldId id="276" r:id="rId7"/>
    <p:sldId id="273" r:id="rId8"/>
    <p:sldId id="362" r:id="rId9"/>
    <p:sldId id="297" r:id="rId10"/>
  </p:sldIdLst>
  <p:sldSz cx="10693400" cy="7562850"/>
  <p:notesSz cx="10693400" cy="756285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1578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8/9/2022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8/9/2022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8/9/2022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8/9/2022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62406" y="316060"/>
            <a:ext cx="8822055" cy="538609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2406" y="2035785"/>
            <a:ext cx="4330827" cy="811955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754" b="0" cap="all" baseline="0">
                <a:solidFill>
                  <a:schemeClr val="tx2"/>
                </a:solidFill>
              </a:defRPr>
            </a:lvl1pPr>
            <a:lvl2pPr marL="401010" indent="0">
              <a:buNone/>
              <a:defRPr sz="1754" b="1"/>
            </a:lvl2pPr>
            <a:lvl3pPr marL="802020" indent="0">
              <a:buNone/>
              <a:defRPr sz="1579" b="1"/>
            </a:lvl3pPr>
            <a:lvl4pPr marL="1203030" indent="0">
              <a:buNone/>
              <a:defRPr sz="1403" b="1"/>
            </a:lvl4pPr>
            <a:lvl5pPr marL="1604040" indent="0">
              <a:buNone/>
              <a:defRPr sz="1403" b="1"/>
            </a:lvl5pPr>
            <a:lvl6pPr marL="2005051" indent="0">
              <a:buNone/>
              <a:defRPr sz="1403" b="1"/>
            </a:lvl6pPr>
            <a:lvl7pPr marL="2406061" indent="0">
              <a:buNone/>
              <a:defRPr sz="1403" b="1"/>
            </a:lvl7pPr>
            <a:lvl8pPr marL="2807071" indent="0">
              <a:buNone/>
              <a:defRPr sz="1403" b="1"/>
            </a:lvl8pPr>
            <a:lvl9pPr marL="3208081" indent="0">
              <a:buNone/>
              <a:defRPr sz="1403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62406" y="2847740"/>
            <a:ext cx="4330827" cy="1384995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53634" y="2035785"/>
            <a:ext cx="4330827" cy="811955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754" b="0" cap="all" baseline="0">
                <a:solidFill>
                  <a:schemeClr val="tx2"/>
                </a:solidFill>
              </a:defRPr>
            </a:lvl1pPr>
            <a:lvl2pPr marL="401010" indent="0">
              <a:buNone/>
              <a:defRPr sz="1754" b="1"/>
            </a:lvl2pPr>
            <a:lvl3pPr marL="802020" indent="0">
              <a:buNone/>
              <a:defRPr sz="1579" b="1"/>
            </a:lvl3pPr>
            <a:lvl4pPr marL="1203030" indent="0">
              <a:buNone/>
              <a:defRPr sz="1403" b="1"/>
            </a:lvl4pPr>
            <a:lvl5pPr marL="1604040" indent="0">
              <a:buNone/>
              <a:defRPr sz="1403" b="1"/>
            </a:lvl5pPr>
            <a:lvl6pPr marL="2005051" indent="0">
              <a:buNone/>
              <a:defRPr sz="1403" b="1"/>
            </a:lvl6pPr>
            <a:lvl7pPr marL="2406061" indent="0">
              <a:buNone/>
              <a:defRPr sz="1403" b="1"/>
            </a:lvl7pPr>
            <a:lvl8pPr marL="2807071" indent="0">
              <a:buNone/>
              <a:defRPr sz="1403" b="1"/>
            </a:lvl8pPr>
            <a:lvl9pPr marL="3208081" indent="0">
              <a:buNone/>
              <a:defRPr sz="1403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53634" y="2847740"/>
            <a:ext cx="4330827" cy="1384995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534670" y="7033450"/>
            <a:ext cx="2459482" cy="276999"/>
          </a:xfrm>
        </p:spPr>
        <p:txBody>
          <a:bodyPr/>
          <a:lstStyle/>
          <a:p>
            <a:fld id="{5A132E7E-BC1F-48D8-8F41-24FD8635617D}" type="datetimeFigureOut">
              <a:rPr lang="cs-CZ" smtClean="0"/>
              <a:t>09.08.2022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635756" y="7033450"/>
            <a:ext cx="3421888" cy="276999"/>
          </a:xfrm>
        </p:spPr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99248" y="7033450"/>
            <a:ext cx="2459482" cy="276999"/>
          </a:xfrm>
        </p:spPr>
        <p:txBody>
          <a:bodyPr/>
          <a:lstStyle/>
          <a:p>
            <a:fld id="{FF2B71F5-F8AB-469D-B8A8-F7CD99DE7F2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1466050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2"/>
            <a:ext cx="10692002" cy="647999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533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1854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8/9/2022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8" y="-28576"/>
            <a:ext cx="10692002" cy="6479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869113" y="733425"/>
            <a:ext cx="8902065" cy="11224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3200" b="1" spc="-20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700"/>
              </a:lnSpc>
            </a:pPr>
            <a:r>
              <a:rPr lang="cs-CZ" sz="2000" b="1" spc="-20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2000" b="1" spc="-20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4000" dirty="0">
              <a:latin typeface="Calibri"/>
              <a:cs typeface="Calibri"/>
            </a:endParaRPr>
          </a:p>
        </p:txBody>
      </p:sp>
      <p:sp>
        <p:nvSpPr>
          <p:cNvPr id="19" name="TextovéPole 18"/>
          <p:cNvSpPr txBox="1"/>
          <p:nvPr/>
        </p:nvSpPr>
        <p:spPr>
          <a:xfrm>
            <a:off x="1308100" y="3629025"/>
            <a:ext cx="79248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4400" b="1" dirty="0"/>
              <a:t>Specifika ošetřovatelské péče o obézní pacienty – 2.část</a:t>
            </a:r>
          </a:p>
        </p:txBody>
      </p:sp>
      <p:sp>
        <p:nvSpPr>
          <p:cNvPr id="20" name="TextovéPole 19"/>
          <p:cNvSpPr txBox="1"/>
          <p:nvPr/>
        </p:nvSpPr>
        <p:spPr>
          <a:xfrm>
            <a:off x="3407728" y="5381625"/>
            <a:ext cx="381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/>
              <a:t>Soňa Galušková</a:t>
            </a:r>
            <a:endParaRPr lang="cs-CZ" sz="2400" dirty="0"/>
          </a:p>
        </p:txBody>
      </p:sp>
    </p:spTree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CB33461-62DD-48DA-95FD-1039C7F537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Problematika obezity v dětském věku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19BB089-AEEB-41C9-BCC5-50E299095E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7301" y="2069865"/>
            <a:ext cx="9278797" cy="3692760"/>
          </a:xfrm>
        </p:spPr>
        <p:txBody>
          <a:bodyPr>
            <a:normAutofit fontScale="85000" lnSpcReduction="20000"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105" dirty="0"/>
              <a:t> </a:t>
            </a:r>
            <a:r>
              <a:rPr lang="cs-CZ" sz="2300" dirty="0"/>
              <a:t>problém zejména v ekonomicky rozvinutých zemích (1/5 dětí ve věku 11 – 15 let má v ČR nadváhu)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cs-CZ" sz="2300" dirty="0"/>
              <a:t> důsledek rychle se měnících životních podmínek nebo endokrinních poruch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cs-CZ" sz="2300" dirty="0"/>
              <a:t> definice je složitější než u dospělých, množství tukové tkáně se v dětství fyziologicky mění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cs-CZ" sz="2300" dirty="0"/>
              <a:t> tři období rozvoje tukové tkáně: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cs-CZ" sz="2300" dirty="0"/>
              <a:t>3. trimestr až 1. rok života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cs-CZ" sz="2300" dirty="0"/>
              <a:t>5-8. rok života= </a:t>
            </a:r>
            <a:r>
              <a:rPr lang="cs-CZ" sz="2300" dirty="0" err="1"/>
              <a:t>adiposity</a:t>
            </a:r>
            <a:r>
              <a:rPr lang="cs-CZ" sz="2300" dirty="0"/>
              <a:t> </a:t>
            </a:r>
            <a:r>
              <a:rPr lang="cs-CZ" sz="2300" dirty="0" err="1"/>
              <a:t>rebound</a:t>
            </a:r>
            <a:r>
              <a:rPr lang="cs-CZ" sz="2300" dirty="0"/>
              <a:t>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cs-CZ" sz="2300" dirty="0"/>
              <a:t>období dospívání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cs-CZ" sz="2300" b="1" dirty="0" err="1"/>
              <a:t>adiposity</a:t>
            </a:r>
            <a:r>
              <a:rPr lang="cs-CZ" sz="2300" b="1" dirty="0"/>
              <a:t> </a:t>
            </a:r>
            <a:r>
              <a:rPr lang="cs-CZ" sz="2300" b="1" dirty="0" err="1"/>
              <a:t>rebound</a:t>
            </a:r>
            <a:r>
              <a:rPr lang="cs-CZ" sz="2300" b="1" dirty="0"/>
              <a:t>- </a:t>
            </a:r>
            <a:r>
              <a:rPr lang="cs-CZ" sz="2300" dirty="0"/>
              <a:t>Je to fáze života mezi třemi a sedmi lety, v nichž se zastavuje pozvolný pokles hodnoty BMI a procenta zásobního tuku, zahájený u zdravého dítěte přibližně ve věku jednoho roku, a obě tyto hodnoty (BMI, % tuku) se začnou opět pozvolna zvyšovat. Čím dříve nastane tento odraz, tím vyšší je riziko vzniku obezity v dospělosti.</a:t>
            </a:r>
          </a:p>
        </p:txBody>
      </p:sp>
      <p:pic>
        <p:nvPicPr>
          <p:cNvPr id="11266" name="Picture 2" descr="Dětská obezita je na vzestupu. Správné návyky budujte odmalička | Zdraví  jako vášeň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2700" y="5381625"/>
            <a:ext cx="1957650" cy="1252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31475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Příčiny dětské obezity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07301" y="2069865"/>
            <a:ext cx="9278797" cy="4454760"/>
          </a:xfrm>
        </p:spPr>
        <p:txBody>
          <a:bodyPr>
            <a:normAutofit fontScale="62500" lnSpcReduction="20000"/>
          </a:bodyPr>
          <a:lstStyle/>
          <a:p>
            <a:pPr marL="342900" indent="-342900">
              <a:lnSpc>
                <a:spcPct val="120000"/>
              </a:lnSpc>
              <a:spcBef>
                <a:spcPts val="526"/>
              </a:spcBef>
              <a:buFont typeface="Wingdings" panose="05000000000000000000" pitchFamily="2" charset="2"/>
              <a:buChar char="Ø"/>
            </a:pPr>
            <a:r>
              <a:rPr lang="cs-CZ" sz="2300" b="1" dirty="0"/>
              <a:t> Vyšší váha v těhotenství</a:t>
            </a:r>
          </a:p>
          <a:p>
            <a:pPr marL="342900" indent="-342900">
              <a:lnSpc>
                <a:spcPct val="120000"/>
              </a:lnSpc>
              <a:spcBef>
                <a:spcPts val="526"/>
              </a:spcBef>
              <a:buFont typeface="Wingdings" panose="05000000000000000000" pitchFamily="2" charset="2"/>
              <a:buChar char="Ø"/>
            </a:pPr>
            <a:r>
              <a:rPr lang="cs-CZ" sz="2300" dirty="0"/>
              <a:t>Podle rozsáhlé německé studie matky, které v průběhu těhotenství výrazně přiberou, zvyšují riziko obezity u dítěte do 6 let věku o celých 28 %.</a:t>
            </a:r>
          </a:p>
          <a:p>
            <a:pPr marL="342900" indent="-342900">
              <a:lnSpc>
                <a:spcPct val="120000"/>
              </a:lnSpc>
              <a:spcBef>
                <a:spcPts val="526"/>
              </a:spcBef>
              <a:buFont typeface="Wingdings" panose="05000000000000000000" pitchFamily="2" charset="2"/>
              <a:buChar char="Ø"/>
            </a:pPr>
            <a:r>
              <a:rPr lang="cs-CZ" sz="2300" b="1" dirty="0"/>
              <a:t> Nevhodná strava</a:t>
            </a:r>
          </a:p>
          <a:p>
            <a:pPr marL="342900" indent="-342900">
              <a:lnSpc>
                <a:spcPct val="120000"/>
              </a:lnSpc>
              <a:spcBef>
                <a:spcPts val="526"/>
              </a:spcBef>
              <a:buFont typeface="Wingdings" panose="05000000000000000000" pitchFamily="2" charset="2"/>
              <a:buChar char="Ø"/>
            </a:pPr>
            <a:r>
              <a:rPr lang="cs-CZ" sz="2300" dirty="0"/>
              <a:t>Jídelníček plný tuku a cukru bez dostatečného množství důležitých živin vede k rychlému nárůstu váhy. Na vině jsou hlavně sladkosti, slazené limonády a rychlé občerstvení. Škodit mohou také polotovary, konzervované potraviny a slané pochutiny. </a:t>
            </a:r>
          </a:p>
          <a:p>
            <a:pPr marL="342900" indent="-342900">
              <a:lnSpc>
                <a:spcPct val="120000"/>
              </a:lnSpc>
              <a:spcBef>
                <a:spcPts val="526"/>
              </a:spcBef>
              <a:buFont typeface="Wingdings" panose="05000000000000000000" pitchFamily="2" charset="2"/>
              <a:buChar char="Ø"/>
            </a:pPr>
            <a:r>
              <a:rPr lang="cs-CZ" sz="2300" b="1" dirty="0"/>
              <a:t> Životní styl rodiny</a:t>
            </a:r>
          </a:p>
          <a:p>
            <a:pPr marL="342900" indent="-342900">
              <a:lnSpc>
                <a:spcPct val="120000"/>
              </a:lnSpc>
              <a:spcBef>
                <a:spcPts val="526"/>
              </a:spcBef>
              <a:buFont typeface="Wingdings" panose="05000000000000000000" pitchFamily="2" charset="2"/>
              <a:buChar char="Ø"/>
            </a:pPr>
            <a:r>
              <a:rPr lang="cs-CZ" sz="2300" dirty="0"/>
              <a:t>V případě dětské obezity hraje </a:t>
            </a:r>
            <a:r>
              <a:rPr lang="cs-CZ" sz="2300" b="1" dirty="0"/>
              <a:t>velkou roli rodinná historie, psychologické faktory i životní styl</a:t>
            </a:r>
            <a:r>
              <a:rPr lang="cs-CZ" sz="2300" dirty="0"/>
              <a:t>. Děti, jejichž rodiče nebo jiní členové rodiny trpí nadváhou či obezitou, budou své rodinné příslušníky s velkou pravděpodobností následovat.</a:t>
            </a:r>
          </a:p>
          <a:p>
            <a:pPr marL="342900" indent="-342900">
              <a:lnSpc>
                <a:spcPct val="120000"/>
              </a:lnSpc>
              <a:spcBef>
                <a:spcPts val="526"/>
              </a:spcBef>
              <a:buFont typeface="Wingdings" panose="05000000000000000000" pitchFamily="2" charset="2"/>
              <a:buChar char="Ø"/>
            </a:pPr>
            <a:r>
              <a:rPr lang="cs-CZ" sz="2300" dirty="0"/>
              <a:t>  </a:t>
            </a:r>
            <a:r>
              <a:rPr lang="cs-CZ" sz="2300" b="1" dirty="0"/>
              <a:t>Nedostatek pohybu</a:t>
            </a:r>
          </a:p>
          <a:p>
            <a:pPr marL="342900" indent="-342900">
              <a:lnSpc>
                <a:spcPct val="120000"/>
              </a:lnSpc>
              <a:spcBef>
                <a:spcPts val="526"/>
              </a:spcBef>
              <a:buFont typeface="Wingdings" panose="05000000000000000000" pitchFamily="2" charset="2"/>
              <a:buChar char="Ø"/>
            </a:pPr>
            <a:r>
              <a:rPr lang="cs-CZ" sz="2300" dirty="0"/>
              <a:t>Další příčinou dětské obezity je nedostatečná fyzická aktivita</a:t>
            </a:r>
          </a:p>
          <a:p>
            <a:pPr marL="342900" indent="-342900">
              <a:lnSpc>
                <a:spcPct val="120000"/>
              </a:lnSpc>
              <a:spcBef>
                <a:spcPts val="526"/>
              </a:spcBef>
              <a:buFont typeface="Wingdings" panose="05000000000000000000" pitchFamily="2" charset="2"/>
              <a:buChar char="Ø"/>
            </a:pPr>
            <a:r>
              <a:rPr lang="cs-CZ" sz="2300" b="1" dirty="0"/>
              <a:t> Psychické problémy</a:t>
            </a:r>
          </a:p>
          <a:p>
            <a:pPr marL="342900" indent="-342900">
              <a:lnSpc>
                <a:spcPct val="120000"/>
              </a:lnSpc>
              <a:spcBef>
                <a:spcPts val="526"/>
              </a:spcBef>
              <a:buFont typeface="Wingdings" panose="05000000000000000000" pitchFamily="2" charset="2"/>
              <a:buChar char="Ø"/>
            </a:pPr>
            <a:r>
              <a:rPr lang="cs-CZ" sz="2300" dirty="0"/>
              <a:t>Některým dětem mohou obezitu způsobit psychické problémy. Děti a dospívající, kteří trpí depresemi či úzkostmi nebo zažívají nudu, se mohou hůře vyrovnávat s negativními emocemi a své potíže pak zajídat nezdravým jídlem.</a:t>
            </a:r>
          </a:p>
          <a:p>
            <a:endParaRPr lang="cs-CZ" dirty="0"/>
          </a:p>
        </p:txBody>
      </p:sp>
      <p:pic>
        <p:nvPicPr>
          <p:cNvPr id="10242" name="Picture 2" descr="Obezitou trpí v Česku každé sedmé dítě: Obezitolog radí 8 pravidel prevence  - Modrý koník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0700" y="352425"/>
            <a:ext cx="2462850" cy="1642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2CFBC0C4-B507-BAB7-5E41-4B39E3EFAD3A}"/>
              </a:ext>
            </a:extLst>
          </p:cNvPr>
          <p:cNvSpPr txBox="1"/>
          <p:nvPr/>
        </p:nvSpPr>
        <p:spPr>
          <a:xfrm>
            <a:off x="6718300" y="1994838"/>
            <a:ext cx="35366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000" dirty="0"/>
              <a:t>Zdroj: https://moravskoslezsky.denik.cz/zdravi/deti-obezita</a:t>
            </a:r>
          </a:p>
        </p:txBody>
      </p:sp>
    </p:spTree>
    <p:extLst>
      <p:ext uri="{BB962C8B-B14F-4D97-AF65-F5344CB8AC3E}">
        <p14:creationId xmlns:p14="http://schemas.microsoft.com/office/powerpoint/2010/main" val="24746390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8CCFB6B-32A9-4D79-9062-5D65F2AE26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Diagnostika dětské obezity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E669F1C-D5E6-423F-9243-EBD938E2ED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0362" y="2589350"/>
            <a:ext cx="8138278" cy="1572738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105" dirty="0"/>
              <a:t>měření tělesného tuku dostupnými metodami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105" dirty="0"/>
              <a:t>( hmotnost, tloušťka kožních řas, tělesné obvody, technická vyšetření)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105" dirty="0"/>
              <a:t>zásadní je hmotnost dítěte a jeho výška, BMI, obvod pasu, gluteální obvod a gluteální obvod stehen</a:t>
            </a:r>
          </a:p>
          <a:p>
            <a:endParaRPr lang="cs-CZ" dirty="0"/>
          </a:p>
        </p:txBody>
      </p:sp>
      <p:pic>
        <p:nvPicPr>
          <p:cNvPr id="12290" name="Picture 2" descr="Jedináčkům a jejich matkám hrozí obezita víc, tvrdí studie — ČT24 — Česká  televize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92" r="2723"/>
          <a:stretch/>
        </p:blipFill>
        <p:spPr bwMode="auto">
          <a:xfrm>
            <a:off x="6848494" y="3716620"/>
            <a:ext cx="3058627" cy="2776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Dětská obezita s sebou přináší mnoho zdravotních rizik a problémů. Od  cukrovky přes poruchy spánku až po deprese. - ZdravéRady.c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0911" y="4187872"/>
            <a:ext cx="4609950" cy="230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 descr="Seznámení s klinickou antropometrií - Zdraví.Euro.cz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9088" y="831538"/>
            <a:ext cx="2556391" cy="1979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CB4A55E9-27EE-ED8E-F1D3-AECF94567E53}"/>
              </a:ext>
            </a:extLst>
          </p:cNvPr>
          <p:cNvSpPr txBox="1"/>
          <p:nvPr/>
        </p:nvSpPr>
        <p:spPr>
          <a:xfrm>
            <a:off x="6848494" y="6677025"/>
            <a:ext cx="377699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/>
              <a:t>Zdroj: https://zpravy.aktualne.cz/domaci/v-evrope-nejtlustejsi-deti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428341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E202658-3782-4305-A3F4-569CAAAF80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Léčba obezity u dětí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FB26AFD-1302-4E0B-A7C8-9A347B8623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7301" y="2069865"/>
            <a:ext cx="9278797" cy="2625960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sz="2105" dirty="0"/>
              <a:t> cílem je snížení BMI tak, aby nebyl zasažen optimální růst dítěte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sz="2105" dirty="0"/>
              <a:t> režimová opatření- úprava životosprávy, pohybová aktivita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sz="2105" dirty="0"/>
              <a:t> důležitá je spolupráce rodiny, motivace a podpora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sz="2105" dirty="0"/>
              <a:t> </a:t>
            </a:r>
            <a:r>
              <a:rPr lang="cs-CZ" sz="2105" dirty="0" err="1"/>
              <a:t>bariatrická</a:t>
            </a:r>
            <a:r>
              <a:rPr lang="cs-CZ" sz="2105" dirty="0"/>
              <a:t> terapie, jen v krajních případech</a:t>
            </a:r>
          </a:p>
        </p:txBody>
      </p:sp>
    </p:spTree>
    <p:extLst>
      <p:ext uri="{BB962C8B-B14F-4D97-AF65-F5344CB8AC3E}">
        <p14:creationId xmlns:p14="http://schemas.microsoft.com/office/powerpoint/2010/main" val="15537763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604404D-D9AC-453C-98DA-CCDB3A8D67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Prevence dětské obezity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5D329C1-9FD7-4D47-BB3B-15EE7E7D68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7301" y="2069865"/>
            <a:ext cx="9278797" cy="3235560"/>
          </a:xfrm>
        </p:spPr>
        <p:txBody>
          <a:bodyPr>
            <a:normAutofit/>
          </a:bodyPr>
          <a:lstStyle/>
          <a:p>
            <a:pPr marL="342900" indent="-342900">
              <a:lnSpc>
                <a:spcPct val="160000"/>
              </a:lnSpc>
              <a:buFont typeface="Wingdings" panose="05000000000000000000" pitchFamily="2" charset="2"/>
              <a:buChar char="Ø"/>
            </a:pPr>
            <a:r>
              <a:rPr lang="cs-CZ" sz="2105" dirty="0"/>
              <a:t> kojení novorozenců nejméně do 6. měsíců věku</a:t>
            </a:r>
          </a:p>
          <a:p>
            <a:pPr marL="342900" indent="-342900">
              <a:lnSpc>
                <a:spcPct val="160000"/>
              </a:lnSpc>
              <a:buFont typeface="Wingdings" panose="05000000000000000000" pitchFamily="2" charset="2"/>
              <a:buChar char="Ø"/>
            </a:pPr>
            <a:r>
              <a:rPr lang="cs-CZ" sz="2105" dirty="0"/>
              <a:t> zajištění středně a více intenzivní školní tělesné výchovy</a:t>
            </a:r>
          </a:p>
          <a:p>
            <a:pPr marL="342900" indent="-342900">
              <a:lnSpc>
                <a:spcPct val="160000"/>
              </a:lnSpc>
              <a:buFont typeface="Wingdings" panose="05000000000000000000" pitchFamily="2" charset="2"/>
              <a:buChar char="Ø"/>
            </a:pPr>
            <a:r>
              <a:rPr lang="cs-CZ" sz="2105" dirty="0"/>
              <a:t> soustavná výchova rodičů ke zdravým stravovacím návykům, pohybové aktivitě ve volném čase</a:t>
            </a:r>
          </a:p>
          <a:p>
            <a:pPr marL="342900" indent="-342900">
              <a:lnSpc>
                <a:spcPct val="160000"/>
              </a:lnSpc>
              <a:buFont typeface="Wingdings" panose="05000000000000000000" pitchFamily="2" charset="2"/>
              <a:buChar char="Ø"/>
            </a:pPr>
            <a:r>
              <a:rPr lang="cs-CZ" sz="2105" dirty="0"/>
              <a:t> omezení dostupnosti nezdravých potravin ve školách</a:t>
            </a:r>
          </a:p>
          <a:p>
            <a:pPr marL="342900" indent="-342900">
              <a:lnSpc>
                <a:spcPct val="160000"/>
              </a:lnSpc>
              <a:buFont typeface="Wingdings" panose="05000000000000000000" pitchFamily="2" charset="2"/>
              <a:buChar char="Ø"/>
            </a:pPr>
            <a:r>
              <a:rPr lang="cs-CZ" sz="2105" dirty="0"/>
              <a:t> zákaz komerční propagace nezdravých potravin a doplňků</a:t>
            </a:r>
          </a:p>
        </p:txBody>
      </p:sp>
    </p:spTree>
    <p:extLst>
      <p:ext uri="{BB962C8B-B14F-4D97-AF65-F5344CB8AC3E}">
        <p14:creationId xmlns:p14="http://schemas.microsoft.com/office/powerpoint/2010/main" val="19958856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0416022-5529-48DF-8B87-084A113CCE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Příklady extrémní obezity u dětí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6FD2815D-5BC6-44F5-9B0F-F5C798A804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Indonésie, 10let, 192kg (2019)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DAA5E98-3F7E-4F63-95CF-04A8ED534EA4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62128" y="3080324"/>
            <a:ext cx="4331662" cy="2880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EEC12719-3112-46EE-A46F-F82504DA078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453634" y="2847740"/>
            <a:ext cx="4330827" cy="1203535"/>
          </a:xfrm>
        </p:spPr>
        <p:txBody>
          <a:bodyPr/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Kolumbie, 10 měsíců, 19,7kg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Kolumbie, 9 let, 149kg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dirty="0"/>
              <a:t>Pákistán, 10let, 200kg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F760A409-11A4-B2CC-D5B9-6C4585C12DB8}"/>
              </a:ext>
            </a:extLst>
          </p:cNvPr>
          <p:cNvSpPr txBox="1"/>
          <p:nvPr/>
        </p:nvSpPr>
        <p:spPr>
          <a:xfrm>
            <a:off x="1003300" y="5961956"/>
            <a:ext cx="397737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/>
              <a:t>Zdroj: https://tn.nova.cz/zpravodajstvi/clanek/389443-nejtlustsi-dite-na</a:t>
            </a:r>
          </a:p>
        </p:txBody>
      </p:sp>
    </p:spTree>
    <p:extLst>
      <p:ext uri="{BB962C8B-B14F-4D97-AF65-F5344CB8AC3E}">
        <p14:creationId xmlns:p14="http://schemas.microsoft.com/office/powerpoint/2010/main" val="12039450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>
            <a:extLst>
              <a:ext uri="{FF2B5EF4-FFF2-40B4-BE49-F238E27FC236}">
                <a16:creationId xmlns:a16="http://schemas.microsoft.com/office/drawing/2014/main" id="{0078BF94-97DF-436E-87D8-72DD06A581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738664"/>
          </a:xfrm>
        </p:spPr>
        <p:txBody>
          <a:bodyPr/>
          <a:lstStyle/>
          <a:p>
            <a:r>
              <a:rPr lang="cs-CZ" sz="4800" dirty="0"/>
              <a:t>Děkuji za pozornost</a:t>
            </a:r>
          </a:p>
        </p:txBody>
      </p:sp>
    </p:spTree>
    <p:extLst>
      <p:ext uri="{BB962C8B-B14F-4D97-AF65-F5344CB8AC3E}">
        <p14:creationId xmlns:p14="http://schemas.microsoft.com/office/powerpoint/2010/main" val="10367583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mn</a:t>
            </a:r>
            <a:endParaRPr lang="cs-CZ" dirty="0"/>
          </a:p>
        </p:txBody>
      </p:sp>
    </p:spTree>
  </p:cSld>
  <p:clrMapOvr>
    <a:masterClrMapping/>
  </p:clrMapOvr>
  <p:transition>
    <p:push dir="r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</TotalTime>
  <Words>543</Words>
  <Application>Microsoft Office PowerPoint</Application>
  <PresentationFormat>Vlastní</PresentationFormat>
  <Paragraphs>49</Paragraphs>
  <Slides>9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9</vt:i4>
      </vt:variant>
    </vt:vector>
  </HeadingPairs>
  <TitlesOfParts>
    <vt:vector size="12" baseType="lpstr">
      <vt:lpstr>Calibri</vt:lpstr>
      <vt:lpstr>Wingdings</vt:lpstr>
      <vt:lpstr>Office Theme</vt:lpstr>
      <vt:lpstr>Prezentace aplikace PowerPoint</vt:lpstr>
      <vt:lpstr>Problematika obezity v dětském věku</vt:lpstr>
      <vt:lpstr>Příčiny dětské obezity</vt:lpstr>
      <vt:lpstr>Diagnostika dětské obezity</vt:lpstr>
      <vt:lpstr>Léčba obezity u dětí</vt:lpstr>
      <vt:lpstr>Prevence dětské obezity</vt:lpstr>
      <vt:lpstr>Příklady extrémní obezity u dětí</vt:lpstr>
      <vt:lpstr>Děkuji za pozornost</vt:lpstr>
      <vt:lpstr>mn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Naďa Holická</dc:creator>
  <cp:lastModifiedBy>Mgr. Soňa Galušková</cp:lastModifiedBy>
  <cp:revision>13</cp:revision>
  <dcterms:created xsi:type="dcterms:W3CDTF">2017-03-15T11:07:40Z</dcterms:created>
  <dcterms:modified xsi:type="dcterms:W3CDTF">2022-08-09T08:38:55Z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2017-03-15T00:00:00Z</vt:filetime>
  </property>
  <property fmtid="{D5CDD505-2E9C-101B-9397-08002B2CF9AE}" pid="3" name="Creator">
    <vt:lpwstr>Adobe InDesign CC 2017 (Windows)</vt:lpwstr>
  </property>
  <property fmtid="{D5CDD505-2E9C-101B-9397-08002B2CF9AE}" pid="4" name="LastSaved">
    <vt:filetime>2017-03-15T00:00:00Z</vt:filetime>
  </property>
</Properties>
</file>