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2" r:id="rId2"/>
    <p:sldId id="360" r:id="rId3"/>
    <p:sldId id="361" r:id="rId4"/>
    <p:sldId id="363" r:id="rId5"/>
    <p:sldId id="364" r:id="rId6"/>
    <p:sldId id="366" r:id="rId7"/>
    <p:sldId id="367" r:id="rId8"/>
    <p:sldId id="368" r:id="rId9"/>
    <p:sldId id="369" r:id="rId10"/>
    <p:sldId id="370" r:id="rId11"/>
    <p:sldId id="371" r:id="rId12"/>
    <p:sldId id="259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9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23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1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4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222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870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80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2543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728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628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1123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699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2719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620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349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091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001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">
            <a:extLst>
              <a:ext uri="{FF2B5EF4-FFF2-40B4-BE49-F238E27FC236}">
                <a16:creationId xmlns:a16="http://schemas.microsoft.com/office/drawing/2014/main" id="{DB5F808F-D3B7-FC6D-8804-9B56E2461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301" y="413760"/>
            <a:ext cx="8254997" cy="603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31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Nadpis 1">
            <a:extLst>
              <a:ext uri="{FF2B5EF4-FFF2-40B4-BE49-F238E27FC236}">
                <a16:creationId xmlns:a16="http://schemas.microsoft.com/office/drawing/2014/main" id="{0F210AB3-09C4-449A-AFD5-EA756D88E0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03259" y="600017"/>
            <a:ext cx="7344562" cy="859668"/>
          </a:xfrm>
        </p:spPr>
        <p:txBody>
          <a:bodyPr/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Práce s chybou</a:t>
            </a:r>
          </a:p>
        </p:txBody>
      </p:sp>
      <p:sp>
        <p:nvSpPr>
          <p:cNvPr id="71683" name="Zástupný symbol pro obsah 2">
            <a:extLst>
              <a:ext uri="{FF2B5EF4-FFF2-40B4-BE49-F238E27FC236}">
                <a16:creationId xmlns:a16="http://schemas.microsoft.com/office/drawing/2014/main" id="{DF5B87E7-777B-4146-B64C-37E273193F4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00960" y="1825625"/>
            <a:ext cx="9114639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Chyba v počátcích učení – zákonitý jev.</a:t>
            </a:r>
          </a:p>
          <a:p>
            <a:pPr marL="0" indent="0" eaLnBrk="1" hangingPunct="1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„Každá snaha chybu z učení vyloučit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vedla vždy nějakým způsobem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 podstatnému omezení „prostoru aktivního učení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“,  k učení příliš snadnému, často až nudnému a 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neúčinnému.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“ </a:t>
            </a:r>
            <a:r>
              <a:rPr lang="cs-CZ" alt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(Zdroj: Kulič, 1971)</a:t>
            </a:r>
          </a:p>
          <a:p>
            <a:pPr marL="0" indent="0" eaLnBrk="1" hangingPunct="1">
              <a:buNone/>
            </a:pPr>
            <a:r>
              <a:rPr lang="cs-CZ" alt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Piaget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prokázal, že jestliže se dítě dopustí chyby, není to obvykle způsobeno jeho neschopností – reaguje na základě své dosažené úrovně myšlení. </a:t>
            </a:r>
          </a:p>
          <a:p>
            <a:pPr eaLnBrk="1" hangingPunct="1"/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cs-CZ" altLang="cs-CZ" b="1" dirty="0"/>
          </a:p>
          <a:p>
            <a:pPr eaLnBrk="1" hangingPunct="1"/>
            <a:endParaRPr lang="cs-CZ" altLang="cs-CZ" b="1" dirty="0"/>
          </a:p>
        </p:txBody>
      </p:sp>
      <p:sp>
        <p:nvSpPr>
          <p:cNvPr id="71684" name="Zástupný symbol pro datum 3">
            <a:extLst>
              <a:ext uri="{FF2B5EF4-FFF2-40B4-BE49-F238E27FC236}">
                <a16:creationId xmlns:a16="http://schemas.microsoft.com/office/drawing/2014/main" id="{E9DA69A4-1165-4E03-92B9-43D8659A083E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Nadpis 1">
            <a:extLst>
              <a:ext uri="{FF2B5EF4-FFF2-40B4-BE49-F238E27FC236}">
                <a16:creationId xmlns:a16="http://schemas.microsoft.com/office/drawing/2014/main" id="{12D94FFC-472F-414B-B404-A607FF63C8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94870" y="503339"/>
            <a:ext cx="6266576" cy="696287"/>
          </a:xfrm>
        </p:spPr>
        <p:txBody>
          <a:bodyPr/>
          <a:lstStyle/>
          <a:p>
            <a:pPr eaLnBrk="1" hangingPunct="1"/>
            <a:r>
              <a:rPr lang="cs-CZ" alt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Piaget</a:t>
            </a:r>
            <a:endParaRPr lang="cs-CZ" alt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707" name="Zástupný symbol pro obsah 2">
            <a:extLst>
              <a:ext uri="{FF2B5EF4-FFF2-40B4-BE49-F238E27FC236}">
                <a16:creationId xmlns:a16="http://schemas.microsoft.com/office/drawing/2014/main" id="{7E015CA9-F531-4439-B0E0-E3B8ABF99F3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5794" y="1359017"/>
            <a:ext cx="10192624" cy="5142451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Mladší školní věk (od 7 do 11 let) – </a:t>
            </a: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ob. konkrétních operací</a:t>
            </a: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Žák je </a:t>
            </a: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schopen logického usuzování, to je, ale vázáno na konkrétní obsahy, které si může názorně představit.</a:t>
            </a:r>
            <a:endParaRPr lang="cs-CZ" alt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Konvergentní myšlení, sklon popisovat, vysvětlovat, </a:t>
            </a: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grupování (spojovat </a:t>
            </a: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pojmy podle společných znaků, </a:t>
            </a: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vztahy mezi předměty i na pozadí vlastní zkušenosti).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endParaRPr lang="cs-CZ" altLang="cs-CZ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Stádium formálních operací</a:t>
            </a: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 (12 let a výše)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Rozvíjí se </a:t>
            </a: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formální logika a abstraktním myšlením.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Je schopen </a:t>
            </a: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formulovat hypotézy i bez přímé zkušenosti. 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Nová kvalita myšlenkových operací, vyvozují soudy o soudech, jsou schopni myšlenkových kombinací.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r>
              <a:rPr lang="cs-CZ" altLang="cs-CZ" sz="2800" b="1" dirty="0">
                <a:latin typeface="Calibri" panose="020F0502020204030204" pitchFamily="34" charset="0"/>
                <a:cs typeface="Calibri" panose="020F0502020204030204" pitchFamily="34" charset="0"/>
              </a:rPr>
              <a:t>Rozvoj tvořivého myšlení, rozvíjení </a:t>
            </a:r>
            <a:r>
              <a:rPr lang="cs-CZ" altLang="cs-CZ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metakognice</a:t>
            </a:r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120000"/>
              </a:lnSpc>
              <a:buFont typeface="Wingdings 3" panose="05040102010807070707" pitchFamily="18" charset="2"/>
              <a:buChar char="´"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20000"/>
              </a:lnSpc>
              <a:buNone/>
            </a:pPr>
            <a:endParaRPr lang="cs-CZ" altLang="cs-CZ" sz="9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120000"/>
              </a:lnSpc>
              <a:spcAft>
                <a:spcPts val="600"/>
              </a:spcAft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Nadpis 1">
            <a:extLst>
              <a:ext uri="{FF2B5EF4-FFF2-40B4-BE49-F238E27FC236}">
                <a16:creationId xmlns:a16="http://schemas.microsoft.com/office/drawing/2014/main" id="{C35EEF05-37AA-48A7-B015-D1239983E4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83140" y="365125"/>
            <a:ext cx="5662569" cy="1325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Chyba se musí identifikovat na začátku učební činnosti	</a:t>
            </a:r>
            <a:br>
              <a:rPr lang="cs-CZ" altLang="cs-CZ" sz="4000" dirty="0"/>
            </a:br>
            <a:endParaRPr lang="cs-CZ" altLang="cs-CZ" sz="4000" dirty="0"/>
          </a:p>
        </p:txBody>
      </p:sp>
      <p:sp>
        <p:nvSpPr>
          <p:cNvPr id="74755" name="Zástupný symbol pro obsah 2">
            <a:extLst>
              <a:ext uri="{FF2B5EF4-FFF2-40B4-BE49-F238E27FC236}">
                <a16:creationId xmlns:a16="http://schemas.microsoft.com/office/drawing/2014/main" id="{945F272F-709D-4031-8C42-500542FFAC9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26128" y="2072081"/>
            <a:ext cx="9089472" cy="4104882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Nutná pravidelná kontrola a zpětná vazba v průběhu učení.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Prokázána závislost působení zpětné informace na fázi učení.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Opravování ve fázi přecvičování, kdy již dochází k upevňování vědomostí, již nemá pro žáka takový efekt jako na začátku.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 tím souvisí i efekt zapamatování.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Výsledek učení je závislý na kvalitě zpětné vazby!</a:t>
            </a:r>
          </a:p>
        </p:txBody>
      </p:sp>
      <p:sp>
        <p:nvSpPr>
          <p:cNvPr id="74756" name="Zástupný symbol pro datum 3">
            <a:extLst>
              <a:ext uri="{FF2B5EF4-FFF2-40B4-BE49-F238E27FC236}">
                <a16:creationId xmlns:a16="http://schemas.microsoft.com/office/drawing/2014/main" id="{9C8DB57F-3915-40DB-B89D-886C36F83B4D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>
            <a:extLst>
              <a:ext uri="{FF2B5EF4-FFF2-40B4-BE49-F238E27FC236}">
                <a16:creationId xmlns:a16="http://schemas.microsoft.com/office/drawing/2014/main" id="{69917834-013B-4B50-A148-AEF2B9D61A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75420" y="520117"/>
            <a:ext cx="7940180" cy="864066"/>
          </a:xfrm>
        </p:spPr>
        <p:txBody>
          <a:bodyPr/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Procesy práce s chybou</a:t>
            </a:r>
          </a:p>
        </p:txBody>
      </p:sp>
      <p:sp>
        <p:nvSpPr>
          <p:cNvPr id="75779" name="Zástupný symbol pro obsah 2">
            <a:extLst>
              <a:ext uri="{FF2B5EF4-FFF2-40B4-BE49-F238E27FC236}">
                <a16:creationId xmlns:a16="http://schemas.microsoft.com/office/drawing/2014/main" id="{51797026-CE30-4CE0-9E78-2A80CCB16C6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92572" y="1442906"/>
            <a:ext cx="10125512" cy="510050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Formativní funkce hodnocení spočívá ve zpětnovazebném mechanismu</a:t>
            </a:r>
          </a:p>
          <a:p>
            <a:pPr marL="0" indent="0" eaLnBrk="1" hangingPunct="1"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analyzuje fáze práce s chybou: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1. Detekce chyby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– odhalení nesprávnosti odpovědi, zjištění, že výkon je chybný.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2. Identifikace chyby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 – tj. zjištění, o jakou chybu se jedná, „jak” je výkon chybný.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3. Interpretace chybného výkonu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– analýza kognitivní struktury chybného výkonu, </a:t>
            </a: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reflexe  nad vlastním  výkonem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– zjišťování podmínek, příčin chybného výkonu, výsledkem je odhalení místa neporozumění.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4. Korekce chyby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– závislá </a:t>
            </a: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na úrovni zpracování zpětnovazebné informace.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altLang="cs-CZ" sz="9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Korekce dostává smysl, až když je</a:t>
            </a: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 zdůvodněna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, nejde o mechanické sdělení správné odpovědi.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cs-CZ" altLang="cs-CZ" sz="6400" dirty="0">
                <a:latin typeface="Calibri" panose="020F0502020204030204" pitchFamily="34" charset="0"/>
                <a:cs typeface="Calibri" panose="020F0502020204030204" pitchFamily="34" charset="0"/>
              </a:rPr>
              <a:t>(Zdroj: Kulič, 1971)</a:t>
            </a:r>
          </a:p>
          <a:p>
            <a:pPr marL="0" indent="0" eaLnBrk="1" hangingPunct="1">
              <a:buNone/>
            </a:pPr>
            <a:endParaRPr lang="cs-CZ" altLang="cs-CZ" dirty="0"/>
          </a:p>
        </p:txBody>
      </p:sp>
      <p:sp>
        <p:nvSpPr>
          <p:cNvPr id="75780" name="Zástupný symbol pro datum 3">
            <a:extLst>
              <a:ext uri="{FF2B5EF4-FFF2-40B4-BE49-F238E27FC236}">
                <a16:creationId xmlns:a16="http://schemas.microsoft.com/office/drawing/2014/main" id="{795ACE7B-0F21-4BA1-9CEB-C8E5231400C5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Nadpis 1">
            <a:extLst>
              <a:ext uri="{FF2B5EF4-FFF2-40B4-BE49-F238E27FC236}">
                <a16:creationId xmlns:a16="http://schemas.microsoft.com/office/drawing/2014/main" id="{6D0D8D82-EAEC-45BD-AE69-FB720C551B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02964" y="681037"/>
            <a:ext cx="8812635" cy="879315"/>
          </a:xfrm>
        </p:spPr>
        <p:txBody>
          <a:bodyPr/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Normativní, kreativní chyby</a:t>
            </a:r>
          </a:p>
        </p:txBody>
      </p:sp>
      <p:sp>
        <p:nvSpPr>
          <p:cNvPr id="77827" name="Zástupný symbol pro obsah 2">
            <a:extLst>
              <a:ext uri="{FF2B5EF4-FFF2-40B4-BE49-F238E27FC236}">
                <a16:creationId xmlns:a16="http://schemas.microsoft.com/office/drawing/2014/main" id="{9EF77C83-3557-4CE2-A09F-133A402D7B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00960" y="1825625"/>
            <a:ext cx="9114639" cy="4351338"/>
          </a:xfrm>
        </p:spPr>
        <p:txBody>
          <a:bodyPr/>
          <a:lstStyle/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Smysluplná, kognitivní, poučná chyba představuje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zdroj aktivního učení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žáka,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pokus o samostatné řešení problému.</a:t>
            </a:r>
          </a:p>
          <a:p>
            <a:pPr eaLnBrk="1" hangingPunct="1"/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Normativní a kreativní chyby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zavedená norma výkonu a tvůrčí přístup žáka se dostávají do protikladu, tvůrčí chyby přesahují kontrolu vědomostí, znalostí pouček a definic.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Smysl školního hodnocení by měl být především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v samostatném úsudku žáka – i za cenu chybování.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endParaRPr lang="cs-CZ" altLang="cs-CZ" dirty="0"/>
          </a:p>
        </p:txBody>
      </p:sp>
      <p:sp>
        <p:nvSpPr>
          <p:cNvPr id="77828" name="Zástupný symbol pro datum 3">
            <a:extLst>
              <a:ext uri="{FF2B5EF4-FFF2-40B4-BE49-F238E27FC236}">
                <a16:creationId xmlns:a16="http://schemas.microsoft.com/office/drawing/2014/main" id="{B1E806A6-E9E6-4971-9D8D-074F16F4860D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Nadpis 1">
            <a:extLst>
              <a:ext uri="{FF2B5EF4-FFF2-40B4-BE49-F238E27FC236}">
                <a16:creationId xmlns:a16="http://schemas.microsoft.com/office/drawing/2014/main" id="{37B1AB55-C651-46C0-A5A4-724BF01635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19743" y="681037"/>
            <a:ext cx="9546672" cy="7954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Práce s chybou se váže na pojetí výuky </a:t>
            </a:r>
            <a:br>
              <a:rPr lang="cs-CZ" altLang="cs-CZ" sz="4000" dirty="0"/>
            </a:br>
            <a:endParaRPr lang="cs-CZ" altLang="cs-CZ" sz="4000" dirty="0"/>
          </a:p>
        </p:txBody>
      </p:sp>
      <p:sp>
        <p:nvSpPr>
          <p:cNvPr id="78851" name="Zástupný symbol pro obsah 2">
            <a:extLst>
              <a:ext uri="{FF2B5EF4-FFF2-40B4-BE49-F238E27FC236}">
                <a16:creationId xmlns:a16="http://schemas.microsoft.com/office/drawing/2014/main" id="{BA100DC7-9361-401F-81BF-8438CB50073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59684" y="1963024"/>
            <a:ext cx="9055915" cy="421393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Zprostředkující pojetí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- přesně formulovaný cíl i požadavky na výkon žáka -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spojené s objektivními hodnotícími kritérii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podle kterých lze přesně vyjádřit,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jakých chyb se žák dopustil.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Vstřícné pojetí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zaměření na činnosti a vyplývající cíle – neobsahuje přesnou formulaci na výkon žáka – hodnocení vychází z 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diagnostikování žákových schopností a jeho osobnostních kvalit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eaLnBrk="1" hangingPunct="1">
              <a:buNone/>
            </a:pPr>
            <a:endParaRPr lang="cs-CZ" altLang="cs-CZ" sz="300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E9EEB3-6085-4339-9ADA-2DF1E47BD398}"/>
              </a:ext>
            </a:extLst>
          </p:cNvPr>
          <p:cNvSpPr txBox="1">
            <a:spLocks noGrp="1"/>
          </p:cNvSpPr>
          <p:nvPr/>
        </p:nvSpPr>
        <p:spPr>
          <a:xfrm>
            <a:off x="1981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endParaRPr lang="cs-CZ" sz="1200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Nadpis 1">
            <a:extLst>
              <a:ext uri="{FF2B5EF4-FFF2-40B4-BE49-F238E27FC236}">
                <a16:creationId xmlns:a16="http://schemas.microsoft.com/office/drawing/2014/main" id="{875FEBD7-9A98-42C7-998B-6896E2DF70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59978" y="608405"/>
            <a:ext cx="5075340" cy="817723"/>
          </a:xfrm>
        </p:spPr>
        <p:txBody>
          <a:bodyPr/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Chybování učitelů </a:t>
            </a:r>
          </a:p>
        </p:txBody>
      </p:sp>
      <p:sp>
        <p:nvSpPr>
          <p:cNvPr id="79875" name="Zástupný symbol pro obsah 2">
            <a:extLst>
              <a:ext uri="{FF2B5EF4-FFF2-40B4-BE49-F238E27FC236}">
                <a16:creationId xmlns:a16="http://schemas.microsoft.com/office/drawing/2014/main" id="{25500945-ED1A-4466-BBD1-1527606354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00960" y="1825625"/>
            <a:ext cx="9114639" cy="4351338"/>
          </a:xfrm>
        </p:spPr>
        <p:txBody>
          <a:bodyPr/>
          <a:lstStyle/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nedostatků v oblasti znalostí, dovedností (tam, kde jsou chyby měřitelné)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 zřetele např. k hodnocení originality a tvůrčího přístupu.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nedostatků v oblasti faktografické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 bez zřetele k celkovému profilu žáka.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zkoušení a klasifikace učiva teoretické povahy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 zřetele k jeho aplikaci v praxi.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cs-CZ" altLang="cs-CZ" dirty="0"/>
              <a:t> </a:t>
            </a:r>
          </a:p>
          <a:p>
            <a:pPr marL="0" indent="0" eaLnBrk="1" hangingPunct="1">
              <a:buNone/>
            </a:pPr>
            <a:endParaRPr lang="cs-CZ" altLang="cs-CZ" dirty="0"/>
          </a:p>
        </p:txBody>
      </p:sp>
      <p:sp>
        <p:nvSpPr>
          <p:cNvPr id="79876" name="Zástupný symbol pro datum 3">
            <a:extLst>
              <a:ext uri="{FF2B5EF4-FFF2-40B4-BE49-F238E27FC236}">
                <a16:creationId xmlns:a16="http://schemas.microsoft.com/office/drawing/2014/main" id="{E9B056CE-6B3A-4D7A-BA53-F82A2321D9EA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Nadpis 1">
            <a:extLst>
              <a:ext uri="{FF2B5EF4-FFF2-40B4-BE49-F238E27FC236}">
                <a16:creationId xmlns:a16="http://schemas.microsoft.com/office/drawing/2014/main" id="{5CF36776-53BE-4451-96E1-5249A1B896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72081" y="681038"/>
            <a:ext cx="9387279" cy="719924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Správný (nesprávný) pohled na chybování žáků</a:t>
            </a:r>
          </a:p>
        </p:txBody>
      </p:sp>
      <p:sp>
        <p:nvSpPr>
          <p:cNvPr id="80899" name="Zástupný symbol pro obsah 2">
            <a:extLst>
              <a:ext uri="{FF2B5EF4-FFF2-40B4-BE49-F238E27FC236}">
                <a16:creationId xmlns:a16="http://schemas.microsoft.com/office/drawing/2014/main" id="{07B081E5-5132-41AA-9997-15DD54F0450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39348" y="2008188"/>
            <a:ext cx="8913303" cy="445722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Správný pohled na chybu znamená dívat se na ni jako na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přirozenou součást procesu učení.</a:t>
            </a:r>
          </a:p>
          <a:p>
            <a:pPr marL="0" indent="0" eaLnBrk="1" hangingPunct="1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Nesprávný pohled na chybování, tj.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hodnocení žáka jako horšího než ti druzí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vede ke sníženému sebehodnocení, až k znehodnocenému sebepojetí, to vede 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 narušení vztahu učitel – žák.</a:t>
            </a:r>
          </a:p>
          <a:p>
            <a:pPr eaLnBrk="1" hangingPunct="1"/>
            <a:endParaRPr lang="cs-CZ" altLang="cs-CZ" b="1" dirty="0"/>
          </a:p>
          <a:p>
            <a:pPr marL="0" indent="0" eaLnBrk="1" hangingPunct="1">
              <a:buNone/>
            </a:pPr>
            <a:endParaRPr lang="cs-CZ" altLang="cs-CZ" dirty="0"/>
          </a:p>
        </p:txBody>
      </p:sp>
      <p:sp>
        <p:nvSpPr>
          <p:cNvPr id="80900" name="Zástupný symbol pro datum 3">
            <a:extLst>
              <a:ext uri="{FF2B5EF4-FFF2-40B4-BE49-F238E27FC236}">
                <a16:creationId xmlns:a16="http://schemas.microsoft.com/office/drawing/2014/main" id="{26A2EF7E-8AF1-48E1-8BF0-34DB5BEB20D1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Nadpis 1">
            <a:extLst>
              <a:ext uri="{FF2B5EF4-FFF2-40B4-BE49-F238E27FC236}">
                <a16:creationId xmlns:a16="http://schemas.microsoft.com/office/drawing/2014/main" id="{7D4AF98B-C651-49D3-9DA2-ECD2660059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681037"/>
            <a:ext cx="8686800" cy="745091"/>
          </a:xfrm>
        </p:spPr>
        <p:txBody>
          <a:bodyPr/>
          <a:lstStyle/>
          <a:p>
            <a:pPr eaLnBrk="1" hangingPunct="1"/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Jak hodnotit a posuzovat chyby?</a:t>
            </a:r>
          </a:p>
        </p:txBody>
      </p:sp>
      <p:sp>
        <p:nvSpPr>
          <p:cNvPr id="81923" name="Zástupný symbol pro obsah 2">
            <a:extLst>
              <a:ext uri="{FF2B5EF4-FFF2-40B4-BE49-F238E27FC236}">
                <a16:creationId xmlns:a16="http://schemas.microsoft.com/office/drawing/2014/main" id="{42076948-1A58-47A0-BB31-6795823112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26128" y="1825625"/>
            <a:ext cx="9089472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Hodnocení a posuzování chyb se posouvá směrem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 tvořivému a komunikačnímu přístupu.</a:t>
            </a:r>
          </a:p>
          <a:p>
            <a:pPr eaLnBrk="1" hangingPunct="1"/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Ke komplexnímu posuzování a hodnocení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na základě kvalitativní analýzy pedagogické situace.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Tj. – kromě správnosti a faktografické přesnosti zahrnuje i emoční vyjádření, osobitost projevu, bohatost a hloubku vyjádření, schopnost vlastního posouzení dané problematiky. 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Při hodnocení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nesledujeme jen znalost faktů, ale i vhodnost postojů a prožitků v dané situaci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cs-CZ" altLang="cs-CZ" dirty="0"/>
          </a:p>
        </p:txBody>
      </p:sp>
      <p:sp>
        <p:nvSpPr>
          <p:cNvPr id="81924" name="Zástupný symbol pro datum 3">
            <a:extLst>
              <a:ext uri="{FF2B5EF4-FFF2-40B4-BE49-F238E27FC236}">
                <a16:creationId xmlns:a16="http://schemas.microsoft.com/office/drawing/2014/main" id="{1653E0E5-A2A0-459B-8D93-2A167431ABF4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20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Nadpis 1">
            <a:extLst>
              <a:ext uri="{FF2B5EF4-FFF2-40B4-BE49-F238E27FC236}">
                <a16:creationId xmlns:a16="http://schemas.microsoft.com/office/drawing/2014/main" id="{1503CF7A-AAA7-449B-9858-CD79DC742D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2866" y="545283"/>
            <a:ext cx="5729681" cy="114540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cs-CZ" alt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Konotace významů jako zdroj „chybné interpretace“ pojmů</a:t>
            </a:r>
            <a:br>
              <a:rPr lang="cs-CZ" altLang="cs-CZ" sz="4000" dirty="0"/>
            </a:br>
            <a:endParaRPr lang="cs-CZ" altLang="cs-CZ" sz="4000" dirty="0"/>
          </a:p>
        </p:txBody>
      </p:sp>
      <p:sp>
        <p:nvSpPr>
          <p:cNvPr id="82947" name="Zástupný symbol pro obsah 2">
            <a:extLst>
              <a:ext uri="{FF2B5EF4-FFF2-40B4-BE49-F238E27FC236}">
                <a16:creationId xmlns:a16="http://schemas.microsoft.com/office/drawing/2014/main" id="{9EDC5687-A6C1-4B99-971C-BE0F0456978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17738" y="2172749"/>
            <a:ext cx="9546673" cy="4004214"/>
          </a:xfrm>
        </p:spPr>
        <p:txBody>
          <a:bodyPr/>
          <a:lstStyle/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Kulič – „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chyba jako diagnóza a korekce předmětné oblasti komunikace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“ – komunikaci poznatků prostřednictvím jazyka, jemuž odpovídá určitý referenční význam – někdy nesprávně pochopený. 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Zdůrazňuje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 nutnost identifikace nedostatečného pochopení.</a:t>
            </a:r>
          </a:p>
          <a:p>
            <a:pPr eaLnBrk="1" hangingPunct="1"/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Pojem se nedá osvojit jednoduše jako „ukázání“, vždy záleží na práci s celým systémem výkladu, tzn. s kontextem příslušného oboru anebo určitého komunikačního rámce.</a:t>
            </a:r>
          </a:p>
          <a:p>
            <a:pPr eaLnBrk="1" hangingPunct="1"/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0863" y="706668"/>
            <a:ext cx="5578678" cy="643959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Chybování učitelů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34516" y="1744911"/>
            <a:ext cx="10224083" cy="3855466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nedostatků v oblasti znalostí, dovedností (tam, kde jsou chyby měřitelné)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 zřetele např. k hodnocení originality a tvůrčího přístupu.</a:t>
            </a:r>
          </a:p>
          <a:p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nedostatků v oblasti faktografické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 zřetele k celkovému profilu žáka.</a:t>
            </a:r>
          </a:p>
          <a:p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Přeceňování zkoušení a klasifikace učiva teoretické povahy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 zřetele k jeho aplikaci v praxi.</a:t>
            </a:r>
          </a:p>
          <a:p>
            <a:pPr marL="4572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4339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34143" y="620785"/>
            <a:ext cx="6816617" cy="570452"/>
          </a:xfrm>
        </p:spPr>
        <p:txBody>
          <a:bodyPr>
            <a:no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00293" y="1669409"/>
            <a:ext cx="10248239" cy="39596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KOSÍKOVÁ, Věra. </a:t>
            </a: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Psychologie ve vzdělávání a její </a:t>
            </a:r>
            <a:r>
              <a:rPr lang="cs-CZ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psychodidaktické</a:t>
            </a: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 aspekty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Vyd. 1. Praha: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2011, 265 s. Pedagogika (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). ISBN 9788024724331</a:t>
            </a:r>
          </a:p>
          <a:p>
            <a:pPr marL="45720" indent="0"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" indent="0">
              <a:buNone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HOLEČEK, Václav. </a:t>
            </a: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Psychologie v učitelské praxi. </a:t>
            </a: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Vyd. 1. Praha: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2014, 224 s. Pedagogika (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Grada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). ISBN 9788024737041</a:t>
            </a:r>
          </a:p>
          <a:p>
            <a:pPr marL="45720" indent="0">
              <a:buNone/>
            </a:pPr>
            <a:endParaRPr lang="cs-CZ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" indent="0">
              <a:buNone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KULIČ, Václav. </a:t>
            </a: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Chyba a učení. </a:t>
            </a: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Vyd. 1. Praha, 1971, 248 s. ISBN 1429971</a:t>
            </a:r>
          </a:p>
        </p:txBody>
      </p:sp>
    </p:spTree>
    <p:extLst>
      <p:ext uri="{BB962C8B-B14F-4D97-AF65-F5344CB8AC3E}">
        <p14:creationId xmlns:p14="http://schemas.microsoft.com/office/powerpoint/2010/main" val="94277075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</TotalTime>
  <Words>902</Words>
  <Application>Microsoft Office PowerPoint</Application>
  <PresentationFormat>Širokoúhlá obrazovka</PresentationFormat>
  <Paragraphs>74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Práce s chybou</vt:lpstr>
      <vt:lpstr>Piaget</vt:lpstr>
      <vt:lpstr>Chyba se musí identifikovat na začátku učební činnosti  </vt:lpstr>
      <vt:lpstr>Procesy práce s chybou</vt:lpstr>
      <vt:lpstr>Normativní, kreativní chyby</vt:lpstr>
      <vt:lpstr>Práce s chybou se váže na pojetí výuky  </vt:lpstr>
      <vt:lpstr>Chybování učitelů </vt:lpstr>
      <vt:lpstr>Správný (nesprávný) pohled na chybování žáků</vt:lpstr>
      <vt:lpstr>Jak hodnotit a posuzovat chyby?</vt:lpstr>
      <vt:lpstr>Konotace významů jako zdroj „chybné interpretace“ pojmů </vt:lpstr>
      <vt:lpstr>Chybování učitelů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20</cp:revision>
  <dcterms:created xsi:type="dcterms:W3CDTF">2020-12-01T17:20:29Z</dcterms:created>
  <dcterms:modified xsi:type="dcterms:W3CDTF">2023-07-13T07:44:21Z</dcterms:modified>
</cp:coreProperties>
</file>