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63" r:id="rId1"/>
  </p:sldMasterIdLst>
  <p:sldIdLst>
    <p:sldId id="256" r:id="rId2"/>
    <p:sldId id="284" r:id="rId3"/>
    <p:sldId id="260" r:id="rId4"/>
    <p:sldId id="257" r:id="rId5"/>
    <p:sldId id="262" r:id="rId6"/>
    <p:sldId id="278" r:id="rId7"/>
    <p:sldId id="274" r:id="rId8"/>
    <p:sldId id="279" r:id="rId9"/>
    <p:sldId id="267" r:id="rId10"/>
    <p:sldId id="280" r:id="rId11"/>
    <p:sldId id="261" r:id="rId12"/>
    <p:sldId id="264" r:id="rId13"/>
    <p:sldId id="265" r:id="rId14"/>
    <p:sldId id="263" r:id="rId15"/>
    <p:sldId id="258" r:id="rId16"/>
    <p:sldId id="281" r:id="rId17"/>
    <p:sldId id="282" r:id="rId18"/>
    <p:sldId id="266" r:id="rId19"/>
    <p:sldId id="268" r:id="rId20"/>
    <p:sldId id="269" r:id="rId21"/>
    <p:sldId id="270" r:id="rId22"/>
    <p:sldId id="271" r:id="rId23"/>
    <p:sldId id="272" r:id="rId24"/>
    <p:sldId id="273" r:id="rId25"/>
    <p:sldId id="283" r:id="rId26"/>
    <p:sldId id="275" r:id="rId27"/>
    <p:sldId id="277" r:id="rId2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0" autoAdjust="0"/>
    <p:restoredTop sz="94660"/>
  </p:normalViewPr>
  <p:slideViewPr>
    <p:cSldViewPr snapToGrid="0">
      <p:cViewPr varScale="1">
        <p:scale>
          <a:sx n="106" d="100"/>
          <a:sy n="106" d="100"/>
        </p:scale>
        <p:origin x="180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9" name="Group 88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90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2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3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4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5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6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7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8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1669293" y="1186483"/>
            <a:ext cx="8848345" cy="4477933"/>
            <a:chOff x="1669293" y="1186483"/>
            <a:chExt cx="8848345" cy="4477933"/>
          </a:xfrm>
        </p:grpSpPr>
        <p:sp>
          <p:nvSpPr>
            <p:cNvPr id="39" name="Rectangle 38"/>
            <p:cNvSpPr/>
            <p:nvPr/>
          </p:nvSpPr>
          <p:spPr>
            <a:xfrm>
              <a:off x="1674042" y="1186483"/>
              <a:ext cx="8843596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41" name="Rectangle 40"/>
            <p:cNvSpPr/>
            <p:nvPr/>
          </p:nvSpPr>
          <p:spPr>
            <a:xfrm>
              <a:off x="1669293" y="1991156"/>
              <a:ext cx="8845667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9236" y="2075504"/>
            <a:ext cx="8679915" cy="1748729"/>
          </a:xfrm>
        </p:spPr>
        <p:txBody>
          <a:bodyPr bIns="0" anchor="b">
            <a:normAutofit/>
          </a:bodyPr>
          <a:lstStyle>
            <a:lvl1pPr algn="ctr">
              <a:lnSpc>
                <a:spcPct val="80000"/>
              </a:lnSpc>
              <a:defRPr sz="5400" spc="-150">
                <a:solidFill>
                  <a:srgbClr val="FFFE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9237" y="3906266"/>
            <a:ext cx="8673427" cy="1322587"/>
          </a:xfrm>
        </p:spPr>
        <p:txBody>
          <a:bodyPr tIns="0">
            <a:normAutofit/>
          </a:bodyPr>
          <a:lstStyle>
            <a:lvl1pPr marL="0" indent="0" algn="ctr">
              <a:lnSpc>
                <a:spcPct val="100000"/>
              </a:lnSpc>
              <a:buNone/>
              <a:defRPr sz="1800" b="0">
                <a:solidFill>
                  <a:srgbClr val="FFFEFF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 vert="horz" lIns="91440" tIns="45720" rIns="91440" bIns="45720" rtlCol="0" anchor="ctr"/>
          <a:lstStyle>
            <a:lvl1pPr>
              <a:defRPr lang="en-US"/>
            </a:lvl1pPr>
          </a:lstStyle>
          <a:p>
            <a:fld id="{15FEBAB4-A8B8-4AFC-8CBB-A6DCA76E2F80}" type="datetimeFigureOut">
              <a:rPr lang="cs-CZ" smtClean="0"/>
              <a:t>06.03.2023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C945F7BA-3D28-4A5A-BB75-50300E9C1A8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81620722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0" name="Group 79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81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0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101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7" name="Group 26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8" name="Rectangle 27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49925"/>
            <a:ext cx="3498979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248622"/>
          </a:xfrm>
        </p:spPr>
        <p:txBody>
          <a:bodyPr anchor="ctr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EBAB4-A8B8-4AFC-8CBB-A6DCA76E2F80}" type="datetimeFigureOut">
              <a:rPr lang="cs-CZ" smtClean="0"/>
              <a:t>06.03.2023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5F7BA-3D28-4A5A-BB75-50300E9C1A8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169829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oddí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78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9" name="Group 8"/>
          <p:cNvGrpSpPr/>
          <p:nvPr/>
        </p:nvGrpSpPr>
        <p:grpSpPr>
          <a:xfrm>
            <a:off x="3259545" y="1186483"/>
            <a:ext cx="5666145" cy="4477933"/>
            <a:chOff x="3259545" y="1186483"/>
            <a:chExt cx="5666145" cy="4477933"/>
          </a:xfrm>
        </p:grpSpPr>
        <p:sp>
          <p:nvSpPr>
            <p:cNvPr id="99" name="Rectangle 98"/>
            <p:cNvSpPr/>
            <p:nvPr/>
          </p:nvSpPr>
          <p:spPr>
            <a:xfrm>
              <a:off x="3259545" y="1186483"/>
              <a:ext cx="5657881" cy="71618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0" name="Isosceles Triangle 39"/>
            <p:cNvSpPr/>
            <p:nvPr/>
          </p:nvSpPr>
          <p:spPr>
            <a:xfrm rot="10800000">
              <a:off x="5892384" y="5313353"/>
              <a:ext cx="407233" cy="35106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101" name="Rectangle 100"/>
            <p:cNvSpPr/>
            <p:nvPr/>
          </p:nvSpPr>
          <p:spPr>
            <a:xfrm>
              <a:off x="3259545" y="1991156"/>
              <a:ext cx="5666145" cy="332219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344216" y="2074730"/>
            <a:ext cx="5490224" cy="1689390"/>
          </a:xfrm>
        </p:spPr>
        <p:txBody>
          <a:bodyPr bIns="0" anchor="b">
            <a:normAutofit/>
          </a:bodyPr>
          <a:lstStyle>
            <a:lvl1pPr algn="ctr">
              <a:defRPr sz="4400">
                <a:solidFill>
                  <a:srgbClr val="FFFE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344215" y="3846851"/>
            <a:ext cx="5490223" cy="1383770"/>
          </a:xfrm>
        </p:spPr>
        <p:txBody>
          <a:bodyPr tIns="0"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15FEBAB4-A8B8-4AFC-8CBB-A6DCA76E2F80}" type="datetimeFigureOut">
              <a:rPr lang="cs-CZ" smtClean="0"/>
              <a:t>06.03.2023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>
            <a:lvl1pPr algn="ctr">
              <a:defRPr/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C945F7BA-3D28-4A5A-BB75-50300E9C1A8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7606895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7" name="Group 3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3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3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59" name="Group 58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0" name="Rectangle 59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1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2" name="Rectangle 61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0" y="2339669"/>
            <a:ext cx="3500828" cy="2470065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20878" y="803187"/>
            <a:ext cx="6269591" cy="2382651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18447" y="3672162"/>
            <a:ext cx="6272022" cy="2383586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15FEBAB4-A8B8-4AFC-8CBB-A6DCA76E2F80}" type="datetimeFigureOut">
              <a:rPr lang="cs-CZ" smtClean="0"/>
              <a:t>06.03.2023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C945F7BA-3D28-4A5A-BB75-50300E9C1A8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6123534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Group 38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40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1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2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3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4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5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6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7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8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49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0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1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2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3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4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5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6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7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8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59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60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61" name="Group 6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62" name="Rectangle 6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3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64" name="Rectangle 63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9001" y="2363915"/>
            <a:ext cx="3500828" cy="2460497"/>
          </a:xfrm>
        </p:spPr>
        <p:txBody>
          <a:bodyPr lIns="91440" tIns="91440" rIns="91440" bIns="91440"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25137" y="803185"/>
            <a:ext cx="6265088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125305" y="1488985"/>
            <a:ext cx="6264350" cy="169685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118653" y="3665887"/>
            <a:ext cx="6264414" cy="685800"/>
          </a:xfrm>
        </p:spPr>
        <p:txBody>
          <a:bodyPr anchor="ctr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all" baseline="0">
                <a:solidFill>
                  <a:schemeClr val="accent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118447" y="4351687"/>
            <a:ext cx="6265588" cy="1704060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15FEBAB4-A8B8-4AFC-8CBB-A6DCA76E2F80}" type="datetimeFigureOut">
              <a:rPr lang="cs-CZ" smtClean="0"/>
              <a:t>06.03.2023</a:t>
            </a:fld>
            <a:endParaRPr lang="cs-CZ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C945F7BA-3D28-4A5A-BB75-50300E9C1A8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674488983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Jenom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7" name="Group 76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8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4" name="Group 23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5" name="Rectangle 24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6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2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EBAB4-A8B8-4AFC-8CBB-A6DCA76E2F80}" type="datetimeFigureOut">
              <a:rPr lang="cs-CZ" smtClean="0"/>
              <a:t>06.03.2023</a:t>
            </a:fld>
            <a:endParaRPr lang="cs-CZ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5F7BA-3D28-4A5A-BB75-50300E9C1A8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51755729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15FEBAB4-A8B8-4AFC-8CBB-A6DCA76E2F80}" type="datetimeFigureOut">
              <a:rPr lang="cs-CZ" smtClean="0"/>
              <a:t>06.03.2023</a:t>
            </a:fld>
            <a:endParaRPr lang="cs-CZ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C945F7BA-3D28-4A5A-BB75-50300E9C1A8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0186125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4" name="Group 73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5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6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1" name="Group 20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2" name="Rectangle 21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2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33" name="Rectangle 32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1" y="2352026"/>
            <a:ext cx="3501197" cy="1223298"/>
          </a:xfrm>
        </p:spPr>
        <p:txBody>
          <a:bodyPr bIns="0" anchor="b">
            <a:noAutofit/>
          </a:bodyPr>
          <a:lstStyle>
            <a:lvl1pPr algn="ctr">
              <a:defRPr sz="3200">
                <a:solidFill>
                  <a:srgbClr val="FFFE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09983" y="802809"/>
            <a:ext cx="6275035" cy="5249940"/>
          </a:xfrm>
        </p:spPr>
        <p:txBody>
          <a:bodyPr anchor="ctr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8631" y="3580186"/>
            <a:ext cx="3501197" cy="1221164"/>
          </a:xfrm>
        </p:spPr>
        <p:txBody>
          <a:bodyPr/>
          <a:lstStyle>
            <a:lvl1pPr marL="0" indent="0" algn="ctr">
              <a:buNone/>
              <a:defRPr sz="16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EBAB4-A8B8-4AFC-8CBB-A6DCA76E2F80}" type="datetimeFigureOut">
              <a:rPr lang="cs-CZ" smtClean="0"/>
              <a:t>06.03.2023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5F7BA-3D28-4A5A-BB75-50300E9C1A8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24735052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3" name="Group 72"/>
          <p:cNvGrpSpPr/>
          <p:nvPr/>
        </p:nvGrpSpPr>
        <p:grpSpPr>
          <a:xfrm>
            <a:off x="-329674" y="-59376"/>
            <a:ext cx="12515851" cy="6923798"/>
            <a:chOff x="-329674" y="-51881"/>
            <a:chExt cx="12515851" cy="6923798"/>
          </a:xfrm>
        </p:grpSpPr>
        <p:sp>
          <p:nvSpPr>
            <p:cNvPr id="81" name="Freeform 5"/>
            <p:cNvSpPr/>
            <p:nvPr/>
          </p:nvSpPr>
          <p:spPr bwMode="auto">
            <a:xfrm>
              <a:off x="-329674" y="1298404"/>
              <a:ext cx="9702800" cy="5573512"/>
            </a:xfrm>
            <a:custGeom>
              <a:avLst/>
              <a:gdLst/>
              <a:ahLst/>
              <a:cxnLst/>
              <a:rect l="0" t="0" r="r" b="b"/>
              <a:pathLst>
                <a:path w="2038" h="1169">
                  <a:moveTo>
                    <a:pt x="1752" y="1169"/>
                  </a:moveTo>
                  <a:cubicBezTo>
                    <a:pt x="2038" y="928"/>
                    <a:pt x="1673" y="513"/>
                    <a:pt x="1487" y="334"/>
                  </a:cubicBezTo>
                  <a:cubicBezTo>
                    <a:pt x="1316" y="170"/>
                    <a:pt x="1099" y="43"/>
                    <a:pt x="860" y="22"/>
                  </a:cubicBezTo>
                  <a:cubicBezTo>
                    <a:pt x="621" y="0"/>
                    <a:pt x="341" y="128"/>
                    <a:pt x="199" y="318"/>
                  </a:cubicBezTo>
                  <a:cubicBezTo>
                    <a:pt x="0" y="586"/>
                    <a:pt x="184" y="965"/>
                    <a:pt x="399" y="116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6"/>
            <p:cNvSpPr/>
            <p:nvPr/>
          </p:nvSpPr>
          <p:spPr bwMode="auto">
            <a:xfrm>
              <a:off x="670451" y="2018236"/>
              <a:ext cx="7373938" cy="4848892"/>
            </a:xfrm>
            <a:custGeom>
              <a:avLst/>
              <a:gdLst/>
              <a:ahLst/>
              <a:cxnLst/>
              <a:rect l="0" t="0" r="r" b="b"/>
              <a:pathLst>
                <a:path w="1549" h="1017">
                  <a:moveTo>
                    <a:pt x="1025" y="1016"/>
                  </a:moveTo>
                  <a:cubicBezTo>
                    <a:pt x="1223" y="971"/>
                    <a:pt x="1549" y="857"/>
                    <a:pt x="1443" y="592"/>
                  </a:cubicBezTo>
                  <a:cubicBezTo>
                    <a:pt x="1344" y="344"/>
                    <a:pt x="1041" y="111"/>
                    <a:pt x="782" y="53"/>
                  </a:cubicBezTo>
                  <a:cubicBezTo>
                    <a:pt x="545" y="0"/>
                    <a:pt x="275" y="117"/>
                    <a:pt x="150" y="329"/>
                  </a:cubicBezTo>
                  <a:cubicBezTo>
                    <a:pt x="0" y="584"/>
                    <a:pt x="243" y="911"/>
                    <a:pt x="477" y="1017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7"/>
            <p:cNvSpPr/>
            <p:nvPr/>
          </p:nvSpPr>
          <p:spPr bwMode="auto">
            <a:xfrm>
              <a:off x="251351" y="1788400"/>
              <a:ext cx="8035925" cy="5083516"/>
            </a:xfrm>
            <a:custGeom>
              <a:avLst/>
              <a:gdLst/>
              <a:ahLst/>
              <a:cxnLst/>
              <a:rect l="0" t="0" r="r" b="b"/>
              <a:pathLst>
                <a:path w="1688" h="1066">
                  <a:moveTo>
                    <a:pt x="1302" y="1066"/>
                  </a:moveTo>
                  <a:cubicBezTo>
                    <a:pt x="1416" y="1024"/>
                    <a:pt x="1551" y="962"/>
                    <a:pt x="1613" y="850"/>
                  </a:cubicBezTo>
                  <a:cubicBezTo>
                    <a:pt x="1688" y="715"/>
                    <a:pt x="1606" y="575"/>
                    <a:pt x="1517" y="471"/>
                  </a:cubicBezTo>
                  <a:cubicBezTo>
                    <a:pt x="1336" y="258"/>
                    <a:pt x="1084" y="62"/>
                    <a:pt x="798" y="28"/>
                  </a:cubicBezTo>
                  <a:cubicBezTo>
                    <a:pt x="559" y="0"/>
                    <a:pt x="317" y="138"/>
                    <a:pt x="181" y="333"/>
                  </a:cubicBezTo>
                  <a:cubicBezTo>
                    <a:pt x="0" y="592"/>
                    <a:pt x="191" y="907"/>
                    <a:pt x="420" y="10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8"/>
            <p:cNvSpPr/>
            <p:nvPr/>
          </p:nvSpPr>
          <p:spPr bwMode="auto">
            <a:xfrm>
              <a:off x="-1061" y="549842"/>
              <a:ext cx="10334625" cy="6322075"/>
            </a:xfrm>
            <a:custGeom>
              <a:avLst/>
              <a:gdLst/>
              <a:ahLst/>
              <a:cxnLst/>
              <a:rect l="0" t="0" r="r" b="b"/>
              <a:pathLst>
                <a:path w="2171" h="1326">
                  <a:moveTo>
                    <a:pt x="1873" y="1326"/>
                  </a:moveTo>
                  <a:cubicBezTo>
                    <a:pt x="2171" y="1045"/>
                    <a:pt x="1825" y="678"/>
                    <a:pt x="1609" y="473"/>
                  </a:cubicBezTo>
                  <a:cubicBezTo>
                    <a:pt x="1406" y="281"/>
                    <a:pt x="1159" y="116"/>
                    <a:pt x="880" y="63"/>
                  </a:cubicBezTo>
                  <a:cubicBezTo>
                    <a:pt x="545" y="0"/>
                    <a:pt x="214" y="161"/>
                    <a:pt x="0" y="42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9"/>
            <p:cNvSpPr/>
            <p:nvPr/>
          </p:nvSpPr>
          <p:spPr bwMode="auto">
            <a:xfrm>
              <a:off x="3701" y="6186246"/>
              <a:ext cx="504825" cy="681527"/>
            </a:xfrm>
            <a:custGeom>
              <a:avLst/>
              <a:gdLst/>
              <a:ahLst/>
              <a:cxnLst/>
              <a:rect l="0" t="0" r="r" b="b"/>
              <a:pathLst>
                <a:path w="106" h="143">
                  <a:moveTo>
                    <a:pt x="0" y="0"/>
                  </a:moveTo>
                  <a:cubicBezTo>
                    <a:pt x="35" y="54"/>
                    <a:pt x="70" y="101"/>
                    <a:pt x="106" y="143"/>
                  </a:cubicBezTo>
                </a:path>
              </a:pathLst>
            </a:custGeom>
            <a:noFill/>
            <a:ln w="4763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0"/>
            <p:cNvSpPr/>
            <p:nvPr/>
          </p:nvSpPr>
          <p:spPr bwMode="auto">
            <a:xfrm>
              <a:off x="-1061" y="-51881"/>
              <a:ext cx="11091863" cy="6923796"/>
            </a:xfrm>
            <a:custGeom>
              <a:avLst/>
              <a:gdLst/>
              <a:ahLst/>
              <a:cxnLst/>
              <a:rect l="0" t="0" r="r" b="b"/>
              <a:pathLst>
                <a:path w="2330" h="1452">
                  <a:moveTo>
                    <a:pt x="2046" y="1452"/>
                  </a:moveTo>
                  <a:cubicBezTo>
                    <a:pt x="2330" y="1153"/>
                    <a:pt x="2049" y="821"/>
                    <a:pt x="1813" y="601"/>
                  </a:cubicBezTo>
                  <a:cubicBezTo>
                    <a:pt x="1569" y="375"/>
                    <a:pt x="1282" y="179"/>
                    <a:pt x="956" y="97"/>
                  </a:cubicBezTo>
                  <a:cubicBezTo>
                    <a:pt x="572" y="0"/>
                    <a:pt x="292" y="101"/>
                    <a:pt x="0" y="366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1"/>
            <p:cNvSpPr/>
            <p:nvPr/>
          </p:nvSpPr>
          <p:spPr bwMode="auto">
            <a:xfrm>
              <a:off x="5426601" y="5579"/>
              <a:ext cx="5788025" cy="6847184"/>
            </a:xfrm>
            <a:custGeom>
              <a:avLst/>
              <a:gdLst/>
              <a:ahLst/>
              <a:cxnLst/>
              <a:rect l="0" t="0" r="r" b="b"/>
              <a:pathLst>
                <a:path w="1216" h="1436">
                  <a:moveTo>
                    <a:pt x="1094" y="1436"/>
                  </a:moveTo>
                  <a:cubicBezTo>
                    <a:pt x="1216" y="1114"/>
                    <a:pt x="904" y="770"/>
                    <a:pt x="709" y="551"/>
                  </a:cubicBezTo>
                  <a:cubicBezTo>
                    <a:pt x="509" y="327"/>
                    <a:pt x="274" y="127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2"/>
            <p:cNvSpPr/>
            <p:nvPr/>
          </p:nvSpPr>
          <p:spPr bwMode="auto">
            <a:xfrm>
              <a:off x="-1061" y="5579"/>
              <a:ext cx="1057275" cy="614491"/>
            </a:xfrm>
            <a:custGeom>
              <a:avLst/>
              <a:gdLst/>
              <a:ahLst/>
              <a:cxnLst/>
              <a:rect l="0" t="0" r="r" b="b"/>
              <a:pathLst>
                <a:path w="222" h="129">
                  <a:moveTo>
                    <a:pt x="222" y="0"/>
                  </a:moveTo>
                  <a:cubicBezTo>
                    <a:pt x="152" y="35"/>
                    <a:pt x="76" y="78"/>
                    <a:pt x="0" y="12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3"/>
            <p:cNvSpPr/>
            <p:nvPr/>
          </p:nvSpPr>
          <p:spPr bwMode="auto">
            <a:xfrm>
              <a:off x="5821889" y="5579"/>
              <a:ext cx="5588000" cy="6866337"/>
            </a:xfrm>
            <a:custGeom>
              <a:avLst/>
              <a:gdLst/>
              <a:ahLst/>
              <a:cxnLst/>
              <a:rect l="0" t="0" r="r" b="b"/>
              <a:pathLst>
                <a:path w="1174" h="1440">
                  <a:moveTo>
                    <a:pt x="1067" y="1440"/>
                  </a:moveTo>
                  <a:cubicBezTo>
                    <a:pt x="1174" y="1124"/>
                    <a:pt x="887" y="797"/>
                    <a:pt x="698" y="577"/>
                  </a:cubicBezTo>
                  <a:cubicBezTo>
                    <a:pt x="500" y="348"/>
                    <a:pt x="270" y="14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4"/>
            <p:cNvSpPr/>
            <p:nvPr/>
          </p:nvSpPr>
          <p:spPr bwMode="auto">
            <a:xfrm>
              <a:off x="3701" y="790"/>
              <a:ext cx="595313" cy="352734"/>
            </a:xfrm>
            <a:custGeom>
              <a:avLst/>
              <a:gdLst/>
              <a:ahLst/>
              <a:cxnLst/>
              <a:rect l="0" t="0" r="r" b="b"/>
              <a:pathLst>
                <a:path w="125" h="74">
                  <a:moveTo>
                    <a:pt x="125" y="0"/>
                  </a:moveTo>
                  <a:cubicBezTo>
                    <a:pt x="85" y="22"/>
                    <a:pt x="43" y="47"/>
                    <a:pt x="0" y="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15"/>
            <p:cNvSpPr/>
            <p:nvPr/>
          </p:nvSpPr>
          <p:spPr bwMode="auto">
            <a:xfrm>
              <a:off x="6012389" y="5579"/>
              <a:ext cx="5497513" cy="6866337"/>
            </a:xfrm>
            <a:custGeom>
              <a:avLst/>
              <a:gdLst/>
              <a:ahLst/>
              <a:cxnLst/>
              <a:rect l="0" t="0" r="r" b="b"/>
              <a:pathLst>
                <a:path w="1155" h="1440">
                  <a:moveTo>
                    <a:pt x="1056" y="1440"/>
                  </a:moveTo>
                  <a:cubicBezTo>
                    <a:pt x="1155" y="1123"/>
                    <a:pt x="875" y="801"/>
                    <a:pt x="686" y="580"/>
                  </a:cubicBezTo>
                  <a:cubicBezTo>
                    <a:pt x="491" y="352"/>
                    <a:pt x="264" y="145"/>
                    <a:pt x="0" y="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16"/>
            <p:cNvSpPr/>
            <p:nvPr/>
          </p:nvSpPr>
          <p:spPr bwMode="auto">
            <a:xfrm>
              <a:off x="-1061" y="5579"/>
              <a:ext cx="357188" cy="213875"/>
            </a:xfrm>
            <a:custGeom>
              <a:avLst/>
              <a:gdLst/>
              <a:ahLst/>
              <a:cxnLst/>
              <a:rect l="0" t="0" r="r" b="b"/>
              <a:pathLst>
                <a:path w="75" h="45">
                  <a:moveTo>
                    <a:pt x="75" y="0"/>
                  </a:moveTo>
                  <a:cubicBezTo>
                    <a:pt x="50" y="14"/>
                    <a:pt x="25" y="29"/>
                    <a:pt x="0" y="45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17"/>
            <p:cNvSpPr/>
            <p:nvPr/>
          </p:nvSpPr>
          <p:spPr bwMode="auto">
            <a:xfrm>
              <a:off x="6210826" y="790"/>
              <a:ext cx="5522913" cy="6871126"/>
            </a:xfrm>
            <a:custGeom>
              <a:avLst/>
              <a:gdLst/>
              <a:ahLst/>
              <a:cxnLst/>
              <a:rect l="0" t="0" r="r" b="b"/>
              <a:pathLst>
                <a:path w="1160" h="1441">
                  <a:moveTo>
                    <a:pt x="1053" y="1441"/>
                  </a:moveTo>
                  <a:cubicBezTo>
                    <a:pt x="1160" y="1129"/>
                    <a:pt x="892" y="817"/>
                    <a:pt x="705" y="599"/>
                  </a:cubicBezTo>
                  <a:cubicBezTo>
                    <a:pt x="503" y="365"/>
                    <a:pt x="270" y="152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18"/>
            <p:cNvSpPr/>
            <p:nvPr/>
          </p:nvSpPr>
          <p:spPr bwMode="auto">
            <a:xfrm>
              <a:off x="6463239" y="5579"/>
              <a:ext cx="5413375" cy="6866337"/>
            </a:xfrm>
            <a:custGeom>
              <a:avLst/>
              <a:gdLst/>
              <a:ahLst/>
              <a:cxnLst/>
              <a:rect l="0" t="0" r="r" b="b"/>
              <a:pathLst>
                <a:path w="1137" h="1440">
                  <a:moveTo>
                    <a:pt x="1040" y="1440"/>
                  </a:moveTo>
                  <a:cubicBezTo>
                    <a:pt x="1137" y="1131"/>
                    <a:pt x="883" y="828"/>
                    <a:pt x="698" y="611"/>
                  </a:cubicBezTo>
                  <a:cubicBezTo>
                    <a:pt x="498" y="375"/>
                    <a:pt x="268" y="159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19"/>
            <p:cNvSpPr/>
            <p:nvPr/>
          </p:nvSpPr>
          <p:spPr bwMode="auto">
            <a:xfrm>
              <a:off x="6877576" y="5579"/>
              <a:ext cx="5037138" cy="6861550"/>
            </a:xfrm>
            <a:custGeom>
              <a:avLst/>
              <a:gdLst/>
              <a:ahLst/>
              <a:cxnLst/>
              <a:rect l="0" t="0" r="r" b="b"/>
              <a:pathLst>
                <a:path w="1058" h="1439">
                  <a:moveTo>
                    <a:pt x="1011" y="1439"/>
                  </a:moveTo>
                  <a:cubicBezTo>
                    <a:pt x="1058" y="1131"/>
                    <a:pt x="825" y="841"/>
                    <a:pt x="648" y="617"/>
                  </a:cubicBezTo>
                  <a:cubicBezTo>
                    <a:pt x="462" y="383"/>
                    <a:pt x="248" y="16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0"/>
            <p:cNvSpPr/>
            <p:nvPr/>
          </p:nvSpPr>
          <p:spPr bwMode="auto">
            <a:xfrm>
              <a:off x="8768289" y="5579"/>
              <a:ext cx="3417888" cy="2742066"/>
            </a:xfrm>
            <a:custGeom>
              <a:avLst/>
              <a:gdLst/>
              <a:ahLst/>
              <a:cxnLst/>
              <a:rect l="0" t="0" r="r" b="b"/>
              <a:pathLst>
                <a:path w="718" h="575">
                  <a:moveTo>
                    <a:pt x="718" y="575"/>
                  </a:moveTo>
                  <a:cubicBezTo>
                    <a:pt x="500" y="360"/>
                    <a:pt x="260" y="163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7" name="Freeform 21"/>
            <p:cNvSpPr/>
            <p:nvPr/>
          </p:nvSpPr>
          <p:spPr bwMode="auto">
            <a:xfrm>
              <a:off x="9235014" y="10367"/>
              <a:ext cx="2951163" cy="2555325"/>
            </a:xfrm>
            <a:custGeom>
              <a:avLst/>
              <a:gdLst/>
              <a:ahLst/>
              <a:cxnLst/>
              <a:rect l="0" t="0" r="r" b="b"/>
              <a:pathLst>
                <a:path w="620" h="536">
                  <a:moveTo>
                    <a:pt x="620" y="536"/>
                  </a:moveTo>
                  <a:cubicBezTo>
                    <a:pt x="404" y="314"/>
                    <a:pt x="196" y="13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8" name="Freeform 22"/>
            <p:cNvSpPr/>
            <p:nvPr/>
          </p:nvSpPr>
          <p:spPr bwMode="auto">
            <a:xfrm>
              <a:off x="10020826" y="5579"/>
              <a:ext cx="2165350" cy="1358265"/>
            </a:xfrm>
            <a:custGeom>
              <a:avLst/>
              <a:gdLst/>
              <a:ahLst/>
              <a:cxnLst/>
              <a:rect l="0" t="0" r="r" b="b"/>
              <a:pathLst>
                <a:path w="455" h="285">
                  <a:moveTo>
                    <a:pt x="0" y="0"/>
                  </a:moveTo>
                  <a:cubicBezTo>
                    <a:pt x="153" y="85"/>
                    <a:pt x="308" y="180"/>
                    <a:pt x="455" y="285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9" name="Freeform 23"/>
            <p:cNvSpPr/>
            <p:nvPr/>
          </p:nvSpPr>
          <p:spPr bwMode="auto">
            <a:xfrm>
              <a:off x="11290826" y="5579"/>
              <a:ext cx="895350" cy="534687"/>
            </a:xfrm>
            <a:custGeom>
              <a:avLst/>
              <a:gdLst/>
              <a:ahLst/>
              <a:cxnLst/>
              <a:rect l="0" t="0" r="r" b="b"/>
              <a:pathLst>
                <a:path w="188" h="112">
                  <a:moveTo>
                    <a:pt x="0" y="0"/>
                  </a:moveTo>
                  <a:cubicBezTo>
                    <a:pt x="63" y="36"/>
                    <a:pt x="126" y="73"/>
                    <a:pt x="188" y="112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76" name="Group 75"/>
          <p:cNvGrpSpPr/>
          <p:nvPr/>
        </p:nvGrpSpPr>
        <p:grpSpPr>
          <a:xfrm>
            <a:off x="805336" y="1698331"/>
            <a:ext cx="5941540" cy="3470421"/>
            <a:chOff x="805336" y="1698331"/>
            <a:chExt cx="5941540" cy="3470421"/>
          </a:xfrm>
        </p:grpSpPr>
        <p:sp>
          <p:nvSpPr>
            <p:cNvPr id="77" name="Rectangle 76"/>
            <p:cNvSpPr/>
            <p:nvPr/>
          </p:nvSpPr>
          <p:spPr>
            <a:xfrm>
              <a:off x="805336" y="1698331"/>
              <a:ext cx="5941540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8" name="Isosceles Triangle 9"/>
            <p:cNvSpPr/>
            <p:nvPr/>
          </p:nvSpPr>
          <p:spPr>
            <a:xfrm rot="10800000">
              <a:off x="3618113" y="4896349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79" name="Rectangle 78"/>
            <p:cNvSpPr/>
            <p:nvPr/>
          </p:nvSpPr>
          <p:spPr>
            <a:xfrm>
              <a:off x="805336" y="2274403"/>
              <a:ext cx="5941540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43510" y="0"/>
            <a:ext cx="4648490" cy="6858000"/>
          </a:xfrm>
          <a:solidFill>
            <a:schemeClr val="bg1">
              <a:lumMod val="65000"/>
              <a:lumOff val="3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/>
              <a:t>Kliknutím na ikonu přidáte obrázek.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5443" y="2360255"/>
            <a:ext cx="5776646" cy="1178032"/>
          </a:xfrm>
        </p:spPr>
        <p:txBody>
          <a:bodyPr bIns="0" anchor="b">
            <a:normAutofit/>
          </a:bodyPr>
          <a:lstStyle>
            <a:lvl1pPr>
              <a:defRPr sz="3600">
                <a:solidFill>
                  <a:srgbClr val="FFFE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85443" y="3545012"/>
            <a:ext cx="5776646" cy="1274198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rgbClr val="FFFEFF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15FEBAB4-A8B8-4AFC-8CBB-A6DCA76E2F80}" type="datetimeFigureOut">
              <a:rPr lang="cs-CZ" smtClean="0"/>
              <a:t>06.03.2023</a:t>
            </a:fld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5942203" cy="32004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828377" y="320040"/>
            <a:ext cx="914400" cy="320040"/>
          </a:xfrm>
        </p:spPr>
        <p:txBody>
          <a:bodyPr/>
          <a:lstStyle/>
          <a:p>
            <a:fld id="{C945F7BA-3D28-4A5A-BB75-50300E9C1A8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2150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>
            <a:off x="-417513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800144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8632" y="2349925"/>
            <a:ext cx="3501196" cy="2456441"/>
          </a:xfrm>
        </p:spPr>
        <p:txBody>
          <a:bodyPr/>
          <a:lstStyle>
            <a:lvl1pPr>
              <a:defRPr>
                <a:solidFill>
                  <a:srgbClr val="FFFE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09983" y="794719"/>
            <a:ext cx="6275035" cy="5257090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FEBAB4-A8B8-4AFC-8CBB-A6DCA76E2F80}" type="datetimeFigureOut">
              <a:rPr lang="cs-CZ" smtClean="0"/>
              <a:t>06.03.2023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45F7BA-3D28-4A5A-BB75-50300E9C1A8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7664594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5" name="Group 74"/>
          <p:cNvGrpSpPr/>
          <p:nvPr/>
        </p:nvGrpSpPr>
        <p:grpSpPr>
          <a:xfrm flipH="1">
            <a:off x="0" y="0"/>
            <a:ext cx="12584114" cy="6853238"/>
            <a:chOff x="-417513" y="0"/>
            <a:chExt cx="12584114" cy="6853238"/>
          </a:xfrm>
        </p:grpSpPr>
        <p:sp>
          <p:nvSpPr>
            <p:cNvPr id="76" name="Freeform 5"/>
            <p:cNvSpPr/>
            <p:nvPr/>
          </p:nvSpPr>
          <p:spPr bwMode="auto">
            <a:xfrm>
              <a:off x="1306513" y="0"/>
              <a:ext cx="3862388" cy="6843713"/>
            </a:xfrm>
            <a:custGeom>
              <a:avLst/>
              <a:gdLst/>
              <a:ahLst/>
              <a:cxnLst/>
              <a:rect l="0" t="0" r="r" b="b"/>
              <a:pathLst>
                <a:path w="813" h="1440">
                  <a:moveTo>
                    <a:pt x="813" y="0"/>
                  </a:moveTo>
                  <a:cubicBezTo>
                    <a:pt x="331" y="221"/>
                    <a:pt x="0" y="1039"/>
                    <a:pt x="43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7" name="Freeform 6"/>
            <p:cNvSpPr/>
            <p:nvPr/>
          </p:nvSpPr>
          <p:spPr bwMode="auto">
            <a:xfrm>
              <a:off x="10626725" y="9525"/>
              <a:ext cx="1539875" cy="555625"/>
            </a:xfrm>
            <a:custGeom>
              <a:avLst/>
              <a:gdLst/>
              <a:ahLst/>
              <a:cxnLst/>
              <a:rect l="0" t="0" r="r" b="b"/>
              <a:pathLst>
                <a:path w="324" h="117">
                  <a:moveTo>
                    <a:pt x="324" y="117"/>
                  </a:moveTo>
                  <a:cubicBezTo>
                    <a:pt x="223" y="64"/>
                    <a:pt x="107" y="28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8" name="Freeform 7"/>
            <p:cNvSpPr/>
            <p:nvPr/>
          </p:nvSpPr>
          <p:spPr bwMode="auto">
            <a:xfrm>
              <a:off x="10247313" y="5013325"/>
              <a:ext cx="1919288" cy="1830388"/>
            </a:xfrm>
            <a:custGeom>
              <a:avLst/>
              <a:gdLst/>
              <a:ahLst/>
              <a:cxnLst/>
              <a:rect l="0" t="0" r="r" b="b"/>
              <a:pathLst>
                <a:path w="404" h="385">
                  <a:moveTo>
                    <a:pt x="0" y="385"/>
                  </a:moveTo>
                  <a:cubicBezTo>
                    <a:pt x="146" y="272"/>
                    <a:pt x="285" y="142"/>
                    <a:pt x="404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79" name="Freeform 8"/>
            <p:cNvSpPr/>
            <p:nvPr/>
          </p:nvSpPr>
          <p:spPr bwMode="auto">
            <a:xfrm>
              <a:off x="1120775" y="0"/>
              <a:ext cx="3676650" cy="6843713"/>
            </a:xfrm>
            <a:custGeom>
              <a:avLst/>
              <a:gdLst/>
              <a:ahLst/>
              <a:cxnLst/>
              <a:rect l="0" t="0" r="r" b="b"/>
              <a:pathLst>
                <a:path w="774" h="1440">
                  <a:moveTo>
                    <a:pt x="774" y="0"/>
                  </a:moveTo>
                  <a:cubicBezTo>
                    <a:pt x="312" y="240"/>
                    <a:pt x="0" y="1034"/>
                    <a:pt x="41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0" name="Freeform 9"/>
            <p:cNvSpPr/>
            <p:nvPr/>
          </p:nvSpPr>
          <p:spPr bwMode="auto">
            <a:xfrm>
              <a:off x="11202988" y="9525"/>
              <a:ext cx="963613" cy="366713"/>
            </a:xfrm>
            <a:custGeom>
              <a:avLst/>
              <a:gdLst/>
              <a:ahLst/>
              <a:cxnLst/>
              <a:rect l="0" t="0" r="r" b="b"/>
              <a:pathLst>
                <a:path w="203" h="77">
                  <a:moveTo>
                    <a:pt x="203" y="77"/>
                  </a:moveTo>
                  <a:cubicBezTo>
                    <a:pt x="138" y="46"/>
                    <a:pt x="68" y="21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1" name="Freeform 10"/>
            <p:cNvSpPr/>
            <p:nvPr/>
          </p:nvSpPr>
          <p:spPr bwMode="auto">
            <a:xfrm>
              <a:off x="10494963" y="5275263"/>
              <a:ext cx="1666875" cy="1577975"/>
            </a:xfrm>
            <a:custGeom>
              <a:avLst/>
              <a:gdLst/>
              <a:ahLst/>
              <a:cxnLst/>
              <a:rect l="0" t="0" r="r" b="b"/>
              <a:pathLst>
                <a:path w="351" h="332">
                  <a:moveTo>
                    <a:pt x="0" y="332"/>
                  </a:moveTo>
                  <a:cubicBezTo>
                    <a:pt x="125" y="232"/>
                    <a:pt x="245" y="121"/>
                    <a:pt x="35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2" name="Freeform 11"/>
            <p:cNvSpPr/>
            <p:nvPr/>
          </p:nvSpPr>
          <p:spPr bwMode="auto">
            <a:xfrm>
              <a:off x="1001713" y="0"/>
              <a:ext cx="3621088" cy="6843713"/>
            </a:xfrm>
            <a:custGeom>
              <a:avLst/>
              <a:gdLst/>
              <a:ahLst/>
              <a:cxnLst/>
              <a:rect l="0" t="0" r="r" b="b"/>
              <a:pathLst>
                <a:path w="762" h="1440">
                  <a:moveTo>
                    <a:pt x="762" y="0"/>
                  </a:moveTo>
                  <a:cubicBezTo>
                    <a:pt x="308" y="245"/>
                    <a:pt x="0" y="1033"/>
                    <a:pt x="403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3" name="Freeform 12"/>
            <p:cNvSpPr/>
            <p:nvPr/>
          </p:nvSpPr>
          <p:spPr bwMode="auto">
            <a:xfrm>
              <a:off x="11501438" y="9525"/>
              <a:ext cx="665163" cy="257175"/>
            </a:xfrm>
            <a:custGeom>
              <a:avLst/>
              <a:gdLst/>
              <a:ahLst/>
              <a:cxnLst/>
              <a:rect l="0" t="0" r="r" b="b"/>
              <a:pathLst>
                <a:path w="140" h="54">
                  <a:moveTo>
                    <a:pt x="140" y="54"/>
                  </a:moveTo>
                  <a:cubicBezTo>
                    <a:pt x="95" y="34"/>
                    <a:pt x="48" y="16"/>
                    <a:pt x="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4" name="Freeform 13"/>
            <p:cNvSpPr/>
            <p:nvPr/>
          </p:nvSpPr>
          <p:spPr bwMode="auto">
            <a:xfrm>
              <a:off x="10641013" y="5408613"/>
              <a:ext cx="1525588" cy="1435100"/>
            </a:xfrm>
            <a:custGeom>
              <a:avLst/>
              <a:gdLst/>
              <a:ahLst/>
              <a:cxnLst/>
              <a:rect l="0" t="0" r="r" b="b"/>
              <a:pathLst>
                <a:path w="321" h="302">
                  <a:moveTo>
                    <a:pt x="0" y="302"/>
                  </a:moveTo>
                  <a:cubicBezTo>
                    <a:pt x="114" y="210"/>
                    <a:pt x="223" y="109"/>
                    <a:pt x="321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5" name="Freeform 14"/>
            <p:cNvSpPr/>
            <p:nvPr/>
          </p:nvSpPr>
          <p:spPr bwMode="auto">
            <a:xfrm>
              <a:off x="1001713" y="0"/>
              <a:ext cx="3244850" cy="6843713"/>
            </a:xfrm>
            <a:custGeom>
              <a:avLst/>
              <a:gdLst/>
              <a:ahLst/>
              <a:cxnLst/>
              <a:rect l="0" t="0" r="r" b="b"/>
              <a:pathLst>
                <a:path w="683" h="1440">
                  <a:moveTo>
                    <a:pt x="683" y="0"/>
                  </a:moveTo>
                  <a:cubicBezTo>
                    <a:pt x="258" y="256"/>
                    <a:pt x="0" y="1041"/>
                    <a:pt x="355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6" name="Freeform 15"/>
            <p:cNvSpPr/>
            <p:nvPr/>
          </p:nvSpPr>
          <p:spPr bwMode="auto">
            <a:xfrm>
              <a:off x="10802938" y="5518150"/>
              <a:ext cx="1363663" cy="1325563"/>
            </a:xfrm>
            <a:custGeom>
              <a:avLst/>
              <a:gdLst/>
              <a:ahLst/>
              <a:cxnLst/>
              <a:rect l="0" t="0" r="r" b="b"/>
              <a:pathLst>
                <a:path w="287" h="279">
                  <a:moveTo>
                    <a:pt x="0" y="279"/>
                  </a:moveTo>
                  <a:cubicBezTo>
                    <a:pt x="101" y="193"/>
                    <a:pt x="198" y="100"/>
                    <a:pt x="287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7" name="Freeform 16"/>
            <p:cNvSpPr/>
            <p:nvPr/>
          </p:nvSpPr>
          <p:spPr bwMode="auto">
            <a:xfrm>
              <a:off x="889000" y="0"/>
              <a:ext cx="3230563" cy="6843713"/>
            </a:xfrm>
            <a:custGeom>
              <a:avLst/>
              <a:gdLst/>
              <a:ahLst/>
              <a:cxnLst/>
              <a:rect l="0" t="0" r="r" b="b"/>
              <a:pathLst>
                <a:path w="680" h="1440">
                  <a:moveTo>
                    <a:pt x="680" y="0"/>
                  </a:moveTo>
                  <a:cubicBezTo>
                    <a:pt x="257" y="265"/>
                    <a:pt x="0" y="1026"/>
                    <a:pt x="337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8" name="Freeform 17"/>
            <p:cNvSpPr/>
            <p:nvPr/>
          </p:nvSpPr>
          <p:spPr bwMode="auto">
            <a:xfrm>
              <a:off x="10979150" y="5694363"/>
              <a:ext cx="1187450" cy="1149350"/>
            </a:xfrm>
            <a:custGeom>
              <a:avLst/>
              <a:gdLst/>
              <a:ahLst/>
              <a:cxnLst/>
              <a:rect l="0" t="0" r="r" b="b"/>
              <a:pathLst>
                <a:path w="250" h="242">
                  <a:moveTo>
                    <a:pt x="0" y="242"/>
                  </a:moveTo>
                  <a:cubicBezTo>
                    <a:pt x="88" y="166"/>
                    <a:pt x="172" y="85"/>
                    <a:pt x="250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89" name="Freeform 18"/>
            <p:cNvSpPr/>
            <p:nvPr/>
          </p:nvSpPr>
          <p:spPr bwMode="auto">
            <a:xfrm>
              <a:off x="484188" y="0"/>
              <a:ext cx="3421063" cy="6843713"/>
            </a:xfrm>
            <a:custGeom>
              <a:avLst/>
              <a:gdLst/>
              <a:ahLst/>
              <a:cxnLst/>
              <a:rect l="0" t="0" r="r" b="b"/>
              <a:pathLst>
                <a:path w="720" h="1440">
                  <a:moveTo>
                    <a:pt x="720" y="0"/>
                  </a:moveTo>
                  <a:cubicBezTo>
                    <a:pt x="316" y="282"/>
                    <a:pt x="0" y="1018"/>
                    <a:pt x="362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0" name="Freeform 19"/>
            <p:cNvSpPr/>
            <p:nvPr/>
          </p:nvSpPr>
          <p:spPr bwMode="auto">
            <a:xfrm>
              <a:off x="11287125" y="6049963"/>
              <a:ext cx="879475" cy="793750"/>
            </a:xfrm>
            <a:custGeom>
              <a:avLst/>
              <a:gdLst/>
              <a:ahLst/>
              <a:cxnLst/>
              <a:rect l="0" t="0" r="r" b="b"/>
              <a:pathLst>
                <a:path w="185" h="167">
                  <a:moveTo>
                    <a:pt x="0" y="167"/>
                  </a:moveTo>
                  <a:cubicBezTo>
                    <a:pt x="63" y="114"/>
                    <a:pt x="125" y="58"/>
                    <a:pt x="185" y="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1" name="Freeform 20"/>
            <p:cNvSpPr/>
            <p:nvPr/>
          </p:nvSpPr>
          <p:spPr bwMode="auto">
            <a:xfrm>
              <a:off x="598488" y="0"/>
              <a:ext cx="2717800" cy="6843713"/>
            </a:xfrm>
            <a:custGeom>
              <a:avLst/>
              <a:gdLst/>
              <a:ahLst/>
              <a:cxnLst/>
              <a:rect l="0" t="0" r="r" b="b"/>
              <a:pathLst>
                <a:path w="572" h="1440">
                  <a:moveTo>
                    <a:pt x="572" y="0"/>
                  </a:moveTo>
                  <a:cubicBezTo>
                    <a:pt x="213" y="320"/>
                    <a:pt x="0" y="979"/>
                    <a:pt x="164" y="1440"/>
                  </a:cubicBezTo>
                </a:path>
              </a:pathLst>
            </a:custGeom>
            <a:noFill/>
            <a:ln w="12700" cap="flat">
              <a:solidFill>
                <a:schemeClr val="tx1">
                  <a:alpha val="20000"/>
                </a:schemeClr>
              </a:solidFill>
              <a:prstDash val="dashDot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2" name="Freeform 21"/>
            <p:cNvSpPr/>
            <p:nvPr/>
          </p:nvSpPr>
          <p:spPr bwMode="auto">
            <a:xfrm>
              <a:off x="261938" y="0"/>
              <a:ext cx="2944813" cy="6843713"/>
            </a:xfrm>
            <a:custGeom>
              <a:avLst/>
              <a:gdLst/>
              <a:ahLst/>
              <a:cxnLst/>
              <a:rect l="0" t="0" r="r" b="b"/>
              <a:pathLst>
                <a:path w="620" h="1440">
                  <a:moveTo>
                    <a:pt x="620" y="0"/>
                  </a:moveTo>
                  <a:cubicBezTo>
                    <a:pt x="248" y="325"/>
                    <a:pt x="0" y="960"/>
                    <a:pt x="186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lgDash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3" name="Freeform 22"/>
            <p:cNvSpPr/>
            <p:nvPr/>
          </p:nvSpPr>
          <p:spPr bwMode="auto">
            <a:xfrm>
              <a:off x="-417513" y="0"/>
              <a:ext cx="2403475" cy="6843713"/>
            </a:xfrm>
            <a:custGeom>
              <a:avLst/>
              <a:gdLst/>
              <a:ahLst/>
              <a:cxnLst/>
              <a:rect l="0" t="0" r="r" b="b"/>
              <a:pathLst>
                <a:path w="506" h="1440">
                  <a:moveTo>
                    <a:pt x="506" y="0"/>
                  </a:moveTo>
                  <a:cubicBezTo>
                    <a:pt x="109" y="356"/>
                    <a:pt x="0" y="943"/>
                    <a:pt x="171" y="1440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4" name="Freeform 23"/>
            <p:cNvSpPr/>
            <p:nvPr/>
          </p:nvSpPr>
          <p:spPr bwMode="auto">
            <a:xfrm>
              <a:off x="14288" y="9525"/>
              <a:ext cx="1771650" cy="3198813"/>
            </a:xfrm>
            <a:custGeom>
              <a:avLst/>
              <a:gdLst/>
              <a:ahLst/>
              <a:cxnLst/>
              <a:rect l="0" t="0" r="r" b="b"/>
              <a:pathLst>
                <a:path w="373" h="673">
                  <a:moveTo>
                    <a:pt x="373" y="0"/>
                  </a:moveTo>
                  <a:cubicBezTo>
                    <a:pt x="175" y="183"/>
                    <a:pt x="51" y="409"/>
                    <a:pt x="0" y="673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5" name="Freeform 24"/>
            <p:cNvSpPr/>
            <p:nvPr/>
          </p:nvSpPr>
          <p:spPr bwMode="auto">
            <a:xfrm>
              <a:off x="4763" y="6016625"/>
              <a:ext cx="214313" cy="827088"/>
            </a:xfrm>
            <a:custGeom>
              <a:avLst/>
              <a:gdLst/>
              <a:ahLst/>
              <a:cxnLst/>
              <a:rect l="0" t="0" r="r" b="b"/>
              <a:pathLst>
                <a:path w="45" h="174">
                  <a:moveTo>
                    <a:pt x="0" y="0"/>
                  </a:moveTo>
                  <a:cubicBezTo>
                    <a:pt x="11" y="59"/>
                    <a:pt x="26" y="118"/>
                    <a:pt x="45" y="174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  <p:sp>
          <p:nvSpPr>
            <p:cNvPr id="96" name="Freeform 25"/>
            <p:cNvSpPr/>
            <p:nvPr/>
          </p:nvSpPr>
          <p:spPr bwMode="auto">
            <a:xfrm>
              <a:off x="14288" y="0"/>
              <a:ext cx="1562100" cy="2228850"/>
            </a:xfrm>
            <a:custGeom>
              <a:avLst/>
              <a:gdLst/>
              <a:ahLst/>
              <a:cxnLst/>
              <a:rect l="0" t="0" r="r" b="b"/>
              <a:pathLst>
                <a:path w="329" h="469">
                  <a:moveTo>
                    <a:pt x="329" y="0"/>
                  </a:moveTo>
                  <a:cubicBezTo>
                    <a:pt x="189" y="133"/>
                    <a:pt x="69" y="288"/>
                    <a:pt x="0" y="469"/>
                  </a:cubicBezTo>
                </a:path>
              </a:pathLst>
            </a:custGeom>
            <a:noFill/>
            <a:ln w="9525" cap="flat">
              <a:solidFill>
                <a:schemeClr val="tx1">
                  <a:alpha val="20000"/>
                </a:schemeClr>
              </a:solidFill>
              <a:prstDash val="solid"/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sp>
      </p:grpSp>
      <p:grpSp>
        <p:nvGrpSpPr>
          <p:cNvPr id="22" name="Group 21"/>
          <p:cNvGrpSpPr/>
          <p:nvPr/>
        </p:nvGrpSpPr>
        <p:grpSpPr>
          <a:xfrm>
            <a:off x="7718948" y="1699589"/>
            <a:ext cx="3674476" cy="3470421"/>
            <a:chOff x="697883" y="1816768"/>
            <a:chExt cx="3674476" cy="3470421"/>
          </a:xfrm>
        </p:grpSpPr>
        <p:sp>
          <p:nvSpPr>
            <p:cNvPr id="23" name="Rectangle 22"/>
            <p:cNvSpPr/>
            <p:nvPr/>
          </p:nvSpPr>
          <p:spPr>
            <a:xfrm>
              <a:off x="697883" y="1816768"/>
              <a:ext cx="3674476" cy="50292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2"/>
            <p:cNvSpPr/>
            <p:nvPr/>
          </p:nvSpPr>
          <p:spPr>
            <a:xfrm rot="10800000">
              <a:off x="2380224" y="5014786"/>
              <a:ext cx="315988" cy="272403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4"/>
            <p:cNvSpPr/>
            <p:nvPr/>
          </p:nvSpPr>
          <p:spPr>
            <a:xfrm>
              <a:off x="704075" y="2392840"/>
              <a:ext cx="3668284" cy="2624327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807437" y="2349925"/>
            <a:ext cx="3501195" cy="2456442"/>
          </a:xfrm>
        </p:spPr>
        <p:txBody>
          <a:bodyPr vert="eaVert"/>
          <a:lstStyle>
            <a:lvl1pPr algn="l">
              <a:lnSpc>
                <a:spcPct val="80000"/>
              </a:lnSpc>
              <a:defRPr>
                <a:solidFill>
                  <a:srgbClr val="FFFEFF"/>
                </a:solidFill>
              </a:defRPr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02747" y="798444"/>
            <a:ext cx="6268622" cy="5257303"/>
          </a:xfrm>
        </p:spPr>
        <p:txBody>
          <a:bodyPr vert="eaVert"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04672" y="320040"/>
            <a:ext cx="3657600" cy="320040"/>
          </a:xfrm>
        </p:spPr>
        <p:txBody>
          <a:bodyPr/>
          <a:lstStyle/>
          <a:p>
            <a:fld id="{15FEBAB4-A8B8-4AFC-8CBB-A6DCA76E2F80}" type="datetimeFigureOut">
              <a:rPr lang="cs-CZ" smtClean="0"/>
              <a:t>06.03.2023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804672" y="6227064"/>
            <a:ext cx="10588752" cy="320040"/>
          </a:xfrm>
        </p:spPr>
        <p:txBody>
          <a:bodyPr/>
          <a:lstStyle/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469880" y="320040"/>
            <a:ext cx="914400" cy="320040"/>
          </a:xfrm>
        </p:spPr>
        <p:txBody>
          <a:bodyPr/>
          <a:lstStyle/>
          <a:p>
            <a:fld id="{C945F7BA-3D28-4A5A-BB75-50300E9C1A8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28389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91161" y="2358391"/>
            <a:ext cx="3498667" cy="2456485"/>
          </a:xfrm>
          <a:prstGeom prst="rect">
            <a:avLst/>
          </a:prstGeom>
        </p:spPr>
        <p:txBody>
          <a:bodyPr vert="horz" lIns="228600" tIns="228600" rIns="228600" bIns="228600" rtlCol="0" anchor="ctr">
            <a:normAutofit/>
          </a:bodyPr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434982" y="794719"/>
            <a:ext cx="5950036" cy="52570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6</a:t>
            </a:r>
          </a:p>
          <a:p>
            <a:pPr lvl="6"/>
            <a:r>
              <a:rPr lang="en-US" dirty="0"/>
              <a:t>7</a:t>
            </a:r>
          </a:p>
          <a:p>
            <a:pPr lvl="7"/>
            <a:r>
              <a:rPr lang="en-US" dirty="0"/>
              <a:t>8</a:t>
            </a:r>
          </a:p>
          <a:p>
            <a:pPr lvl="8"/>
            <a:r>
              <a:rPr lang="en-US" dirty="0"/>
              <a:t>9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04672" y="320040"/>
            <a:ext cx="36576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FEBAB4-A8B8-4AFC-8CBB-A6DCA76E2F80}" type="datetimeFigureOut">
              <a:rPr lang="cs-CZ" smtClean="0"/>
              <a:t>06.03.2023</a:t>
            </a:fld>
            <a:endParaRPr lang="cs-CZ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04672" y="6227064"/>
            <a:ext cx="10588752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469880" y="320040"/>
            <a:ext cx="914400" cy="3200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45F7BA-3D28-4A5A-BB75-50300E9C1A88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1738966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64" r:id="rId1"/>
    <p:sldLayoutId id="2147483965" r:id="rId2"/>
    <p:sldLayoutId id="2147483966" r:id="rId3"/>
    <p:sldLayoutId id="2147483967" r:id="rId4"/>
    <p:sldLayoutId id="2147483968" r:id="rId5"/>
    <p:sldLayoutId id="2147483969" r:id="rId6"/>
    <p:sldLayoutId id="2147483970" r:id="rId7"/>
    <p:sldLayoutId id="2147483971" r:id="rId8"/>
    <p:sldLayoutId id="2147483972" r:id="rId9"/>
    <p:sldLayoutId id="2147483973" r:id="rId10"/>
    <p:sldLayoutId id="2147483974" r:id="rId11"/>
  </p:sldLayoutIdLst>
  <p:txStyles>
    <p:titleStyle>
      <a:lvl1pPr algn="ctr" defTabSz="914400" rtl="0" eaLnBrk="1" latinLnBrk="0" hangingPunct="1">
        <a:lnSpc>
          <a:spcPct val="85000"/>
        </a:lnSpc>
        <a:spcBef>
          <a:spcPct val="0"/>
        </a:spcBef>
        <a:buNone/>
        <a:defRPr sz="4000" b="0" i="0" kern="1200" cap="none" spc="-15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accent1"/>
        </a:buClr>
        <a:buSzPct val="11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/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://fyzikalniolympiada.cz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olympiada.astro.cz/" TargetMode="Externa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tmf.fzu.cz/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fyziklani.cz/" TargetMode="Externa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s://online.fyziklani.cz/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hyperlink" Target="https://physics.naboj.org/?country=CZ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hyperlink" Target="Sout&#283;&#382;%20Fermiho%20&#250;lohy:%20hlavn&#237;%20str&#225;nka%20(upol.cz)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isouteze.upol.cz/fermi/index.html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vetenergie.cz/cz/vim-proc/soutez" TargetMode="Externa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s://youtu.be/-0XUiF7l6XU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://vyfuk.mff.cuni.cz/" TargetMode="External"/><Relationship Id="rId2" Type="http://schemas.openxmlformats.org/officeDocument/2006/relationships/hyperlink" Target="https://fykos.cz/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am.mff.cuni.cz/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fykos.cz/" TargetMode="External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vyfuk.mff.cuni.cz/doku.php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mam.mff.cuni.cz/co-je-MaM/uvod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iypt.org/" TargetMode="External"/><Relationship Id="rId2" Type="http://schemas.openxmlformats.org/officeDocument/2006/relationships/hyperlink" Target="http://ipho.phy.ntnu.edu.tw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https://esdy.milset.org/2021/" TargetMode="External"/><Relationship Id="rId4" Type="http://schemas.openxmlformats.org/officeDocument/2006/relationships/hyperlink" Target="https://www.ioaastrophysics.org/" TargetMode="Externa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pho-new.org/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ypt.org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hyperlink" Target="https://www.ioaastrophysics.org/" TargetMode="Externa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hyperlink" Target="https://esdy.milset.org/2021/" TargetMode="External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ebrujar.cz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0BFD105-00D6-6B3C-EF1D-6C05A44478D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01268" y="2028442"/>
            <a:ext cx="5989464" cy="3120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8348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238D293-0DBA-421B-A256-C0103E6B967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cs-CZ" dirty="0"/>
              <a:t>Fyzikální soutěže</a:t>
            </a:r>
          </a:p>
        </p:txBody>
      </p:sp>
      <p:sp>
        <p:nvSpPr>
          <p:cNvPr id="3" name="Podnadpis 2">
            <a:extLst>
              <a:ext uri="{FF2B5EF4-FFF2-40B4-BE49-F238E27FC236}">
                <a16:creationId xmlns:a16="http://schemas.microsoft.com/office/drawing/2014/main" id="{68CAE7EC-F97E-4117-99A1-E006A6F97A1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cs-CZ" dirty="0"/>
              <a:t>v ČR a ve světě</a:t>
            </a:r>
          </a:p>
        </p:txBody>
      </p:sp>
    </p:spTree>
    <p:extLst>
      <p:ext uri="{BB962C8B-B14F-4D97-AF65-F5344CB8AC3E}">
        <p14:creationId xmlns:p14="http://schemas.microsoft.com/office/powerpoint/2010/main" val="3293078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50EEE24-7E49-4B4B-AB95-6D8D2E39D0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JČMF 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FD14EBE7-9E45-4565-94F2-D2CC4968F5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7" y="279919"/>
            <a:ext cx="6281873" cy="6260840"/>
          </a:xfrm>
        </p:spPr>
        <p:txBody>
          <a:bodyPr>
            <a:normAutofit lnSpcReduction="10000"/>
          </a:bodyPr>
          <a:lstStyle/>
          <a:p>
            <a:r>
              <a:rPr lang="cs-CZ" sz="2400" dirty="0"/>
              <a:t>Jednota českých matematiků a fyziků je profesní společnost, sdružující vědce, pedagogy i laické příznivce matematiky a fyziky. Její počátky sahají do roku 1862.</a:t>
            </a:r>
          </a:p>
          <a:p>
            <a:endParaRPr lang="cs-CZ" sz="2400" dirty="0"/>
          </a:p>
          <a:p>
            <a:r>
              <a:rPr lang="cs-CZ" sz="2400" dirty="0"/>
              <a:t>Jednota si klade za cíl podporovat rozvoj matematiky a fyziky nad rámec akademických a průmyslových institucí a to zejména popularizací, péčí o talenty a vydáváním odborných stanovisek.</a:t>
            </a:r>
          </a:p>
          <a:p>
            <a:endParaRPr lang="cs-CZ" sz="2400" dirty="0"/>
          </a:p>
          <a:p>
            <a:r>
              <a:rPr lang="cs-CZ" sz="2400" dirty="0"/>
              <a:t>Vyhlašuje a organizuje soutěže na všech úrovních škol</a:t>
            </a:r>
          </a:p>
          <a:p>
            <a:pPr marL="0" indent="0">
              <a:buNone/>
            </a:pP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140461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147AFB5-F065-4781-A966-6C21AD08DA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Přehled soutěží v ČR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C27A4ED-A683-415E-8A4D-77FEDC3EF4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Fyzikální olympiáda</a:t>
            </a:r>
          </a:p>
          <a:p>
            <a:r>
              <a:rPr lang="cs-CZ" sz="2800" dirty="0"/>
              <a:t>Astronomická olympiáda</a:t>
            </a:r>
          </a:p>
          <a:p>
            <a:r>
              <a:rPr lang="cs-CZ" sz="2800" dirty="0"/>
              <a:t>Turnaj mladých fyziků</a:t>
            </a:r>
          </a:p>
          <a:p>
            <a:r>
              <a:rPr lang="cs-CZ" sz="2800" dirty="0"/>
              <a:t>Fyzikální náboj</a:t>
            </a:r>
          </a:p>
          <a:p>
            <a:r>
              <a:rPr lang="cs-CZ" sz="2800" dirty="0" err="1"/>
              <a:t>Fyziklání</a:t>
            </a:r>
            <a:endParaRPr lang="cs-CZ" sz="2800" dirty="0"/>
          </a:p>
          <a:p>
            <a:r>
              <a:rPr lang="cs-CZ" sz="2800" dirty="0" err="1"/>
              <a:t>Fyziklání</a:t>
            </a:r>
            <a:r>
              <a:rPr lang="cs-CZ" sz="2800" dirty="0"/>
              <a:t> online</a:t>
            </a:r>
          </a:p>
          <a:p>
            <a:r>
              <a:rPr lang="cs-CZ" sz="2800" dirty="0"/>
              <a:t>Náboj</a:t>
            </a:r>
          </a:p>
          <a:p>
            <a:r>
              <a:rPr lang="cs-CZ" sz="2800" dirty="0" err="1"/>
              <a:t>Fermiho</a:t>
            </a:r>
            <a:r>
              <a:rPr lang="cs-CZ" sz="2800" dirty="0"/>
              <a:t> úlohy</a:t>
            </a:r>
          </a:p>
        </p:txBody>
      </p:sp>
    </p:spTree>
    <p:extLst>
      <p:ext uri="{BB962C8B-B14F-4D97-AF65-F5344CB8AC3E}">
        <p14:creationId xmlns:p14="http://schemas.microsoft.com/office/powerpoint/2010/main" val="23629713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DE639CA-6EF7-436E-AA46-AC5ADD0149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 ZŠ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BE52A71B-3C0F-4213-A47E-916E2DC450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cs-CZ" sz="2800" dirty="0"/>
              <a:t>Fyzikální olympiáda</a:t>
            </a:r>
          </a:p>
          <a:p>
            <a:r>
              <a:rPr lang="cs-CZ" sz="2800" dirty="0"/>
              <a:t>Astronomická olympiáda</a:t>
            </a:r>
          </a:p>
          <a:p>
            <a:r>
              <a:rPr lang="cs-CZ" sz="2800" dirty="0"/>
              <a:t>Junior náboj</a:t>
            </a:r>
          </a:p>
          <a:p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943921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AC125B4-E246-46AC-9745-8DADFB4D93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Pro SŠ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331D05FE-33D9-4D1F-BFF8-9DFBF4D1C8E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cs-CZ" sz="2800" dirty="0"/>
              <a:t>Fyzikální olympiáda</a:t>
            </a:r>
          </a:p>
          <a:p>
            <a:r>
              <a:rPr lang="cs-CZ" sz="2800" dirty="0"/>
              <a:t>Astronomická olympiáda</a:t>
            </a:r>
          </a:p>
          <a:p>
            <a:r>
              <a:rPr lang="cs-CZ" sz="2800" dirty="0"/>
              <a:t>Turnaj mladých fyziků</a:t>
            </a:r>
          </a:p>
          <a:p>
            <a:r>
              <a:rPr lang="cs-CZ" sz="2800" dirty="0"/>
              <a:t>Fyzikální náboj</a:t>
            </a:r>
          </a:p>
          <a:p>
            <a:r>
              <a:rPr lang="cs-CZ" sz="2800" dirty="0" err="1"/>
              <a:t>Fyziklání</a:t>
            </a:r>
            <a:endParaRPr lang="cs-CZ" sz="2800" dirty="0"/>
          </a:p>
          <a:p>
            <a:r>
              <a:rPr lang="cs-CZ" sz="2800" dirty="0" err="1"/>
              <a:t>Fyziklání</a:t>
            </a:r>
            <a:r>
              <a:rPr lang="cs-CZ" sz="2800" dirty="0"/>
              <a:t> online</a:t>
            </a:r>
          </a:p>
          <a:p>
            <a:r>
              <a:rPr lang="cs-CZ" sz="2800" dirty="0"/>
              <a:t>Náboj</a:t>
            </a:r>
          </a:p>
          <a:p>
            <a:r>
              <a:rPr lang="cs-CZ" sz="2800" dirty="0" err="1"/>
              <a:t>Fermiho</a:t>
            </a:r>
            <a:r>
              <a:rPr lang="cs-CZ" sz="2800" dirty="0"/>
              <a:t> úlohy</a:t>
            </a:r>
          </a:p>
        </p:txBody>
      </p:sp>
    </p:spTree>
    <p:extLst>
      <p:ext uri="{BB962C8B-B14F-4D97-AF65-F5344CB8AC3E}">
        <p14:creationId xmlns:p14="http://schemas.microsoft.com/office/powerpoint/2010/main" val="27853664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556BAAE-9E43-4136-BDDD-051F3B5917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Fyzikální olympiáda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D2A38D04-793B-4C74-85ED-2087086660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18100" y="1519486"/>
            <a:ext cx="6281738" cy="3815852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DE001D70-948E-4951-B869-5E8E3240A95B}"/>
              </a:ext>
            </a:extLst>
          </p:cNvPr>
          <p:cNvSpPr/>
          <p:nvPr/>
        </p:nvSpPr>
        <p:spPr>
          <a:xfrm>
            <a:off x="3475218" y="6214903"/>
            <a:ext cx="52415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hlinkClick r:id="rId3"/>
              </a:rPr>
              <a:t>Fyzikální olympiáda – Aktuality (fyzikalniolympiada.cz)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3071780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4267940-105C-469F-A6AA-AE813822D2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Fyzikální olympiáda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956D821-1CE9-4E26-B196-9FE24034E1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7" y="158620"/>
            <a:ext cx="6488835" cy="6484776"/>
          </a:xfrm>
        </p:spPr>
        <p:txBody>
          <a:bodyPr>
            <a:normAutofit/>
          </a:bodyPr>
          <a:lstStyle/>
          <a:p>
            <a:r>
              <a:rPr lang="cs-CZ" sz="2800" dirty="0"/>
              <a:t>Pro ZŠ</a:t>
            </a:r>
          </a:p>
          <a:p>
            <a:pPr lvl="1"/>
            <a:r>
              <a:rPr lang="cs-CZ" sz="2400" dirty="0" err="1"/>
              <a:t>Archimediáda</a:t>
            </a:r>
            <a:r>
              <a:rPr lang="cs-CZ" sz="2400" dirty="0"/>
              <a:t> </a:t>
            </a:r>
          </a:p>
          <a:p>
            <a:pPr lvl="2"/>
            <a:r>
              <a:rPr lang="cs-CZ" sz="1600" dirty="0"/>
              <a:t>je určena žákům 7. ročníků ZŠ a odpovídajících ročníků víceletých gymnázií.</a:t>
            </a:r>
          </a:p>
          <a:p>
            <a:pPr lvl="1"/>
            <a:r>
              <a:rPr lang="cs-CZ" sz="2400" dirty="0"/>
              <a:t>Kategorie E a F</a:t>
            </a:r>
          </a:p>
          <a:p>
            <a:pPr lvl="2"/>
            <a:r>
              <a:rPr lang="cs-CZ" sz="1600" dirty="0"/>
              <a:t>pro žáky 8. a 9. ročníků ZŠ, 3 kola – školní, okresní a krajské</a:t>
            </a:r>
          </a:p>
          <a:p>
            <a:r>
              <a:rPr lang="cs-CZ" sz="2800" dirty="0"/>
              <a:t>Pro SŠ</a:t>
            </a:r>
          </a:p>
          <a:p>
            <a:pPr lvl="1"/>
            <a:r>
              <a:rPr lang="cs-CZ" sz="2400" dirty="0"/>
              <a:t>Kategorie A, B, C, D </a:t>
            </a:r>
          </a:p>
          <a:p>
            <a:pPr lvl="2"/>
            <a:r>
              <a:rPr lang="cs-CZ" sz="1600" dirty="0"/>
              <a:t>Kategorie A – 4. ročník, 3 kola – školní, krajské, ústřední</a:t>
            </a:r>
          </a:p>
          <a:p>
            <a:pPr lvl="2" fontAlgn="base"/>
            <a:r>
              <a:rPr lang="cs-CZ" sz="1600" dirty="0"/>
              <a:t>Kategorie B – 3. ročník, 2 kola – školní a krajské</a:t>
            </a:r>
          </a:p>
          <a:p>
            <a:pPr lvl="2" fontAlgn="base"/>
            <a:r>
              <a:rPr lang="cs-CZ" sz="1600" dirty="0"/>
              <a:t>Kategorie C – 2. ročník, 2 kola – školní a krajské</a:t>
            </a:r>
          </a:p>
          <a:p>
            <a:pPr lvl="2" fontAlgn="base"/>
            <a:r>
              <a:rPr lang="cs-CZ" sz="1600" dirty="0"/>
              <a:t>Kategorie D – 1. ročník, 2 kola – školní a krajské</a:t>
            </a:r>
          </a:p>
        </p:txBody>
      </p:sp>
    </p:spTree>
    <p:extLst>
      <p:ext uri="{BB962C8B-B14F-4D97-AF65-F5344CB8AC3E}">
        <p14:creationId xmlns:p14="http://schemas.microsoft.com/office/powerpoint/2010/main" val="147668098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DCD3A0F-F8DC-45DB-B945-D7E7819665A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Astronomická olympiáda</a:t>
            </a:r>
          </a:p>
        </p:txBody>
      </p:sp>
      <p:pic>
        <p:nvPicPr>
          <p:cNvPr id="4" name="Zástupný symbol pro obsah 3">
            <a:extLst>
              <a:ext uri="{FF2B5EF4-FFF2-40B4-BE49-F238E27FC236}">
                <a16:creationId xmlns:a16="http://schemas.microsoft.com/office/drawing/2014/main" id="{9F74E505-EBFF-41DB-8B92-3AE9583C0A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b="6006"/>
          <a:stretch/>
        </p:blipFill>
        <p:spPr>
          <a:xfrm>
            <a:off x="4967771" y="1186857"/>
            <a:ext cx="6455233" cy="4484285"/>
          </a:xfrm>
          <a:prstGeom prst="rect">
            <a:avLst/>
          </a:prstGeom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2E736A41-9510-4CC6-8207-CA29F769D717}"/>
              </a:ext>
            </a:extLst>
          </p:cNvPr>
          <p:cNvSpPr/>
          <p:nvPr/>
        </p:nvSpPr>
        <p:spPr>
          <a:xfrm>
            <a:off x="4679298" y="6174146"/>
            <a:ext cx="283340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hlinkClick r:id="rId3"/>
              </a:rPr>
              <a:t>Astronomická olympiáda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0010226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F8E2CDC-70F9-4576-B9A4-92085A6BEB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Astronomická olympiáda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1DF621E-7A1C-48E8-87B9-89CE8E5406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6" y="803186"/>
            <a:ext cx="6768753" cy="5840210"/>
          </a:xfrm>
        </p:spPr>
        <p:txBody>
          <a:bodyPr/>
          <a:lstStyle/>
          <a:p>
            <a:r>
              <a:rPr lang="cs-CZ" sz="2800" dirty="0"/>
              <a:t>Pro ZŠ</a:t>
            </a:r>
          </a:p>
          <a:p>
            <a:pPr lvl="1"/>
            <a:r>
              <a:rPr lang="cs-CZ" sz="2400" dirty="0"/>
              <a:t>Kategorie GH </a:t>
            </a:r>
          </a:p>
          <a:p>
            <a:pPr lvl="2"/>
            <a:r>
              <a:rPr lang="cs-CZ" sz="2000" dirty="0"/>
              <a:t>Pro 6. a 7. ročník , 3 kola – školní, krajské, finále</a:t>
            </a:r>
          </a:p>
          <a:p>
            <a:pPr lvl="1"/>
            <a:r>
              <a:rPr lang="cs-CZ" sz="2400" dirty="0"/>
              <a:t>Kategorie EF</a:t>
            </a:r>
          </a:p>
          <a:p>
            <a:pPr lvl="2"/>
            <a:r>
              <a:rPr lang="cs-CZ" sz="2000" dirty="0"/>
              <a:t>Pro 8. a 9. ročník, 3 kola – školní, krajské, finále</a:t>
            </a:r>
          </a:p>
          <a:p>
            <a:r>
              <a:rPr lang="cs-CZ" sz="2800" dirty="0"/>
              <a:t>Pro SŠ</a:t>
            </a:r>
          </a:p>
          <a:p>
            <a:pPr lvl="1"/>
            <a:r>
              <a:rPr lang="cs-CZ" sz="2400" dirty="0"/>
              <a:t>Kategorie CD</a:t>
            </a:r>
          </a:p>
          <a:p>
            <a:pPr lvl="2"/>
            <a:r>
              <a:rPr lang="cs-CZ" sz="2000" dirty="0"/>
              <a:t>Pro 1. a 2. ročník SŠ, 3 kola – školní, krajské, finále</a:t>
            </a:r>
          </a:p>
          <a:p>
            <a:pPr lvl="1"/>
            <a:r>
              <a:rPr lang="cs-CZ" sz="2400" dirty="0"/>
              <a:t>Kategorie AB</a:t>
            </a:r>
          </a:p>
          <a:p>
            <a:pPr lvl="2"/>
            <a:r>
              <a:rPr lang="cs-CZ" sz="2000" dirty="0"/>
              <a:t>Pro 3. a 4. ročník SŠ, 3 kola – školní, krajské, finále</a:t>
            </a:r>
          </a:p>
        </p:txBody>
      </p:sp>
    </p:spTree>
    <p:extLst>
      <p:ext uri="{BB962C8B-B14F-4D97-AF65-F5344CB8AC3E}">
        <p14:creationId xmlns:p14="http://schemas.microsoft.com/office/powerpoint/2010/main" val="379099985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1573085-DF89-47F0-8BB0-78C4CD88C7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Turnaj mladých fyziků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88C7E385-CB27-4C1B-A33E-6345161F03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118100" y="1675999"/>
            <a:ext cx="6281738" cy="3502827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9F14DBC6-2A36-46D4-A311-3224EE31AFDC}"/>
              </a:ext>
            </a:extLst>
          </p:cNvPr>
          <p:cNvSpPr/>
          <p:nvPr/>
        </p:nvSpPr>
        <p:spPr>
          <a:xfrm>
            <a:off x="4102569" y="6358553"/>
            <a:ext cx="398686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hlinkClick r:id="rId3"/>
              </a:rPr>
              <a:t>Turnaj mladých fyziků – Aktuality (fzu.cz)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3651516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5F0861E-F43D-44EC-97AE-C66CA8374D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Fyziklání</a:t>
            </a:r>
            <a:endParaRPr lang="cs-CZ" dirty="0"/>
          </a:p>
        </p:txBody>
      </p:sp>
      <p:pic>
        <p:nvPicPr>
          <p:cNvPr id="8" name="Zástupný symbol pro obsah 7">
            <a:extLst>
              <a:ext uri="{FF2B5EF4-FFF2-40B4-BE49-F238E27FC236}">
                <a16:creationId xmlns:a16="http://schemas.microsoft.com/office/drawing/2014/main" id="{68F686C7-A655-4177-B111-F00A56BF464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/>
        </p:blipFill>
        <p:spPr>
          <a:xfrm>
            <a:off x="5118100" y="1801814"/>
            <a:ext cx="6281738" cy="3251196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4AEA0132-2438-4969-8E8C-5E383518E8E5}"/>
              </a:ext>
            </a:extLst>
          </p:cNvPr>
          <p:cNvSpPr/>
          <p:nvPr/>
        </p:nvSpPr>
        <p:spPr>
          <a:xfrm>
            <a:off x="3570597" y="6246586"/>
            <a:ext cx="50508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err="1">
                <a:hlinkClick r:id="rId3"/>
              </a:rPr>
              <a:t>Fyziklání</a:t>
            </a:r>
            <a:r>
              <a:rPr lang="cs-CZ" dirty="0">
                <a:hlinkClick r:id="rId3"/>
              </a:rPr>
              <a:t> 2021 - týmová fyzikální soutěž (fyziklani.cz)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3578085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6D741BAD-12BD-4403-9972-F96C4FF427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Fyziklání</a:t>
            </a:r>
            <a:r>
              <a:rPr lang="cs-CZ" dirty="0"/>
              <a:t> online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2E5311F6-4B04-4748-973B-E2FCD9ACEA7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32311" y="1615269"/>
            <a:ext cx="6642923" cy="3925753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0834B2C7-7FDF-4052-8F60-1777A9473E30}"/>
              </a:ext>
            </a:extLst>
          </p:cNvPr>
          <p:cNvSpPr/>
          <p:nvPr/>
        </p:nvSpPr>
        <p:spPr>
          <a:xfrm>
            <a:off x="2096278" y="6252225"/>
            <a:ext cx="799944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>
                <a:hlinkClick r:id="rId3"/>
              </a:rPr>
              <a:t>Online </a:t>
            </a:r>
            <a:r>
              <a:rPr lang="cs-CZ" dirty="0" err="1">
                <a:hlinkClick r:id="rId3"/>
              </a:rPr>
              <a:t>Physics</a:t>
            </a:r>
            <a:r>
              <a:rPr lang="cs-CZ" dirty="0">
                <a:hlinkClick r:id="rId3"/>
              </a:rPr>
              <a:t> </a:t>
            </a:r>
            <a:r>
              <a:rPr lang="cs-CZ" dirty="0" err="1">
                <a:hlinkClick r:id="rId3"/>
              </a:rPr>
              <a:t>Brawl</a:t>
            </a:r>
            <a:r>
              <a:rPr lang="cs-CZ" dirty="0">
                <a:hlinkClick r:id="rId3"/>
              </a:rPr>
              <a:t> – International </a:t>
            </a:r>
            <a:r>
              <a:rPr lang="cs-CZ" dirty="0" err="1">
                <a:hlinkClick r:id="rId3"/>
              </a:rPr>
              <a:t>physics</a:t>
            </a:r>
            <a:r>
              <a:rPr lang="cs-CZ" dirty="0">
                <a:hlinkClick r:id="rId3"/>
              </a:rPr>
              <a:t> </a:t>
            </a:r>
            <a:r>
              <a:rPr lang="cs-CZ" dirty="0" err="1">
                <a:hlinkClick r:id="rId3"/>
              </a:rPr>
              <a:t>competition</a:t>
            </a:r>
            <a:r>
              <a:rPr lang="cs-CZ" dirty="0">
                <a:hlinkClick r:id="rId3"/>
              </a:rPr>
              <a:t> (fyziklani.cz)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54714028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3888BC9F-F4F8-46A3-A9ED-E40107B55D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Náboj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91CB37D1-1DF5-44F7-B871-67905B344E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2608F2A1-582D-4679-9F6B-9428BAD0A4EB}"/>
              </a:ext>
            </a:extLst>
          </p:cNvPr>
          <p:cNvSpPr/>
          <p:nvPr/>
        </p:nvSpPr>
        <p:spPr>
          <a:xfrm>
            <a:off x="5179691" y="6135948"/>
            <a:ext cx="183261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hlinkClick r:id="rId2"/>
              </a:rPr>
              <a:t>Náboj (naboj.org)</a:t>
            </a: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CB771DAD-38DD-4CDF-A411-DFC3882EC0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6665" y="1443672"/>
            <a:ext cx="7265436" cy="39676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19367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D0D8EFFC-F4F4-45D2-BDAA-04DE27BA70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Fermiho</a:t>
            </a:r>
            <a:r>
              <a:rPr lang="cs-CZ" dirty="0"/>
              <a:t> úlohy</a:t>
            </a:r>
          </a:p>
        </p:txBody>
      </p:sp>
      <p:pic>
        <p:nvPicPr>
          <p:cNvPr id="4" name="Zástupný symbol pro obsah 3">
            <a:hlinkClick r:id="rId2"/>
            <a:extLst>
              <a:ext uri="{FF2B5EF4-FFF2-40B4-BE49-F238E27FC236}">
                <a16:creationId xmlns:a16="http://schemas.microsoft.com/office/drawing/2014/main" id="{57765686-6D89-4E1D-8402-FFF50729F16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127431" y="836180"/>
            <a:ext cx="6281738" cy="5185639"/>
          </a:xfrm>
          <a:prstGeom prst="rect">
            <a:avLst/>
          </a:prstGeom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63B41747-E210-460E-A4B7-A19DE8C4BADA}"/>
              </a:ext>
            </a:extLst>
          </p:cNvPr>
          <p:cNvSpPr/>
          <p:nvPr/>
        </p:nvSpPr>
        <p:spPr>
          <a:xfrm>
            <a:off x="3852597" y="6297905"/>
            <a:ext cx="44868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hlinkClick r:id="rId4"/>
              </a:rPr>
              <a:t>Soutěž </a:t>
            </a:r>
            <a:r>
              <a:rPr lang="cs-CZ" dirty="0" err="1">
                <a:hlinkClick r:id="rId4"/>
              </a:rPr>
              <a:t>Fermiho</a:t>
            </a:r>
            <a:r>
              <a:rPr lang="cs-CZ" dirty="0">
                <a:hlinkClick r:id="rId4"/>
              </a:rPr>
              <a:t> úlohy: hlavní stránka (upol.cz)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203382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524CB178-2C88-4494-947A-28CE63531B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Vím proč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941E7A4D-6C6F-4737-BFAD-29981D378A5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21631" y="1900495"/>
            <a:ext cx="6281738" cy="3057010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E4615FF8-EA20-4F63-8F2D-F12318C5DBE3}"/>
              </a:ext>
            </a:extLst>
          </p:cNvPr>
          <p:cNvSpPr/>
          <p:nvPr/>
        </p:nvSpPr>
        <p:spPr>
          <a:xfrm>
            <a:off x="3311584" y="6295444"/>
            <a:ext cx="55688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hlinkClick r:id="rId3"/>
              </a:rPr>
              <a:t>Soutěž - Vím proč - Svět energie.cz (svetenergie.cz)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38575587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F04BD7C-AC05-4F06-8B01-0371168097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Ukázkové video</a:t>
            </a:r>
          </a:p>
        </p:txBody>
      </p:sp>
      <p:pic>
        <p:nvPicPr>
          <p:cNvPr id="5" name="Zástupný symbol pro obsah 4">
            <a:hlinkClick r:id="rId2"/>
            <a:extLst>
              <a:ext uri="{FF2B5EF4-FFF2-40B4-BE49-F238E27FC236}">
                <a16:creationId xmlns:a16="http://schemas.microsoft.com/office/drawing/2014/main" id="{1AD40BDA-9EF7-432D-ADCC-58BBF06557A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118100" y="1697490"/>
            <a:ext cx="6281738" cy="3459845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DDB2A34D-2BA4-4AAE-B29D-ACABA1F3C815}"/>
              </a:ext>
            </a:extLst>
          </p:cNvPr>
          <p:cNvSpPr/>
          <p:nvPr/>
        </p:nvSpPr>
        <p:spPr>
          <a:xfrm>
            <a:off x="4134726" y="6332767"/>
            <a:ext cx="34000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/>
              <a:t>https://youtu.be/-0XUiF7l6XU</a:t>
            </a:r>
          </a:p>
        </p:txBody>
      </p:sp>
    </p:spTree>
    <p:extLst>
      <p:ext uri="{BB962C8B-B14F-4D97-AF65-F5344CB8AC3E}">
        <p14:creationId xmlns:p14="http://schemas.microsoft.com/office/powerpoint/2010/main" val="12728706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0B6D8D90-828B-44DD-8015-B2196F9A34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Fyzikální semináře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871FECD-FEAB-4742-A00D-E7263D4283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18447" y="803186"/>
            <a:ext cx="6281873" cy="5840210"/>
          </a:xfrm>
        </p:spPr>
        <p:txBody>
          <a:bodyPr>
            <a:normAutofit/>
          </a:bodyPr>
          <a:lstStyle/>
          <a:p>
            <a:r>
              <a:rPr lang="cs-CZ" sz="2800" dirty="0">
                <a:hlinkClick r:id="rId2"/>
              </a:rPr>
              <a:t>FYKOS</a:t>
            </a:r>
            <a:r>
              <a:rPr lang="cs-CZ" sz="2800" dirty="0"/>
              <a:t> </a:t>
            </a:r>
          </a:p>
          <a:p>
            <a:pPr lvl="1"/>
            <a:r>
              <a:rPr lang="cs-CZ" sz="2200" dirty="0"/>
              <a:t>Fyzikální korespondenční seminář - pro SŠ, pořádá Matematicko-fyzikální fakulta Univerzity Karlovy</a:t>
            </a:r>
          </a:p>
          <a:p>
            <a:r>
              <a:rPr lang="cs-CZ" sz="2800" dirty="0">
                <a:hlinkClick r:id="rId3"/>
              </a:rPr>
              <a:t>Výfuk</a:t>
            </a:r>
            <a:r>
              <a:rPr lang="cs-CZ" sz="2800" dirty="0"/>
              <a:t> </a:t>
            </a:r>
          </a:p>
          <a:p>
            <a:pPr lvl="1"/>
            <a:r>
              <a:rPr lang="cs-CZ" sz="2200" dirty="0"/>
              <a:t>Výpočty fyzikálních úkolů - pro ZŠ a víceleté G, pořádá Matematicko-fyzikální fakulta Univerzity Karlovy</a:t>
            </a:r>
          </a:p>
          <a:p>
            <a:r>
              <a:rPr lang="cs-CZ" sz="2800" u="sng" dirty="0">
                <a:hlinkClick r:id="rId4"/>
              </a:rPr>
              <a:t>Seminář M&amp;M</a:t>
            </a:r>
            <a:r>
              <a:rPr lang="cs-CZ" sz="2400" dirty="0"/>
              <a:t> </a:t>
            </a:r>
          </a:p>
          <a:p>
            <a:pPr lvl="1"/>
            <a:r>
              <a:rPr lang="cs-CZ" sz="2200" dirty="0"/>
              <a:t>pro SŠ, pořádá Matematicko-fyzikální fakulta Univerzity Karlovy</a:t>
            </a:r>
          </a:p>
        </p:txBody>
      </p:sp>
    </p:spTree>
    <p:extLst>
      <p:ext uri="{BB962C8B-B14F-4D97-AF65-F5344CB8AC3E}">
        <p14:creationId xmlns:p14="http://schemas.microsoft.com/office/powerpoint/2010/main" val="305734943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CAD2A251-0F63-4102-A38E-2F04692BB1A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cs-CZ" dirty="0"/>
              <a:t>FYKOS – fyzikální korespondenční seminář</a:t>
            </a:r>
          </a:p>
        </p:txBody>
      </p:sp>
      <p:pic>
        <p:nvPicPr>
          <p:cNvPr id="4" name="Zástupný symbol pro obsah 3">
            <a:extLst>
              <a:ext uri="{FF2B5EF4-FFF2-40B4-BE49-F238E27FC236}">
                <a16:creationId xmlns:a16="http://schemas.microsoft.com/office/drawing/2014/main" id="{F0EAFEE6-556C-4590-BB13-A3E34930612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39821" y="1471042"/>
            <a:ext cx="6753472" cy="3915916"/>
          </a:xfrm>
          <a:prstGeom prst="rect">
            <a:avLst/>
          </a:prstGeom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40D44E59-050F-4280-B00C-6A73EBF23F35}"/>
              </a:ext>
            </a:extLst>
          </p:cNvPr>
          <p:cNvSpPr/>
          <p:nvPr/>
        </p:nvSpPr>
        <p:spPr>
          <a:xfrm>
            <a:off x="4496683" y="6308209"/>
            <a:ext cx="319863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hlinkClick r:id="rId3"/>
              </a:rPr>
              <a:t>Vítejte na půdě </a:t>
            </a:r>
            <a:r>
              <a:rPr lang="cs-CZ" dirty="0" err="1">
                <a:hlinkClick r:id="rId3"/>
              </a:rPr>
              <a:t>FYKOSu</a:t>
            </a:r>
            <a:r>
              <a:rPr lang="cs-CZ" dirty="0">
                <a:hlinkClick r:id="rId3"/>
              </a:rPr>
              <a:t> :: FYKOS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00707762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984E2DEC-C5DC-4608-9C3B-208512D766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Výfuk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AF52202D-8C94-4BBC-B3F2-9471F01B3B7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60131" y="1856121"/>
            <a:ext cx="6682023" cy="3145757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AFF2DF9B-0D57-494E-BC2B-FE7B6369ECC0}"/>
              </a:ext>
            </a:extLst>
          </p:cNvPr>
          <p:cNvSpPr/>
          <p:nvPr/>
        </p:nvSpPr>
        <p:spPr>
          <a:xfrm>
            <a:off x="4907213" y="6237256"/>
            <a:ext cx="23775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hlinkClick r:id="rId3"/>
              </a:rPr>
              <a:t>Tady je </a:t>
            </a:r>
            <a:r>
              <a:rPr lang="cs-CZ" dirty="0" err="1">
                <a:hlinkClick r:id="rId3"/>
              </a:rPr>
              <a:t>Výfučí</a:t>
            </a:r>
            <a:r>
              <a:rPr lang="cs-CZ" dirty="0">
                <a:hlinkClick r:id="rId3"/>
              </a:rPr>
              <a:t>! (cuni.cz)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48221303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9BAF901-620C-47CE-BE35-AC792E2316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Seminář </a:t>
            </a:r>
            <a:r>
              <a:rPr lang="cs-CZ" dirty="0" err="1"/>
              <a:t>MaM</a:t>
            </a:r>
            <a:endParaRPr lang="cs-CZ" dirty="0"/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402D2331-F8FF-4184-B808-85E9B5C687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sp>
        <p:nvSpPr>
          <p:cNvPr id="4" name="Obdélník 3">
            <a:extLst>
              <a:ext uri="{FF2B5EF4-FFF2-40B4-BE49-F238E27FC236}">
                <a16:creationId xmlns:a16="http://schemas.microsoft.com/office/drawing/2014/main" id="{245A7F43-9E91-4FE8-80F4-336AEBA288FE}"/>
              </a:ext>
            </a:extLst>
          </p:cNvPr>
          <p:cNvSpPr/>
          <p:nvPr/>
        </p:nvSpPr>
        <p:spPr>
          <a:xfrm>
            <a:off x="3420812" y="6201886"/>
            <a:ext cx="535037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hlinkClick r:id="rId2"/>
              </a:rPr>
              <a:t>Co je M&amp;M? – Korespondenční seminář M&amp;M (cuni.cz)</a:t>
            </a:r>
            <a:endParaRPr lang="cs-CZ" dirty="0"/>
          </a:p>
        </p:txBody>
      </p:sp>
      <p:pic>
        <p:nvPicPr>
          <p:cNvPr id="5" name="Obrázek 4">
            <a:extLst>
              <a:ext uri="{FF2B5EF4-FFF2-40B4-BE49-F238E27FC236}">
                <a16:creationId xmlns:a16="http://schemas.microsoft.com/office/drawing/2014/main" id="{220DB44C-80F2-461E-A211-8E2E4FD59FA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94277" y="1137930"/>
            <a:ext cx="6130212" cy="45791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235114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8A0ABBE9-4151-4CF8-9AA9-0A3FEFBDA98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Mezinárodní navazující soutěže</a:t>
            </a:r>
          </a:p>
        </p:txBody>
      </p:sp>
      <p:sp>
        <p:nvSpPr>
          <p:cNvPr id="3" name="Zástupný symbol pro obsah 2">
            <a:extLst>
              <a:ext uri="{FF2B5EF4-FFF2-40B4-BE49-F238E27FC236}">
                <a16:creationId xmlns:a16="http://schemas.microsoft.com/office/drawing/2014/main" id="{DA613F68-B15D-47E6-9A39-DB6A505B9C7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z="2800" dirty="0"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International Physics Olympiad</a:t>
            </a:r>
            <a:endParaRPr lang="en-US" sz="2800" dirty="0"/>
          </a:p>
          <a:p>
            <a:r>
              <a:rPr lang="en-US" sz="2800" dirty="0"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International Young Physicists‘ Tournament</a:t>
            </a:r>
            <a:endParaRPr lang="cs-CZ" sz="2800" dirty="0"/>
          </a:p>
          <a:p>
            <a:r>
              <a:rPr lang="cs-CZ" sz="2800" dirty="0"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IOAA</a:t>
            </a:r>
            <a:endParaRPr lang="cs-CZ" sz="2800" dirty="0"/>
          </a:p>
          <a:p>
            <a:r>
              <a:rPr lang="cs-CZ" sz="2800" dirty="0"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EDSY</a:t>
            </a:r>
            <a:r>
              <a:rPr lang="cs-CZ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6535885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4DE1B269-84D0-40E7-97B8-FE76197326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IPhO</a:t>
            </a:r>
            <a:endParaRPr lang="cs-CZ" dirty="0"/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EB09DFB2-433F-46AD-B697-C29457774A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021631" y="1760470"/>
            <a:ext cx="6281738" cy="3337060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98031247-BA3D-4A85-9059-06A9F56E5C2C}"/>
              </a:ext>
            </a:extLst>
          </p:cNvPr>
          <p:cNvSpPr/>
          <p:nvPr/>
        </p:nvSpPr>
        <p:spPr>
          <a:xfrm>
            <a:off x="2357534" y="6237255"/>
            <a:ext cx="747693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cs-CZ" dirty="0" err="1">
                <a:hlinkClick r:id="rId3"/>
              </a:rPr>
              <a:t>IPhO</a:t>
            </a:r>
            <a:r>
              <a:rPr lang="cs-CZ" dirty="0">
                <a:hlinkClick r:id="rId3"/>
              </a:rPr>
              <a:t> - </a:t>
            </a:r>
            <a:r>
              <a:rPr lang="cs-CZ" dirty="0" err="1">
                <a:hlinkClick r:id="rId3"/>
              </a:rPr>
              <a:t>The</a:t>
            </a:r>
            <a:r>
              <a:rPr lang="cs-CZ" dirty="0">
                <a:hlinkClick r:id="rId3"/>
              </a:rPr>
              <a:t> International </a:t>
            </a:r>
            <a:r>
              <a:rPr lang="cs-CZ" dirty="0" err="1">
                <a:hlinkClick r:id="rId3"/>
              </a:rPr>
              <a:t>Physics</a:t>
            </a:r>
            <a:r>
              <a:rPr lang="cs-CZ" dirty="0">
                <a:hlinkClick r:id="rId3"/>
              </a:rPr>
              <a:t> </a:t>
            </a:r>
            <a:r>
              <a:rPr lang="cs-CZ" dirty="0" err="1">
                <a:hlinkClick r:id="rId3"/>
              </a:rPr>
              <a:t>Olympiad</a:t>
            </a:r>
            <a:r>
              <a:rPr lang="cs-CZ" dirty="0">
                <a:hlinkClick r:id="rId3"/>
              </a:rPr>
              <a:t>, Singapore (ipho-new.org)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22928263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704B2E97-01AD-4B68-A4BB-CB887C1231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IYPT</a:t>
            </a:r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4A8712EC-997E-41BD-94BA-93BBD9D90FD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tretch/>
        </p:blipFill>
        <p:spPr>
          <a:xfrm>
            <a:off x="5136761" y="1838453"/>
            <a:ext cx="6281738" cy="3181093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DF06F4A1-1B7E-4FA0-A3DC-A66D680AD38E}"/>
              </a:ext>
            </a:extLst>
          </p:cNvPr>
          <p:cNvSpPr/>
          <p:nvPr/>
        </p:nvSpPr>
        <p:spPr>
          <a:xfrm>
            <a:off x="4562150" y="6218594"/>
            <a:ext cx="30676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err="1">
                <a:hlinkClick r:id="rId3"/>
              </a:rPr>
              <a:t>Official</a:t>
            </a:r>
            <a:r>
              <a:rPr lang="cs-CZ" dirty="0">
                <a:hlinkClick r:id="rId3"/>
              </a:rPr>
              <a:t> IYPT </a:t>
            </a:r>
            <a:r>
              <a:rPr lang="cs-CZ" dirty="0" err="1">
                <a:hlinkClick r:id="rId3"/>
              </a:rPr>
              <a:t>Website</a:t>
            </a:r>
            <a:r>
              <a:rPr lang="cs-CZ" dirty="0">
                <a:hlinkClick r:id="rId3"/>
              </a:rPr>
              <a:t> | IYPT.org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418180675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2F23C716-BC27-4059-8CB8-9013E66AC2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/>
              <a:t>IOAA</a:t>
            </a:r>
          </a:p>
        </p:txBody>
      </p:sp>
      <p:pic>
        <p:nvPicPr>
          <p:cNvPr id="5" name="Zástupný symbol pro obsah 4">
            <a:hlinkClick r:id="rId2"/>
            <a:extLst>
              <a:ext uri="{FF2B5EF4-FFF2-40B4-BE49-F238E27FC236}">
                <a16:creationId xmlns:a16="http://schemas.microsoft.com/office/drawing/2014/main" id="{FB764363-F90D-4531-B339-A59137DB051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5086945" y="1712525"/>
            <a:ext cx="6281738" cy="3432950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6231185D-2FFD-4320-9F4F-0F94A7C95F89}"/>
              </a:ext>
            </a:extLst>
          </p:cNvPr>
          <p:cNvSpPr/>
          <p:nvPr/>
        </p:nvSpPr>
        <p:spPr>
          <a:xfrm>
            <a:off x="4155372" y="6314105"/>
            <a:ext cx="388125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 err="1">
                <a:hlinkClick r:id="rId2"/>
              </a:rPr>
              <a:t>Home</a:t>
            </a:r>
            <a:r>
              <a:rPr lang="cs-CZ" dirty="0">
                <a:hlinkClick r:id="rId2"/>
              </a:rPr>
              <a:t> - IOAA (ioaastrophysics.org)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5265670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19AB2DC4-EC15-45EC-AD9B-6DFDE7AD7E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Mladý vědec 2021 – ESDY 2021</a:t>
            </a:r>
            <a:br>
              <a:rPr lang="pt-BR" dirty="0"/>
            </a:br>
            <a:endParaRPr lang="cs-CZ" dirty="0"/>
          </a:p>
        </p:txBody>
      </p:sp>
      <p:pic>
        <p:nvPicPr>
          <p:cNvPr id="5" name="Zástupný symbol pro obsah 4">
            <a:extLst>
              <a:ext uri="{FF2B5EF4-FFF2-40B4-BE49-F238E27FC236}">
                <a16:creationId xmlns:a16="http://schemas.microsoft.com/office/drawing/2014/main" id="{97D5DB26-F28C-4E3E-99AC-A9E4E651B3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786603" y="1178510"/>
            <a:ext cx="7176455" cy="4496093"/>
          </a:xfrm>
          <a:prstGeom prst="rect">
            <a:avLst/>
          </a:prstGeom>
        </p:spPr>
      </p:pic>
      <p:sp>
        <p:nvSpPr>
          <p:cNvPr id="4" name="Obdélník 3">
            <a:extLst>
              <a:ext uri="{FF2B5EF4-FFF2-40B4-BE49-F238E27FC236}">
                <a16:creationId xmlns:a16="http://schemas.microsoft.com/office/drawing/2014/main" id="{AA532971-F934-4A49-A70D-C975C207A349}"/>
              </a:ext>
            </a:extLst>
          </p:cNvPr>
          <p:cNvSpPr/>
          <p:nvPr/>
        </p:nvSpPr>
        <p:spPr>
          <a:xfrm>
            <a:off x="1531775" y="6308208"/>
            <a:ext cx="912844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hlinkClick r:id="rId3"/>
              </a:rPr>
              <a:t>European Science (Day) Week for Youth 2021 – Science in the kitchen (milset.org)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188605646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>
            <a:extLst>
              <a:ext uri="{FF2B5EF4-FFF2-40B4-BE49-F238E27FC236}">
                <a16:creationId xmlns:a16="http://schemas.microsoft.com/office/drawing/2014/main" id="{E0C22B83-F2F2-4B0A-8E34-3670E6586F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dirty="0" err="1"/>
              <a:t>Debrujáři</a:t>
            </a:r>
            <a:endParaRPr lang="cs-CZ" dirty="0"/>
          </a:p>
        </p:txBody>
      </p:sp>
      <p:pic>
        <p:nvPicPr>
          <p:cNvPr id="4" name="Zástupný symbol pro obsah 3">
            <a:extLst>
              <a:ext uri="{FF2B5EF4-FFF2-40B4-BE49-F238E27FC236}">
                <a16:creationId xmlns:a16="http://schemas.microsoft.com/office/drawing/2014/main" id="{0C237153-5EB0-4007-A08C-B589FCA6006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945224" y="1121895"/>
            <a:ext cx="6838523" cy="4614210"/>
          </a:xfrm>
          <a:prstGeom prst="rect">
            <a:avLst/>
          </a:prstGeom>
        </p:spPr>
      </p:pic>
      <p:sp>
        <p:nvSpPr>
          <p:cNvPr id="5" name="Obdélník 4">
            <a:extLst>
              <a:ext uri="{FF2B5EF4-FFF2-40B4-BE49-F238E27FC236}">
                <a16:creationId xmlns:a16="http://schemas.microsoft.com/office/drawing/2014/main" id="{1FDEEF3E-AEEC-494E-9873-2025FB86507E}"/>
              </a:ext>
            </a:extLst>
          </p:cNvPr>
          <p:cNvSpPr/>
          <p:nvPr/>
        </p:nvSpPr>
        <p:spPr>
          <a:xfrm>
            <a:off x="3371408" y="6332766"/>
            <a:ext cx="544918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dirty="0">
                <a:hlinkClick r:id="rId3"/>
              </a:rPr>
              <a:t>Asociace malých </a:t>
            </a:r>
            <a:r>
              <a:rPr lang="cs-CZ" dirty="0" err="1">
                <a:hlinkClick r:id="rId3"/>
              </a:rPr>
              <a:t>debrujárů</a:t>
            </a:r>
            <a:r>
              <a:rPr lang="cs-CZ" dirty="0">
                <a:hlinkClick r:id="rId3"/>
              </a:rPr>
              <a:t> České republiky (debrujar.cz)</a:t>
            </a:r>
            <a:endParaRPr lang="cs-CZ" dirty="0"/>
          </a:p>
        </p:txBody>
      </p:sp>
    </p:spTree>
    <p:extLst>
      <p:ext uri="{BB962C8B-B14F-4D97-AF65-F5344CB8AC3E}">
        <p14:creationId xmlns:p14="http://schemas.microsoft.com/office/powerpoint/2010/main" val="3684236520"/>
      </p:ext>
    </p:extLst>
  </p:cSld>
  <p:clrMapOvr>
    <a:masterClrMapping/>
  </p:clrMapOvr>
</p:sld>
</file>

<file path=ppt/theme/theme1.xml><?xml version="1.0" encoding="utf-8"?>
<a:theme xmlns:a="http://schemas.openxmlformats.org/drawingml/2006/main" name="Atlas">
  <a:themeElements>
    <a:clrScheme name="Oranžovo-červená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Calibri-Cambria">
      <a:majorFont>
        <a:latin typeface="Calibri" panose="020F0502020204030204"/>
        <a:ea typeface=""/>
        <a:cs typeface=""/>
        <a:font script="Jpan" typeface="HGｺﾞｼｯｸM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mbria" panose="02040503050406030204"/>
        <a:ea typeface=""/>
        <a:cs typeface=""/>
        <a:font script="Jpan" typeface="HG明朝B"/>
        <a:font script="Hang" typeface="맑은 고딕"/>
        <a:font script="Hans" typeface="黑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Atlas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alpha val="60000"/>
                <a:satMod val="109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0000"/>
            </a:schemeClr>
          </a:solidFill>
          <a:prstDash val="solid"/>
        </a:ln>
        <a:ln w="15875" cap="flat" cmpd="sng" algn="ctr">
          <a:solidFill>
            <a:schemeClr val="phClr">
              <a:shade val="9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38100" dist="25400" dir="5400000" rotWithShape="0">
              <a:srgbClr val="000000">
                <a:alpha val="7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>
            <a:bevelT w="0" h="0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10000">
              <a:schemeClr val="phClr">
                <a:tint val="94000"/>
                <a:lumMod val="116000"/>
              </a:schemeClr>
            </a:gs>
            <a:gs pos="100000">
              <a:schemeClr val="phClr">
                <a:tint val="98000"/>
                <a:shade val="86000"/>
                <a:satMod val="90000"/>
                <a:lumMod val="88000"/>
              </a:schemeClr>
            </a:gs>
          </a:gsLst>
          <a:path path="circle">
            <a:fillToRect l="50000" t="15000" r="50000" b="169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tlas" id="{5156B0E4-0EB1-49FE-A26B-15F6F698AEC6}" vid="{C0EF0781-FB17-4F1F-B3B1-699933968CE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Atlas</Template>
  <TotalTime>1096</TotalTime>
  <Words>563</Words>
  <Application>Microsoft Office PowerPoint</Application>
  <PresentationFormat>Širokoúhlá obrazovka</PresentationFormat>
  <Paragraphs>99</Paragraphs>
  <Slides>27</Slides>
  <Notes>0</Notes>
  <HiddenSlides>0</HiddenSlides>
  <MMClips>0</MMClips>
  <ScaleCrop>false</ScaleCrop>
  <HeadingPairs>
    <vt:vector size="6" baseType="variant">
      <vt:variant>
        <vt:lpstr>Použitá písma</vt:lpstr>
      </vt:variant>
      <vt:variant>
        <vt:i4>3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27</vt:i4>
      </vt:variant>
    </vt:vector>
  </HeadingPairs>
  <TitlesOfParts>
    <vt:vector size="31" baseType="lpstr">
      <vt:lpstr>Calibri</vt:lpstr>
      <vt:lpstr>Cambria</vt:lpstr>
      <vt:lpstr>Wingdings</vt:lpstr>
      <vt:lpstr>Atlas</vt:lpstr>
      <vt:lpstr>Prezentace aplikace PowerPoint</vt:lpstr>
      <vt:lpstr>Fyzikální soutěže</vt:lpstr>
      <vt:lpstr>JČMF </vt:lpstr>
      <vt:lpstr>Přehled soutěží v ČR</vt:lpstr>
      <vt:lpstr>Pro ZŠ</vt:lpstr>
      <vt:lpstr>Pro SŠ</vt:lpstr>
      <vt:lpstr>Fyzikální olympiáda</vt:lpstr>
      <vt:lpstr>Fyzikální olympiáda</vt:lpstr>
      <vt:lpstr>Astronomická olympiáda</vt:lpstr>
      <vt:lpstr>Astronomická olympiáda</vt:lpstr>
      <vt:lpstr>Turnaj mladých fyziků</vt:lpstr>
      <vt:lpstr>Fyziklání</vt:lpstr>
      <vt:lpstr>Fyziklání online</vt:lpstr>
      <vt:lpstr>Náboj</vt:lpstr>
      <vt:lpstr>Fermiho úlohy</vt:lpstr>
      <vt:lpstr>Vím proč</vt:lpstr>
      <vt:lpstr>Ukázkové video</vt:lpstr>
      <vt:lpstr>Fyzikální semináře</vt:lpstr>
      <vt:lpstr>FYKOS – fyzikální korespondenční seminář</vt:lpstr>
      <vt:lpstr>Výfuk</vt:lpstr>
      <vt:lpstr>Seminář MaM</vt:lpstr>
      <vt:lpstr>Mezinárodní navazující soutěže</vt:lpstr>
      <vt:lpstr>IPhO</vt:lpstr>
      <vt:lpstr>IYPT</vt:lpstr>
      <vt:lpstr>IOAA</vt:lpstr>
      <vt:lpstr>Mladý vědec 2021 – ESDY 2021 </vt:lpstr>
      <vt:lpstr>Debrujáři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Fyzikální soutěže</dc:title>
  <dc:creator>Zdeňka Kielbusová</dc:creator>
  <cp:lastModifiedBy>Pavel Masopust</cp:lastModifiedBy>
  <cp:revision>23</cp:revision>
  <dcterms:created xsi:type="dcterms:W3CDTF">2021-03-17T13:37:14Z</dcterms:created>
  <dcterms:modified xsi:type="dcterms:W3CDTF">2023-03-06T14:14:07Z</dcterms:modified>
</cp:coreProperties>
</file>