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9" r:id="rId2"/>
    <p:sldId id="256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306" r:id="rId23"/>
  </p:sldIdLst>
  <p:sldSz cx="9144000" cy="6858000" type="screen4x3"/>
  <p:notesSz cx="9144000" cy="6858000"/>
  <p:embeddedFontLst>
    <p:embeddedFont>
      <p:font typeface="BARNNJ+Times New Roman Italic" panose="020B0604020202020204" charset="0"/>
      <p:regular r:id="rId24"/>
    </p:embeddedFont>
    <p:embeddedFont>
      <p:font typeface="BOFDWP+Arial" panose="020B0604020202020204" charset="0"/>
      <p:regular r:id="rId25"/>
    </p:embeddedFont>
    <p:embeddedFont>
      <p:font typeface="BWQGGS+Arial" panose="020B0604020202020204" charset="0"/>
      <p:regular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EEVEBC+Arial Bold Italic" panose="020B0604020202020204" charset="0"/>
      <p:regular r:id="rId31"/>
    </p:embeddedFont>
    <p:embeddedFont>
      <p:font typeface="EHSEUG+Arial Italic" panose="020B0604020202020204" charset="0"/>
      <p:regular r:id="rId32"/>
    </p:embeddedFont>
    <p:embeddedFont>
      <p:font typeface="ESOBDS+Arial Bold Italic" panose="020B0604020202020204" charset="0"/>
      <p:regular r:id="rId33"/>
    </p:embeddedFont>
    <p:embeddedFont>
      <p:font typeface="GEQABQ+Arial Bold" panose="020B0604020202020204" charset="0"/>
      <p:regular r:id="rId34"/>
    </p:embeddedFont>
    <p:embeddedFont>
      <p:font typeface="JSSQUE+Arial Bold" panose="020B0604020202020204" charset="0"/>
      <p:regular r:id="rId35"/>
    </p:embeddedFont>
    <p:embeddedFont>
      <p:font typeface="NCPLCW+Times New Roman" panose="020B0604020202020204" charset="0"/>
      <p:regular r:id="rId36"/>
    </p:embeddedFont>
    <p:embeddedFont>
      <p:font typeface="PRKQJE+Times New Roman" panose="020B0604020202020204" charset="0"/>
      <p:regular r:id="rId37"/>
    </p:embeddedFont>
    <p:embeddedFont>
      <p:font typeface="QEQOAJ+Calibri" panose="020B0604020202020204"/>
      <p:regular r:id="rId38"/>
    </p:embeddedFont>
    <p:embeddedFont>
      <p:font typeface="QSPSKQ+Arial Italic" panose="020B0604020202020204" charset="0"/>
      <p:regular r:id="rId39"/>
    </p:embeddedFont>
    <p:embeddedFont>
      <p:font typeface="Times New Roman" panose="02020603050405020304" pitchFamily="18" charset="0"/>
      <p:regular r:id="rId40"/>
    </p:embeddedFont>
    <p:embeddedFont>
      <p:font typeface="UCMIOM+Symbol" panose="020B0604020202020204" charset="2"/>
      <p:regular r:id="rId41"/>
    </p:embeddedFont>
    <p:embeddedFont>
      <p:font typeface="VWGCNG+Arial" panose="020B0604020202020204" charset="0"/>
      <p:regular r:id="rId42"/>
    </p:embeddedFont>
    <p:embeddedFont>
      <p:font typeface="Wingdings 3" panose="05040102010807070707" pitchFamily="18" charset="2"/>
      <p:regular r:id="rId43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00" d="100"/>
          <a:sy n="100" d="100"/>
        </p:scale>
        <p:origin x="948" y="84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font" Target="fonts/font19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font" Target="fonts/font20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1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rpsn.pdf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hypoteka-1.blog.cz/1206/svycarska-hypoteka" TargetMode="External"/><Relationship Id="rId3" Type="http://schemas.openxmlformats.org/officeDocument/2006/relationships/hyperlink" Target="http://hypoteka-1.blog.cz/1206/americka-hypoteka" TargetMode="External"/><Relationship Id="rId7" Type="http://schemas.openxmlformats.org/officeDocument/2006/relationships/hyperlink" Target="http://hypoteka-1.blog.cz/1206/hypoteka-pro-cizince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hypoteka-1.blog.cz/1206/variabilni-hypoteka" TargetMode="External"/><Relationship Id="rId5" Type="http://schemas.openxmlformats.org/officeDocument/2006/relationships/hyperlink" Target="http://hypoteka-1.blog.cz/1206/kombinace-hypoteky-a-jinych-uveru" TargetMode="External"/><Relationship Id="rId4" Type="http://schemas.openxmlformats.org/officeDocument/2006/relationships/hyperlink" Target="http://hypoteka-1.blog.cz/1206/hypoteka-na-pronajem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cs.wikipedia.org/w/index.php?title=%C3%9Arok&amp;oldid=21062498" TargetMode="External"/><Relationship Id="rId7" Type="http://schemas.openxmlformats.org/officeDocument/2006/relationships/hyperlink" Target="https://cs.wikipedia.org/w/index.php?title=Hypote%C4%8Dn%C3%AD_%C3%BAv%C4%9Br&amp;oldid=21419310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cnb.cz/cs/casto-kladene-dotazy/Co-je-ukazatel-RPSN/" TargetMode="External"/><Relationship Id="rId5" Type="http://schemas.openxmlformats.org/officeDocument/2006/relationships/hyperlink" Target="https://finex.cz/co-je-to-urok-a-urokova-mira-prectete-si-jake-existuji-druhy-uroku/" TargetMode="External"/><Relationship Id="rId4" Type="http://schemas.openxmlformats.org/officeDocument/2006/relationships/hyperlink" Target="https://www.finmat.cz/urocen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D9264E6E-A52C-40DA-8449-428DB604A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3834"/>
            <a:ext cx="9144000" cy="545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258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515614" y="2568194"/>
            <a:ext cx="2267643" cy="6632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2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BOFDWP+Arial"/>
                <a:cs typeface="BOFDWP+Arial"/>
              </a:rPr>
              <a:t>Lekce 5.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329686" y="3958886"/>
            <a:ext cx="2637212" cy="4930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Práce</a:t>
            </a:r>
            <a:r>
              <a:rPr sz="3200" spc="-2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s úvěry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QEQOAJ+Calibri"/>
                <a:cs typeface="QEQOAJ+Calibri"/>
              </a:rPr>
              <a:t>2 / 24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53130" y="548916"/>
            <a:ext cx="2390835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VWGCNG+Arial"/>
                <a:cs typeface="VWGCNG+Arial"/>
              </a:rPr>
              <a:t>Citát dne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77694" y="3428809"/>
            <a:ext cx="6179046" cy="4926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Je</a:t>
            </a:r>
            <a:r>
              <a:rPr sz="3200" spc="-1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lehčí kritizovat</a:t>
            </a:r>
            <a:r>
              <a:rPr sz="3200" spc="-27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než mít pravdu.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63294" y="4599622"/>
            <a:ext cx="5659578" cy="4926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OFDWP+Arial"/>
                <a:cs typeface="BOFDWP+Arial"/>
              </a:rPr>
              <a:t>Fran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ç</a:t>
            </a:r>
            <a:r>
              <a:rPr sz="3200" dirty="0">
                <a:solidFill>
                  <a:srgbClr val="000000"/>
                </a:solidFill>
                <a:latin typeface="BOFDWP+Arial"/>
                <a:cs typeface="BOFDWP+Arial"/>
              </a:rPr>
              <a:t>ois</a:t>
            </a:r>
            <a:r>
              <a:rPr sz="3200" spc="-11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OFDWP+Arial"/>
                <a:cs typeface="BOFDWP+Arial"/>
              </a:rPr>
              <a:t>de La</a:t>
            </a:r>
            <a:r>
              <a:rPr sz="3200" spc="-27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OFDWP+Arial"/>
                <a:cs typeface="BOFDWP+Arial"/>
              </a:rPr>
              <a:t>Roucefoucauld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QEQOAJ+Calibri"/>
                <a:cs typeface="QEQOAJ+Calibri"/>
              </a:rPr>
              <a:t>3 / 24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17266" y="548916"/>
            <a:ext cx="3262237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BOFDWP+Arial"/>
                <a:cs typeface="BOFDWP+Arial"/>
              </a:rPr>
              <a:t>Obsah lekce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72908"/>
            <a:ext cx="2981507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•</a:t>
            </a:r>
            <a:r>
              <a:rPr sz="3200" spc="69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Práce</a:t>
            </a:r>
            <a:r>
              <a:rPr sz="3200" spc="-16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s </a:t>
            </a:r>
            <a:r>
              <a:rPr sz="3200" dirty="0" err="1">
                <a:solidFill>
                  <a:srgbClr val="000000"/>
                </a:solidFill>
                <a:latin typeface="VWGCNG+Arial"/>
                <a:cs typeface="VWGCNG+Arial"/>
              </a:rPr>
              <a:t>úvěry</a:t>
            </a:r>
            <a:r>
              <a:rPr lang="cs-CZ" sz="3200" dirty="0">
                <a:solidFill>
                  <a:srgbClr val="000000"/>
                </a:solidFill>
                <a:latin typeface="VWGCNG+Arial"/>
                <a:cs typeface="VWGCNG+Arial"/>
              </a:rPr>
              <a:t>.</a:t>
            </a:r>
            <a:endParaRPr sz="3200" dirty="0">
              <a:solidFill>
                <a:srgbClr val="000000"/>
              </a:solidFill>
              <a:latin typeface="VWGCNG+Arial"/>
              <a:cs typeface="VWGCNG+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92606" y="2244071"/>
            <a:ext cx="4383676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Výpočet </a:t>
            </a:r>
            <a:r>
              <a:rPr sz="2800" dirty="0" err="1">
                <a:solidFill>
                  <a:srgbClr val="000000"/>
                </a:solidFill>
                <a:latin typeface="VWGCNG+Arial"/>
                <a:cs typeface="VWGCNG+Arial"/>
              </a:rPr>
              <a:t>konstantní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 err="1">
                <a:solidFill>
                  <a:srgbClr val="000000"/>
                </a:solidFill>
                <a:latin typeface="VWGCNG+Arial"/>
                <a:cs typeface="VWGCNG+Arial"/>
              </a:rPr>
              <a:t>splátky</a:t>
            </a:r>
            <a:r>
              <a:rPr lang="cs-CZ" sz="2800" dirty="0">
                <a:solidFill>
                  <a:srgbClr val="000000"/>
                </a:solidFill>
                <a:latin typeface="VWGCNG+Arial"/>
                <a:cs typeface="VWGCNG+Arial"/>
              </a:rPr>
              <a:t>.</a:t>
            </a:r>
            <a:endParaRPr sz="2800" dirty="0">
              <a:solidFill>
                <a:srgbClr val="000000"/>
              </a:solidFill>
              <a:latin typeface="VWGCNG+Arial"/>
              <a:cs typeface="VWGCNG+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92606" y="2755859"/>
            <a:ext cx="7435600" cy="9473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Nalezení optimálního</a:t>
            </a:r>
            <a:r>
              <a:rPr sz="2800" spc="1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úvěru k </a:t>
            </a:r>
            <a:r>
              <a:rPr sz="2800" dirty="0" err="1">
                <a:solidFill>
                  <a:srgbClr val="000000"/>
                </a:solidFill>
                <a:latin typeface="VWGCNG+Arial"/>
                <a:cs typeface="VWGCNG+Arial"/>
              </a:rPr>
              <a:t>půjčené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 err="1">
                <a:solidFill>
                  <a:srgbClr val="000000"/>
                </a:solidFill>
                <a:latin typeface="VWGCNG+Arial"/>
                <a:cs typeface="VWGCNG+Arial"/>
              </a:rPr>
              <a:t>položce</a:t>
            </a:r>
            <a:r>
              <a:rPr lang="cs-CZ" sz="2800" dirty="0">
                <a:solidFill>
                  <a:srgbClr val="000000"/>
                </a:solidFill>
                <a:latin typeface="VWGCNG+Arial"/>
                <a:cs typeface="VWGCNG+Arial"/>
              </a:rPr>
              <a:t>.</a:t>
            </a:r>
            <a:endParaRPr sz="2800" dirty="0">
              <a:solidFill>
                <a:srgbClr val="000000"/>
              </a:solidFill>
              <a:latin typeface="VWGCNG+Arial"/>
              <a:cs typeface="VWGCNG+Arial"/>
            </a:endParaRPr>
          </a:p>
          <a:p>
            <a:pPr marL="0" marR="0">
              <a:lnSpc>
                <a:spcPts val="3123"/>
              </a:lnSpc>
              <a:spcBef>
                <a:spcPts val="959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Porovnávání úvěrů </a:t>
            </a:r>
            <a:r>
              <a:rPr sz="2800" dirty="0" err="1">
                <a:solidFill>
                  <a:srgbClr val="000000"/>
                </a:solidFill>
                <a:latin typeface="VWGCNG+Arial"/>
                <a:cs typeface="VWGCNG+Arial"/>
              </a:rPr>
              <a:t>pomocí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 RPSN</a:t>
            </a:r>
            <a:r>
              <a:rPr lang="cs-CZ" sz="2800" dirty="0">
                <a:solidFill>
                  <a:srgbClr val="000000"/>
                </a:solidFill>
                <a:latin typeface="VWGCNG+Arial"/>
                <a:cs typeface="VWGCNG+Arial"/>
              </a:rPr>
              <a:t>.</a:t>
            </a:r>
            <a:endParaRPr sz="2800" dirty="0">
              <a:solidFill>
                <a:srgbClr val="000000"/>
              </a:solidFill>
              <a:latin typeface="VWGCNG+Arial"/>
              <a:cs typeface="VWGCNG+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92606" y="3780241"/>
            <a:ext cx="6796128" cy="8621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Popis a využití</a:t>
            </a:r>
            <a:r>
              <a:rPr sz="2800" spc="-2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základních funkcí prostředí</a:t>
            </a:r>
          </a:p>
          <a:p>
            <a:pPr marL="0" marR="0">
              <a:lnSpc>
                <a:spcPts val="3123"/>
              </a:lnSpc>
              <a:spcBef>
                <a:spcPts val="288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Excel pro</a:t>
            </a:r>
            <a:r>
              <a:rPr sz="2800" spc="1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práci s </a:t>
            </a:r>
            <a:r>
              <a:rPr sz="2800" dirty="0" err="1">
                <a:solidFill>
                  <a:srgbClr val="000000"/>
                </a:solidFill>
                <a:latin typeface="VWGCNG+Arial"/>
                <a:cs typeface="VWGCNG+Arial"/>
              </a:rPr>
              <a:t>finančními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 err="1">
                <a:solidFill>
                  <a:srgbClr val="000000"/>
                </a:solidFill>
                <a:latin typeface="VWGCNG+Arial"/>
                <a:cs typeface="VWGCNG+Arial"/>
              </a:rPr>
              <a:t>službami</a:t>
            </a:r>
            <a:r>
              <a:rPr lang="cs-CZ" sz="2800" dirty="0">
                <a:solidFill>
                  <a:srgbClr val="000000"/>
                </a:solidFill>
                <a:latin typeface="VWGCNG+Arial"/>
                <a:cs typeface="VWGCNG+Arial"/>
              </a:rPr>
              <a:t>.</a:t>
            </a:r>
            <a:endParaRPr sz="2800" dirty="0">
              <a:solidFill>
                <a:srgbClr val="000000"/>
              </a:solidFill>
              <a:latin typeface="VWGCNG+Arial"/>
              <a:cs typeface="VWGCNG+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8640" y="4733734"/>
            <a:ext cx="2192513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•</a:t>
            </a:r>
            <a:r>
              <a:rPr sz="3200" spc="69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VWGCNG+Arial"/>
                <a:cs typeface="VWGCNG+Arial"/>
              </a:rPr>
              <a:t>Hypotéky</a:t>
            </a:r>
            <a:r>
              <a:rPr lang="cs-CZ" sz="3200" dirty="0">
                <a:solidFill>
                  <a:srgbClr val="000000"/>
                </a:solidFill>
                <a:latin typeface="VWGCNG+Arial"/>
                <a:cs typeface="VWGCNG+Arial"/>
              </a:rPr>
              <a:t>.</a:t>
            </a:r>
            <a:endParaRPr sz="3200" dirty="0">
              <a:solidFill>
                <a:srgbClr val="000000"/>
              </a:solidFill>
              <a:latin typeface="VWGCNG+Arial"/>
              <a:cs typeface="VWGCNG+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QEQOAJ+Calibri"/>
                <a:cs typeface="QEQOAJ+Calibri"/>
              </a:rPr>
              <a:t>4 / 24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49273" y="271211"/>
            <a:ext cx="6193077" cy="605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VWGCNG+Arial"/>
                <a:cs typeface="VWGCNG+Arial"/>
              </a:rPr>
              <a:t>Výpočet</a:t>
            </a:r>
            <a:r>
              <a:rPr sz="4000" spc="1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4000" dirty="0">
                <a:solidFill>
                  <a:srgbClr val="000000"/>
                </a:solidFill>
                <a:latin typeface="VWGCNG+Arial"/>
                <a:cs typeface="VWGCNG+Arial"/>
              </a:rPr>
              <a:t>konstantní splátky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4736" y="1672908"/>
            <a:ext cx="7066768" cy="980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8328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Při zapůjčení</a:t>
            </a:r>
            <a:r>
              <a:rPr sz="3200" spc="-2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kapitálu K jsou pro</a:t>
            </a:r>
            <a:r>
              <a:rPr sz="3200" spc="-17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nás</a:t>
            </a:r>
          </a:p>
          <a:p>
            <a:pPr marL="0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rozhodující</a:t>
            </a:r>
            <a:r>
              <a:rPr sz="3200" spc="-18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4736" y="2745528"/>
            <a:ext cx="7559322" cy="9809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08558" marR="0">
              <a:lnSpc>
                <a:spcPts val="358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1. Úroková</a:t>
            </a:r>
            <a:r>
              <a:rPr sz="3200" spc="-38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míra úvěru</a:t>
            </a:r>
            <a:r>
              <a:rPr sz="3200" spc="-4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včetně</a:t>
            </a:r>
            <a:r>
              <a:rPr sz="3200" spc="-26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fixace</a:t>
            </a:r>
          </a:p>
          <a:p>
            <a:pPr marL="0" marR="0">
              <a:lnSpc>
                <a:spcPts val="3579"/>
              </a:lnSpc>
              <a:spcBef>
                <a:spcPts val="212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této </a:t>
            </a:r>
            <a:r>
              <a:rPr sz="3200" dirty="0" err="1">
                <a:solidFill>
                  <a:srgbClr val="000000"/>
                </a:solidFill>
                <a:latin typeface="VWGCNG+Arial"/>
                <a:cs typeface="VWGCNG+Arial"/>
              </a:rPr>
              <a:t>úrokové</a:t>
            </a:r>
            <a:r>
              <a:rPr sz="3200" spc="-2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VWGCNG+Arial"/>
                <a:cs typeface="VWGCNG+Arial"/>
              </a:rPr>
              <a:t>míry</a:t>
            </a:r>
            <a:r>
              <a:rPr lang="cs-CZ" sz="3200" dirty="0">
                <a:solidFill>
                  <a:srgbClr val="000000"/>
                </a:solidFill>
                <a:latin typeface="VWGCNG+Arial"/>
                <a:cs typeface="VWGCNG+Arial"/>
              </a:rPr>
              <a:t>.</a:t>
            </a:r>
            <a:endParaRPr sz="3200" dirty="0">
              <a:solidFill>
                <a:srgbClr val="000000"/>
              </a:solidFill>
              <a:latin typeface="VWGCNG+Arial"/>
              <a:cs typeface="VWGCNG+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63294" y="3818678"/>
            <a:ext cx="5230275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2. Počet</a:t>
            </a:r>
            <a:r>
              <a:rPr sz="3200" spc="-1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VWGCNG+Arial"/>
                <a:cs typeface="VWGCNG+Arial"/>
              </a:rPr>
              <a:t>splátkových</a:t>
            </a:r>
            <a:r>
              <a:rPr sz="3200" spc="-3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VWGCNG+Arial"/>
                <a:cs typeface="VWGCNG+Arial"/>
              </a:rPr>
              <a:t>období</a:t>
            </a:r>
            <a:r>
              <a:rPr lang="cs-CZ" sz="3200" dirty="0">
                <a:solidFill>
                  <a:srgbClr val="000000"/>
                </a:solidFill>
                <a:latin typeface="VWGCNG+Arial"/>
                <a:cs typeface="VWGCNG+Arial"/>
              </a:rPr>
              <a:t>.</a:t>
            </a:r>
            <a:endParaRPr sz="3200" dirty="0">
              <a:solidFill>
                <a:srgbClr val="000000"/>
              </a:solidFill>
              <a:latin typeface="VWGCNG+Arial"/>
              <a:cs typeface="VWGCNG+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4736" y="4404551"/>
            <a:ext cx="7957306" cy="14683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08558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3. Cena</a:t>
            </a:r>
            <a:r>
              <a:rPr sz="3200" spc="-27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VWGCNG+Arial"/>
                <a:cs typeface="VWGCNG+Arial"/>
              </a:rPr>
              <a:t>doplňujících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VWGCNG+Arial"/>
                <a:cs typeface="VWGCNG+Arial"/>
              </a:rPr>
              <a:t>služeb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, které</a:t>
            </a:r>
            <a:r>
              <a:rPr sz="3200" spc="-37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si</a:t>
            </a:r>
          </a:p>
          <a:p>
            <a:pPr marL="0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musíme</a:t>
            </a:r>
            <a:r>
              <a:rPr sz="3200" spc="-28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zakoupit</a:t>
            </a:r>
            <a:r>
              <a:rPr sz="3200" spc="-29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spolu</a:t>
            </a:r>
            <a:r>
              <a:rPr sz="3200" spc="-1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s </a:t>
            </a:r>
            <a:r>
              <a:rPr sz="3200" dirty="0" err="1">
                <a:solidFill>
                  <a:srgbClr val="000000"/>
                </a:solidFill>
                <a:latin typeface="VWGCNG+Arial"/>
                <a:cs typeface="VWGCNG+Arial"/>
              </a:rPr>
              <a:t>úvěrem</a:t>
            </a:r>
            <a:r>
              <a:rPr sz="3200" spc="-26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(v dalším</a:t>
            </a:r>
          </a:p>
          <a:p>
            <a:pPr marL="0" marR="0">
              <a:lnSpc>
                <a:spcPts val="3579"/>
              </a:lnSpc>
              <a:spcBef>
                <a:spcPts val="262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nebudeme</a:t>
            </a:r>
            <a:r>
              <a:rPr sz="3200" spc="-17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s touto</a:t>
            </a:r>
            <a:r>
              <a:rPr sz="3200" spc="-18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VWGCNG+Arial"/>
                <a:cs typeface="VWGCNG+Arial"/>
              </a:rPr>
              <a:t>částí</a:t>
            </a:r>
            <a:r>
              <a:rPr sz="3200" spc="-1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 err="1">
                <a:solidFill>
                  <a:srgbClr val="000000"/>
                </a:solidFill>
                <a:latin typeface="VWGCNG+Arial"/>
                <a:cs typeface="VWGCNG+Arial"/>
              </a:rPr>
              <a:t>počítat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)</a:t>
            </a:r>
            <a:r>
              <a:rPr lang="cs-CZ" sz="3200" dirty="0">
                <a:solidFill>
                  <a:srgbClr val="000000"/>
                </a:solidFill>
                <a:latin typeface="VWGCNG+Arial"/>
                <a:cs typeface="VWGCNG+Arial"/>
              </a:rPr>
              <a:t>.</a:t>
            </a:r>
            <a:endParaRPr sz="3200" dirty="0">
              <a:solidFill>
                <a:srgbClr val="000000"/>
              </a:solidFill>
              <a:latin typeface="VWGCNG+Arial"/>
              <a:cs typeface="VWGCNG+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QEQOAJ+Calibri"/>
                <a:cs typeface="QEQOAJ+Calibri"/>
              </a:rPr>
              <a:t>5 / 24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49273" y="271211"/>
            <a:ext cx="6193077" cy="605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VWGCNG+Arial"/>
                <a:cs typeface="VWGCNG+Arial"/>
              </a:rPr>
              <a:t>Výpočet</a:t>
            </a:r>
            <a:r>
              <a:rPr sz="4000" spc="1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4000" dirty="0">
                <a:solidFill>
                  <a:srgbClr val="000000"/>
                </a:solidFill>
                <a:latin typeface="VWGCNG+Arial"/>
                <a:cs typeface="VWGCNG+Arial"/>
              </a:rPr>
              <a:t>konstantní splátky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4736" y="1671047"/>
            <a:ext cx="8193974" cy="21419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8119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VWGCNG+Arial"/>
                <a:cs typeface="VWGCNG+Arial"/>
              </a:rPr>
              <a:t>Předpokládejme </a:t>
            </a:r>
            <a:r>
              <a:rPr sz="2800" kern="0" dirty="0">
                <a:solidFill>
                  <a:srgbClr val="000000"/>
                </a:solidFill>
                <a:latin typeface="BOFDWP+Arial"/>
                <a:cs typeface="BOFDWP+Arial"/>
              </a:rPr>
              <a:t>tedy , </a:t>
            </a:r>
            <a:r>
              <a:rPr sz="2800" kern="0" dirty="0">
                <a:solidFill>
                  <a:srgbClr val="000000"/>
                </a:solidFill>
                <a:latin typeface="VWGCNG+Arial"/>
                <a:cs typeface="VWGCNG+Arial"/>
              </a:rPr>
              <a:t>že </a:t>
            </a:r>
            <a:r>
              <a:rPr sz="2800" kern="0" dirty="0">
                <a:solidFill>
                  <a:srgbClr val="000000"/>
                </a:solidFill>
                <a:latin typeface="BOFDWP+Arial"/>
                <a:cs typeface="BOFDWP+Arial"/>
              </a:rPr>
              <a:t>jsme si </a:t>
            </a:r>
            <a:r>
              <a:rPr sz="2800" kern="0" dirty="0">
                <a:solidFill>
                  <a:srgbClr val="000000"/>
                </a:solidFill>
                <a:latin typeface="VWGCNG+Arial"/>
                <a:cs typeface="VWGCNG+Arial"/>
              </a:rPr>
              <a:t>půjčili kapitál </a:t>
            </a:r>
            <a:r>
              <a:rPr sz="2800" b="1" kern="0" dirty="0">
                <a:solidFill>
                  <a:srgbClr val="000000"/>
                </a:solidFill>
                <a:latin typeface="JSSQUE+Arial Bold"/>
                <a:cs typeface="JSSQUE+Arial Bold"/>
              </a:rPr>
              <a:t>K</a:t>
            </a:r>
          </a:p>
          <a:p>
            <a:pPr marL="0" marR="0">
              <a:lnSpc>
                <a:spcPts val="3123"/>
              </a:lnSpc>
              <a:spcBef>
                <a:spcPts val="286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BOFDWP+Arial"/>
                <a:cs typeface="BOFDWP+Arial"/>
              </a:rPr>
              <a:t>na </a:t>
            </a:r>
            <a:r>
              <a:rPr sz="2800" b="1" kern="0" dirty="0">
                <a:solidFill>
                  <a:srgbClr val="000000"/>
                </a:solidFill>
                <a:latin typeface="JSSQUE+Arial Bold"/>
                <a:cs typeface="JSSQUE+Arial Bold"/>
              </a:rPr>
              <a:t>n </a:t>
            </a:r>
            <a:r>
              <a:rPr sz="2800" kern="0" dirty="0">
                <a:solidFill>
                  <a:srgbClr val="000000"/>
                </a:solidFill>
                <a:latin typeface="BOFDWP+Arial"/>
                <a:cs typeface="BOFDWP+Arial"/>
              </a:rPr>
              <a:t>let a v </a:t>
            </a:r>
            <a:r>
              <a:rPr sz="2800" kern="0" dirty="0">
                <a:solidFill>
                  <a:srgbClr val="000000"/>
                </a:solidFill>
                <a:latin typeface="VWGCNG+Arial"/>
                <a:cs typeface="VWGCNG+Arial"/>
              </a:rPr>
              <a:t>každém </a:t>
            </a:r>
            <a:r>
              <a:rPr sz="2800" kern="0" dirty="0">
                <a:solidFill>
                  <a:srgbClr val="000000"/>
                </a:solidFill>
                <a:latin typeface="BOFDWP+Arial"/>
                <a:cs typeface="BOFDWP+Arial"/>
              </a:rPr>
              <a:t>roce je </a:t>
            </a:r>
            <a:r>
              <a:rPr sz="2800" b="1" kern="0" dirty="0">
                <a:solidFill>
                  <a:srgbClr val="000000"/>
                </a:solidFill>
                <a:latin typeface="JSSQUE+Arial Bold"/>
                <a:cs typeface="JSSQUE+Arial Bold"/>
              </a:rPr>
              <a:t>k </a:t>
            </a:r>
            <a:r>
              <a:rPr sz="2800" kern="0" dirty="0">
                <a:solidFill>
                  <a:srgbClr val="000000"/>
                </a:solidFill>
                <a:latin typeface="VWGCNG+Arial"/>
                <a:cs typeface="VWGCNG+Arial"/>
              </a:rPr>
              <a:t>splátkových období</a:t>
            </a:r>
            <a:r>
              <a:rPr sz="2800" kern="0" dirty="0">
                <a:solidFill>
                  <a:srgbClr val="000000"/>
                </a:solidFill>
                <a:latin typeface="BOFDWP+Arial"/>
                <a:cs typeface="BOFDWP+Arial"/>
              </a:rPr>
              <a:t>.</a:t>
            </a:r>
          </a:p>
          <a:p>
            <a:pPr marL="0" marR="0">
              <a:lnSpc>
                <a:spcPts val="3126"/>
              </a:lnSpc>
              <a:spcBef>
                <a:spcPts val="234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BOFDWP+Arial"/>
                <a:cs typeface="BOFDWP+Arial"/>
              </a:rPr>
              <a:t>Dluh je </a:t>
            </a:r>
            <a:r>
              <a:rPr sz="2800" kern="0" dirty="0">
                <a:solidFill>
                  <a:srgbClr val="000000"/>
                </a:solidFill>
                <a:latin typeface="VWGCNG+Arial"/>
                <a:cs typeface="VWGCNG+Arial"/>
              </a:rPr>
              <a:t>úročen úrokovou mírou </a:t>
            </a:r>
            <a:r>
              <a:rPr sz="2800" b="1" kern="0" dirty="0">
                <a:solidFill>
                  <a:srgbClr val="000000"/>
                </a:solidFill>
                <a:latin typeface="JSSQUE+Arial Bold"/>
                <a:cs typeface="JSSQUE+Arial Bold"/>
              </a:rPr>
              <a:t>i </a:t>
            </a:r>
            <a:r>
              <a:rPr sz="2800" kern="0" dirty="0">
                <a:solidFill>
                  <a:srgbClr val="000000"/>
                </a:solidFill>
                <a:latin typeface="BOFDWP+Arial"/>
                <a:cs typeface="BOFDWP+Arial"/>
              </a:rPr>
              <a:t>.</a:t>
            </a:r>
          </a:p>
          <a:p>
            <a:pPr marL="0" marR="0">
              <a:lnSpc>
                <a:spcPts val="3123"/>
              </a:lnSpc>
              <a:spcBef>
                <a:spcPts val="287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VWGCNG+Arial"/>
                <a:cs typeface="VWGCNG+Arial"/>
              </a:rPr>
              <a:t>Předpokládejme, že splátky </a:t>
            </a:r>
            <a:r>
              <a:rPr sz="2800" kern="0" dirty="0">
                <a:solidFill>
                  <a:srgbClr val="000000"/>
                </a:solidFill>
                <a:latin typeface="BOFDWP+Arial"/>
                <a:cs typeface="BOFDWP+Arial"/>
              </a:rPr>
              <a:t>jsou </a:t>
            </a:r>
            <a:r>
              <a:rPr sz="2800" kern="0" dirty="0">
                <a:solidFill>
                  <a:srgbClr val="000000"/>
                </a:solidFill>
                <a:latin typeface="VWGCNG+Arial"/>
                <a:cs typeface="VWGCNG+Arial"/>
              </a:rPr>
              <a:t>prováděny </a:t>
            </a:r>
            <a:r>
              <a:rPr sz="2800" kern="0" dirty="0">
                <a:solidFill>
                  <a:srgbClr val="000000"/>
                </a:solidFill>
                <a:latin typeface="BOFDWP+Arial"/>
                <a:cs typeface="BOFDWP+Arial"/>
              </a:rPr>
              <a:t>na</a:t>
            </a:r>
          </a:p>
          <a:p>
            <a:pPr marL="0" marR="0">
              <a:lnSpc>
                <a:spcPts val="3123"/>
              </a:lnSpc>
              <a:spcBef>
                <a:spcPts val="286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BOFDWP+Arial"/>
                <a:cs typeface="BOFDWP+Arial"/>
              </a:rPr>
              <a:t>konci </a:t>
            </a:r>
            <a:r>
              <a:rPr sz="2800" kern="0" dirty="0">
                <a:solidFill>
                  <a:srgbClr val="000000"/>
                </a:solidFill>
                <a:latin typeface="VWGCNG+Arial"/>
                <a:cs typeface="VWGCNG+Arial"/>
              </a:rPr>
              <a:t>splátkového období</a:t>
            </a:r>
            <a:r>
              <a:rPr sz="2800" kern="0" dirty="0">
                <a:solidFill>
                  <a:srgbClr val="000000"/>
                </a:solidFill>
                <a:latin typeface="BOFDWP+Arial"/>
                <a:cs typeface="BOFDWP+Arial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4736" y="3889970"/>
            <a:ext cx="8193224" cy="8621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2023" marR="0">
              <a:lnSpc>
                <a:spcPts val="3126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VWGCNG+Arial"/>
                <a:cs typeface="VWGCNG+Arial"/>
              </a:rPr>
              <a:t>Náš úkol </a:t>
            </a:r>
            <a:r>
              <a:rPr sz="2800" kern="0" dirty="0">
                <a:solidFill>
                  <a:srgbClr val="000000"/>
                </a:solidFill>
                <a:latin typeface="BOFDWP+Arial"/>
                <a:cs typeface="BOFDWP+Arial"/>
              </a:rPr>
              <a:t>je stanovit </a:t>
            </a:r>
            <a:r>
              <a:rPr sz="2800" kern="0" dirty="0">
                <a:solidFill>
                  <a:srgbClr val="000000"/>
                </a:solidFill>
                <a:latin typeface="VWGCNG+Arial"/>
                <a:cs typeface="VWGCNG+Arial"/>
              </a:rPr>
              <a:t>výši splátky </a:t>
            </a:r>
            <a:r>
              <a:rPr sz="2800" b="1" kern="0" dirty="0">
                <a:solidFill>
                  <a:srgbClr val="000000"/>
                </a:solidFill>
                <a:latin typeface="JSSQUE+Arial Bold"/>
                <a:cs typeface="JSSQUE+Arial Bold"/>
              </a:rPr>
              <a:t>s </a:t>
            </a:r>
            <a:r>
              <a:rPr sz="2800" kern="0" dirty="0">
                <a:solidFill>
                  <a:srgbClr val="000000"/>
                </a:solidFill>
                <a:latin typeface="BOFDWP+Arial"/>
                <a:cs typeface="BOFDWP+Arial"/>
              </a:rPr>
              <a:t>a zjistit</a:t>
            </a:r>
          </a:p>
          <a:p>
            <a:pPr marL="0" marR="0">
              <a:lnSpc>
                <a:spcPts val="3123"/>
              </a:lnSpc>
              <a:spcBef>
                <a:spcPts val="288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VWGCNG+Arial"/>
                <a:cs typeface="VWGCNG+Arial"/>
              </a:rPr>
              <a:t>rozložení úroků </a:t>
            </a:r>
            <a:r>
              <a:rPr sz="2800" kern="0" dirty="0">
                <a:solidFill>
                  <a:srgbClr val="000000"/>
                </a:solidFill>
                <a:latin typeface="BOFDWP+Arial"/>
                <a:cs typeface="BOFDWP+Arial"/>
              </a:rPr>
              <a:t>z dluhu a </a:t>
            </a:r>
            <a:r>
              <a:rPr sz="2800" kern="0" dirty="0">
                <a:solidFill>
                  <a:srgbClr val="000000"/>
                </a:solidFill>
                <a:latin typeface="VWGCNG+Arial"/>
                <a:cs typeface="VWGCNG+Arial"/>
              </a:rPr>
              <a:t>úmoru </a:t>
            </a:r>
            <a:r>
              <a:rPr sz="2800" kern="0" dirty="0">
                <a:solidFill>
                  <a:srgbClr val="000000"/>
                </a:solidFill>
                <a:latin typeface="BOFDWP+Arial"/>
                <a:cs typeface="BOFDWP+Arial"/>
              </a:rPr>
              <a:t>tohoto dluhu.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QEQOAJ+Calibri"/>
                <a:cs typeface="QEQOAJ+Calibri"/>
              </a:rPr>
              <a:t>6 / 24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42974" y="548916"/>
            <a:ext cx="6805927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VWGCNG+Arial"/>
                <a:cs typeface="VWGCNG+Arial"/>
              </a:rPr>
              <a:t>Výpočet</a:t>
            </a:r>
            <a:r>
              <a:rPr sz="4400" spc="-1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4400" dirty="0">
                <a:solidFill>
                  <a:srgbClr val="000000"/>
                </a:solidFill>
                <a:latin typeface="VWGCNG+Arial"/>
                <a:cs typeface="VWGCNG+Arial"/>
              </a:rPr>
              <a:t>konstantní splátky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916186" y="1362980"/>
            <a:ext cx="379278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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838850" y="1362980"/>
            <a:ext cx="379278" cy="10681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</a:t>
            </a:r>
          </a:p>
          <a:p>
            <a:pPr marL="0" marR="0">
              <a:lnSpc>
                <a:spcPts val="3584"/>
              </a:lnSpc>
              <a:spcBef>
                <a:spcPts val="289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</a:t>
            </a:r>
          </a:p>
          <a:p>
            <a:pPr marL="0" marR="0">
              <a:lnSpc>
                <a:spcPts val="651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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06594" y="1443372"/>
            <a:ext cx="1466062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</a:t>
            </a:r>
            <a:r>
              <a:rPr sz="2950" spc="7087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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841363" y="1432044"/>
            <a:ext cx="485538" cy="2778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88"/>
              </a:lnSpc>
              <a:spcBef>
                <a:spcPts val="0"/>
              </a:spcBef>
              <a:spcAft>
                <a:spcPts val="0"/>
              </a:spcAft>
            </a:pPr>
            <a:r>
              <a:rPr sz="170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n</a:t>
            </a:r>
            <a:r>
              <a:rPr sz="1700" i="1" spc="-17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700" spc="158" dirty="0">
                <a:solidFill>
                  <a:srgbClr val="000000"/>
                </a:solidFill>
                <a:latin typeface="PRKQJE+Times New Roman"/>
                <a:cs typeface="PRKQJE+Times New Roman"/>
              </a:rPr>
              <a:t>.</a:t>
            </a:r>
            <a:r>
              <a:rPr sz="170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k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916186" y="1437461"/>
            <a:ext cx="1680537" cy="4992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spc="238" dirty="0">
                <a:solidFill>
                  <a:srgbClr val="000000"/>
                </a:solidFill>
                <a:latin typeface="UCMIOM+Symbol"/>
                <a:cs typeface="UCMIOM+Symbol"/>
              </a:rPr>
              <a:t></a:t>
            </a:r>
            <a:r>
              <a:rPr sz="2950" spc="6842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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465278" y="1407304"/>
            <a:ext cx="788247" cy="3033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8"/>
              </a:lnSpc>
              <a:spcBef>
                <a:spcPts val="0"/>
              </a:spcBef>
              <a:spcAft>
                <a:spcPts val="0"/>
              </a:spcAft>
            </a:pPr>
            <a:r>
              <a:rPr sz="170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n</a:t>
            </a:r>
            <a:r>
              <a:rPr sz="1700" i="1" spc="-162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700" spc="159" dirty="0">
                <a:solidFill>
                  <a:srgbClr val="000000"/>
                </a:solidFill>
                <a:latin typeface="PRKQJE+Times New Roman"/>
                <a:cs typeface="PRKQJE+Times New Roman"/>
              </a:rPr>
              <a:t>.</a:t>
            </a:r>
            <a:r>
              <a:rPr sz="170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k</a:t>
            </a:r>
            <a:r>
              <a:rPr sz="1700" i="1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700" spc="114" dirty="0">
                <a:solidFill>
                  <a:srgbClr val="000000"/>
                </a:solidFill>
                <a:latin typeface="UCMIOM+Symbol"/>
                <a:cs typeface="UCMIOM+Symbol"/>
              </a:rPr>
              <a:t></a:t>
            </a:r>
            <a:r>
              <a:rPr sz="1700" dirty="0">
                <a:solidFill>
                  <a:srgbClr val="000000"/>
                </a:solidFill>
                <a:latin typeface="PRKQJE+Times New Roman"/>
                <a:cs typeface="PRKQJE+Times New Roman"/>
              </a:rPr>
              <a:t>1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526000" y="1443372"/>
            <a:ext cx="1466138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</a:t>
            </a:r>
            <a:r>
              <a:rPr sz="2950" spc="7087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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860693" y="1407304"/>
            <a:ext cx="817286" cy="3033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88"/>
              </a:lnSpc>
              <a:spcBef>
                <a:spcPts val="0"/>
              </a:spcBef>
              <a:spcAft>
                <a:spcPts val="0"/>
              </a:spcAft>
            </a:pPr>
            <a:r>
              <a:rPr sz="170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n</a:t>
            </a:r>
            <a:r>
              <a:rPr sz="1700" i="1" spc="-162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700" spc="159" dirty="0">
                <a:solidFill>
                  <a:srgbClr val="000000"/>
                </a:solidFill>
                <a:latin typeface="PRKQJE+Times New Roman"/>
                <a:cs typeface="PRKQJE+Times New Roman"/>
              </a:rPr>
              <a:t>.</a:t>
            </a:r>
            <a:r>
              <a:rPr sz="170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k</a:t>
            </a:r>
            <a:r>
              <a:rPr sz="1700" i="1" spc="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000000"/>
                </a:solidFill>
                <a:latin typeface="UCMIOM+Symbol"/>
                <a:cs typeface="UCMIOM+Symbol"/>
              </a:rPr>
              <a:t></a:t>
            </a:r>
            <a:r>
              <a:rPr sz="1700" spc="-82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700" dirty="0">
                <a:solidFill>
                  <a:srgbClr val="000000"/>
                </a:solidFill>
                <a:latin typeface="PRKQJE+Times New Roman"/>
                <a:cs typeface="PRKQJE+Times New Roman"/>
              </a:rPr>
              <a:t>2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838850" y="1437461"/>
            <a:ext cx="379278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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368929" y="1465262"/>
            <a:ext cx="279963" cy="4496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240"/>
              </a:lnSpc>
              <a:spcBef>
                <a:spcPts val="0"/>
              </a:spcBef>
              <a:spcAft>
                <a:spcPts val="0"/>
              </a:spcAft>
            </a:pPr>
            <a:r>
              <a:rPr sz="295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i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993760" y="1465262"/>
            <a:ext cx="279963" cy="4496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240"/>
              </a:lnSpc>
              <a:spcBef>
                <a:spcPts val="0"/>
              </a:spcBef>
              <a:spcAft>
                <a:spcPts val="0"/>
              </a:spcAft>
            </a:pPr>
            <a:r>
              <a:rPr sz="295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i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389176" y="1465262"/>
            <a:ext cx="279963" cy="4496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240"/>
              </a:lnSpc>
              <a:spcBef>
                <a:spcPts val="0"/>
              </a:spcBef>
              <a:spcAft>
                <a:spcPts val="0"/>
              </a:spcAft>
            </a:pPr>
            <a:r>
              <a:rPr sz="295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i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83482" y="1601790"/>
            <a:ext cx="1889174" cy="5167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K</a:t>
            </a:r>
            <a:r>
              <a:rPr sz="2950" i="1" spc="-52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PRKQJE+Times New Roman"/>
                <a:cs typeface="PRKQJE+Times New Roman"/>
              </a:rPr>
              <a:t>.</a:t>
            </a:r>
            <a:r>
              <a:rPr sz="2950" spc="617" dirty="0">
                <a:solidFill>
                  <a:srgbClr val="000000"/>
                </a:solidFill>
                <a:latin typeface="PRKQJE+Times New Roman"/>
                <a:cs typeface="PRKQJE+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PRKQJE+Times New Roman"/>
                <a:cs typeface="PRKQJE+Times New Roman"/>
              </a:rPr>
              <a:t>1</a:t>
            </a:r>
            <a:r>
              <a:rPr sz="2950" spc="-128" dirty="0">
                <a:solidFill>
                  <a:srgbClr val="000000"/>
                </a:solidFill>
                <a:latin typeface="PRKQJE+Times New Roman"/>
                <a:cs typeface="PRKQJE+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</a:t>
            </a:r>
          </a:p>
          <a:p>
            <a:pPr marL="423112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</a:t>
            </a:r>
            <a:r>
              <a:rPr sz="2950" spc="7087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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2349830" y="1601790"/>
            <a:ext cx="1630064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</a:t>
            </a:r>
            <a:r>
              <a:rPr sz="2950" spc="51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s</a:t>
            </a:r>
            <a:r>
              <a:rPr sz="2950" i="1" spc="2798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PRKQJE+Times New Roman"/>
                <a:cs typeface="PRKQJE+Times New Roman"/>
              </a:rPr>
              <a:t>1</a:t>
            </a:r>
            <a:r>
              <a:rPr sz="2950" spc="-121" dirty="0">
                <a:solidFill>
                  <a:srgbClr val="000000"/>
                </a:solidFill>
                <a:latin typeface="PRKQJE+Times New Roman"/>
                <a:cs typeface="PRKQJE+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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5203504" y="1601790"/>
            <a:ext cx="1788635" cy="5167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</a:t>
            </a:r>
            <a:r>
              <a:rPr sz="2950" spc="159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PRKQJE+Times New Roman"/>
                <a:cs typeface="PRKQJE+Times New Roman"/>
              </a:rPr>
              <a:t>1</a:t>
            </a:r>
            <a:r>
              <a:rPr sz="2950" spc="-121" dirty="0">
                <a:solidFill>
                  <a:srgbClr val="000000"/>
                </a:solidFill>
                <a:latin typeface="PRKQJE+Times New Roman"/>
                <a:cs typeface="PRKQJE+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</a:t>
            </a:r>
          </a:p>
          <a:p>
            <a:pPr marL="322496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</a:t>
            </a:r>
            <a:r>
              <a:rPr sz="2950" spc="7087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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7648975" y="1601790"/>
            <a:ext cx="1371620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</a:t>
            </a:r>
            <a:r>
              <a:rPr sz="2950" spc="7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spc="204" dirty="0">
                <a:solidFill>
                  <a:srgbClr val="000000"/>
                </a:solidFill>
                <a:latin typeface="PRKQJE+Times New Roman"/>
                <a:cs typeface="PRKQJE+Times New Roman"/>
              </a:rPr>
              <a:t>...</a:t>
            </a:r>
            <a:r>
              <a:rPr sz="2950" spc="-453" dirty="0">
                <a:solidFill>
                  <a:srgbClr val="000000"/>
                </a:solidFill>
                <a:latin typeface="PRKQJE+Times New Roman"/>
                <a:cs typeface="PRKQJE+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</a:t>
            </a:r>
            <a:r>
              <a:rPr sz="2950" spc="-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PRKQJE+Times New Roman"/>
                <a:cs typeface="PRKQJE+Times New Roman"/>
              </a:rPr>
              <a:t>1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3131540" y="1625198"/>
            <a:ext cx="1465182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</a:t>
            </a:r>
            <a:r>
              <a:rPr sz="2950" spc="70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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2916186" y="1650497"/>
            <a:ext cx="379278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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8838850" y="1650497"/>
            <a:ext cx="379278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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506594" y="1857387"/>
            <a:ext cx="1466061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</a:t>
            </a:r>
            <a:r>
              <a:rPr sz="2950" spc="458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k</a:t>
            </a:r>
            <a:r>
              <a:rPr sz="2950" i="1" spc="4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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2916186" y="1855023"/>
            <a:ext cx="1680537" cy="576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spc="238" dirty="0">
                <a:solidFill>
                  <a:srgbClr val="000000"/>
                </a:solidFill>
                <a:latin typeface="UCMIOM+Symbol"/>
                <a:cs typeface="UCMIOM+Symbol"/>
              </a:rPr>
              <a:t></a:t>
            </a:r>
            <a:r>
              <a:rPr sz="2950" spc="4338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k</a:t>
            </a:r>
            <a:r>
              <a:rPr sz="2950" i="1" spc="45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</a:t>
            </a:r>
          </a:p>
          <a:p>
            <a:pPr marL="0" marR="0">
              <a:lnSpc>
                <a:spcPts val="651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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5526000" y="1857387"/>
            <a:ext cx="1466138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</a:t>
            </a:r>
            <a:r>
              <a:rPr sz="2950" spc="458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k</a:t>
            </a:r>
            <a:r>
              <a:rPr sz="2950" i="1" spc="45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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3062264" y="2408799"/>
            <a:ext cx="1820498" cy="5051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</a:t>
            </a:r>
            <a:r>
              <a:rPr sz="2950" spc="708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spc="419" dirty="0">
                <a:solidFill>
                  <a:srgbClr val="000000"/>
                </a:solidFill>
                <a:latin typeface="UCMIOM+Symbol"/>
                <a:cs typeface="UCMIOM+Symbol"/>
              </a:rPr>
              <a:t></a:t>
            </a:r>
            <a:r>
              <a:rPr sz="2550" i="1" baseline="51372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n</a:t>
            </a:r>
            <a:r>
              <a:rPr sz="2550" i="1" spc="-162" baseline="51372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550" spc="159" baseline="51372" dirty="0">
                <a:solidFill>
                  <a:srgbClr val="000000"/>
                </a:solidFill>
                <a:latin typeface="PRKQJE+Times New Roman"/>
                <a:cs typeface="PRKQJE+Times New Roman"/>
              </a:rPr>
              <a:t>.</a:t>
            </a:r>
            <a:r>
              <a:rPr sz="2550" i="1" baseline="51372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k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6200416" y="2408799"/>
            <a:ext cx="1820192" cy="5051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</a:t>
            </a:r>
            <a:r>
              <a:rPr sz="2950" spc="7078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spc="423" dirty="0">
                <a:solidFill>
                  <a:srgbClr val="000000"/>
                </a:solidFill>
                <a:latin typeface="UCMIOM+Symbol"/>
                <a:cs typeface="UCMIOM+Symbol"/>
              </a:rPr>
              <a:t></a:t>
            </a:r>
            <a:r>
              <a:rPr sz="2550" i="1" baseline="51372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n</a:t>
            </a:r>
            <a:r>
              <a:rPr sz="2550" i="1" spc="-374" baseline="51372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550" spc="156" baseline="51372" dirty="0">
                <a:solidFill>
                  <a:srgbClr val="000000"/>
                </a:solidFill>
                <a:latin typeface="PRKQJE+Times New Roman"/>
                <a:cs typeface="PRKQJE+Times New Roman"/>
              </a:rPr>
              <a:t>.</a:t>
            </a:r>
            <a:r>
              <a:rPr sz="2550" i="1" baseline="51372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k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3924599" y="2442489"/>
            <a:ext cx="279963" cy="4496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240"/>
              </a:lnSpc>
              <a:spcBef>
                <a:spcPts val="0"/>
              </a:spcBef>
              <a:spcAft>
                <a:spcPts val="0"/>
              </a:spcAft>
            </a:pPr>
            <a:r>
              <a:rPr sz="295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i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7062826" y="2442489"/>
            <a:ext cx="279963" cy="4496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240"/>
              </a:lnSpc>
              <a:spcBef>
                <a:spcPts val="0"/>
              </a:spcBef>
              <a:spcAft>
                <a:spcPts val="0"/>
              </a:spcAft>
            </a:pPr>
            <a:r>
              <a:rPr sz="295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i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3062264" y="2574288"/>
            <a:ext cx="1465297" cy="5215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8366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PRKQJE+Times New Roman"/>
                <a:cs typeface="PRKQJE+Times New Roman"/>
              </a:rPr>
              <a:t>1</a:t>
            </a:r>
            <a:r>
              <a:rPr sz="2950" spc="-121" dirty="0">
                <a:solidFill>
                  <a:srgbClr val="000000"/>
                </a:solidFill>
                <a:latin typeface="PRKQJE+Times New Roman"/>
                <a:cs typeface="PRKQJE+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</a:t>
            </a:r>
          </a:p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</a:t>
            </a:r>
            <a:r>
              <a:rPr sz="2950" spc="708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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4876040" y="2574288"/>
            <a:ext cx="662051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</a:t>
            </a:r>
            <a:r>
              <a:rPr sz="2950" spc="-15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PRKQJE+Times New Roman"/>
                <a:cs typeface="PRKQJE+Times New Roman"/>
              </a:rPr>
              <a:t>1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6200416" y="2574288"/>
            <a:ext cx="1464991" cy="5215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9207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PRKQJE+Times New Roman"/>
                <a:cs typeface="PRKQJE+Times New Roman"/>
              </a:rPr>
              <a:t>1</a:t>
            </a:r>
            <a:r>
              <a:rPr sz="2950" spc="-127" dirty="0">
                <a:solidFill>
                  <a:srgbClr val="000000"/>
                </a:solidFill>
                <a:latin typeface="PRKQJE+Times New Roman"/>
                <a:cs typeface="PRKQJE+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</a:t>
            </a:r>
          </a:p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</a:t>
            </a:r>
            <a:r>
              <a:rPr sz="2950" spc="7078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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8014268" y="2574288"/>
            <a:ext cx="661669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</a:t>
            </a:r>
            <a:r>
              <a:rPr sz="2950" spc="-15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PRKQJE+Times New Roman"/>
                <a:cs typeface="PRKQJE+Times New Roman"/>
              </a:rPr>
              <a:t>1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506594" y="2796073"/>
            <a:ext cx="1466062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</a:t>
            </a:r>
            <a:r>
              <a:rPr sz="2950" spc="7087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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1841363" y="2784982"/>
            <a:ext cx="485538" cy="2778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88"/>
              </a:lnSpc>
              <a:spcBef>
                <a:spcPts val="0"/>
              </a:spcBef>
              <a:spcAft>
                <a:spcPts val="0"/>
              </a:spcAft>
            </a:pPr>
            <a:r>
              <a:rPr sz="170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n</a:t>
            </a:r>
            <a:r>
              <a:rPr sz="1700" i="1" spc="-17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700" spc="158" dirty="0">
                <a:solidFill>
                  <a:srgbClr val="000000"/>
                </a:solidFill>
                <a:latin typeface="PRKQJE+Times New Roman"/>
                <a:cs typeface="PRKQJE+Times New Roman"/>
              </a:rPr>
              <a:t>.</a:t>
            </a:r>
            <a:r>
              <a:rPr sz="170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k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1368929" y="2817964"/>
            <a:ext cx="279963" cy="4496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240"/>
              </a:lnSpc>
              <a:spcBef>
                <a:spcPts val="0"/>
              </a:spcBef>
              <a:spcAft>
                <a:spcPts val="0"/>
              </a:spcAft>
            </a:pPr>
            <a:r>
              <a:rPr sz="295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i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3062264" y="2826102"/>
            <a:ext cx="1465297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</a:t>
            </a:r>
            <a:r>
              <a:rPr sz="2950" spc="4577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k</a:t>
            </a:r>
            <a:r>
              <a:rPr sz="2950" i="1" spc="45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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6200416" y="2826102"/>
            <a:ext cx="1464991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</a:t>
            </a:r>
            <a:r>
              <a:rPr sz="2950" spc="458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k</a:t>
            </a:r>
            <a:r>
              <a:rPr sz="2950" i="1" spc="44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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83482" y="2954492"/>
            <a:ext cx="1889174" cy="5167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K</a:t>
            </a:r>
            <a:r>
              <a:rPr sz="2950" i="1" spc="-52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PRKQJE+Times New Roman"/>
                <a:cs typeface="PRKQJE+Times New Roman"/>
              </a:rPr>
              <a:t>.</a:t>
            </a:r>
            <a:r>
              <a:rPr sz="2950" spc="617" dirty="0">
                <a:solidFill>
                  <a:srgbClr val="000000"/>
                </a:solidFill>
                <a:latin typeface="PRKQJE+Times New Roman"/>
                <a:cs typeface="PRKQJE+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PRKQJE+Times New Roman"/>
                <a:cs typeface="PRKQJE+Times New Roman"/>
              </a:rPr>
              <a:t>1</a:t>
            </a:r>
            <a:r>
              <a:rPr sz="2950" spc="-128" dirty="0">
                <a:solidFill>
                  <a:srgbClr val="000000"/>
                </a:solidFill>
                <a:latin typeface="PRKQJE+Times New Roman"/>
                <a:cs typeface="PRKQJE+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</a:t>
            </a:r>
          </a:p>
          <a:p>
            <a:pPr marL="423112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</a:t>
            </a:r>
            <a:r>
              <a:rPr sz="2950" spc="7087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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2349830" y="2954492"/>
            <a:ext cx="805073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</a:t>
            </a:r>
            <a:r>
              <a:rPr sz="2950" spc="51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i="1" spc="210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s</a:t>
            </a:r>
            <a:r>
              <a:rPr sz="2950" dirty="0">
                <a:solidFill>
                  <a:srgbClr val="000000"/>
                </a:solidFill>
                <a:latin typeface="PRKQJE+Times New Roman"/>
                <a:cs typeface="PRKQJE+Times New Roman"/>
              </a:rPr>
              <a:t>.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5488173" y="2954492"/>
            <a:ext cx="804805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</a:t>
            </a:r>
            <a:r>
              <a:rPr sz="2950" spc="517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i="1" spc="21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s</a:t>
            </a:r>
            <a:r>
              <a:rPr sz="2950" dirty="0">
                <a:solidFill>
                  <a:srgbClr val="000000"/>
                </a:solidFill>
                <a:latin typeface="PRKQJE+Times New Roman"/>
                <a:cs typeface="PRKQJE+Times New Roman"/>
              </a:rPr>
              <a:t>.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8626018" y="2954492"/>
            <a:ext cx="404387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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3274792" y="3180296"/>
            <a:ext cx="1465984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</a:t>
            </a:r>
            <a:r>
              <a:rPr sz="2950" spc="708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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7228660" y="3178778"/>
            <a:ext cx="356186" cy="8416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2795" marR="0">
              <a:lnSpc>
                <a:spcPts val="3240"/>
              </a:lnSpc>
              <a:spcBef>
                <a:spcPts val="0"/>
              </a:spcBef>
              <a:spcAft>
                <a:spcPts val="0"/>
              </a:spcAft>
            </a:pPr>
            <a:r>
              <a:rPr sz="295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i</a:t>
            </a:r>
          </a:p>
          <a:p>
            <a:pPr marL="0" marR="0">
              <a:lnSpc>
                <a:spcPts val="3086"/>
              </a:lnSpc>
              <a:spcBef>
                <a:spcPts val="0"/>
              </a:spcBef>
              <a:spcAft>
                <a:spcPts val="0"/>
              </a:spcAft>
            </a:pPr>
            <a:r>
              <a:rPr sz="295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k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506594" y="3210325"/>
            <a:ext cx="1466061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</a:t>
            </a:r>
            <a:r>
              <a:rPr sz="2950" spc="458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k</a:t>
            </a:r>
            <a:r>
              <a:rPr sz="2950" i="1" spc="4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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4137049" y="3202423"/>
            <a:ext cx="279963" cy="4496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240"/>
              </a:lnSpc>
              <a:spcBef>
                <a:spcPts val="0"/>
              </a:spcBef>
              <a:spcAft>
                <a:spcPts val="0"/>
              </a:spcAft>
            </a:pPr>
            <a:r>
              <a:rPr sz="295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i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3454075" y="3333986"/>
            <a:ext cx="1870420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PRKQJE+Times New Roman"/>
                <a:cs typeface="PRKQJE+Times New Roman"/>
              </a:rPr>
              <a:t>1</a:t>
            </a:r>
            <a:r>
              <a:rPr sz="2950" spc="-128" dirty="0">
                <a:solidFill>
                  <a:srgbClr val="000000"/>
                </a:solidFill>
                <a:latin typeface="PRKQJE+Times New Roman"/>
                <a:cs typeface="PRKQJE+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</a:t>
            </a:r>
            <a:r>
              <a:rPr sz="2950" spc="5077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</a:t>
            </a:r>
            <a:r>
              <a:rPr sz="2950" spc="-15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PRKQJE+Times New Roman"/>
                <a:cs typeface="PRKQJE+Times New Roman"/>
              </a:rPr>
              <a:t>1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3274792" y="3362123"/>
            <a:ext cx="1465984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</a:t>
            </a:r>
            <a:r>
              <a:rPr sz="2950" spc="708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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3274792" y="3585800"/>
            <a:ext cx="1465984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</a:t>
            </a:r>
            <a:r>
              <a:rPr sz="2950" spc="458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k</a:t>
            </a:r>
            <a:r>
              <a:rPr sz="2950" i="1" spc="45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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1192473" y="4011637"/>
            <a:ext cx="328611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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3731101" y="4011637"/>
            <a:ext cx="328611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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1406872" y="4080228"/>
            <a:ext cx="1821262" cy="5051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</a:t>
            </a:r>
            <a:r>
              <a:rPr sz="2950" spc="7087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spc="421" dirty="0">
                <a:solidFill>
                  <a:srgbClr val="000000"/>
                </a:solidFill>
                <a:latin typeface="UCMIOM+Symbol"/>
                <a:cs typeface="UCMIOM+Symbol"/>
              </a:rPr>
              <a:t></a:t>
            </a:r>
            <a:r>
              <a:rPr sz="2550" i="1" baseline="51372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n</a:t>
            </a:r>
            <a:r>
              <a:rPr sz="2550" i="1" spc="-374" baseline="51372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550" spc="158" baseline="51372" dirty="0">
                <a:solidFill>
                  <a:srgbClr val="000000"/>
                </a:solidFill>
                <a:latin typeface="PRKQJE+Times New Roman"/>
                <a:cs typeface="PRKQJE+Times New Roman"/>
              </a:rPr>
              <a:t>.</a:t>
            </a:r>
            <a:r>
              <a:rPr sz="2550" i="1" baseline="51372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k</a:t>
            </a:r>
          </a:p>
        </p:txBody>
      </p:sp>
      <p:sp>
        <p:nvSpPr>
          <p:cNvPr id="53" name="object 53"/>
          <p:cNvSpPr txBox="1"/>
          <p:nvPr/>
        </p:nvSpPr>
        <p:spPr>
          <a:xfrm>
            <a:off x="795924" y="4113918"/>
            <a:ext cx="356186" cy="4496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240"/>
              </a:lnSpc>
              <a:spcBef>
                <a:spcPts val="0"/>
              </a:spcBef>
              <a:spcAft>
                <a:spcPts val="0"/>
              </a:spcAft>
            </a:pPr>
            <a:r>
              <a:rPr sz="295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k</a:t>
            </a:r>
          </a:p>
        </p:txBody>
      </p:sp>
      <p:sp>
        <p:nvSpPr>
          <p:cNvPr id="54" name="object 54"/>
          <p:cNvSpPr txBox="1"/>
          <p:nvPr/>
        </p:nvSpPr>
        <p:spPr>
          <a:xfrm>
            <a:off x="2270161" y="4113918"/>
            <a:ext cx="279963" cy="4496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240"/>
              </a:lnSpc>
              <a:spcBef>
                <a:spcPts val="0"/>
              </a:spcBef>
              <a:spcAft>
                <a:spcPts val="0"/>
              </a:spcAft>
            </a:pPr>
            <a:r>
              <a:rPr sz="295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i</a:t>
            </a:r>
          </a:p>
        </p:txBody>
      </p:sp>
      <p:sp>
        <p:nvSpPr>
          <p:cNvPr id="55" name="object 55"/>
          <p:cNvSpPr txBox="1"/>
          <p:nvPr/>
        </p:nvSpPr>
        <p:spPr>
          <a:xfrm>
            <a:off x="1192473" y="4193510"/>
            <a:ext cx="328611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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3731101" y="4193510"/>
            <a:ext cx="328611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</a:t>
            </a:r>
          </a:p>
        </p:txBody>
      </p:sp>
      <p:sp>
        <p:nvSpPr>
          <p:cNvPr id="57" name="object 57"/>
          <p:cNvSpPr txBox="1"/>
          <p:nvPr/>
        </p:nvSpPr>
        <p:spPr>
          <a:xfrm>
            <a:off x="69252" y="4250423"/>
            <a:ext cx="2803680" cy="516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</a:t>
            </a:r>
            <a:r>
              <a:rPr sz="2950" spc="51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i="1" spc="210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s</a:t>
            </a:r>
            <a:r>
              <a:rPr sz="2950" dirty="0">
                <a:solidFill>
                  <a:srgbClr val="000000"/>
                </a:solidFill>
                <a:latin typeface="PRKQJE+Times New Roman"/>
                <a:cs typeface="PRKQJE+Times New Roman"/>
              </a:rPr>
              <a:t>.</a:t>
            </a:r>
            <a:r>
              <a:rPr sz="2950" spc="2454" dirty="0">
                <a:solidFill>
                  <a:srgbClr val="000000"/>
                </a:solidFill>
                <a:latin typeface="PRKQJE+Times New Roman"/>
                <a:cs typeface="PRKQJE+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PRKQJE+Times New Roman"/>
                <a:cs typeface="PRKQJE+Times New Roman"/>
              </a:rPr>
              <a:t>.</a:t>
            </a:r>
            <a:r>
              <a:rPr sz="2950" spc="2305" dirty="0">
                <a:solidFill>
                  <a:srgbClr val="000000"/>
                </a:solidFill>
                <a:latin typeface="PRKQJE+Times New Roman"/>
                <a:cs typeface="PRKQJE+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PRKQJE+Times New Roman"/>
                <a:cs typeface="PRKQJE+Times New Roman"/>
              </a:rPr>
              <a:t>1</a:t>
            </a:r>
            <a:r>
              <a:rPr sz="2950" spc="-121" dirty="0">
                <a:solidFill>
                  <a:srgbClr val="000000"/>
                </a:solidFill>
                <a:latin typeface="PRKQJE+Times New Roman"/>
                <a:cs typeface="PRKQJE+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</a:t>
            </a:r>
          </a:p>
          <a:p>
            <a:pPr marL="1337619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</a:t>
            </a:r>
            <a:r>
              <a:rPr sz="2950" spc="7087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</a:t>
            </a:r>
          </a:p>
        </p:txBody>
      </p:sp>
      <p:sp>
        <p:nvSpPr>
          <p:cNvPr id="58" name="object 58"/>
          <p:cNvSpPr txBox="1"/>
          <p:nvPr/>
        </p:nvSpPr>
        <p:spPr>
          <a:xfrm>
            <a:off x="3221641" y="4250423"/>
            <a:ext cx="1379513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</a:t>
            </a:r>
            <a:r>
              <a:rPr sz="2950" spc="-15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PRKQJE+Times New Roman"/>
                <a:cs typeface="PRKQJE+Times New Roman"/>
              </a:rPr>
              <a:t>1</a:t>
            </a:r>
            <a:r>
              <a:rPr sz="2950" spc="1679" dirty="0">
                <a:solidFill>
                  <a:srgbClr val="000000"/>
                </a:solidFill>
                <a:latin typeface="PRKQJE+Times New Roman"/>
                <a:cs typeface="PRKQJE+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</a:t>
            </a:r>
          </a:p>
        </p:txBody>
      </p:sp>
      <p:sp>
        <p:nvSpPr>
          <p:cNvPr id="59" name="object 59"/>
          <p:cNvSpPr txBox="1"/>
          <p:nvPr/>
        </p:nvSpPr>
        <p:spPr>
          <a:xfrm>
            <a:off x="1192473" y="4404703"/>
            <a:ext cx="328611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</a:t>
            </a:r>
          </a:p>
        </p:txBody>
      </p:sp>
      <p:sp>
        <p:nvSpPr>
          <p:cNvPr id="60" name="object 60"/>
          <p:cNvSpPr txBox="1"/>
          <p:nvPr/>
        </p:nvSpPr>
        <p:spPr>
          <a:xfrm>
            <a:off x="3731101" y="4404703"/>
            <a:ext cx="328611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</a:t>
            </a:r>
          </a:p>
        </p:txBody>
      </p:sp>
      <p:sp>
        <p:nvSpPr>
          <p:cNvPr id="61" name="object 61"/>
          <p:cNvSpPr txBox="1"/>
          <p:nvPr/>
        </p:nvSpPr>
        <p:spPr>
          <a:xfrm>
            <a:off x="838605" y="4506209"/>
            <a:ext cx="2034327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i</a:t>
            </a:r>
            <a:r>
              <a:rPr sz="2950" i="1" spc="2917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</a:t>
            </a:r>
            <a:r>
              <a:rPr sz="2950" spc="458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k</a:t>
            </a:r>
            <a:r>
              <a:rPr sz="2950" i="1" spc="4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</a:t>
            </a:r>
          </a:p>
        </p:txBody>
      </p:sp>
      <p:sp>
        <p:nvSpPr>
          <p:cNvPr id="62" name="object 62"/>
          <p:cNvSpPr txBox="1"/>
          <p:nvPr/>
        </p:nvSpPr>
        <p:spPr>
          <a:xfrm>
            <a:off x="1192473" y="4586576"/>
            <a:ext cx="328611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</a:t>
            </a:r>
          </a:p>
        </p:txBody>
      </p:sp>
      <p:sp>
        <p:nvSpPr>
          <p:cNvPr id="63" name="object 63"/>
          <p:cNvSpPr txBox="1"/>
          <p:nvPr/>
        </p:nvSpPr>
        <p:spPr>
          <a:xfrm>
            <a:off x="3731101" y="4586576"/>
            <a:ext cx="328611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</a:t>
            </a:r>
          </a:p>
        </p:txBody>
      </p:sp>
      <p:sp>
        <p:nvSpPr>
          <p:cNvPr id="64" name="object 64"/>
          <p:cNvSpPr txBox="1"/>
          <p:nvPr/>
        </p:nvSpPr>
        <p:spPr>
          <a:xfrm>
            <a:off x="1690508" y="5057620"/>
            <a:ext cx="1820307" cy="505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</a:t>
            </a:r>
            <a:r>
              <a:rPr sz="2950" spc="7087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spc="421" dirty="0">
                <a:solidFill>
                  <a:srgbClr val="000000"/>
                </a:solidFill>
                <a:latin typeface="UCMIOM+Symbol"/>
                <a:cs typeface="UCMIOM+Symbol"/>
              </a:rPr>
              <a:t></a:t>
            </a:r>
            <a:r>
              <a:rPr sz="2550" i="1" baseline="51359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n</a:t>
            </a:r>
            <a:r>
              <a:rPr sz="2550" i="1" spc="-381" baseline="5135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550" spc="157" baseline="51359" dirty="0">
                <a:solidFill>
                  <a:srgbClr val="000000"/>
                </a:solidFill>
                <a:latin typeface="PRKQJE+Times New Roman"/>
                <a:cs typeface="PRKQJE+Times New Roman"/>
              </a:rPr>
              <a:t>.</a:t>
            </a:r>
            <a:r>
              <a:rPr sz="2550" i="1" baseline="51359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k</a:t>
            </a:r>
          </a:p>
        </p:txBody>
      </p:sp>
      <p:sp>
        <p:nvSpPr>
          <p:cNvPr id="65" name="object 65"/>
          <p:cNvSpPr txBox="1"/>
          <p:nvPr/>
        </p:nvSpPr>
        <p:spPr>
          <a:xfrm>
            <a:off x="2552842" y="5091311"/>
            <a:ext cx="279963" cy="4496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240"/>
              </a:lnSpc>
              <a:spcBef>
                <a:spcPts val="0"/>
              </a:spcBef>
              <a:spcAft>
                <a:spcPts val="0"/>
              </a:spcAft>
            </a:pPr>
            <a:r>
              <a:rPr sz="295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i</a:t>
            </a:r>
          </a:p>
        </p:txBody>
      </p:sp>
      <p:sp>
        <p:nvSpPr>
          <p:cNvPr id="66" name="object 66"/>
          <p:cNvSpPr txBox="1"/>
          <p:nvPr/>
        </p:nvSpPr>
        <p:spPr>
          <a:xfrm>
            <a:off x="1267403" y="5223086"/>
            <a:ext cx="1889166" cy="5215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K</a:t>
            </a:r>
            <a:r>
              <a:rPr sz="2950" i="1" spc="-52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PRKQJE+Times New Roman"/>
                <a:cs typeface="PRKQJE+Times New Roman"/>
              </a:rPr>
              <a:t>.</a:t>
            </a:r>
            <a:r>
              <a:rPr sz="2950" spc="617" dirty="0">
                <a:solidFill>
                  <a:srgbClr val="000000"/>
                </a:solidFill>
                <a:latin typeface="PRKQJE+Times New Roman"/>
                <a:cs typeface="PRKQJE+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PRKQJE+Times New Roman"/>
                <a:cs typeface="PRKQJE+Times New Roman"/>
              </a:rPr>
              <a:t>1</a:t>
            </a:r>
            <a:r>
              <a:rPr sz="2950" spc="-129" dirty="0">
                <a:solidFill>
                  <a:srgbClr val="000000"/>
                </a:solidFill>
                <a:latin typeface="PRKQJE+Times New Roman"/>
                <a:cs typeface="PRKQJE+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</a:t>
            </a:r>
          </a:p>
          <a:p>
            <a:pPr marL="423104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</a:t>
            </a:r>
            <a:r>
              <a:rPr sz="2950" spc="7087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</a:t>
            </a:r>
          </a:p>
        </p:txBody>
      </p:sp>
      <p:sp>
        <p:nvSpPr>
          <p:cNvPr id="67" name="object 67"/>
          <p:cNvSpPr txBox="1"/>
          <p:nvPr/>
        </p:nvSpPr>
        <p:spPr>
          <a:xfrm>
            <a:off x="1690508" y="5471125"/>
            <a:ext cx="1466062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14"/>
              </a:lnSpc>
              <a:spcBef>
                <a:spcPts val="0"/>
              </a:spcBef>
              <a:spcAft>
                <a:spcPts val="0"/>
              </a:spcAft>
            </a:pPr>
            <a:r>
              <a:rPr sz="2950" u="sng" dirty="0">
                <a:solidFill>
                  <a:srgbClr val="000000"/>
                </a:solidFill>
                <a:latin typeface="UCMIOM+Symbol"/>
                <a:cs typeface="UCMIOM+Symbol"/>
              </a:rPr>
              <a:t></a:t>
            </a:r>
            <a:r>
              <a:rPr sz="2950" u="sng" spc="458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k</a:t>
            </a:r>
            <a:r>
              <a:rPr sz="2950" spc="4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u="sng" dirty="0">
                <a:solidFill>
                  <a:srgbClr val="000000"/>
                </a:solidFill>
                <a:latin typeface="UCMIOM+Symbol"/>
                <a:cs typeface="UCMIOM+Symbol"/>
              </a:rPr>
              <a:t></a:t>
            </a:r>
          </a:p>
        </p:txBody>
      </p:sp>
      <p:sp>
        <p:nvSpPr>
          <p:cNvPr id="68" name="object 68"/>
          <p:cNvSpPr txBox="1"/>
          <p:nvPr/>
        </p:nvSpPr>
        <p:spPr>
          <a:xfrm>
            <a:off x="76841" y="5603243"/>
            <a:ext cx="697523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s</a:t>
            </a:r>
            <a:r>
              <a:rPr sz="2950" i="1" spc="42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</a:t>
            </a:r>
          </a:p>
        </p:txBody>
      </p:sp>
      <p:sp>
        <p:nvSpPr>
          <p:cNvPr id="69" name="object 69"/>
          <p:cNvSpPr txBox="1"/>
          <p:nvPr/>
        </p:nvSpPr>
        <p:spPr>
          <a:xfrm>
            <a:off x="1201949" y="5826053"/>
            <a:ext cx="328611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14"/>
              </a:lnSpc>
              <a:spcBef>
                <a:spcPts val="0"/>
              </a:spcBef>
              <a:spcAft>
                <a:spcPts val="0"/>
              </a:spcAft>
            </a:pPr>
            <a:r>
              <a:rPr sz="2950" strike="sngStrike" dirty="0">
                <a:solidFill>
                  <a:srgbClr val="000000"/>
                </a:solidFill>
                <a:latin typeface="UCMIOM+Symbol"/>
                <a:cs typeface="UCMIOM+Symbol"/>
              </a:rPr>
              <a:t></a:t>
            </a:r>
          </a:p>
        </p:txBody>
      </p:sp>
      <p:sp>
        <p:nvSpPr>
          <p:cNvPr id="70" name="object 70"/>
          <p:cNvSpPr txBox="1"/>
          <p:nvPr/>
        </p:nvSpPr>
        <p:spPr>
          <a:xfrm>
            <a:off x="3740577" y="5826053"/>
            <a:ext cx="328611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14"/>
              </a:lnSpc>
              <a:spcBef>
                <a:spcPts val="0"/>
              </a:spcBef>
              <a:spcAft>
                <a:spcPts val="0"/>
              </a:spcAft>
            </a:pPr>
            <a:r>
              <a:rPr sz="2950" strike="sngStrike" dirty="0">
                <a:solidFill>
                  <a:srgbClr val="000000"/>
                </a:solidFill>
                <a:latin typeface="UCMIOM+Symbol"/>
                <a:cs typeface="UCMIOM+Symbol"/>
              </a:rPr>
              <a:t></a:t>
            </a:r>
          </a:p>
        </p:txBody>
      </p:sp>
      <p:sp>
        <p:nvSpPr>
          <p:cNvPr id="71" name="object 71"/>
          <p:cNvSpPr txBox="1"/>
          <p:nvPr/>
        </p:nvSpPr>
        <p:spPr>
          <a:xfrm>
            <a:off x="1417303" y="5898864"/>
            <a:ext cx="1820307" cy="5015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1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</a:t>
            </a:r>
            <a:r>
              <a:rPr sz="2950" spc="707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spc="421" dirty="0">
                <a:solidFill>
                  <a:srgbClr val="000000"/>
                </a:solidFill>
                <a:latin typeface="UCMIOM+Symbol"/>
                <a:cs typeface="UCMIOM+Symbol"/>
              </a:rPr>
              <a:t></a:t>
            </a:r>
            <a:r>
              <a:rPr sz="2550" i="1" baseline="51359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n</a:t>
            </a:r>
            <a:r>
              <a:rPr sz="2550" i="1" spc="-374" baseline="5135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550" spc="158" baseline="51359" dirty="0">
                <a:solidFill>
                  <a:srgbClr val="000000"/>
                </a:solidFill>
                <a:latin typeface="PRKQJE+Times New Roman"/>
                <a:cs typeface="PRKQJE+Times New Roman"/>
              </a:rPr>
              <a:t>.</a:t>
            </a:r>
            <a:r>
              <a:rPr sz="2550" i="1" baseline="51359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k</a:t>
            </a:r>
          </a:p>
        </p:txBody>
      </p:sp>
      <p:sp>
        <p:nvSpPr>
          <p:cNvPr id="72" name="object 72"/>
          <p:cNvSpPr txBox="1"/>
          <p:nvPr/>
        </p:nvSpPr>
        <p:spPr>
          <a:xfrm>
            <a:off x="805400" y="5931400"/>
            <a:ext cx="356186" cy="4496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240"/>
              </a:lnSpc>
              <a:spcBef>
                <a:spcPts val="0"/>
              </a:spcBef>
              <a:spcAft>
                <a:spcPts val="0"/>
              </a:spcAft>
            </a:pPr>
            <a:r>
              <a:rPr sz="295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k</a:t>
            </a:r>
          </a:p>
        </p:txBody>
      </p:sp>
      <p:sp>
        <p:nvSpPr>
          <p:cNvPr id="73" name="object 73"/>
          <p:cNvSpPr txBox="1"/>
          <p:nvPr/>
        </p:nvSpPr>
        <p:spPr>
          <a:xfrm>
            <a:off x="2279637" y="5931400"/>
            <a:ext cx="279963" cy="4496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240"/>
              </a:lnSpc>
              <a:spcBef>
                <a:spcPts val="0"/>
              </a:spcBef>
              <a:spcAft>
                <a:spcPts val="0"/>
              </a:spcAft>
            </a:pPr>
            <a:r>
              <a:rPr sz="295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i</a:t>
            </a:r>
          </a:p>
        </p:txBody>
      </p:sp>
      <p:sp>
        <p:nvSpPr>
          <p:cNvPr id="74" name="object 74"/>
          <p:cNvSpPr txBox="1"/>
          <p:nvPr/>
        </p:nvSpPr>
        <p:spPr>
          <a:xfrm>
            <a:off x="1201949" y="6010944"/>
            <a:ext cx="328611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</a:t>
            </a:r>
          </a:p>
        </p:txBody>
      </p:sp>
      <p:sp>
        <p:nvSpPr>
          <p:cNvPr id="75" name="object 75"/>
          <p:cNvSpPr txBox="1"/>
          <p:nvPr/>
        </p:nvSpPr>
        <p:spPr>
          <a:xfrm>
            <a:off x="3740577" y="6010944"/>
            <a:ext cx="328611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</a:t>
            </a:r>
          </a:p>
        </p:txBody>
      </p:sp>
      <p:sp>
        <p:nvSpPr>
          <p:cNvPr id="76" name="object 76"/>
          <p:cNvSpPr txBox="1"/>
          <p:nvPr/>
        </p:nvSpPr>
        <p:spPr>
          <a:xfrm>
            <a:off x="1115631" y="6063743"/>
            <a:ext cx="1766778" cy="5209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PRKQJE+Times New Roman"/>
                <a:cs typeface="PRKQJE+Times New Roman"/>
              </a:rPr>
              <a:t>.</a:t>
            </a:r>
            <a:r>
              <a:rPr sz="2950" spc="2305" dirty="0">
                <a:solidFill>
                  <a:srgbClr val="000000"/>
                </a:solidFill>
                <a:latin typeface="PRKQJE+Times New Roman"/>
                <a:cs typeface="PRKQJE+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PRKQJE+Times New Roman"/>
                <a:cs typeface="PRKQJE+Times New Roman"/>
              </a:rPr>
              <a:t>1</a:t>
            </a:r>
            <a:r>
              <a:rPr sz="2950" spc="-121" dirty="0">
                <a:solidFill>
                  <a:srgbClr val="000000"/>
                </a:solidFill>
                <a:latin typeface="PRKQJE+Times New Roman"/>
                <a:cs typeface="PRKQJE+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</a:t>
            </a:r>
          </a:p>
          <a:p>
            <a:pPr marL="301671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</a:t>
            </a:r>
            <a:r>
              <a:rPr sz="2950" spc="707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</a:t>
            </a:r>
          </a:p>
        </p:txBody>
      </p:sp>
      <p:sp>
        <p:nvSpPr>
          <p:cNvPr id="77" name="object 77"/>
          <p:cNvSpPr txBox="1"/>
          <p:nvPr/>
        </p:nvSpPr>
        <p:spPr>
          <a:xfrm>
            <a:off x="3231155" y="6063743"/>
            <a:ext cx="661822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</a:t>
            </a:r>
            <a:r>
              <a:rPr sz="2950" spc="-153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PRKQJE+Times New Roman"/>
                <a:cs typeface="PRKQJE+Times New Roman"/>
              </a:rPr>
              <a:t>1</a:t>
            </a:r>
          </a:p>
        </p:txBody>
      </p:sp>
      <p:sp>
        <p:nvSpPr>
          <p:cNvPr id="78" name="object 78"/>
          <p:cNvSpPr txBox="1"/>
          <p:nvPr/>
        </p:nvSpPr>
        <p:spPr>
          <a:xfrm>
            <a:off x="1201949" y="6213341"/>
            <a:ext cx="328611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</a:t>
            </a:r>
          </a:p>
        </p:txBody>
      </p:sp>
      <p:sp>
        <p:nvSpPr>
          <p:cNvPr id="79" name="object 79"/>
          <p:cNvSpPr txBox="1"/>
          <p:nvPr/>
        </p:nvSpPr>
        <p:spPr>
          <a:xfrm>
            <a:off x="3740577" y="6213341"/>
            <a:ext cx="328611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</a:t>
            </a:r>
          </a:p>
        </p:txBody>
      </p:sp>
      <p:sp>
        <p:nvSpPr>
          <p:cNvPr id="80" name="object 80"/>
          <p:cNvSpPr txBox="1"/>
          <p:nvPr/>
        </p:nvSpPr>
        <p:spPr>
          <a:xfrm>
            <a:off x="848119" y="6314838"/>
            <a:ext cx="2034290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i</a:t>
            </a:r>
            <a:r>
              <a:rPr sz="2950" i="1" spc="29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</a:t>
            </a:r>
            <a:r>
              <a:rPr sz="2950" spc="4577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k</a:t>
            </a:r>
            <a:r>
              <a:rPr sz="2950" i="1" spc="4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</a:t>
            </a:r>
          </a:p>
        </p:txBody>
      </p:sp>
      <p:sp>
        <p:nvSpPr>
          <p:cNvPr id="81" name="object 81"/>
          <p:cNvSpPr txBox="1"/>
          <p:nvPr/>
        </p:nvSpPr>
        <p:spPr>
          <a:xfrm>
            <a:off x="1201949" y="6395208"/>
            <a:ext cx="328611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</a:t>
            </a:r>
          </a:p>
        </p:txBody>
      </p:sp>
      <p:sp>
        <p:nvSpPr>
          <p:cNvPr id="82" name="object 82"/>
          <p:cNvSpPr txBox="1"/>
          <p:nvPr/>
        </p:nvSpPr>
        <p:spPr>
          <a:xfrm>
            <a:off x="3740577" y="6395208"/>
            <a:ext cx="328611" cy="4933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4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</a:t>
            </a:r>
          </a:p>
        </p:txBody>
      </p:sp>
      <p:sp>
        <p:nvSpPr>
          <p:cNvPr id="83" name="object 83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QEQOAJ+Calibri"/>
                <a:cs typeface="QEQOAJ+Calibri"/>
              </a:rPr>
              <a:t>8 / 24</a:t>
            </a:r>
          </a:p>
        </p:txBody>
      </p:sp>
      <p:pic>
        <p:nvPicPr>
          <p:cNvPr id="84" name="Obrázek 83">
            <a:extLst>
              <a:ext uri="{FF2B5EF4-FFF2-40B4-BE49-F238E27FC236}">
                <a16:creationId xmlns:a16="http://schemas.microsoft.com/office/drawing/2014/main" id="{2CF222F5-2EDC-47C7-BB16-F99B2BA9D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09"/>
            <a:ext cx="9144000" cy="683898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39926" y="271211"/>
            <a:ext cx="6814161" cy="12147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VWGCNG+Arial"/>
                <a:cs typeface="VWGCNG+Arial"/>
              </a:rPr>
              <a:t>Příklad na</a:t>
            </a:r>
            <a:r>
              <a:rPr sz="4000" spc="1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4000" dirty="0">
                <a:solidFill>
                  <a:srgbClr val="000000"/>
                </a:solidFill>
                <a:latin typeface="VWGCNG+Arial"/>
                <a:cs typeface="VWGCNG+Arial"/>
              </a:rPr>
              <a:t>výpočet konstantní</a:t>
            </a:r>
          </a:p>
          <a:p>
            <a:pPr marL="1836775" marR="0">
              <a:lnSpc>
                <a:spcPts val="4466"/>
              </a:lnSpc>
              <a:spcBef>
                <a:spcPts val="333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VWGCNG+Arial"/>
                <a:cs typeface="VWGCNG+Arial"/>
              </a:rPr>
              <a:t>splátky úvěru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4736" y="1671047"/>
            <a:ext cx="8469885" cy="12883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59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BOFDWP+Arial"/>
                <a:cs typeface="BOFDWP+Arial"/>
              </a:rPr>
              <a:t>Chceme zjistit hodnotu </a:t>
            </a:r>
            <a:r>
              <a:rPr sz="2800" kern="0" dirty="0">
                <a:solidFill>
                  <a:srgbClr val="000000"/>
                </a:solidFill>
                <a:latin typeface="VWGCNG+Arial"/>
                <a:cs typeface="VWGCNG+Arial"/>
              </a:rPr>
              <a:t>splátky úvěru </a:t>
            </a:r>
            <a:r>
              <a:rPr sz="2800" kern="0" dirty="0">
                <a:solidFill>
                  <a:srgbClr val="000000"/>
                </a:solidFill>
                <a:latin typeface="BOFDWP+Arial"/>
                <a:cs typeface="BOFDWP+Arial"/>
              </a:rPr>
              <a:t>na</a:t>
            </a:r>
          </a:p>
          <a:p>
            <a:pPr marL="0" marR="0">
              <a:lnSpc>
                <a:spcPts val="3123"/>
              </a:lnSpc>
              <a:spcBef>
                <a:spcPts val="286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BOFDWP+Arial"/>
                <a:cs typeface="BOFDWP+Arial"/>
              </a:rPr>
              <a:t>100 000 </a:t>
            </a:r>
            <a:r>
              <a:rPr sz="2800" kern="0" dirty="0">
                <a:solidFill>
                  <a:srgbClr val="000000"/>
                </a:solidFill>
                <a:latin typeface="VWGCNG+Arial"/>
                <a:cs typeface="VWGCNG+Arial"/>
              </a:rPr>
              <a:t>Kč, který máme splácet měsíčně </a:t>
            </a:r>
            <a:r>
              <a:rPr sz="2800" kern="0" dirty="0">
                <a:solidFill>
                  <a:srgbClr val="000000"/>
                </a:solidFill>
                <a:latin typeface="BOFDWP+Arial"/>
                <a:cs typeface="BOFDWP+Arial"/>
              </a:rPr>
              <a:t>5 let </a:t>
            </a:r>
            <a:r>
              <a:rPr sz="2800" kern="0" dirty="0">
                <a:solidFill>
                  <a:srgbClr val="000000"/>
                </a:solidFill>
                <a:latin typeface="VWGCNG+Arial"/>
                <a:cs typeface="VWGCNG+Arial"/>
              </a:rPr>
              <a:t>při</a:t>
            </a:r>
          </a:p>
          <a:p>
            <a:pPr marL="0" marR="0">
              <a:lnSpc>
                <a:spcPts val="3126"/>
              </a:lnSpc>
              <a:spcBef>
                <a:spcPts val="234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VWGCNG+Arial"/>
                <a:cs typeface="VWGCNG+Arial"/>
              </a:rPr>
              <a:t>úrokové </a:t>
            </a:r>
            <a:r>
              <a:rPr sz="2800" kern="0" dirty="0" err="1">
                <a:solidFill>
                  <a:srgbClr val="000000"/>
                </a:solidFill>
                <a:latin typeface="VWGCNG+Arial"/>
                <a:cs typeface="VWGCNG+Arial"/>
              </a:rPr>
              <a:t>míře</a:t>
            </a:r>
            <a:r>
              <a:rPr sz="2800" kern="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kern="0" dirty="0">
                <a:solidFill>
                  <a:srgbClr val="000000"/>
                </a:solidFill>
                <a:latin typeface="BOFDWP+Arial"/>
                <a:cs typeface="BOFDWP+Arial"/>
              </a:rPr>
              <a:t>2</a:t>
            </a:r>
            <a:r>
              <a:rPr lang="cs-CZ" sz="2800" kern="0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800" kern="0" dirty="0">
                <a:solidFill>
                  <a:srgbClr val="000000"/>
                </a:solidFill>
                <a:latin typeface="BOFDWP+Arial"/>
                <a:cs typeface="BOFDWP+Arial"/>
              </a:rPr>
              <a:t>%.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74192" y="3036805"/>
            <a:ext cx="1379183" cy="434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Řešení: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77596" y="3548869"/>
            <a:ext cx="4902761" cy="434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Nejdříve provedeme</a:t>
            </a:r>
            <a:r>
              <a:rPr sz="2800" spc="2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označení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54736" y="4060658"/>
            <a:ext cx="8181693" cy="8621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59" marR="0">
              <a:lnSpc>
                <a:spcPts val="312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K=100000;</a:t>
            </a:r>
            <a:r>
              <a:rPr sz="2800" spc="1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k=12; n=5; i=2% .</a:t>
            </a:r>
            <a:r>
              <a:rPr sz="2800" spc="-56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spc="-41" dirty="0">
                <a:solidFill>
                  <a:srgbClr val="000000"/>
                </a:solidFill>
                <a:latin typeface="VWGCNG+Arial"/>
                <a:cs typeface="VWGCNG+Arial"/>
              </a:rPr>
              <a:t>Tyto</a:t>
            </a:r>
            <a:r>
              <a:rPr sz="2800" spc="48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údaje</a:t>
            </a:r>
            <a:r>
              <a:rPr sz="2800" spc="17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dosadíme</a:t>
            </a:r>
          </a:p>
          <a:p>
            <a:pPr marL="0" marR="0">
              <a:lnSpc>
                <a:spcPts val="3123"/>
              </a:lnSpc>
              <a:spcBef>
                <a:spcPts val="288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do předchozího vzorce.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300008" y="5016545"/>
            <a:ext cx="1602252" cy="930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90"/>
              </a:lnSpc>
              <a:spcBef>
                <a:spcPts val="0"/>
              </a:spcBef>
              <a:spcAft>
                <a:spcPts val="0"/>
              </a:spcAft>
            </a:pPr>
            <a:r>
              <a:rPr sz="2900" dirty="0">
                <a:solidFill>
                  <a:srgbClr val="000000"/>
                </a:solidFill>
                <a:latin typeface="PRKQJE+Times New Roman"/>
                <a:cs typeface="PRKQJE+Times New Roman"/>
              </a:rPr>
              <a:t>110507</a:t>
            </a:r>
            <a:r>
              <a:rPr sz="2900" spc="-321" dirty="0">
                <a:solidFill>
                  <a:srgbClr val="000000"/>
                </a:solidFill>
                <a:latin typeface="PRKQJE+Times New Roman"/>
                <a:cs typeface="PRKQJE+Times New Roman"/>
              </a:rPr>
              <a:t> </a:t>
            </a:r>
            <a:r>
              <a:rPr sz="2900" dirty="0">
                <a:solidFill>
                  <a:srgbClr val="000000"/>
                </a:solidFill>
                <a:latin typeface="PRKQJE+Times New Roman"/>
                <a:cs typeface="PRKQJE+Times New Roman"/>
              </a:rPr>
              <a:t>,9</a:t>
            </a:r>
          </a:p>
          <a:p>
            <a:pPr marL="24672" marR="0">
              <a:lnSpc>
                <a:spcPts val="3190"/>
              </a:lnSpc>
              <a:spcBef>
                <a:spcPts val="649"/>
              </a:spcBef>
              <a:spcAft>
                <a:spcPts val="0"/>
              </a:spcAft>
            </a:pPr>
            <a:r>
              <a:rPr sz="2900" dirty="0">
                <a:solidFill>
                  <a:srgbClr val="000000"/>
                </a:solidFill>
                <a:latin typeface="PRKQJE+Times New Roman"/>
                <a:cs typeface="PRKQJE+Times New Roman"/>
              </a:rPr>
              <a:t>63,04736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48713" y="5192653"/>
            <a:ext cx="612003" cy="4863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29"/>
              </a:lnSpc>
              <a:spcBef>
                <a:spcPts val="0"/>
              </a:spcBef>
              <a:spcAft>
                <a:spcPts val="0"/>
              </a:spcAft>
            </a:pPr>
            <a:r>
              <a:rPr sz="290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s</a:t>
            </a:r>
            <a:r>
              <a:rPr sz="2900" i="1" spc="9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00" dirty="0">
                <a:solidFill>
                  <a:srgbClr val="000000"/>
                </a:solidFill>
                <a:latin typeface="UCMIOM+Symbol"/>
                <a:cs typeface="UCMIOM+Symbol"/>
              </a:rPr>
              <a:t>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871991" y="5192653"/>
            <a:ext cx="1838587" cy="4863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29"/>
              </a:lnSpc>
              <a:spcBef>
                <a:spcPts val="0"/>
              </a:spcBef>
              <a:spcAft>
                <a:spcPts val="0"/>
              </a:spcAft>
            </a:pPr>
            <a:r>
              <a:rPr sz="2900" dirty="0">
                <a:solidFill>
                  <a:srgbClr val="000000"/>
                </a:solidFill>
                <a:latin typeface="UCMIOM+Symbol"/>
                <a:cs typeface="UCMIOM+Symbol"/>
              </a:rPr>
              <a:t></a:t>
            </a:r>
            <a:r>
              <a:rPr sz="2900" spc="-27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900" dirty="0">
                <a:solidFill>
                  <a:srgbClr val="000000"/>
                </a:solidFill>
                <a:latin typeface="PRKQJE+Times New Roman"/>
                <a:cs typeface="PRKQJE+Times New Roman"/>
              </a:rPr>
              <a:t>1752</a:t>
            </a:r>
            <a:r>
              <a:rPr sz="2900" spc="-500" dirty="0">
                <a:solidFill>
                  <a:srgbClr val="000000"/>
                </a:solidFill>
                <a:latin typeface="PRKQJE+Times New Roman"/>
                <a:cs typeface="PRKQJE+Times New Roman"/>
              </a:rPr>
              <a:t> </a:t>
            </a:r>
            <a:r>
              <a:rPr sz="2900" spc="12" dirty="0">
                <a:solidFill>
                  <a:srgbClr val="000000"/>
                </a:solidFill>
                <a:latin typeface="PRKQJE+Times New Roman"/>
                <a:cs typeface="PRKQJE+Times New Roman"/>
              </a:rPr>
              <a:t>,776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QEQOAJ+Calibri"/>
                <a:cs typeface="QEQOAJ+Calibri"/>
              </a:rPr>
              <a:t>9 / 24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47674" y="548916"/>
            <a:ext cx="7798700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VWGCNG+Arial"/>
                <a:cs typeface="VWGCNG+Arial"/>
              </a:rPr>
              <a:t>Příklad na výpočet</a:t>
            </a:r>
            <a:r>
              <a:rPr sz="4400" spc="-1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4400" dirty="0">
                <a:solidFill>
                  <a:srgbClr val="000000"/>
                </a:solidFill>
                <a:latin typeface="VWGCNG+Arial"/>
                <a:cs typeface="VWGCNG+Arial"/>
              </a:rPr>
              <a:t>výše</a:t>
            </a:r>
            <a:r>
              <a:rPr sz="4400" spc="-29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4400" dirty="0">
                <a:solidFill>
                  <a:srgbClr val="000000"/>
                </a:solidFill>
                <a:latin typeface="VWGCNG+Arial"/>
                <a:cs typeface="VWGCNG+Arial"/>
              </a:rPr>
              <a:t>půjčky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4736" y="1671047"/>
            <a:ext cx="8193689" cy="21419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2023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VWGCNG+Arial"/>
                <a:cs typeface="VWGCNG+Arial"/>
              </a:rPr>
              <a:t>Předpokládejme, že </a:t>
            </a:r>
            <a:r>
              <a:rPr sz="2800" kern="0" dirty="0">
                <a:solidFill>
                  <a:srgbClr val="000000"/>
                </a:solidFill>
                <a:latin typeface="BOFDWP+Arial"/>
                <a:cs typeface="BOFDWP+Arial"/>
              </a:rPr>
              <a:t>si chceme </a:t>
            </a:r>
            <a:r>
              <a:rPr sz="2800" kern="0" dirty="0">
                <a:solidFill>
                  <a:srgbClr val="000000"/>
                </a:solidFill>
                <a:latin typeface="VWGCNG+Arial"/>
                <a:cs typeface="VWGCNG+Arial"/>
              </a:rPr>
              <a:t>půjčit neznámý</a:t>
            </a:r>
          </a:p>
          <a:p>
            <a:pPr marL="0" marR="0">
              <a:lnSpc>
                <a:spcPts val="3123"/>
              </a:lnSpc>
              <a:spcBef>
                <a:spcPts val="286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VWGCNG+Arial"/>
                <a:cs typeface="VWGCNG+Arial"/>
              </a:rPr>
              <a:t>kapitál </a:t>
            </a:r>
            <a:r>
              <a:rPr sz="2800" kern="0" dirty="0">
                <a:solidFill>
                  <a:srgbClr val="000000"/>
                </a:solidFill>
                <a:latin typeface="BOFDWP+Arial"/>
                <a:cs typeface="BOFDWP+Arial"/>
              </a:rPr>
              <a:t>K. </a:t>
            </a:r>
            <a:r>
              <a:rPr sz="2800" kern="0" dirty="0" err="1">
                <a:solidFill>
                  <a:srgbClr val="000000"/>
                </a:solidFill>
                <a:latin typeface="VWGCNG+Arial"/>
                <a:cs typeface="VWGCNG+Arial"/>
              </a:rPr>
              <a:t>Víme</a:t>
            </a:r>
            <a:r>
              <a:rPr sz="2800" kern="0" dirty="0">
                <a:solidFill>
                  <a:srgbClr val="000000"/>
                </a:solidFill>
                <a:latin typeface="BOFDWP+Arial"/>
                <a:cs typeface="BOFDWP+Arial"/>
              </a:rPr>
              <a:t>, </a:t>
            </a:r>
            <a:r>
              <a:rPr sz="2800" kern="0" dirty="0">
                <a:solidFill>
                  <a:srgbClr val="000000"/>
                </a:solidFill>
                <a:latin typeface="VWGCNG+Arial"/>
                <a:cs typeface="VWGCNG+Arial"/>
              </a:rPr>
              <a:t>že </a:t>
            </a:r>
            <a:r>
              <a:rPr sz="2800" kern="0" dirty="0">
                <a:solidFill>
                  <a:srgbClr val="000000"/>
                </a:solidFill>
                <a:latin typeface="BOFDWP+Arial"/>
                <a:cs typeface="BOFDWP+Arial"/>
              </a:rPr>
              <a:t>ho </a:t>
            </a:r>
            <a:r>
              <a:rPr sz="2800" kern="0" dirty="0">
                <a:solidFill>
                  <a:srgbClr val="000000"/>
                </a:solidFill>
                <a:latin typeface="VWGCNG+Arial"/>
                <a:cs typeface="VWGCNG+Arial"/>
              </a:rPr>
              <a:t>můžeme splácet</a:t>
            </a:r>
          </a:p>
          <a:p>
            <a:pPr marL="0" marR="0">
              <a:lnSpc>
                <a:spcPts val="3126"/>
              </a:lnSpc>
              <a:spcBef>
                <a:spcPts val="234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VWGCNG+Arial"/>
                <a:cs typeface="VWGCNG+Arial"/>
              </a:rPr>
              <a:t>konstantními splátkami </a:t>
            </a:r>
            <a:r>
              <a:rPr sz="2800" kern="0" dirty="0">
                <a:solidFill>
                  <a:srgbClr val="000000"/>
                </a:solidFill>
                <a:latin typeface="BOFDWP+Arial"/>
                <a:cs typeface="BOFDWP+Arial"/>
              </a:rPr>
              <a:t>o </a:t>
            </a:r>
            <a:r>
              <a:rPr sz="2800" kern="0" dirty="0">
                <a:solidFill>
                  <a:srgbClr val="000000"/>
                </a:solidFill>
                <a:latin typeface="VWGCNG+Arial"/>
                <a:cs typeface="VWGCNG+Arial"/>
              </a:rPr>
              <a:t>maximální výši </a:t>
            </a:r>
            <a:r>
              <a:rPr sz="2800" kern="0" dirty="0">
                <a:solidFill>
                  <a:srgbClr val="000000"/>
                </a:solidFill>
                <a:latin typeface="BOFDWP+Arial"/>
                <a:cs typeface="BOFDWP+Arial"/>
              </a:rPr>
              <a:t>7 500 </a:t>
            </a:r>
            <a:r>
              <a:rPr sz="2800" kern="0" dirty="0">
                <a:solidFill>
                  <a:srgbClr val="000000"/>
                </a:solidFill>
                <a:latin typeface="VWGCNG+Arial"/>
                <a:cs typeface="VWGCNG+Arial"/>
              </a:rPr>
              <a:t>Kč</a:t>
            </a:r>
          </a:p>
          <a:p>
            <a:pPr marL="0" marR="0">
              <a:lnSpc>
                <a:spcPts val="3123"/>
              </a:lnSpc>
              <a:spcBef>
                <a:spcPts val="287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VWGCNG+Arial"/>
                <a:cs typeface="VWGCNG+Arial"/>
              </a:rPr>
              <a:t>při úrokové </a:t>
            </a:r>
            <a:r>
              <a:rPr sz="2800" kern="0" dirty="0" err="1">
                <a:solidFill>
                  <a:srgbClr val="000000"/>
                </a:solidFill>
                <a:latin typeface="VWGCNG+Arial"/>
                <a:cs typeface="VWGCNG+Arial"/>
              </a:rPr>
              <a:t>míře</a:t>
            </a:r>
            <a:r>
              <a:rPr sz="2800" kern="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kern="0" dirty="0">
                <a:solidFill>
                  <a:srgbClr val="000000"/>
                </a:solidFill>
                <a:latin typeface="BOFDWP+Arial"/>
                <a:cs typeface="BOFDWP+Arial"/>
              </a:rPr>
              <a:t>5,7</a:t>
            </a:r>
            <a:r>
              <a:rPr lang="cs-CZ" sz="2800" kern="0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800" kern="0" dirty="0">
                <a:solidFill>
                  <a:srgbClr val="000000"/>
                </a:solidFill>
                <a:latin typeface="BOFDWP+Arial"/>
                <a:cs typeface="BOFDWP+Arial"/>
              </a:rPr>
              <a:t>% po </a:t>
            </a:r>
            <a:r>
              <a:rPr sz="2800" kern="0" dirty="0">
                <a:solidFill>
                  <a:srgbClr val="000000"/>
                </a:solidFill>
                <a:latin typeface="VWGCNG+Arial"/>
                <a:cs typeface="VWGCNG+Arial"/>
              </a:rPr>
              <a:t>celých </a:t>
            </a:r>
            <a:r>
              <a:rPr sz="2800" kern="0" dirty="0">
                <a:solidFill>
                  <a:srgbClr val="000000"/>
                </a:solidFill>
                <a:latin typeface="BOFDWP+Arial"/>
                <a:cs typeface="BOFDWP+Arial"/>
              </a:rPr>
              <a:t>8 let </a:t>
            </a:r>
            <a:r>
              <a:rPr sz="2800" kern="0" dirty="0">
                <a:solidFill>
                  <a:srgbClr val="000000"/>
                </a:solidFill>
                <a:latin typeface="VWGCNG+Arial"/>
                <a:cs typeface="VWGCNG+Arial"/>
              </a:rPr>
              <a:t>při</a:t>
            </a:r>
          </a:p>
          <a:p>
            <a:pPr marL="0" marR="0">
              <a:lnSpc>
                <a:spcPts val="3123"/>
              </a:lnSpc>
              <a:spcBef>
                <a:spcPts val="286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VWGCNG+Arial"/>
                <a:cs typeface="VWGCNG+Arial"/>
              </a:rPr>
              <a:t>měsíčních splátkách</a:t>
            </a:r>
            <a:r>
              <a:rPr sz="2800" kern="0" dirty="0">
                <a:solidFill>
                  <a:srgbClr val="000000"/>
                </a:solidFill>
                <a:latin typeface="BOFDWP+Arial"/>
                <a:cs typeface="BOFDWP+Arial"/>
              </a:rPr>
              <a:t>. </a:t>
            </a:r>
            <a:r>
              <a:rPr sz="2800" kern="0" dirty="0">
                <a:solidFill>
                  <a:srgbClr val="000000"/>
                </a:solidFill>
                <a:latin typeface="VWGCNG+Arial"/>
                <a:cs typeface="VWGCNG+Arial"/>
              </a:rPr>
              <a:t>Jaká může být </a:t>
            </a:r>
            <a:r>
              <a:rPr sz="2800" kern="0" dirty="0">
                <a:solidFill>
                  <a:srgbClr val="000000"/>
                </a:solidFill>
                <a:latin typeface="BOFDWP+Arial"/>
                <a:cs typeface="BOFDWP+Arial"/>
              </a:rPr>
              <a:t>jeho </a:t>
            </a:r>
            <a:r>
              <a:rPr sz="2800" kern="0" dirty="0">
                <a:solidFill>
                  <a:srgbClr val="000000"/>
                </a:solidFill>
                <a:latin typeface="VWGCNG+Arial"/>
                <a:cs typeface="VWGCNG+Arial"/>
              </a:rPr>
              <a:t>výše?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5236" y="3889970"/>
            <a:ext cx="1379154" cy="4351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6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Řešení</a:t>
            </a:r>
            <a:r>
              <a:rPr sz="2800" dirty="0">
                <a:solidFill>
                  <a:srgbClr val="000000"/>
                </a:solidFill>
                <a:latin typeface="BOFDWP+Arial"/>
                <a:cs typeface="BOFDWP+Arial"/>
              </a:rPr>
              <a:t>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48640" y="4402690"/>
            <a:ext cx="8198231" cy="12883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Použijeme</a:t>
            </a:r>
            <a:r>
              <a:rPr sz="2800" spc="90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opět</a:t>
            </a:r>
            <a:r>
              <a:rPr sz="2800" spc="89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OFDWP+Arial"/>
                <a:cs typeface="BOFDWP+Arial"/>
              </a:rPr>
              <a:t>vzorec</a:t>
            </a:r>
            <a:r>
              <a:rPr sz="2800" spc="904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OFDWP+Arial"/>
                <a:cs typeface="BOFDWP+Arial"/>
              </a:rPr>
              <a:t>pro</a:t>
            </a:r>
            <a:r>
              <a:rPr sz="2800" spc="889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OFDWP+Arial"/>
                <a:cs typeface="BOFDWP+Arial"/>
              </a:rPr>
              <a:t>vztah</a:t>
            </a:r>
            <a:r>
              <a:rPr sz="2800" spc="904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OFDWP+Arial"/>
                <a:cs typeface="BOFDWP+Arial"/>
              </a:rPr>
              <a:t>hodnoty</a:t>
            </a:r>
            <a:r>
              <a:rPr sz="2800" spc="910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výše</a:t>
            </a:r>
          </a:p>
          <a:p>
            <a:pPr marL="6095" marR="0">
              <a:lnSpc>
                <a:spcPts val="3123"/>
              </a:lnSpc>
              <a:spcBef>
                <a:spcPts val="286"/>
              </a:spcBef>
              <a:spcAft>
                <a:spcPts val="0"/>
              </a:spcAft>
            </a:pPr>
            <a:r>
              <a:rPr sz="2800" spc="-25" dirty="0">
                <a:solidFill>
                  <a:srgbClr val="000000"/>
                </a:solidFill>
                <a:latin typeface="VWGCNG+Arial"/>
                <a:cs typeface="VWGCNG+Arial"/>
              </a:rPr>
              <a:t>splátky,</a:t>
            </a:r>
            <a:r>
              <a:rPr sz="2800" spc="617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úrokové</a:t>
            </a:r>
            <a:r>
              <a:rPr sz="2800" spc="59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míře,</a:t>
            </a:r>
            <a:r>
              <a:rPr sz="2800" spc="58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počtu</a:t>
            </a:r>
            <a:r>
              <a:rPr sz="2800" spc="57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splátkových</a:t>
            </a:r>
            <a:r>
              <a:rPr sz="2800" spc="59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období,</a:t>
            </a:r>
          </a:p>
          <a:p>
            <a:pPr marL="6095" marR="0">
              <a:lnSpc>
                <a:spcPts val="3126"/>
              </a:lnSpc>
              <a:spcBef>
                <a:spcPts val="234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počtu </a:t>
            </a:r>
            <a:r>
              <a:rPr sz="2800" dirty="0">
                <a:solidFill>
                  <a:srgbClr val="000000"/>
                </a:solidFill>
                <a:latin typeface="BOFDWP+Arial"/>
                <a:cs typeface="BOFDWP+Arial"/>
              </a:rPr>
              <a:t>let</a:t>
            </a:r>
            <a:r>
              <a:rPr sz="2800" spc="12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splátky </a:t>
            </a:r>
            <a:r>
              <a:rPr sz="2800" dirty="0">
                <a:solidFill>
                  <a:srgbClr val="000000"/>
                </a:solidFill>
                <a:latin typeface="BOFDWP+Arial"/>
                <a:cs typeface="BOFDWP+Arial"/>
              </a:rPr>
              <a:t>a velikosti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půjčeného</a:t>
            </a:r>
            <a:r>
              <a:rPr sz="2800" spc="2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kapitálu</a:t>
            </a:r>
            <a:r>
              <a:rPr sz="2800" dirty="0">
                <a:solidFill>
                  <a:srgbClr val="000000"/>
                </a:solidFill>
                <a:latin typeface="BOFDWP+Arial"/>
                <a:cs typeface="BOFDWP+Arial"/>
              </a:rPr>
              <a:t>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QEQOAJ+Calibri"/>
                <a:cs typeface="QEQOAJ+Calibri"/>
              </a:rPr>
              <a:t>10 / 24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42746" y="271211"/>
            <a:ext cx="7410385" cy="12147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VWGCNG+Arial"/>
                <a:cs typeface="VWGCNG+Arial"/>
              </a:rPr>
              <a:t>Příklad na</a:t>
            </a:r>
            <a:r>
              <a:rPr sz="4000" spc="1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4000" dirty="0">
                <a:solidFill>
                  <a:srgbClr val="000000"/>
                </a:solidFill>
                <a:latin typeface="VWGCNG+Arial"/>
                <a:cs typeface="VWGCNG+Arial"/>
              </a:rPr>
              <a:t>výpočet výše půjčky</a:t>
            </a:r>
            <a:r>
              <a:rPr sz="4000" spc="2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4000" dirty="0">
                <a:solidFill>
                  <a:srgbClr val="000000"/>
                </a:solidFill>
                <a:latin typeface="BOFDWP+Arial"/>
                <a:cs typeface="BOFDWP+Arial"/>
              </a:rPr>
              <a:t>-</a:t>
            </a:r>
          </a:p>
          <a:p>
            <a:pPr marL="2246731" marR="0">
              <a:lnSpc>
                <a:spcPts val="4466"/>
              </a:lnSpc>
              <a:spcBef>
                <a:spcPts val="333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VWGCNG+Arial"/>
                <a:cs typeface="VWGCNG+Arial"/>
              </a:rPr>
              <a:t>pokračování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5236" y="1671047"/>
            <a:ext cx="5598136" cy="434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Opět dosadíme</a:t>
            </a:r>
            <a:r>
              <a:rPr sz="2800" spc="3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příslušné </a:t>
            </a:r>
            <a:r>
              <a:rPr sz="2800" dirty="0">
                <a:solidFill>
                  <a:srgbClr val="000000"/>
                </a:solidFill>
                <a:latin typeface="BOFDWP+Arial"/>
                <a:cs typeface="BOFDWP+Arial"/>
              </a:rPr>
              <a:t>hodnoty: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2183111"/>
            <a:ext cx="8113391" cy="8615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BOFDWP+Arial"/>
                <a:cs typeface="BOFDWP+Arial"/>
              </a:rPr>
              <a:t>s</a:t>
            </a:r>
            <a:r>
              <a:rPr sz="2800" spc="42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OFDWP+Arial"/>
                <a:cs typeface="BOFDWP+Arial"/>
              </a:rPr>
              <a:t>=</a:t>
            </a:r>
            <a:r>
              <a:rPr sz="2800" spc="37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OFDWP+Arial"/>
                <a:cs typeface="BOFDWP+Arial"/>
              </a:rPr>
              <a:t>7</a:t>
            </a:r>
            <a:r>
              <a:rPr sz="2800" spc="40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OFDWP+Arial"/>
                <a:cs typeface="BOFDWP+Arial"/>
              </a:rPr>
              <a:t>500</a:t>
            </a:r>
            <a:r>
              <a:rPr sz="2800" spc="50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Kč</a:t>
            </a:r>
            <a:r>
              <a:rPr sz="2800" spc="5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OFDWP+Arial"/>
                <a:cs typeface="BOFDWP+Arial"/>
              </a:rPr>
              <a:t>;</a:t>
            </a:r>
            <a:r>
              <a:rPr sz="2800" spc="43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OFDWP+Arial"/>
                <a:cs typeface="BOFDWP+Arial"/>
              </a:rPr>
              <a:t>i</a:t>
            </a:r>
            <a:r>
              <a:rPr sz="2800" spc="40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OFDWP+Arial"/>
                <a:cs typeface="BOFDWP+Arial"/>
              </a:rPr>
              <a:t>=</a:t>
            </a:r>
            <a:r>
              <a:rPr sz="2800" spc="35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OFDWP+Arial"/>
                <a:cs typeface="BOFDWP+Arial"/>
              </a:rPr>
              <a:t>5,7%</a:t>
            </a:r>
            <a:r>
              <a:rPr sz="2800" spc="30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OFDWP+Arial"/>
                <a:cs typeface="BOFDWP+Arial"/>
              </a:rPr>
              <a:t>;</a:t>
            </a:r>
            <a:r>
              <a:rPr sz="2800" spc="40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OFDWP+Arial"/>
                <a:cs typeface="BOFDWP+Arial"/>
              </a:rPr>
              <a:t>n</a:t>
            </a:r>
            <a:r>
              <a:rPr sz="2800" spc="43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OFDWP+Arial"/>
                <a:cs typeface="BOFDWP+Arial"/>
              </a:rPr>
              <a:t>=</a:t>
            </a:r>
            <a:r>
              <a:rPr sz="2800" spc="35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OFDWP+Arial"/>
                <a:cs typeface="BOFDWP+Arial"/>
              </a:rPr>
              <a:t>8</a:t>
            </a:r>
            <a:r>
              <a:rPr sz="2800" spc="41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OFDWP+Arial"/>
                <a:cs typeface="BOFDWP+Arial"/>
              </a:rPr>
              <a:t>;</a:t>
            </a:r>
            <a:r>
              <a:rPr sz="2800" spc="40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OFDWP+Arial"/>
                <a:cs typeface="BOFDWP+Arial"/>
              </a:rPr>
              <a:t>k</a:t>
            </a:r>
            <a:r>
              <a:rPr sz="2800" spc="42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OFDWP+Arial"/>
                <a:cs typeface="BOFDWP+Arial"/>
              </a:rPr>
              <a:t>=</a:t>
            </a:r>
            <a:r>
              <a:rPr sz="2800" spc="35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OFDWP+Arial"/>
                <a:cs typeface="BOFDWP+Arial"/>
              </a:rPr>
              <a:t>12</a:t>
            </a:r>
            <a:r>
              <a:rPr sz="2800" spc="38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OFDWP+Arial"/>
                <a:cs typeface="BOFDWP+Arial"/>
              </a:rPr>
              <a:t>.</a:t>
            </a:r>
            <a:r>
              <a:rPr sz="2800" spc="43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Dosadíme</a:t>
            </a:r>
          </a:p>
          <a:p>
            <a:pPr marL="0" marR="0">
              <a:lnSpc>
                <a:spcPts val="3126"/>
              </a:lnSpc>
              <a:spcBef>
                <a:spcPts val="284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BOFDWP+Arial"/>
                <a:cs typeface="BOFDWP+Arial"/>
              </a:rPr>
              <a:t>do vzorce</a:t>
            </a:r>
            <a:r>
              <a:rPr sz="2800" spc="-13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OFDWP+Arial"/>
                <a:cs typeface="BOFDWP+Arial"/>
              </a:rPr>
              <a:t>a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máme</a:t>
            </a:r>
            <a:r>
              <a:rPr sz="2800" dirty="0">
                <a:solidFill>
                  <a:srgbClr val="000000"/>
                </a:solidFill>
                <a:latin typeface="BOFDWP+Arial"/>
                <a:cs typeface="BOFDWP+Arial"/>
              </a:rPr>
              <a:t>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07088" y="3382071"/>
            <a:ext cx="2040082" cy="43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59"/>
              </a:lnSpc>
              <a:spcBef>
                <a:spcPts val="0"/>
              </a:spcBef>
              <a:spcAft>
                <a:spcPts val="0"/>
              </a:spcAft>
            </a:pPr>
            <a:r>
              <a:rPr sz="2850" spc="-64" dirty="0">
                <a:solidFill>
                  <a:srgbClr val="000000"/>
                </a:solidFill>
                <a:latin typeface="PRKQJE+Times New Roman"/>
                <a:cs typeface="PRKQJE+Times New Roman"/>
              </a:rPr>
              <a:t>909549</a:t>
            </a:r>
            <a:r>
              <a:rPr sz="2850" spc="-442" dirty="0">
                <a:solidFill>
                  <a:srgbClr val="000000"/>
                </a:solidFill>
                <a:latin typeface="PRKQJE+Times New Roman"/>
                <a:cs typeface="PRKQJE+Times New Roman"/>
              </a:rPr>
              <a:t> </a:t>
            </a:r>
            <a:r>
              <a:rPr sz="2850" spc="-57" dirty="0">
                <a:solidFill>
                  <a:srgbClr val="000000"/>
                </a:solidFill>
                <a:latin typeface="PRKQJE+Times New Roman"/>
                <a:cs typeface="PRKQJE+Times New Roman"/>
              </a:rPr>
              <a:t>,3978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49381" y="3571124"/>
            <a:ext cx="708555" cy="4819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94"/>
              </a:lnSpc>
              <a:spcBef>
                <a:spcPts val="0"/>
              </a:spcBef>
              <a:spcAft>
                <a:spcPts val="0"/>
              </a:spcAft>
            </a:pPr>
            <a:r>
              <a:rPr sz="285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K</a:t>
            </a:r>
            <a:r>
              <a:rPr sz="2850" i="1" spc="21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850" dirty="0">
                <a:solidFill>
                  <a:srgbClr val="000000"/>
                </a:solidFill>
                <a:latin typeface="UCMIOM+Symbol"/>
                <a:cs typeface="UCMIOM+Symbol"/>
              </a:rPr>
              <a:t>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382454" y="3571124"/>
            <a:ext cx="2520267" cy="4819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94"/>
              </a:lnSpc>
              <a:spcBef>
                <a:spcPts val="0"/>
              </a:spcBef>
              <a:spcAft>
                <a:spcPts val="0"/>
              </a:spcAft>
            </a:pPr>
            <a:r>
              <a:rPr sz="2850" dirty="0">
                <a:solidFill>
                  <a:srgbClr val="000000"/>
                </a:solidFill>
                <a:latin typeface="UCMIOM+Symbol"/>
                <a:cs typeface="UCMIOM+Symbol"/>
              </a:rPr>
              <a:t></a:t>
            </a:r>
            <a:r>
              <a:rPr sz="2850" spc="-15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850" spc="-64" dirty="0">
                <a:solidFill>
                  <a:srgbClr val="000000"/>
                </a:solidFill>
                <a:latin typeface="PRKQJE+Times New Roman"/>
                <a:cs typeface="PRKQJE+Times New Roman"/>
              </a:rPr>
              <a:t>577107</a:t>
            </a:r>
            <a:r>
              <a:rPr sz="2850" spc="-408" dirty="0">
                <a:solidFill>
                  <a:srgbClr val="000000"/>
                </a:solidFill>
                <a:latin typeface="PRKQJE+Times New Roman"/>
                <a:cs typeface="PRKQJE+Times New Roman"/>
              </a:rPr>
              <a:t> </a:t>
            </a:r>
            <a:r>
              <a:rPr sz="2850" spc="-25" dirty="0">
                <a:solidFill>
                  <a:srgbClr val="000000"/>
                </a:solidFill>
                <a:latin typeface="PRKQJE+Times New Roman"/>
                <a:cs typeface="PRKQJE+Times New Roman"/>
              </a:rPr>
              <a:t>,69</a:t>
            </a:r>
            <a:r>
              <a:rPr sz="2850" spc="595" dirty="0">
                <a:solidFill>
                  <a:srgbClr val="000000"/>
                </a:solidFill>
                <a:latin typeface="PRKQJE+Times New Roman"/>
                <a:cs typeface="PRKQJE+Times New Roman"/>
              </a:rPr>
              <a:t> </a:t>
            </a:r>
            <a:r>
              <a:rPr sz="2850" spc="-31" dirty="0">
                <a:solidFill>
                  <a:srgbClr val="000000"/>
                </a:solidFill>
                <a:latin typeface="PRKQJE+Times New Roman"/>
                <a:cs typeface="PRKQJE+Times New Roman"/>
              </a:rPr>
              <a:t>K</a:t>
            </a:r>
            <a:r>
              <a:rPr sz="2850" dirty="0">
                <a:solidFill>
                  <a:srgbClr val="000000"/>
                </a:solidFill>
                <a:latin typeface="NCPLCW+Times New Roman"/>
                <a:cs typeface="NCPLCW+Times New Roman"/>
              </a:rPr>
              <a:t>č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404883" y="3897778"/>
            <a:ext cx="2040082" cy="43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59"/>
              </a:lnSpc>
              <a:spcBef>
                <a:spcPts val="0"/>
              </a:spcBef>
              <a:spcAft>
                <a:spcPts val="0"/>
              </a:spcAft>
            </a:pPr>
            <a:r>
              <a:rPr sz="2850" spc="-86" dirty="0">
                <a:solidFill>
                  <a:srgbClr val="000000"/>
                </a:solidFill>
                <a:latin typeface="PRKQJE+Times New Roman"/>
                <a:cs typeface="PRKQJE+Times New Roman"/>
              </a:rPr>
              <a:t>1,576047952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45236" y="4658723"/>
            <a:ext cx="6072101" cy="434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Můžeme</a:t>
            </a:r>
            <a:r>
              <a:rPr sz="2800" spc="28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OFDWP+Arial"/>
                <a:cs typeface="BOFDWP+Arial"/>
              </a:rPr>
              <a:t>si</a:t>
            </a:r>
            <a:r>
              <a:rPr sz="2800" spc="-12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OFDWP+Arial"/>
                <a:cs typeface="BOFDWP+Arial"/>
              </a:rPr>
              <a:t>tedy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půjčit</a:t>
            </a:r>
            <a:r>
              <a:rPr sz="2800" spc="1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OFDWP+Arial"/>
                <a:cs typeface="BOFDWP+Arial"/>
              </a:rPr>
              <a:t>577 107,69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Kč</a:t>
            </a:r>
            <a:r>
              <a:rPr sz="2800" dirty="0">
                <a:solidFill>
                  <a:srgbClr val="000000"/>
                </a:solidFill>
                <a:latin typeface="BOFDWP+Arial"/>
                <a:cs typeface="BOFDWP+Arial"/>
              </a:rPr>
              <a:t>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QEQOAJ+Calibri"/>
                <a:cs typeface="QEQOAJ+Calibri"/>
              </a:rPr>
              <a:t>11 / 24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>
            <a:hlinkClick r:id="rId2"/>
          </p:cNvPr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54885" y="548916"/>
            <a:ext cx="4785035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BOFDWP+Arial"/>
                <a:cs typeface="BOFDWP+Arial"/>
              </a:rPr>
              <a:t>RPSN </a:t>
            </a:r>
            <a:r>
              <a:rPr sz="4400" dirty="0">
                <a:solidFill>
                  <a:srgbClr val="000000"/>
                </a:solidFill>
                <a:latin typeface="VWGCNG+Arial"/>
                <a:cs typeface="VWGCNG+Arial"/>
              </a:rPr>
              <a:t>– její využití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06592"/>
            <a:ext cx="8199662" cy="36963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3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•</a:t>
            </a:r>
            <a:r>
              <a:rPr sz="1800" spc="157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1800" kern="0" dirty="0">
                <a:solidFill>
                  <a:srgbClr val="000000"/>
                </a:solidFill>
                <a:latin typeface="VWGCNG+Arial"/>
                <a:cs typeface="VWGCNG+Arial"/>
              </a:rPr>
              <a:t>Při přijímání úvěru byla pro dlužníka velmi často k dispozici jen základní</a:t>
            </a:r>
          </a:p>
          <a:p>
            <a:pPr marL="342899" marR="0">
              <a:lnSpc>
                <a:spcPts val="1730"/>
              </a:lnSpc>
              <a:spcBef>
                <a:spcPts val="0"/>
              </a:spcBef>
              <a:spcAft>
                <a:spcPts val="0"/>
              </a:spcAft>
            </a:pPr>
            <a:r>
              <a:rPr sz="1800" kern="0" dirty="0">
                <a:solidFill>
                  <a:srgbClr val="000000"/>
                </a:solidFill>
                <a:latin typeface="VWGCNG+Arial"/>
                <a:cs typeface="VWGCNG+Arial"/>
              </a:rPr>
              <a:t>informace o úrokové míře. Protože jen tato informace nestačí, věřitelé totiž</a:t>
            </a:r>
          </a:p>
          <a:p>
            <a:pPr marL="342899" marR="0">
              <a:lnSpc>
                <a:spcPts val="1727"/>
              </a:lnSpc>
              <a:spcBef>
                <a:spcPts val="50"/>
              </a:spcBef>
              <a:spcAft>
                <a:spcPts val="0"/>
              </a:spcAft>
            </a:pPr>
            <a:r>
              <a:rPr sz="1800" kern="0" dirty="0">
                <a:solidFill>
                  <a:srgbClr val="000000"/>
                </a:solidFill>
                <a:latin typeface="VWGCNG+Arial"/>
                <a:cs typeface="VWGCNG+Arial"/>
              </a:rPr>
              <a:t>velmi často požadovali mnoho peněz za dodatečné služby popř. zvyšovali</a:t>
            </a:r>
          </a:p>
          <a:p>
            <a:pPr marL="342899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kern="0" dirty="0">
                <a:solidFill>
                  <a:srgbClr val="000000"/>
                </a:solidFill>
                <a:latin typeface="VWGCNG+Arial"/>
                <a:cs typeface="VWGCNG+Arial"/>
              </a:rPr>
              <a:t>uměle výši dluhu, rozhodla EU o nové </a:t>
            </a:r>
            <a:r>
              <a:rPr sz="1800" kern="0" dirty="0">
                <a:latin typeface="VWGCNG+Arial"/>
                <a:cs typeface="VWGCNG+Arial"/>
              </a:rPr>
              <a:t>normě</a:t>
            </a:r>
            <a:r>
              <a:rPr sz="1800" kern="0" dirty="0">
                <a:solidFill>
                  <a:srgbClr val="000000"/>
                </a:solidFill>
                <a:latin typeface="VWGCNG+Arial"/>
                <a:cs typeface="VWGCNG+Arial"/>
              </a:rPr>
              <a:t>(směrnice 98/7/ES ).</a:t>
            </a:r>
          </a:p>
          <a:p>
            <a:pPr marL="0" marR="0">
              <a:lnSpc>
                <a:spcPts val="2010"/>
              </a:lnSpc>
              <a:spcBef>
                <a:spcPts val="199"/>
              </a:spcBef>
              <a:spcAft>
                <a:spcPts val="0"/>
              </a:spcAft>
            </a:pPr>
            <a:r>
              <a:rPr sz="1800" kern="0" dirty="0">
                <a:solidFill>
                  <a:srgbClr val="000000"/>
                </a:solidFill>
                <a:latin typeface="VWGCNG+Arial"/>
                <a:cs typeface="VWGCNG+Arial"/>
              </a:rPr>
              <a:t>• </a:t>
            </a:r>
            <a:r>
              <a:rPr sz="1800" b="1" kern="0" dirty="0">
                <a:solidFill>
                  <a:srgbClr val="000000"/>
                </a:solidFill>
                <a:latin typeface="JSSQUE+Arial Bold"/>
                <a:cs typeface="JSSQUE+Arial Bold"/>
              </a:rPr>
              <a:t>RPSN </a:t>
            </a:r>
            <a:r>
              <a:rPr sz="1800" kern="0" dirty="0">
                <a:solidFill>
                  <a:srgbClr val="000000"/>
                </a:solidFill>
                <a:latin typeface="BOFDWP+Arial"/>
                <a:cs typeface="BOFDWP+Arial"/>
              </a:rPr>
              <a:t>(</a:t>
            </a:r>
            <a:r>
              <a:rPr sz="1800" b="1" kern="0" dirty="0">
                <a:solidFill>
                  <a:srgbClr val="000000"/>
                </a:solidFill>
                <a:latin typeface="GEQABQ+Arial Bold"/>
                <a:cs typeface="GEQABQ+Arial Bold"/>
              </a:rPr>
              <a:t>roční procentní </a:t>
            </a:r>
            <a:r>
              <a:rPr sz="1800" b="1" kern="0" dirty="0">
                <a:solidFill>
                  <a:srgbClr val="000000"/>
                </a:solidFill>
                <a:latin typeface="JSSQUE+Arial Bold"/>
                <a:cs typeface="JSSQUE+Arial Bold"/>
              </a:rPr>
              <a:t>sazba </a:t>
            </a:r>
            <a:r>
              <a:rPr sz="1800" b="1" kern="0" dirty="0">
                <a:solidFill>
                  <a:srgbClr val="000000"/>
                </a:solidFill>
                <a:latin typeface="GEQABQ+Arial Bold"/>
                <a:cs typeface="GEQABQ+Arial Bold"/>
              </a:rPr>
              <a:t>nákladů</a:t>
            </a:r>
            <a:r>
              <a:rPr sz="1800" kern="0" dirty="0">
                <a:solidFill>
                  <a:srgbClr val="000000"/>
                </a:solidFill>
                <a:latin typeface="BOFDWP+Arial"/>
                <a:cs typeface="BOFDWP+Arial"/>
              </a:rPr>
              <a:t>) je </a:t>
            </a:r>
            <a:r>
              <a:rPr sz="1800" kern="0" dirty="0">
                <a:solidFill>
                  <a:srgbClr val="000000"/>
                </a:solidFill>
                <a:latin typeface="VWGCNG+Arial"/>
                <a:cs typeface="VWGCNG+Arial"/>
              </a:rPr>
              <a:t>číslo, které umožňuje</a:t>
            </a:r>
          </a:p>
          <a:p>
            <a:pPr marL="342899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kern="0" dirty="0">
                <a:solidFill>
                  <a:srgbClr val="000000"/>
                </a:solidFill>
                <a:latin typeface="VWGCNG+Arial"/>
                <a:cs typeface="VWGCNG+Arial"/>
              </a:rPr>
              <a:t>spotřebiteli lépe </a:t>
            </a:r>
            <a:r>
              <a:rPr sz="1800" kern="0" dirty="0">
                <a:solidFill>
                  <a:srgbClr val="000000"/>
                </a:solidFill>
                <a:latin typeface="BOFDWP+Arial"/>
                <a:cs typeface="BOFDWP+Arial"/>
              </a:rPr>
              <a:t>vyhodnotit </a:t>
            </a:r>
            <a:r>
              <a:rPr sz="1800" kern="0" dirty="0">
                <a:solidFill>
                  <a:srgbClr val="000000"/>
                </a:solidFill>
                <a:latin typeface="VWGCNG+Arial"/>
                <a:cs typeface="VWGCNG+Arial"/>
              </a:rPr>
              <a:t>výhodnost </a:t>
            </a:r>
            <a:r>
              <a:rPr sz="1800" kern="0" dirty="0">
                <a:solidFill>
                  <a:srgbClr val="000000"/>
                </a:solidFill>
                <a:latin typeface="BOFDWP+Arial"/>
                <a:cs typeface="BOFDWP+Arial"/>
              </a:rPr>
              <a:t>nebo </a:t>
            </a:r>
            <a:r>
              <a:rPr sz="1800" kern="0" dirty="0">
                <a:solidFill>
                  <a:srgbClr val="000000"/>
                </a:solidFill>
                <a:latin typeface="VWGCNG+Arial"/>
                <a:cs typeface="VWGCNG+Arial"/>
              </a:rPr>
              <a:t>nevýhodnost poskytovaného</a:t>
            </a:r>
          </a:p>
          <a:p>
            <a:pPr marL="342899" marR="0">
              <a:lnSpc>
                <a:spcPts val="1729"/>
              </a:lnSpc>
              <a:spcBef>
                <a:spcPts val="0"/>
              </a:spcBef>
              <a:spcAft>
                <a:spcPts val="0"/>
              </a:spcAft>
            </a:pPr>
            <a:r>
              <a:rPr sz="1800" kern="0" dirty="0">
                <a:solidFill>
                  <a:srgbClr val="000000"/>
                </a:solidFill>
                <a:latin typeface="VWGCNG+Arial"/>
                <a:cs typeface="VWGCNG+Arial"/>
              </a:rPr>
              <a:t>úvěru</a:t>
            </a:r>
            <a:r>
              <a:rPr sz="1800" kern="0" dirty="0">
                <a:solidFill>
                  <a:srgbClr val="000000"/>
                </a:solidFill>
                <a:latin typeface="BOFDWP+Arial"/>
                <a:cs typeface="BOFDWP+Arial"/>
              </a:rPr>
              <a:t>. RPSN </a:t>
            </a:r>
            <a:r>
              <a:rPr sz="1800" kern="0" dirty="0">
                <a:solidFill>
                  <a:srgbClr val="000000"/>
                </a:solidFill>
                <a:latin typeface="VWGCNG+Arial"/>
                <a:cs typeface="VWGCNG+Arial"/>
              </a:rPr>
              <a:t>udává procentuální podíl </a:t>
            </a:r>
            <a:r>
              <a:rPr sz="1800" kern="0" dirty="0">
                <a:solidFill>
                  <a:srgbClr val="000000"/>
                </a:solidFill>
                <a:latin typeface="BOFDWP+Arial"/>
                <a:cs typeface="BOFDWP+Arial"/>
              </a:rPr>
              <a:t>z </a:t>
            </a:r>
            <a:r>
              <a:rPr sz="1800" kern="0" dirty="0">
                <a:solidFill>
                  <a:srgbClr val="000000"/>
                </a:solidFill>
                <a:latin typeface="VWGCNG+Arial"/>
                <a:cs typeface="VWGCNG+Arial"/>
              </a:rPr>
              <a:t>dlužné částky, který musí</a:t>
            </a:r>
          </a:p>
          <a:p>
            <a:pPr marL="342899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kern="0" dirty="0">
                <a:solidFill>
                  <a:srgbClr val="000000"/>
                </a:solidFill>
                <a:latin typeface="VWGCNG+Arial"/>
                <a:cs typeface="VWGCNG+Arial"/>
              </a:rPr>
              <a:t>spotřebitel </a:t>
            </a:r>
            <a:r>
              <a:rPr sz="1800" kern="0" dirty="0">
                <a:solidFill>
                  <a:srgbClr val="000000"/>
                </a:solidFill>
                <a:latin typeface="BOFDWP+Arial"/>
                <a:cs typeface="BOFDWP+Arial"/>
              </a:rPr>
              <a:t>zaplatit za </a:t>
            </a:r>
            <a:r>
              <a:rPr sz="1800" kern="0" dirty="0">
                <a:solidFill>
                  <a:srgbClr val="000000"/>
                </a:solidFill>
                <a:latin typeface="VWGCNG+Arial"/>
                <a:cs typeface="VWGCNG+Arial"/>
              </a:rPr>
              <a:t>období </a:t>
            </a:r>
            <a:r>
              <a:rPr sz="1800" kern="0" dirty="0">
                <a:solidFill>
                  <a:srgbClr val="000000"/>
                </a:solidFill>
                <a:latin typeface="BOFDWP+Arial"/>
                <a:cs typeface="BOFDWP+Arial"/>
              </a:rPr>
              <a:t>jednoho roku v souvislosti se </a:t>
            </a:r>
            <a:r>
              <a:rPr sz="1800" kern="0" dirty="0">
                <a:solidFill>
                  <a:srgbClr val="000000"/>
                </a:solidFill>
                <a:latin typeface="VWGCNG+Arial"/>
                <a:cs typeface="VWGCNG+Arial"/>
              </a:rPr>
              <a:t>splátkami,</a:t>
            </a:r>
          </a:p>
          <a:p>
            <a:pPr marL="342899" marR="0">
              <a:lnSpc>
                <a:spcPts val="1727"/>
              </a:lnSpc>
              <a:spcBef>
                <a:spcPts val="50"/>
              </a:spcBef>
              <a:spcAft>
                <a:spcPts val="0"/>
              </a:spcAft>
            </a:pPr>
            <a:r>
              <a:rPr sz="1800" kern="0" dirty="0">
                <a:solidFill>
                  <a:srgbClr val="000000"/>
                </a:solidFill>
                <a:latin typeface="VWGCNG+Arial"/>
                <a:cs typeface="VWGCNG+Arial"/>
              </a:rPr>
              <a:t>správou </a:t>
            </a:r>
            <a:r>
              <a:rPr sz="1800" kern="0" dirty="0">
                <a:solidFill>
                  <a:srgbClr val="000000"/>
                </a:solidFill>
                <a:latin typeface="BOFDWP+Arial"/>
                <a:cs typeface="BOFDWP+Arial"/>
              </a:rPr>
              <a:t>a </a:t>
            </a:r>
            <a:r>
              <a:rPr sz="1800" kern="0" dirty="0">
                <a:solidFill>
                  <a:srgbClr val="000000"/>
                </a:solidFill>
                <a:latin typeface="VWGCNG+Arial"/>
                <a:cs typeface="VWGCNG+Arial"/>
              </a:rPr>
              <a:t>dalšími výdaji spojenými </a:t>
            </a:r>
            <a:r>
              <a:rPr sz="1800" kern="0" dirty="0">
                <a:solidFill>
                  <a:srgbClr val="000000"/>
                </a:solidFill>
                <a:latin typeface="BOFDWP+Arial"/>
                <a:cs typeface="BOFDWP+Arial"/>
              </a:rPr>
              <a:t>s </a:t>
            </a:r>
            <a:r>
              <a:rPr sz="1800" kern="0" dirty="0">
                <a:solidFill>
                  <a:srgbClr val="000000"/>
                </a:solidFill>
                <a:latin typeface="VWGCNG+Arial"/>
                <a:cs typeface="VWGCNG+Arial"/>
              </a:rPr>
              <a:t>čerpáním úvěru</a:t>
            </a:r>
            <a:r>
              <a:rPr sz="1800" kern="0" dirty="0">
                <a:solidFill>
                  <a:srgbClr val="000000"/>
                </a:solidFill>
                <a:latin typeface="BOFDWP+Arial"/>
                <a:cs typeface="BOFDWP+Arial"/>
              </a:rPr>
              <a:t>.</a:t>
            </a:r>
          </a:p>
          <a:p>
            <a:pPr marL="0" marR="0">
              <a:lnSpc>
                <a:spcPts val="2010"/>
              </a:lnSpc>
              <a:spcBef>
                <a:spcPts val="149"/>
              </a:spcBef>
              <a:spcAft>
                <a:spcPts val="0"/>
              </a:spcAft>
            </a:pPr>
            <a:r>
              <a:rPr sz="1800" kern="0" dirty="0">
                <a:solidFill>
                  <a:srgbClr val="000000"/>
                </a:solidFill>
                <a:latin typeface="VWGCNG+Arial"/>
                <a:cs typeface="VWGCNG+Arial"/>
              </a:rPr>
              <a:t>• Platnost této normy EU je pro ČR od 1. ledna 2002, ze zákona je povinen</a:t>
            </a:r>
          </a:p>
          <a:p>
            <a:pPr marL="342899" marR="0">
              <a:lnSpc>
                <a:spcPts val="1727"/>
              </a:lnSpc>
              <a:spcBef>
                <a:spcPts val="50"/>
              </a:spcBef>
              <a:spcAft>
                <a:spcPts val="0"/>
              </a:spcAft>
            </a:pPr>
            <a:r>
              <a:rPr sz="1800" kern="0" dirty="0">
                <a:solidFill>
                  <a:srgbClr val="000000"/>
                </a:solidFill>
                <a:latin typeface="VWGCNG+Arial"/>
                <a:cs typeface="VWGCNG+Arial"/>
              </a:rPr>
              <a:t>věřitel uvádět u své nabídky i RPSN (tato povinnost je částečně omezena,</a:t>
            </a:r>
          </a:p>
          <a:p>
            <a:pPr marL="342899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kern="0" dirty="0">
                <a:solidFill>
                  <a:srgbClr val="000000"/>
                </a:solidFill>
                <a:latin typeface="VWGCNG+Arial"/>
                <a:cs typeface="VWGCNG+Arial"/>
              </a:rPr>
              <a:t>RPSN se nemusí uvádět např. u úvěrů nižších než 5000 Kč nebo vyšších</a:t>
            </a:r>
          </a:p>
          <a:p>
            <a:pPr marL="342899" marR="0">
              <a:lnSpc>
                <a:spcPts val="1730"/>
              </a:lnSpc>
              <a:spcBef>
                <a:spcPts val="0"/>
              </a:spcBef>
              <a:spcAft>
                <a:spcPts val="0"/>
              </a:spcAft>
            </a:pPr>
            <a:r>
              <a:rPr sz="1800" kern="0" dirty="0">
                <a:solidFill>
                  <a:srgbClr val="000000"/>
                </a:solidFill>
                <a:latin typeface="VWGCNG+Arial"/>
                <a:cs typeface="VWGCNG+Arial"/>
              </a:rPr>
              <a:t>než 800 </a:t>
            </a:r>
            <a:r>
              <a:rPr sz="1800" kern="0" dirty="0">
                <a:solidFill>
                  <a:srgbClr val="000000"/>
                </a:solidFill>
                <a:latin typeface="BOFDWP+Arial"/>
                <a:cs typeface="BOFDWP+Arial"/>
              </a:rPr>
              <a:t>000 </a:t>
            </a:r>
            <a:r>
              <a:rPr sz="1800" kern="0" dirty="0">
                <a:solidFill>
                  <a:srgbClr val="000000"/>
                </a:solidFill>
                <a:latin typeface="VWGCNG+Arial"/>
                <a:cs typeface="VWGCNG+Arial"/>
              </a:rPr>
              <a:t>Kč, u úvěrů splatných nejdéle do tří měsíců apod.). Pokud</a:t>
            </a:r>
          </a:p>
          <a:p>
            <a:pPr marL="342899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kern="0" dirty="0">
                <a:solidFill>
                  <a:srgbClr val="000000"/>
                </a:solidFill>
                <a:latin typeface="VWGCNG+Arial"/>
                <a:cs typeface="VWGCNG+Arial"/>
              </a:rPr>
              <a:t>poskytovatel tuto povinnost nesplní, je jím poskytnutý úvěr automaticky</a:t>
            </a:r>
          </a:p>
          <a:p>
            <a:pPr marL="342899" marR="0">
              <a:lnSpc>
                <a:spcPts val="1728"/>
              </a:lnSpc>
              <a:spcBef>
                <a:spcPts val="50"/>
              </a:spcBef>
              <a:spcAft>
                <a:spcPts val="0"/>
              </a:spcAft>
            </a:pPr>
            <a:r>
              <a:rPr sz="1800" kern="0" dirty="0">
                <a:solidFill>
                  <a:srgbClr val="000000"/>
                </a:solidFill>
                <a:latin typeface="VWGCNG+Arial"/>
                <a:cs typeface="VWGCNG+Arial"/>
              </a:rPr>
              <a:t>úročen diskontní sazbou ČNB (což je zpravidla pro zákazníka výrazně</a:t>
            </a:r>
          </a:p>
          <a:p>
            <a:pPr marL="342899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kern="0" dirty="0">
                <a:solidFill>
                  <a:srgbClr val="000000"/>
                </a:solidFill>
                <a:latin typeface="VWGCNG+Arial"/>
                <a:cs typeface="VWGCNG+Arial"/>
              </a:rPr>
              <a:t>výhodnější).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QEQOAJ+Calibri"/>
                <a:cs typeface="QEQOAJ+Calibri"/>
              </a:rPr>
              <a:t>12 / 24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07894" y="548916"/>
            <a:ext cx="3880281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BOFDWP+Arial"/>
                <a:cs typeface="BOFDWP+Arial"/>
              </a:rPr>
              <a:t>Definice</a:t>
            </a:r>
            <a:r>
              <a:rPr sz="4400" spc="-26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4400" dirty="0">
                <a:solidFill>
                  <a:srgbClr val="000000"/>
                </a:solidFill>
                <a:latin typeface="BOFDWP+Arial"/>
                <a:cs typeface="BOFDWP+Arial"/>
              </a:rPr>
              <a:t>RPSN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06592"/>
            <a:ext cx="8208739" cy="7330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3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•</a:t>
            </a:r>
            <a:r>
              <a:rPr sz="1800" spc="157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RPSN vyjadřuje</a:t>
            </a:r>
            <a:r>
              <a:rPr sz="1800" spc="5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úrokovou</a:t>
            </a:r>
            <a:r>
              <a:rPr sz="1800" spc="1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míru, pro kterou se rovná</a:t>
            </a:r>
            <a:r>
              <a:rPr sz="1800" spc="1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čistá současná hodnota</a:t>
            </a:r>
          </a:p>
          <a:p>
            <a:pPr marL="342899" marR="0">
              <a:lnSpc>
                <a:spcPts val="173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získaných půjček</a:t>
            </a:r>
            <a:r>
              <a:rPr sz="1800" spc="2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čisté současné</a:t>
            </a:r>
            <a:r>
              <a:rPr sz="1800" spc="2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hodnotě</a:t>
            </a:r>
            <a:r>
              <a:rPr sz="1800" spc="16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výdajů</a:t>
            </a:r>
            <a:r>
              <a:rPr sz="1800" spc="1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(splátek,</a:t>
            </a:r>
            <a:r>
              <a:rPr sz="1800" spc="1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poplatků</a:t>
            </a:r>
            <a:r>
              <a:rPr sz="1800" spc="3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apod.),</a:t>
            </a:r>
          </a:p>
          <a:p>
            <a:pPr marL="342899" marR="0">
              <a:lnSpc>
                <a:spcPts val="1727"/>
              </a:lnSpc>
              <a:spcBef>
                <a:spcPts val="5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jedná</a:t>
            </a:r>
            <a:r>
              <a:rPr sz="1800" spc="1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se tedy o takové</a:t>
            </a:r>
            <a:r>
              <a:rPr sz="1800" spc="-2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1800" i="1" dirty="0">
                <a:solidFill>
                  <a:srgbClr val="000000"/>
                </a:solidFill>
                <a:latin typeface="QSPSKQ+Arial Italic"/>
                <a:cs typeface="QSPSKQ+Arial Italic"/>
              </a:rPr>
              <a:t>r</a:t>
            </a: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, pro které platí následující</a:t>
            </a:r>
            <a:r>
              <a:rPr sz="1800" spc="3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rovnice: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185427" y="2517001"/>
            <a:ext cx="779696" cy="7168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6238" marR="0">
              <a:lnSpc>
                <a:spcPts val="2168"/>
              </a:lnSpc>
              <a:spcBef>
                <a:spcPts val="0"/>
              </a:spcBef>
              <a:spcAft>
                <a:spcPts val="0"/>
              </a:spcAft>
            </a:pPr>
            <a:r>
              <a:rPr sz="2950" i="1" spc="169" baseline="42262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B</a:t>
            </a:r>
            <a:r>
              <a:rPr sz="115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j</a:t>
            </a:r>
          </a:p>
          <a:p>
            <a:pPr marL="0" marR="0">
              <a:lnSpc>
                <a:spcPts val="2609"/>
              </a:lnSpc>
              <a:spcBef>
                <a:spcPts val="100"/>
              </a:spcBef>
              <a:spcAft>
                <a:spcPts val="0"/>
              </a:spcAft>
            </a:pPr>
            <a:r>
              <a:rPr sz="2250" spc="-351" dirty="0">
                <a:solidFill>
                  <a:srgbClr val="000000"/>
                </a:solidFill>
                <a:latin typeface="UCMIOM+Symbol"/>
                <a:cs typeface="UCMIOM+Symbol"/>
              </a:rPr>
              <a:t></a:t>
            </a:r>
            <a:r>
              <a:rPr sz="1950" spc="147" dirty="0">
                <a:solidFill>
                  <a:srgbClr val="000000"/>
                </a:solidFill>
                <a:latin typeface="PRKQJE+Times New Roman"/>
                <a:cs typeface="PRKQJE+Times New Roman"/>
              </a:rPr>
              <a:t>1</a:t>
            </a:r>
            <a:r>
              <a:rPr sz="1950" dirty="0">
                <a:solidFill>
                  <a:srgbClr val="000000"/>
                </a:solidFill>
                <a:latin typeface="UCMIOM+Symbol"/>
                <a:cs typeface="UCMIOM+Symbol"/>
              </a:rPr>
              <a:t></a:t>
            </a:r>
            <a:r>
              <a:rPr sz="1950" spc="-12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950" i="1" spc="182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r</a:t>
            </a:r>
            <a:r>
              <a:rPr sz="2250" spc="-150" dirty="0">
                <a:solidFill>
                  <a:srgbClr val="000000"/>
                </a:solidFill>
                <a:latin typeface="UCMIOM+Symbol"/>
                <a:cs typeface="UCMIOM+Symbol"/>
              </a:rPr>
              <a:t></a:t>
            </a:r>
            <a:r>
              <a:rPr sz="1750" i="1" baseline="48499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703302" y="2544210"/>
            <a:ext cx="225203" cy="198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63"/>
              </a:lnSpc>
              <a:spcBef>
                <a:spcPts val="0"/>
              </a:spcBef>
              <a:spcAft>
                <a:spcPts val="0"/>
              </a:spcAft>
            </a:pPr>
            <a:r>
              <a:rPr sz="115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921455" y="2546853"/>
            <a:ext cx="788823" cy="686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2390" marR="0">
              <a:lnSpc>
                <a:spcPts val="2168"/>
              </a:lnSpc>
              <a:spcBef>
                <a:spcPts val="0"/>
              </a:spcBef>
              <a:spcAft>
                <a:spcPts val="0"/>
              </a:spcAft>
            </a:pPr>
            <a:r>
              <a:rPr sz="1950" i="1" spc="-16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A</a:t>
            </a:r>
            <a:r>
              <a:rPr sz="1750" i="1" baseline="-24923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i</a:t>
            </a:r>
          </a:p>
          <a:p>
            <a:pPr marL="0" marR="0">
              <a:lnSpc>
                <a:spcPts val="2756"/>
              </a:lnSpc>
              <a:spcBef>
                <a:spcPts val="0"/>
              </a:spcBef>
              <a:spcAft>
                <a:spcPts val="0"/>
              </a:spcAft>
            </a:pPr>
            <a:r>
              <a:rPr sz="2250" spc="-355" dirty="0">
                <a:solidFill>
                  <a:srgbClr val="000000"/>
                </a:solidFill>
                <a:latin typeface="UCMIOM+Symbol"/>
                <a:cs typeface="UCMIOM+Symbol"/>
              </a:rPr>
              <a:t></a:t>
            </a:r>
            <a:r>
              <a:rPr sz="1950" spc="151" dirty="0">
                <a:solidFill>
                  <a:srgbClr val="000000"/>
                </a:solidFill>
                <a:latin typeface="PRKQJE+Times New Roman"/>
                <a:cs typeface="PRKQJE+Times New Roman"/>
              </a:rPr>
              <a:t>1</a:t>
            </a:r>
            <a:r>
              <a:rPr sz="1950" dirty="0">
                <a:solidFill>
                  <a:srgbClr val="000000"/>
                </a:solidFill>
                <a:latin typeface="UCMIOM+Symbol"/>
                <a:cs typeface="UCMIOM+Symbol"/>
              </a:rPr>
              <a:t></a:t>
            </a:r>
            <a:r>
              <a:rPr sz="1950" spc="-1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950" i="1" spc="183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r</a:t>
            </a:r>
            <a:r>
              <a:rPr sz="2250" spc="-198" dirty="0">
                <a:solidFill>
                  <a:srgbClr val="000000"/>
                </a:solidFill>
                <a:latin typeface="UCMIOM+Symbol"/>
                <a:cs typeface="UCMIOM+Symbol"/>
              </a:rPr>
              <a:t></a:t>
            </a:r>
            <a:r>
              <a:rPr sz="1750" i="1" spc="23" baseline="48499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t</a:t>
            </a:r>
            <a:r>
              <a:rPr sz="1200" i="1" baseline="34832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i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966763" y="2544211"/>
            <a:ext cx="217027" cy="198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63"/>
              </a:lnSpc>
              <a:spcBef>
                <a:spcPts val="0"/>
              </a:spcBef>
              <a:spcAft>
                <a:spcPts val="0"/>
              </a:spcAft>
            </a:pPr>
            <a:r>
              <a:rPr sz="115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k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607764" y="2607184"/>
            <a:ext cx="419730" cy="4954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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872248" y="2607184"/>
            <a:ext cx="419730" cy="4954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000000"/>
                </a:solidFill>
                <a:latin typeface="UCMIOM+Symbol"/>
                <a:cs typeface="UCMIOM+Symbol"/>
              </a:rPr>
              <a:t>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681159" y="2674775"/>
            <a:ext cx="289518" cy="3427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99"/>
              </a:lnSpc>
              <a:spcBef>
                <a:spcPts val="0"/>
              </a:spcBef>
              <a:spcAft>
                <a:spcPts val="0"/>
              </a:spcAft>
            </a:pPr>
            <a:r>
              <a:rPr sz="1950" dirty="0">
                <a:solidFill>
                  <a:srgbClr val="000000"/>
                </a:solidFill>
                <a:latin typeface="UCMIOM+Symbol"/>
                <a:cs typeface="UCMIOM+Symbol"/>
              </a:rPr>
              <a:t>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835284" y="2947712"/>
            <a:ext cx="181356" cy="152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04"/>
              </a:lnSpc>
              <a:spcBef>
                <a:spcPts val="0"/>
              </a:spcBef>
              <a:spcAft>
                <a:spcPts val="0"/>
              </a:spcAft>
            </a:pPr>
            <a:r>
              <a:rPr sz="800" i="1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j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646593" y="3015864"/>
            <a:ext cx="348328" cy="2156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98"/>
              </a:lnSpc>
              <a:spcBef>
                <a:spcPts val="0"/>
              </a:spcBef>
              <a:spcAft>
                <a:spcPts val="0"/>
              </a:spcAft>
            </a:pPr>
            <a:r>
              <a:rPr sz="1150" i="1" spc="87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i</a:t>
            </a:r>
            <a:r>
              <a:rPr sz="1150" spc="-68" dirty="0">
                <a:solidFill>
                  <a:srgbClr val="000000"/>
                </a:solidFill>
                <a:latin typeface="UCMIOM+Symbol"/>
                <a:cs typeface="UCMIOM+Symbol"/>
              </a:rPr>
              <a:t></a:t>
            </a:r>
            <a:r>
              <a:rPr sz="1150" dirty="0">
                <a:solidFill>
                  <a:srgbClr val="000000"/>
                </a:solidFill>
                <a:latin typeface="PRKQJE+Times New Roman"/>
                <a:cs typeface="PRKQJE+Times New Roman"/>
              </a:rPr>
              <a:t>1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924866" y="3015864"/>
            <a:ext cx="350873" cy="2156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98"/>
              </a:lnSpc>
              <a:spcBef>
                <a:spcPts val="0"/>
              </a:spcBef>
              <a:spcAft>
                <a:spcPts val="0"/>
              </a:spcAft>
            </a:pPr>
            <a:r>
              <a:rPr sz="1150" i="1" spc="107" dirty="0">
                <a:solidFill>
                  <a:srgbClr val="000000"/>
                </a:solidFill>
                <a:latin typeface="BARNNJ+Times New Roman Italic"/>
                <a:cs typeface="BARNNJ+Times New Roman Italic"/>
              </a:rPr>
              <a:t>j</a:t>
            </a:r>
            <a:r>
              <a:rPr sz="1150" spc="-68" dirty="0">
                <a:solidFill>
                  <a:srgbClr val="000000"/>
                </a:solidFill>
                <a:latin typeface="UCMIOM+Symbol"/>
                <a:cs typeface="UCMIOM+Symbol"/>
              </a:rPr>
              <a:t></a:t>
            </a:r>
            <a:r>
              <a:rPr sz="1150" dirty="0">
                <a:solidFill>
                  <a:srgbClr val="000000"/>
                </a:solidFill>
                <a:latin typeface="PRKQJE+Times New Roman"/>
                <a:cs typeface="PRKQJE+Times New Roman"/>
              </a:rPr>
              <a:t>1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48640" y="3296095"/>
            <a:ext cx="863838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lang="cs-CZ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lang="cs-CZ" sz="1800" dirty="0">
                <a:solidFill>
                  <a:srgbClr val="000000"/>
                </a:solidFill>
                <a:latin typeface="VWGCNG+Arial"/>
                <a:cs typeface="VWGCNG+Arial"/>
              </a:rPr>
              <a:t>    </a:t>
            </a:r>
            <a:r>
              <a:rPr sz="1800" dirty="0" err="1">
                <a:solidFill>
                  <a:srgbClr val="000000"/>
                </a:solidFill>
                <a:latin typeface="BOFDWP+Arial"/>
                <a:cs typeface="BOFDWP+Arial"/>
              </a:rPr>
              <a:t>kde</a:t>
            </a:r>
            <a:r>
              <a:rPr lang="cs-CZ" sz="1800" dirty="0">
                <a:solidFill>
                  <a:srgbClr val="000000"/>
                </a:solidFill>
                <a:latin typeface="BOFDWP+Arial"/>
                <a:cs typeface="BOFDWP+Arial"/>
              </a:rPr>
              <a:t>:</a:t>
            </a:r>
            <a:endParaRPr sz="1800" dirty="0">
              <a:solidFill>
                <a:srgbClr val="000000"/>
              </a:solidFill>
              <a:latin typeface="BOFDWP+Arial"/>
              <a:cs typeface="BOFDWP+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8640" y="3570415"/>
            <a:ext cx="375931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•</a:t>
            </a:r>
            <a:r>
              <a:rPr sz="1800" spc="157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n je počet</a:t>
            </a:r>
            <a:r>
              <a:rPr sz="1800" spc="2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1800" dirty="0" err="1">
                <a:solidFill>
                  <a:srgbClr val="000000"/>
                </a:solidFill>
                <a:latin typeface="VWGCNG+Arial"/>
                <a:cs typeface="VWGCNG+Arial"/>
              </a:rPr>
              <a:t>poskytnutých</a:t>
            </a:r>
            <a:r>
              <a:rPr sz="1800" spc="27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1800" dirty="0" err="1">
                <a:solidFill>
                  <a:srgbClr val="000000"/>
                </a:solidFill>
                <a:latin typeface="VWGCNG+Arial"/>
                <a:cs typeface="VWGCNG+Arial"/>
              </a:rPr>
              <a:t>půjček</a:t>
            </a:r>
            <a:r>
              <a:rPr lang="cs-CZ" sz="1800" dirty="0">
                <a:solidFill>
                  <a:srgbClr val="000000"/>
                </a:solidFill>
                <a:latin typeface="VWGCNG+Arial"/>
                <a:cs typeface="VWGCNG+Arial"/>
              </a:rPr>
              <a:t>.</a:t>
            </a:r>
            <a:endParaRPr sz="1800" dirty="0">
              <a:solidFill>
                <a:srgbClr val="000000"/>
              </a:solidFill>
              <a:latin typeface="VWGCNG+Arial"/>
              <a:cs typeface="VWGCNG+Arial"/>
            </a:endParaRPr>
          </a:p>
          <a:p>
            <a:pPr marL="0" marR="0">
              <a:lnSpc>
                <a:spcPts val="2010"/>
              </a:lnSpc>
              <a:spcBef>
                <a:spcPts val="199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•</a:t>
            </a:r>
            <a:r>
              <a:rPr sz="1800" spc="157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1800" i="1" dirty="0">
                <a:solidFill>
                  <a:srgbClr val="000000"/>
                </a:solidFill>
                <a:latin typeface="QSPSKQ+Arial Italic"/>
                <a:cs typeface="QSPSKQ+Arial Italic"/>
              </a:rPr>
              <a:t>A</a:t>
            </a:r>
            <a:r>
              <a:rPr sz="1800" i="1" baseline="-24666" dirty="0">
                <a:solidFill>
                  <a:srgbClr val="000000"/>
                </a:solidFill>
                <a:latin typeface="QSPSKQ+Arial Italic"/>
                <a:cs typeface="QSPSKQ+Arial Italic"/>
              </a:rPr>
              <a:t>i</a:t>
            </a:r>
            <a:r>
              <a:rPr sz="1800" i="1" spc="201" baseline="-2466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je výše </a:t>
            </a:r>
            <a:r>
              <a:rPr sz="1800" i="1" dirty="0">
                <a:solidFill>
                  <a:srgbClr val="000000"/>
                </a:solidFill>
                <a:latin typeface="QSPSKQ+Arial Italic"/>
                <a:cs typeface="QSPSKQ+Arial Italic"/>
              </a:rPr>
              <a:t>i</a:t>
            </a:r>
            <a:r>
              <a:rPr sz="1800" dirty="0">
                <a:solidFill>
                  <a:srgbClr val="000000"/>
                </a:solidFill>
                <a:latin typeface="BOFDWP+Arial"/>
                <a:cs typeface="BOFDWP+Arial"/>
              </a:rPr>
              <a:t>-</a:t>
            </a: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té </a:t>
            </a:r>
            <a:r>
              <a:rPr sz="1800" dirty="0" err="1">
                <a:solidFill>
                  <a:srgbClr val="000000"/>
                </a:solidFill>
                <a:latin typeface="VWGCNG+Arial"/>
                <a:cs typeface="VWGCNG+Arial"/>
              </a:rPr>
              <a:t>poskytnuté</a:t>
            </a:r>
            <a:r>
              <a:rPr sz="1800" spc="4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1800" spc="-24" dirty="0" err="1">
                <a:solidFill>
                  <a:srgbClr val="000000"/>
                </a:solidFill>
                <a:latin typeface="VWGCNG+Arial"/>
                <a:cs typeface="VWGCNG+Arial"/>
              </a:rPr>
              <a:t>půjčky</a:t>
            </a:r>
            <a:r>
              <a:rPr lang="cs-CZ" sz="1800" spc="-24" dirty="0">
                <a:solidFill>
                  <a:srgbClr val="000000"/>
                </a:solidFill>
                <a:latin typeface="VWGCNG+Arial"/>
                <a:cs typeface="VWGCNG+Arial"/>
              </a:rPr>
              <a:t>.</a:t>
            </a:r>
            <a:endParaRPr sz="1800" spc="-24" dirty="0">
              <a:solidFill>
                <a:srgbClr val="000000"/>
              </a:solidFill>
              <a:latin typeface="VWGCNG+Arial"/>
              <a:cs typeface="VWGCNG+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48640" y="4118779"/>
            <a:ext cx="7996892" cy="2938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3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•</a:t>
            </a:r>
            <a:r>
              <a:rPr sz="1800" spc="157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1800" i="1" dirty="0">
                <a:solidFill>
                  <a:srgbClr val="000000"/>
                </a:solidFill>
                <a:latin typeface="QSPSKQ+Arial Italic"/>
                <a:cs typeface="QSPSKQ+Arial Italic"/>
              </a:rPr>
              <a:t>t</a:t>
            </a:r>
            <a:r>
              <a:rPr sz="1800" i="1" spc="312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je doba</a:t>
            </a:r>
            <a:r>
              <a:rPr sz="1800" spc="1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(v letech a zlomcích roku ode dne</a:t>
            </a:r>
            <a:r>
              <a:rPr sz="1800" spc="1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1.</a:t>
            </a:r>
            <a:r>
              <a:rPr sz="1800" spc="1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půjčky),</a:t>
            </a:r>
            <a:r>
              <a:rPr sz="1800" spc="3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kdy byla</a:t>
            </a:r>
            <a:r>
              <a:rPr sz="1800" spc="58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1800" i="1" dirty="0">
                <a:solidFill>
                  <a:srgbClr val="000000"/>
                </a:solidFill>
                <a:latin typeface="QSPSKQ+Arial Italic"/>
                <a:cs typeface="QSPSKQ+Arial Italic"/>
              </a:rPr>
              <a:t>i</a:t>
            </a:r>
            <a:r>
              <a:rPr sz="1800" dirty="0">
                <a:solidFill>
                  <a:srgbClr val="000000"/>
                </a:solidFill>
                <a:latin typeface="BOFDWP+Arial"/>
                <a:cs typeface="BOFDWP+Arial"/>
              </a:rPr>
              <a:t>-</a:t>
            </a: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tá půjčka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955852" y="4244149"/>
            <a:ext cx="186326" cy="2086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43"/>
              </a:lnSpc>
              <a:spcBef>
                <a:spcPts val="0"/>
              </a:spcBef>
              <a:spcAft>
                <a:spcPts val="0"/>
              </a:spcAft>
            </a:pPr>
            <a:r>
              <a:rPr sz="1200" i="1" dirty="0">
                <a:solidFill>
                  <a:srgbClr val="000000"/>
                </a:solidFill>
                <a:latin typeface="QSPSKQ+Arial Italic"/>
                <a:cs typeface="QSPSKQ+Arial Italic"/>
              </a:rPr>
              <a:t>i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891539" y="4338892"/>
            <a:ext cx="1321519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1800" dirty="0">
                <a:solidFill>
                  <a:srgbClr val="000000"/>
                </a:solidFill>
                <a:latin typeface="BOFDWP+Arial"/>
                <a:cs typeface="BOFDWP+Arial"/>
              </a:rPr>
              <a:t>P</a:t>
            </a:r>
            <a:r>
              <a:rPr sz="1800" dirty="0" err="1">
                <a:solidFill>
                  <a:srgbClr val="000000"/>
                </a:solidFill>
                <a:latin typeface="BOFDWP+Arial"/>
                <a:cs typeface="BOFDWP+Arial"/>
              </a:rPr>
              <a:t>oskytnuta</a:t>
            </a:r>
            <a:r>
              <a:rPr lang="cs-CZ" sz="1800" dirty="0">
                <a:solidFill>
                  <a:srgbClr val="000000"/>
                </a:solidFill>
                <a:latin typeface="BOFDWP+Arial"/>
                <a:cs typeface="BOFDWP+Arial"/>
              </a:rPr>
              <a:t>.</a:t>
            </a:r>
            <a:endParaRPr sz="1800" dirty="0">
              <a:solidFill>
                <a:srgbClr val="000000"/>
              </a:solidFill>
              <a:latin typeface="BOFDWP+Arial"/>
              <a:cs typeface="BOFDWP+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48640" y="4613212"/>
            <a:ext cx="2224163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•</a:t>
            </a:r>
            <a:r>
              <a:rPr sz="1800" spc="157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k je </a:t>
            </a:r>
            <a:r>
              <a:rPr sz="1800" dirty="0" err="1">
                <a:solidFill>
                  <a:srgbClr val="000000"/>
                </a:solidFill>
                <a:latin typeface="VWGCNG+Arial"/>
                <a:cs typeface="VWGCNG+Arial"/>
              </a:rPr>
              <a:t>počet</a:t>
            </a: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1800" dirty="0" err="1">
                <a:solidFill>
                  <a:srgbClr val="000000"/>
                </a:solidFill>
                <a:latin typeface="VWGCNG+Arial"/>
                <a:cs typeface="VWGCNG+Arial"/>
              </a:rPr>
              <a:t>plateb</a:t>
            </a:r>
            <a:r>
              <a:rPr lang="cs-CZ" sz="1800" dirty="0">
                <a:solidFill>
                  <a:srgbClr val="000000"/>
                </a:solidFill>
                <a:latin typeface="VWGCNG+Arial"/>
                <a:cs typeface="VWGCNG+Arial"/>
              </a:rPr>
              <a:t>.</a:t>
            </a:r>
            <a:endParaRPr sz="1800" dirty="0">
              <a:solidFill>
                <a:srgbClr val="000000"/>
              </a:solidFill>
              <a:latin typeface="VWGCNG+Arial"/>
              <a:cs typeface="VWGCNG+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48640" y="4887532"/>
            <a:ext cx="7868006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•</a:t>
            </a:r>
            <a:r>
              <a:rPr sz="1800" spc="157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1800" i="1" dirty="0">
                <a:solidFill>
                  <a:srgbClr val="000000"/>
                </a:solidFill>
                <a:latin typeface="QSPSKQ+Arial Italic"/>
                <a:cs typeface="QSPSKQ+Arial Italic"/>
              </a:rPr>
              <a:t>B</a:t>
            </a:r>
            <a:r>
              <a:rPr sz="1800" i="1" baseline="-24666" dirty="0">
                <a:solidFill>
                  <a:srgbClr val="000000"/>
                </a:solidFill>
                <a:latin typeface="QSPSKQ+Arial Italic"/>
                <a:cs typeface="QSPSKQ+Arial Italic"/>
              </a:rPr>
              <a:t>j</a:t>
            </a:r>
            <a:r>
              <a:rPr sz="1800" i="1" spc="51" baseline="-24666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je výše </a:t>
            </a:r>
            <a:r>
              <a:rPr sz="1800" i="1" dirty="0">
                <a:solidFill>
                  <a:srgbClr val="000000"/>
                </a:solidFill>
                <a:latin typeface="QSPSKQ+Arial Italic"/>
                <a:cs typeface="QSPSKQ+Arial Italic"/>
              </a:rPr>
              <a:t>j</a:t>
            </a:r>
            <a:r>
              <a:rPr sz="1800" dirty="0">
                <a:solidFill>
                  <a:srgbClr val="000000"/>
                </a:solidFill>
                <a:latin typeface="BOFDWP+Arial"/>
                <a:cs typeface="BOFDWP+Arial"/>
              </a:rPr>
              <a:t>-</a:t>
            </a: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té platby</a:t>
            </a:r>
            <a:r>
              <a:rPr sz="1800" spc="17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1800" spc="-18" dirty="0">
                <a:solidFill>
                  <a:srgbClr val="000000"/>
                </a:solidFill>
                <a:latin typeface="VWGCNG+Arial"/>
                <a:cs typeface="VWGCNG+Arial"/>
              </a:rPr>
              <a:t>(splátky,</a:t>
            </a:r>
            <a:r>
              <a:rPr sz="1800" spc="37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poplatku</a:t>
            </a:r>
            <a:r>
              <a:rPr sz="1800" spc="2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1800" dirty="0" err="1">
                <a:solidFill>
                  <a:srgbClr val="000000"/>
                </a:solidFill>
                <a:latin typeface="VWGCNG+Arial"/>
                <a:cs typeface="VWGCNG+Arial"/>
              </a:rPr>
              <a:t>atd</a:t>
            </a: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.)</a:t>
            </a:r>
            <a:r>
              <a:rPr lang="cs-CZ" sz="1800" dirty="0">
                <a:solidFill>
                  <a:srgbClr val="000000"/>
                </a:solidFill>
                <a:latin typeface="VWGCNG+Arial"/>
                <a:cs typeface="VWGCNG+Arial"/>
              </a:rPr>
              <a:t>.</a:t>
            </a:r>
            <a:endParaRPr sz="1800" dirty="0">
              <a:solidFill>
                <a:srgbClr val="000000"/>
              </a:solidFill>
              <a:latin typeface="VWGCNG+Arial"/>
              <a:cs typeface="VWGCNG+Arial"/>
            </a:endParaRPr>
          </a:p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•</a:t>
            </a:r>
            <a:r>
              <a:rPr sz="1800" spc="157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1800" i="1" dirty="0">
                <a:solidFill>
                  <a:srgbClr val="000000"/>
                </a:solidFill>
                <a:latin typeface="QSPSKQ+Arial Italic"/>
                <a:cs typeface="QSPSKQ+Arial Italic"/>
              </a:rPr>
              <a:t>s</a:t>
            </a:r>
            <a:r>
              <a:rPr sz="1800" i="1" spc="3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doba (v letech</a:t>
            </a:r>
            <a:r>
              <a:rPr sz="1800" spc="1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a zlomcích roku ode dne 1. půjčky),</a:t>
            </a:r>
            <a:r>
              <a:rPr sz="1800" spc="36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kdy </a:t>
            </a:r>
            <a:r>
              <a:rPr sz="1800" spc="-15" dirty="0">
                <a:solidFill>
                  <a:srgbClr val="000000"/>
                </a:solidFill>
                <a:latin typeface="VWGCNG+Arial"/>
                <a:cs typeface="VWGCNG+Arial"/>
              </a:rPr>
              <a:t>byl</a:t>
            </a:r>
            <a:r>
              <a:rPr sz="1800" spc="49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1800" i="1" dirty="0">
                <a:solidFill>
                  <a:srgbClr val="000000"/>
                </a:solidFill>
                <a:latin typeface="QSPSKQ+Arial Italic"/>
                <a:cs typeface="QSPSKQ+Arial Italic"/>
              </a:rPr>
              <a:t>j</a:t>
            </a:r>
            <a:r>
              <a:rPr sz="1800" dirty="0">
                <a:solidFill>
                  <a:srgbClr val="000000"/>
                </a:solidFill>
                <a:latin typeface="BOFDWP+Arial"/>
                <a:cs typeface="BOFDWP+Arial"/>
              </a:rPr>
              <a:t>-</a:t>
            </a:r>
            <a:r>
              <a:rPr sz="1800" dirty="0">
                <a:solidFill>
                  <a:srgbClr val="000000"/>
                </a:solidFill>
                <a:latin typeface="VWGCNG+Arial"/>
                <a:cs typeface="VWGCNG+Arial"/>
              </a:rPr>
              <a:t>tý poplatek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006144" y="5287222"/>
            <a:ext cx="186258" cy="208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sz="1200" i="1" dirty="0">
                <a:solidFill>
                  <a:srgbClr val="000000"/>
                </a:solidFill>
                <a:latin typeface="QSPSKQ+Arial Italic"/>
                <a:cs typeface="QSPSKQ+Arial Italic"/>
              </a:rPr>
              <a:t>j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891539" y="5380981"/>
            <a:ext cx="1132286" cy="2938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3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BOFDWP+Arial"/>
                <a:cs typeface="BOFDWP+Arial"/>
              </a:rPr>
              <a:t>zaplacen.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QEQOAJ+Calibri"/>
                <a:cs typeface="QEQOAJ+Calibri"/>
              </a:rPr>
              <a:t>13 / 24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78154" y="548916"/>
            <a:ext cx="7737820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VWGCNG+Arial"/>
                <a:cs typeface="VWGCNG+Arial"/>
              </a:rPr>
              <a:t>Jiné způsoby</a:t>
            </a:r>
            <a:r>
              <a:rPr sz="4400" spc="1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4400" dirty="0">
                <a:solidFill>
                  <a:srgbClr val="000000"/>
                </a:solidFill>
                <a:latin typeface="VWGCNG+Arial"/>
                <a:cs typeface="VWGCNG+Arial"/>
              </a:rPr>
              <a:t>hodnocení úvěrů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71047"/>
            <a:ext cx="7997160" cy="1654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•</a:t>
            </a:r>
            <a:r>
              <a:rPr sz="2800" spc="94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Hodnocení</a:t>
            </a:r>
            <a:r>
              <a:rPr sz="2800" spc="1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podle úrokové míry</a:t>
            </a:r>
            <a:r>
              <a:rPr sz="2800" spc="-2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– </a:t>
            </a:r>
            <a:r>
              <a:rPr sz="2800" dirty="0">
                <a:solidFill>
                  <a:srgbClr val="000000"/>
                </a:solidFill>
                <a:latin typeface="BOFDWP+Arial"/>
                <a:cs typeface="BOFDWP+Arial"/>
              </a:rPr>
              <a:t>jde o </a:t>
            </a:r>
            <a:r>
              <a:rPr sz="2800" dirty="0" err="1">
                <a:solidFill>
                  <a:srgbClr val="000000"/>
                </a:solidFill>
                <a:latin typeface="BOFDWP+Arial"/>
                <a:cs typeface="BOFDWP+Arial"/>
              </a:rPr>
              <a:t>jeden</a:t>
            </a:r>
            <a:r>
              <a:rPr sz="2800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endParaRPr lang="cs-CZ" sz="2800" dirty="0">
              <a:solidFill>
                <a:srgbClr val="000000"/>
              </a:solidFill>
              <a:latin typeface="BOFDWP+Arial"/>
              <a:cs typeface="BOFDWP+Arial"/>
            </a:endParaRPr>
          </a:p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2800" dirty="0">
                <a:solidFill>
                  <a:srgbClr val="000000"/>
                </a:solidFill>
                <a:latin typeface="BOFDWP+Arial"/>
                <a:cs typeface="BOFDWP+Arial"/>
              </a:rPr>
              <a:t>   z </a:t>
            </a:r>
            <a:r>
              <a:rPr sz="2800" dirty="0" err="1">
                <a:solidFill>
                  <a:srgbClr val="000000"/>
                </a:solidFill>
                <a:latin typeface="VWGCNG+Arial"/>
                <a:cs typeface="VWGCNG+Arial"/>
              </a:rPr>
              <a:t>nejvíce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 užívaných způsobů, bohužel</a:t>
            </a:r>
            <a:r>
              <a:rPr sz="2800" spc="2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velmi</a:t>
            </a:r>
          </a:p>
          <a:p>
            <a:pPr marL="342899" marR="0">
              <a:lnSpc>
                <a:spcPts val="3126"/>
              </a:lnSpc>
              <a:spcBef>
                <a:spcPts val="234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nepřesný, nezohledňuje především cenu peněz</a:t>
            </a:r>
          </a:p>
          <a:p>
            <a:pPr marL="342899" marR="0">
              <a:lnSpc>
                <a:spcPts val="3123"/>
              </a:lnSpc>
              <a:spcBef>
                <a:spcPts val="287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v čase.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3463525"/>
            <a:ext cx="8114021" cy="25690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•</a:t>
            </a:r>
            <a:r>
              <a:rPr sz="2800" spc="94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Hodnocení</a:t>
            </a:r>
            <a:r>
              <a:rPr sz="2800" spc="1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úvěru pomocí </a:t>
            </a:r>
            <a:r>
              <a:rPr sz="2800" spc="-47" dirty="0">
                <a:solidFill>
                  <a:srgbClr val="000000"/>
                </a:solidFill>
                <a:latin typeface="VWGCNG+Arial"/>
                <a:cs typeface="VWGCNG+Arial"/>
              </a:rPr>
              <a:t>tzv.</a:t>
            </a:r>
            <a:r>
              <a:rPr sz="2800" spc="3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koeficientu</a:t>
            </a:r>
          </a:p>
          <a:p>
            <a:pPr marL="342899" marR="0">
              <a:lnSpc>
                <a:spcPts val="3126"/>
              </a:lnSpc>
              <a:spcBef>
                <a:spcPts val="284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navýšení</a:t>
            </a:r>
            <a:r>
              <a:rPr sz="2800" spc="-26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– zjistíte</a:t>
            </a:r>
            <a:r>
              <a:rPr sz="2800" spc="-2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všechny nutné výdaje</a:t>
            </a:r>
            <a:r>
              <a:rPr sz="2800" spc="-1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a dělíte</a:t>
            </a:r>
          </a:p>
          <a:p>
            <a:pPr marL="342899" marR="0">
              <a:lnSpc>
                <a:spcPts val="3123"/>
              </a:lnSpc>
              <a:spcBef>
                <a:spcPts val="238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hodnotou</a:t>
            </a:r>
            <a:r>
              <a:rPr sz="2800" spc="2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půjčené </a:t>
            </a:r>
            <a:r>
              <a:rPr sz="2800" spc="-25" dirty="0">
                <a:solidFill>
                  <a:srgbClr val="000000"/>
                </a:solidFill>
                <a:latin typeface="VWGCNG+Arial"/>
                <a:cs typeface="VWGCNG+Arial"/>
              </a:rPr>
              <a:t>částky,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 získáte</a:t>
            </a:r>
            <a:r>
              <a:rPr sz="2800" spc="-18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číslo větší než</a:t>
            </a:r>
          </a:p>
          <a:p>
            <a:pPr marL="342899" marR="0">
              <a:lnSpc>
                <a:spcPts val="3123"/>
              </a:lnSpc>
              <a:spcBef>
                <a:spcPts val="286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1.</a:t>
            </a:r>
            <a:r>
              <a:rPr sz="2800" spc="-4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spc="-77" dirty="0">
                <a:solidFill>
                  <a:srgbClr val="000000"/>
                </a:solidFill>
                <a:latin typeface="VWGCNG+Arial"/>
                <a:cs typeface="VWGCNG+Arial"/>
              </a:rPr>
              <a:t>Toto</a:t>
            </a:r>
            <a:r>
              <a:rPr sz="2800" spc="96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číslo</a:t>
            </a:r>
            <a:r>
              <a:rPr sz="2800" spc="-1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je koeficient navýšení. Podobně</a:t>
            </a:r>
          </a:p>
          <a:p>
            <a:pPr marL="342899" marR="0">
              <a:lnSpc>
                <a:spcPts val="3126"/>
              </a:lnSpc>
              <a:spcBef>
                <a:spcPts val="284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jako v předchozím případě</a:t>
            </a:r>
            <a:r>
              <a:rPr sz="2800" spc="2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nezohledňuje</a:t>
            </a:r>
          </a:p>
          <a:p>
            <a:pPr marL="342899" marR="0">
              <a:lnSpc>
                <a:spcPts val="3123"/>
              </a:lnSpc>
              <a:spcBef>
                <a:spcPts val="237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hodnotu peněz</a:t>
            </a:r>
            <a:r>
              <a:rPr sz="2800" spc="1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VWGCNG+Arial"/>
                <a:cs typeface="VWGCNG+Arial"/>
              </a:rPr>
              <a:t>v čase.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QEQOAJ+Calibri"/>
                <a:cs typeface="QEQOAJ+Calibri"/>
              </a:rPr>
              <a:t>15 / 24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671062" y="548916"/>
            <a:ext cx="1955676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VWGCNG+Arial"/>
                <a:cs typeface="VWGCNG+Arial"/>
              </a:rPr>
              <a:t>Shrnutí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72908"/>
            <a:ext cx="8016650" cy="34194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•</a:t>
            </a:r>
            <a:r>
              <a:rPr sz="3200" spc="69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Nejobjektivnějším</a:t>
            </a:r>
            <a:r>
              <a:rPr sz="3200" spc="-16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způsobem</a:t>
            </a:r>
            <a:r>
              <a:rPr sz="3200" spc="-2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hodnocení</a:t>
            </a:r>
          </a:p>
          <a:p>
            <a:pPr marL="342899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úvěrů je</a:t>
            </a:r>
            <a:r>
              <a:rPr sz="3200" spc="1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RPSN. Zároveň</a:t>
            </a:r>
            <a:r>
              <a:rPr sz="3200" spc="-2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je nutné</a:t>
            </a:r>
            <a:r>
              <a:rPr sz="3200" spc="-1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zjistit ,</a:t>
            </a:r>
          </a:p>
          <a:p>
            <a:pPr marL="342899" marR="0">
              <a:lnSpc>
                <a:spcPts val="3582"/>
              </a:lnSpc>
              <a:spcBef>
                <a:spcPts val="258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zda</a:t>
            </a:r>
            <a:r>
              <a:rPr sz="3200" spc="-1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věřitel uvedl</a:t>
            </a:r>
            <a:r>
              <a:rPr sz="3200" spc="-2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všechny</a:t>
            </a:r>
            <a:r>
              <a:rPr sz="3200" spc="-3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platby , které</a:t>
            </a:r>
          </a:p>
          <a:p>
            <a:pPr marL="342899" marR="0">
              <a:lnSpc>
                <a:spcPts val="3579"/>
              </a:lnSpc>
              <a:spcBef>
                <a:spcPts val="212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měl.</a:t>
            </a:r>
            <a:r>
              <a:rPr sz="3200" spc="-66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spc="-70" dirty="0">
                <a:solidFill>
                  <a:srgbClr val="000000"/>
                </a:solidFill>
                <a:latin typeface="VWGCNG+Arial"/>
                <a:cs typeface="VWGCNG+Arial"/>
              </a:rPr>
              <a:t>Tento</a:t>
            </a:r>
            <a:r>
              <a:rPr sz="3200" spc="6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způsob</a:t>
            </a:r>
            <a:r>
              <a:rPr sz="3200" spc="-29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zohledňuje především</a:t>
            </a:r>
          </a:p>
          <a:p>
            <a:pPr marL="342899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více</a:t>
            </a:r>
            <a:r>
              <a:rPr sz="3200" spc="-3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splátek na</a:t>
            </a:r>
            <a:r>
              <a:rPr sz="3200" spc="-1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delší</a:t>
            </a:r>
            <a:r>
              <a:rPr sz="3200" spc="-1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období. V případě</a:t>
            </a:r>
          </a:p>
          <a:p>
            <a:pPr marL="342899" marR="0">
              <a:lnSpc>
                <a:spcPts val="3579"/>
              </a:lnSpc>
              <a:spcBef>
                <a:spcPts val="263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extrémně</a:t>
            </a:r>
            <a:r>
              <a:rPr sz="3200" spc="86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krátkodobých</a:t>
            </a:r>
            <a:r>
              <a:rPr sz="3200" spc="-38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úvěrů</a:t>
            </a:r>
            <a:r>
              <a:rPr sz="3200" spc="-2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dává</a:t>
            </a:r>
            <a:r>
              <a:rPr sz="3200" spc="-1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velké</a:t>
            </a:r>
          </a:p>
          <a:p>
            <a:pPr marL="342899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hodnoty reálné</a:t>
            </a:r>
            <a:r>
              <a:rPr sz="3200" spc="-1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dirty="0">
                <a:solidFill>
                  <a:srgbClr val="000000"/>
                </a:solidFill>
                <a:latin typeface="VWGCNG+Arial"/>
                <a:cs typeface="VWGCNG+Arial"/>
              </a:rPr>
              <a:t>úrokové</a:t>
            </a:r>
            <a:r>
              <a:rPr sz="3200" spc="-28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3200" spc="-44" dirty="0">
                <a:solidFill>
                  <a:srgbClr val="000000"/>
                </a:solidFill>
                <a:latin typeface="VWGCNG+Arial"/>
                <a:cs typeface="VWGCNG+Arial"/>
              </a:rPr>
              <a:t>míry.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QEQOAJ+Calibri"/>
                <a:cs typeface="QEQOAJ+Calibri"/>
              </a:rPr>
              <a:t>16 / 24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05886" y="548916"/>
            <a:ext cx="2483851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VWGCNG+Arial"/>
                <a:cs typeface="VWGCNG+Arial"/>
              </a:rPr>
              <a:t>Hypotéky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92606" y="1631906"/>
            <a:ext cx="7457155" cy="8717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Zákon</a:t>
            </a:r>
            <a:r>
              <a:rPr sz="2000" spc="276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OFDWP+Arial"/>
                <a:cs typeface="BOFDWP+Arial"/>
              </a:rPr>
              <a:t>o</a:t>
            </a:r>
            <a:r>
              <a:rPr sz="2000" spc="288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OFDWP+Arial"/>
                <a:cs typeface="BOFDWP+Arial"/>
              </a:rPr>
              <a:t>dluhopisech</a:t>
            </a:r>
            <a:r>
              <a:rPr sz="2000" spc="296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č</a:t>
            </a:r>
            <a:r>
              <a:rPr sz="2000" dirty="0">
                <a:solidFill>
                  <a:srgbClr val="000000"/>
                </a:solidFill>
                <a:latin typeface="BOFDWP+Arial"/>
                <a:cs typeface="BOFDWP+Arial"/>
              </a:rPr>
              <a:t>.</a:t>
            </a:r>
            <a:r>
              <a:rPr sz="2000" spc="281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OFDWP+Arial"/>
                <a:cs typeface="BOFDWP+Arial"/>
              </a:rPr>
              <a:t>190/2004</a:t>
            </a:r>
            <a:r>
              <a:rPr sz="2000" spc="292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OFDWP+Arial"/>
                <a:cs typeface="BOFDWP+Arial"/>
              </a:rPr>
              <a:t>Sb.,</a:t>
            </a:r>
            <a:r>
              <a:rPr sz="2000" spc="269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který</a:t>
            </a:r>
            <a:r>
              <a:rPr sz="2000" spc="296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OFDWP+Arial"/>
                <a:cs typeface="BOFDWP+Arial"/>
              </a:rPr>
              <a:t>vstoupil</a:t>
            </a:r>
            <a:r>
              <a:rPr sz="2000" spc="301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OFDWP+Arial"/>
                <a:cs typeface="BOFDWP+Arial"/>
              </a:rPr>
              <a:t>v</a:t>
            </a:r>
            <a:r>
              <a:rPr sz="2000" spc="280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OFDWP+Arial"/>
                <a:cs typeface="BOFDWP+Arial"/>
              </a:rPr>
              <a:t>platnost</a:t>
            </a:r>
          </a:p>
          <a:p>
            <a:pPr marL="0" marR="0">
              <a:lnSpc>
                <a:spcPts val="2163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OFDWP+Arial"/>
                <a:cs typeface="BOFDWP+Arial"/>
              </a:rPr>
              <a:t>dnem</a:t>
            </a:r>
            <a:r>
              <a:rPr sz="2000" spc="187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OFDWP+Arial"/>
                <a:cs typeface="BOFDWP+Arial"/>
              </a:rPr>
              <a:t>vstupu</a:t>
            </a:r>
            <a:r>
              <a:rPr sz="2000" spc="187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ČR</a:t>
            </a:r>
            <a:r>
              <a:rPr sz="2000" spc="188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OFDWP+Arial"/>
                <a:cs typeface="BOFDWP+Arial"/>
              </a:rPr>
              <a:t>do</a:t>
            </a:r>
            <a:r>
              <a:rPr sz="2000" spc="188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OFDWP+Arial"/>
                <a:cs typeface="BOFDWP+Arial"/>
              </a:rPr>
              <a:t>EU,</a:t>
            </a:r>
            <a:r>
              <a:rPr sz="2000" spc="182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OFDWP+Arial"/>
                <a:cs typeface="BOFDWP+Arial"/>
              </a:rPr>
              <a:t>tj.</a:t>
            </a:r>
            <a:r>
              <a:rPr sz="2000" spc="187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OFDWP+Arial"/>
                <a:cs typeface="BOFDWP+Arial"/>
              </a:rPr>
              <a:t>1.5.2004,</a:t>
            </a:r>
            <a:r>
              <a:rPr sz="2000" spc="184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OFDWP+Arial"/>
                <a:cs typeface="BOFDWP+Arial"/>
              </a:rPr>
              <a:t>definoval</a:t>
            </a:r>
            <a:r>
              <a:rPr sz="2000" spc="192" dirty="0">
                <a:solidFill>
                  <a:srgbClr val="000000"/>
                </a:solidFill>
                <a:latin typeface="BOFDWP+Arial"/>
                <a:cs typeface="BOFDWP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hypoteční</a:t>
            </a:r>
            <a:r>
              <a:rPr sz="2000" spc="18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úvěry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tímto</a:t>
            </a:r>
            <a:r>
              <a:rPr sz="2000" spc="-1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způsobem</a:t>
            </a:r>
            <a:r>
              <a:rPr sz="2000" dirty="0">
                <a:solidFill>
                  <a:srgbClr val="000000"/>
                </a:solidFill>
                <a:latin typeface="BOFDWP+Arial"/>
                <a:cs typeface="BOFDWP+Arial"/>
              </a:rPr>
              <a:t>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92606" y="2516483"/>
            <a:ext cx="7457114" cy="37830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VWGCNG+Arial"/>
                <a:cs typeface="VWGCNG+Arial"/>
              </a:rPr>
              <a:t>„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Hypoteční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úvěr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je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úvěr,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jehož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splacení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včetně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příslušenství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je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1" kern="0" dirty="0">
                <a:solidFill>
                  <a:srgbClr val="000000"/>
                </a:solidFill>
                <a:latin typeface="EEVEBC+Arial Bold Italic"/>
                <a:cs typeface="EEVEBC+Arial Bold Italic"/>
              </a:rPr>
              <a:t>zajištěno</a:t>
            </a:r>
            <a:r>
              <a:rPr sz="2000" b="1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1" i="1" kern="0" dirty="0">
                <a:solidFill>
                  <a:srgbClr val="000000"/>
                </a:solidFill>
                <a:latin typeface="EEVEBC+Arial Bold Italic"/>
                <a:cs typeface="EEVEBC+Arial Bold Italic"/>
              </a:rPr>
              <a:t>zástavním</a:t>
            </a:r>
            <a:r>
              <a:rPr sz="2000" b="1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1" i="1" kern="0" dirty="0">
                <a:solidFill>
                  <a:srgbClr val="000000"/>
                </a:solidFill>
                <a:latin typeface="EEVEBC+Arial Bold Italic"/>
                <a:cs typeface="EEVEBC+Arial Bold Italic"/>
              </a:rPr>
              <a:t>právem</a:t>
            </a:r>
            <a:r>
              <a:rPr sz="2000" b="1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1" i="1" kern="0" dirty="0">
                <a:solidFill>
                  <a:srgbClr val="000000"/>
                </a:solidFill>
                <a:latin typeface="ESOBDS+Arial Bold Italic"/>
                <a:cs typeface="ESOBDS+Arial Bold Italic"/>
              </a:rPr>
              <a:t>k</a:t>
            </a:r>
            <a:r>
              <a:rPr sz="2000" b="1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1" i="1" kern="0" dirty="0">
                <a:solidFill>
                  <a:srgbClr val="000000"/>
                </a:solidFill>
                <a:latin typeface="ESOBDS+Arial Bold Italic"/>
                <a:cs typeface="ESOBDS+Arial Bold Italic"/>
              </a:rPr>
              <a:t>nemovitosti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,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i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rozestavěné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.</a:t>
            </a:r>
          </a:p>
          <a:p>
            <a:pPr marL="0" marR="0">
              <a:lnSpc>
                <a:spcPts val="2161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1" kern="0" dirty="0">
                <a:solidFill>
                  <a:srgbClr val="000000"/>
                </a:solidFill>
                <a:latin typeface="EEVEBC+Arial Bold Italic"/>
                <a:cs typeface="EEVEBC+Arial Bold Italic"/>
              </a:rPr>
              <a:t>Úvěr</a:t>
            </a:r>
            <a:r>
              <a:rPr sz="2000" b="1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1" i="1" kern="0" dirty="0">
                <a:solidFill>
                  <a:srgbClr val="000000"/>
                </a:solidFill>
                <a:latin typeface="ESOBDS+Arial Bold Italic"/>
                <a:cs typeface="ESOBDS+Arial Bold Italic"/>
              </a:rPr>
              <a:t>se</a:t>
            </a:r>
            <a:r>
              <a:rPr sz="2000" b="1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1" i="1" kern="0" dirty="0">
                <a:solidFill>
                  <a:srgbClr val="000000"/>
                </a:solidFill>
                <a:latin typeface="EEVEBC+Arial Bold Italic"/>
                <a:cs typeface="EEVEBC+Arial Bold Italic"/>
              </a:rPr>
              <a:t>považuje</a:t>
            </a:r>
            <a:r>
              <a:rPr sz="2000" b="1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1" i="1" kern="0" dirty="0">
                <a:solidFill>
                  <a:srgbClr val="000000"/>
                </a:solidFill>
                <a:latin typeface="ESOBDS+Arial Bold Italic"/>
                <a:cs typeface="ESOBDS+Arial Bold Italic"/>
              </a:rPr>
              <a:t>za</a:t>
            </a:r>
            <a:r>
              <a:rPr sz="2000" b="1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1" i="1" kern="0" dirty="0">
                <a:solidFill>
                  <a:srgbClr val="000000"/>
                </a:solidFill>
                <a:latin typeface="EEVEBC+Arial Bold Italic"/>
                <a:cs typeface="EEVEBC+Arial Bold Italic"/>
              </a:rPr>
              <a:t>hypoteční</a:t>
            </a:r>
            <a:r>
              <a:rPr sz="2000" b="1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1" i="1" kern="0" dirty="0">
                <a:solidFill>
                  <a:srgbClr val="000000"/>
                </a:solidFill>
                <a:latin typeface="EEVEBC+Arial Bold Italic"/>
                <a:cs typeface="EEVEBC+Arial Bold Italic"/>
              </a:rPr>
              <a:t>úvěr</a:t>
            </a:r>
            <a:r>
              <a:rPr sz="2000" b="1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1" i="1" kern="0" dirty="0">
                <a:solidFill>
                  <a:srgbClr val="000000"/>
                </a:solidFill>
                <a:latin typeface="ESOBDS+Arial Bold Italic"/>
                <a:cs typeface="ESOBDS+Arial Bold Italic"/>
              </a:rPr>
              <a:t>dnem</a:t>
            </a:r>
            <a:r>
              <a:rPr sz="2000" b="1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1" i="1" kern="0" dirty="0">
                <a:solidFill>
                  <a:srgbClr val="000000"/>
                </a:solidFill>
                <a:latin typeface="ESOBDS+Arial Bold Italic"/>
                <a:cs typeface="ESOBDS+Arial Bold Italic"/>
              </a:rPr>
              <a:t>vzniku</a:t>
            </a:r>
            <a:r>
              <a:rPr sz="2000" b="1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1" i="1" kern="0" dirty="0">
                <a:solidFill>
                  <a:srgbClr val="000000"/>
                </a:solidFill>
                <a:latin typeface="EEVEBC+Arial Bold Italic"/>
                <a:cs typeface="EEVEBC+Arial Bold Italic"/>
              </a:rPr>
              <a:t>právních</a:t>
            </a:r>
          </a:p>
          <a:p>
            <a:pPr marL="0" marR="0">
              <a:lnSpc>
                <a:spcPts val="2159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1" kern="0" dirty="0">
                <a:solidFill>
                  <a:srgbClr val="000000"/>
                </a:solidFill>
                <a:latin typeface="EEVEBC+Arial Bold Italic"/>
                <a:cs typeface="EEVEBC+Arial Bold Italic"/>
              </a:rPr>
              <a:t>účinků</a:t>
            </a:r>
            <a:r>
              <a:rPr sz="2000" b="1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1" i="1" kern="0" dirty="0">
                <a:solidFill>
                  <a:srgbClr val="000000"/>
                </a:solidFill>
                <a:latin typeface="EEVEBC+Arial Bold Italic"/>
                <a:cs typeface="EEVEBC+Arial Bold Italic"/>
              </a:rPr>
              <a:t>zástavního</a:t>
            </a:r>
            <a:r>
              <a:rPr sz="2000" b="1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b="1" i="1" kern="0" dirty="0">
                <a:solidFill>
                  <a:srgbClr val="000000"/>
                </a:solidFill>
                <a:latin typeface="EEVEBC+Arial Bold Italic"/>
                <a:cs typeface="EEVEBC+Arial Bold Italic"/>
              </a:rPr>
              <a:t>práva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.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Pro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účely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krytí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hypotečních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zástavních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listů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lze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pohledávku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z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hypotečního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úvěru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nebo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její</a:t>
            </a:r>
          </a:p>
          <a:p>
            <a:pPr marL="0" marR="0">
              <a:lnSpc>
                <a:spcPts val="2159"/>
              </a:lnSpc>
              <a:spcBef>
                <a:spcPts val="0"/>
              </a:spcBef>
              <a:spcAft>
                <a:spcPts val="0"/>
              </a:spcAft>
            </a:pP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část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použít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teprve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dnem,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kdy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se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emitent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hypotečních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zástavních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listů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o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právních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účincích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vzniku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zástavního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práva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k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nemovitosti</a:t>
            </a:r>
          </a:p>
          <a:p>
            <a:pPr marL="0" marR="0">
              <a:lnSpc>
                <a:spcPts val="2162"/>
              </a:lnSpc>
              <a:spcBef>
                <a:spcPts val="0"/>
              </a:spcBef>
              <a:spcAft>
                <a:spcPts val="0"/>
              </a:spcAft>
            </a:pP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dozví</a:t>
            </a:r>
            <a:r>
              <a:rPr sz="2000" kern="0" dirty="0">
                <a:solidFill>
                  <a:srgbClr val="000000"/>
                </a:solidFill>
                <a:latin typeface="BOFDWP+Arial"/>
                <a:cs typeface="BOFDWP+Arial"/>
              </a:rPr>
              <a:t>.</a:t>
            </a:r>
            <a:r>
              <a:rPr sz="2000" kern="0" dirty="0">
                <a:solidFill>
                  <a:srgbClr val="000000"/>
                </a:solidFill>
                <a:latin typeface="VWGCNG+Arial"/>
                <a:cs typeface="VWGCNG+Arial"/>
              </a:rPr>
              <a:t>“</a:t>
            </a:r>
          </a:p>
          <a:p>
            <a:pPr marL="0" marR="0">
              <a:lnSpc>
                <a:spcPts val="2238"/>
              </a:lnSpc>
              <a:spcBef>
                <a:spcPts val="401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VWGCNG+Arial"/>
                <a:cs typeface="VWGCNG+Arial"/>
              </a:rPr>
              <a:t>Zastavená </a:t>
            </a:r>
            <a:r>
              <a:rPr sz="2000" kern="0" dirty="0">
                <a:solidFill>
                  <a:srgbClr val="000000"/>
                </a:solidFill>
                <a:latin typeface="BOFDWP+Arial"/>
                <a:cs typeface="BOFDWP+Arial"/>
              </a:rPr>
              <a:t>nemovitost se </a:t>
            </a:r>
            <a:r>
              <a:rPr sz="2000" kern="0" dirty="0">
                <a:solidFill>
                  <a:srgbClr val="000000"/>
                </a:solidFill>
                <a:latin typeface="VWGCNG+Arial"/>
                <a:cs typeface="VWGCNG+Arial"/>
              </a:rPr>
              <a:t>musí </a:t>
            </a:r>
            <a:r>
              <a:rPr sz="2000" b="1" kern="0" dirty="0">
                <a:solidFill>
                  <a:srgbClr val="000000"/>
                </a:solidFill>
                <a:latin typeface="GEQABQ+Arial Bold"/>
                <a:cs typeface="GEQABQ+Arial Bold"/>
              </a:rPr>
              <a:t>nacházet </a:t>
            </a:r>
            <a:r>
              <a:rPr sz="2000" b="1" kern="0" dirty="0">
                <a:solidFill>
                  <a:srgbClr val="000000"/>
                </a:solidFill>
                <a:latin typeface="JSSQUE+Arial Bold"/>
                <a:cs typeface="JSSQUE+Arial Bold"/>
              </a:rPr>
              <a:t>na </a:t>
            </a:r>
            <a:r>
              <a:rPr sz="2000" b="1" kern="0" dirty="0">
                <a:solidFill>
                  <a:srgbClr val="000000"/>
                </a:solidFill>
                <a:latin typeface="GEQABQ+Arial Bold"/>
                <a:cs typeface="GEQABQ+Arial Bold"/>
              </a:rPr>
              <a:t>území ČR,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kern="0" dirty="0">
                <a:solidFill>
                  <a:srgbClr val="000000"/>
                </a:solidFill>
                <a:latin typeface="GEQABQ+Arial Bold"/>
                <a:cs typeface="GEQABQ+Arial Bold"/>
              </a:rPr>
              <a:t>členského státu Evropské </a:t>
            </a:r>
            <a:r>
              <a:rPr sz="2000" b="1" kern="0" dirty="0">
                <a:solidFill>
                  <a:srgbClr val="000000"/>
                </a:solidFill>
                <a:latin typeface="JSSQUE+Arial Bold"/>
                <a:cs typeface="JSSQUE+Arial Bold"/>
              </a:rPr>
              <a:t>unie nebo </a:t>
            </a:r>
            <a:r>
              <a:rPr sz="2000" b="1" kern="0" dirty="0">
                <a:solidFill>
                  <a:srgbClr val="000000"/>
                </a:solidFill>
                <a:latin typeface="GEQABQ+Arial Bold"/>
                <a:cs typeface="GEQABQ+Arial Bold"/>
              </a:rPr>
              <a:t>jiného státu,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kern="0" dirty="0">
                <a:solidFill>
                  <a:srgbClr val="000000"/>
                </a:solidFill>
                <a:latin typeface="GEQABQ+Arial Bold"/>
                <a:cs typeface="GEQABQ+Arial Bold"/>
              </a:rPr>
              <a:t>tvořícího Evropský hospodářský </a:t>
            </a:r>
            <a:r>
              <a:rPr sz="2000" b="1" kern="0" dirty="0">
                <a:solidFill>
                  <a:srgbClr val="000000"/>
                </a:solidFill>
                <a:latin typeface="JSSQUE+Arial Bold"/>
                <a:cs typeface="JSSQUE+Arial Bold"/>
              </a:rPr>
              <a:t>prostor</a:t>
            </a:r>
            <a:r>
              <a:rPr sz="2000" kern="0" dirty="0">
                <a:solidFill>
                  <a:srgbClr val="000000"/>
                </a:solidFill>
                <a:latin typeface="BOFDWP+Arial"/>
                <a:cs typeface="BOFDWP+Arial"/>
              </a:rPr>
              <a:t>.</a:t>
            </a:r>
          </a:p>
          <a:p>
            <a:pPr marL="0" marR="0">
              <a:lnSpc>
                <a:spcPts val="2238"/>
              </a:lnSpc>
              <a:spcBef>
                <a:spcPts val="452"/>
              </a:spcBef>
              <a:spcAft>
                <a:spcPts val="0"/>
              </a:spcAft>
            </a:pPr>
            <a:r>
              <a:rPr sz="2000" b="1" kern="0" dirty="0">
                <a:solidFill>
                  <a:srgbClr val="000000"/>
                </a:solidFill>
                <a:latin typeface="JSSQUE+Arial Bold"/>
                <a:cs typeface="JSSQUE+Arial Bold"/>
              </a:rPr>
              <a:t>Od 1. prosince 2016 vstupuje v </a:t>
            </a:r>
            <a:r>
              <a:rPr sz="2000" b="1" kern="0" dirty="0">
                <a:solidFill>
                  <a:srgbClr val="000000"/>
                </a:solidFill>
                <a:latin typeface="GEQABQ+Arial Bold"/>
                <a:cs typeface="GEQABQ+Arial Bold"/>
              </a:rPr>
              <a:t>účinnost nový zákon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kern="0" dirty="0">
                <a:solidFill>
                  <a:srgbClr val="000000"/>
                </a:solidFill>
                <a:latin typeface="JSSQUE+Arial Bold"/>
                <a:cs typeface="JSSQUE+Arial Bold"/>
              </a:rPr>
              <a:t>257/2016 Sb., o </a:t>
            </a:r>
            <a:r>
              <a:rPr sz="2000" b="1" kern="0" dirty="0">
                <a:solidFill>
                  <a:srgbClr val="000000"/>
                </a:solidFill>
                <a:latin typeface="GEQABQ+Arial Bold"/>
                <a:cs typeface="GEQABQ+Arial Bold"/>
              </a:rPr>
              <a:t>spotřebitelském úvěru</a:t>
            </a:r>
            <a:r>
              <a:rPr sz="2000" b="1" kern="0" dirty="0">
                <a:solidFill>
                  <a:srgbClr val="000000"/>
                </a:solidFill>
                <a:latin typeface="JSSQUE+Arial Bold"/>
                <a:cs typeface="JSSQUE+Arial Bold"/>
              </a:rPr>
              <a:t>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QEQOAJ+Calibri"/>
                <a:cs typeface="QEQOAJ+Calibri"/>
              </a:rPr>
              <a:t>18 / 24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17853" y="548916"/>
            <a:ext cx="6058778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spc="-58" dirty="0">
                <a:solidFill>
                  <a:srgbClr val="000000"/>
                </a:solidFill>
                <a:latin typeface="VWGCNG+Arial"/>
                <a:cs typeface="VWGCNG+Arial"/>
              </a:rPr>
              <a:t>Typy</a:t>
            </a:r>
            <a:r>
              <a:rPr sz="4400" spc="6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4400" dirty="0">
                <a:solidFill>
                  <a:srgbClr val="000000"/>
                </a:solidFill>
                <a:latin typeface="VWGCNG+Arial"/>
                <a:cs typeface="VWGCNG+Arial"/>
              </a:rPr>
              <a:t>hypotéčních úvěrů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594655"/>
            <a:ext cx="8200389" cy="40299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VWGCNG+Arial"/>
                <a:cs typeface="VWGCNG+Arial"/>
              </a:rPr>
              <a:t>•</a:t>
            </a:r>
            <a:r>
              <a:rPr sz="2400" spc="119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kern="0" dirty="0">
                <a:solidFill>
                  <a:srgbClr val="000000"/>
                </a:solidFill>
                <a:latin typeface="VWGCNG+Arial"/>
                <a:cs typeface="VWGCNG+Arial"/>
              </a:rPr>
              <a:t>Hypoteční </a:t>
            </a:r>
            <a:r>
              <a:rPr sz="2000" kern="0" dirty="0">
                <a:solidFill>
                  <a:srgbClr val="000000"/>
                </a:solidFill>
                <a:latin typeface="BOFDWP+Arial"/>
                <a:cs typeface="BOFDWP+Arial"/>
              </a:rPr>
              <a:t>banky </a:t>
            </a:r>
            <a:r>
              <a:rPr sz="2000" kern="0" dirty="0">
                <a:solidFill>
                  <a:srgbClr val="000000"/>
                </a:solidFill>
                <a:latin typeface="VWGCNG+Arial"/>
                <a:cs typeface="VWGCNG+Arial"/>
              </a:rPr>
              <a:t>nabízejí </a:t>
            </a:r>
            <a:r>
              <a:rPr sz="2000" kern="0" dirty="0">
                <a:solidFill>
                  <a:srgbClr val="000000"/>
                </a:solidFill>
                <a:latin typeface="BOFDWP+Arial"/>
                <a:cs typeface="BOFDWP+Arial"/>
              </a:rPr>
              <a:t>v </a:t>
            </a:r>
            <a:r>
              <a:rPr sz="2000" kern="0" dirty="0">
                <a:solidFill>
                  <a:srgbClr val="000000"/>
                </a:solidFill>
                <a:latin typeface="VWGCNG+Arial"/>
                <a:cs typeface="VWGCNG+Arial"/>
              </a:rPr>
              <a:t>zásadě </a:t>
            </a:r>
            <a:r>
              <a:rPr sz="2000" kern="0" dirty="0">
                <a:solidFill>
                  <a:srgbClr val="000000"/>
                </a:solidFill>
                <a:latin typeface="BOFDWP+Arial"/>
                <a:cs typeface="BOFDWP+Arial"/>
              </a:rPr>
              <a:t>dva typy </a:t>
            </a:r>
            <a:r>
              <a:rPr sz="2000" kern="0" dirty="0">
                <a:solidFill>
                  <a:srgbClr val="000000"/>
                </a:solidFill>
                <a:latin typeface="VWGCNG+Arial"/>
                <a:cs typeface="VWGCNG+Arial"/>
              </a:rPr>
              <a:t>úvěrů</a:t>
            </a:r>
            <a:r>
              <a:rPr sz="2000" kern="0" dirty="0">
                <a:solidFill>
                  <a:srgbClr val="000000"/>
                </a:solidFill>
                <a:latin typeface="BOFDWP+Arial"/>
                <a:cs typeface="BOFDWP+Arial"/>
              </a:rPr>
              <a:t>:</a:t>
            </a:r>
          </a:p>
          <a:p>
            <a:pPr marL="342899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VWGCNG+Arial"/>
                <a:cs typeface="VWGCNG+Arial"/>
              </a:rPr>
              <a:t>hypotéky, které </a:t>
            </a:r>
            <a:r>
              <a:rPr sz="2000" kern="0" dirty="0">
                <a:solidFill>
                  <a:srgbClr val="000000"/>
                </a:solidFill>
                <a:latin typeface="BOFDWP+Arial"/>
                <a:cs typeface="BOFDWP+Arial"/>
              </a:rPr>
              <a:t>jsou </a:t>
            </a:r>
            <a:r>
              <a:rPr sz="2000" kern="0" dirty="0">
                <a:solidFill>
                  <a:srgbClr val="000000"/>
                </a:solidFill>
                <a:latin typeface="VWGCNG+Arial"/>
                <a:cs typeface="VWGCNG+Arial"/>
              </a:rPr>
              <a:t>účelově vázané </a:t>
            </a:r>
            <a:r>
              <a:rPr sz="2000" kern="0" dirty="0">
                <a:solidFill>
                  <a:srgbClr val="000000"/>
                </a:solidFill>
                <a:latin typeface="BOFDWP+Arial"/>
                <a:cs typeface="BOFDWP+Arial"/>
              </a:rPr>
              <a:t>na </a:t>
            </a:r>
            <a:r>
              <a:rPr sz="2000" kern="0" dirty="0">
                <a:solidFill>
                  <a:srgbClr val="000000"/>
                </a:solidFill>
                <a:latin typeface="VWGCNG+Arial"/>
                <a:cs typeface="VWGCNG+Arial"/>
              </a:rPr>
              <a:t>pořízení</a:t>
            </a:r>
          </a:p>
          <a:p>
            <a:pPr marL="342899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BOFDWP+Arial"/>
                <a:cs typeface="BOFDWP+Arial"/>
              </a:rPr>
              <a:t>nemovitosti a tzv. </a:t>
            </a:r>
            <a:r>
              <a:rPr sz="2000" kern="0" dirty="0">
                <a:solidFill>
                  <a:srgbClr val="000000"/>
                </a:solidFill>
                <a:latin typeface="VWGCNG+Arial"/>
                <a:cs typeface="VWGCNG+Arial"/>
              </a:rPr>
              <a:t>americké hypotéky </a:t>
            </a:r>
            <a:r>
              <a:rPr sz="2000" kern="0" dirty="0">
                <a:solidFill>
                  <a:srgbClr val="000000"/>
                </a:solidFill>
                <a:latin typeface="BOFDWP+Arial"/>
                <a:cs typeface="BOFDWP+Arial"/>
              </a:rPr>
              <a:t>na cokoli. </a:t>
            </a:r>
            <a:r>
              <a:rPr sz="2000" kern="0" dirty="0">
                <a:solidFill>
                  <a:srgbClr val="000000"/>
                </a:solidFill>
                <a:latin typeface="VWGCNG+Arial"/>
                <a:cs typeface="VWGCNG+Arial"/>
              </a:rPr>
              <a:t>Platí, že</a:t>
            </a:r>
          </a:p>
          <a:p>
            <a:pPr marL="342899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VWGCNG+Arial"/>
                <a:cs typeface="VWGCNG+Arial"/>
              </a:rPr>
              <a:t>klasické hypotéky mají lepší </a:t>
            </a:r>
            <a:r>
              <a:rPr sz="2000" kern="0" dirty="0">
                <a:solidFill>
                  <a:srgbClr val="000000"/>
                </a:solidFill>
                <a:latin typeface="BOFDWP+Arial"/>
                <a:cs typeface="BOFDWP+Arial"/>
              </a:rPr>
              <a:t>parametry </a:t>
            </a:r>
            <a:r>
              <a:rPr sz="2000" kern="0" dirty="0">
                <a:solidFill>
                  <a:srgbClr val="000000"/>
                </a:solidFill>
                <a:latin typeface="VWGCNG+Arial"/>
                <a:cs typeface="VWGCNG+Arial"/>
              </a:rPr>
              <a:t>než </a:t>
            </a:r>
            <a:r>
              <a:rPr sz="2000" kern="0" dirty="0">
                <a:solidFill>
                  <a:srgbClr val="000000"/>
                </a:solidFill>
                <a:latin typeface="BOFDWP+Arial"/>
                <a:cs typeface="BOFDWP+Arial"/>
              </a:rPr>
              <a:t>ty</a:t>
            </a:r>
          </a:p>
          <a:p>
            <a:pPr marL="342899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000" b="1" kern="0" dirty="0">
                <a:solidFill>
                  <a:srgbClr val="000000"/>
                </a:solidFill>
                <a:latin typeface="GEQABQ+Arial Bold"/>
                <a:cs typeface="GEQABQ+Arial Bold"/>
              </a:rPr>
              <a:t>neúčelové</a:t>
            </a:r>
            <a:r>
              <a:rPr sz="2000" b="1" kern="0" dirty="0">
                <a:solidFill>
                  <a:srgbClr val="000000"/>
                </a:solidFill>
                <a:latin typeface="JSSQUE+Arial Bold"/>
                <a:cs typeface="JSSQUE+Arial Bold"/>
              </a:rPr>
              <a:t>.</a:t>
            </a:r>
          </a:p>
          <a:p>
            <a:pPr marL="0" marR="0">
              <a:lnSpc>
                <a:spcPts val="2453"/>
              </a:lnSpc>
              <a:spcBef>
                <a:spcPts val="13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VWGCNG+Arial"/>
                <a:cs typeface="VWGCNG+Arial"/>
              </a:rPr>
              <a:t>• Současné znění zákona umožnilo rovněž možnost</a:t>
            </a:r>
          </a:p>
          <a:p>
            <a:pPr marL="342899" marR="0">
              <a:lnSpc>
                <a:spcPts val="2111"/>
              </a:lnSpc>
              <a:spcBef>
                <a:spcPts val="0"/>
              </a:spcBef>
              <a:spcAft>
                <a:spcPts val="0"/>
              </a:spcAft>
            </a:pPr>
            <a:r>
              <a:rPr sz="2000" b="1" kern="0" dirty="0">
                <a:solidFill>
                  <a:srgbClr val="000000"/>
                </a:solidFill>
                <a:latin typeface="GEQABQ+Arial Bold"/>
                <a:cs typeface="GEQABQ+Arial Bold"/>
              </a:rPr>
              <a:t>poskytování hypotečních úvěrů také </a:t>
            </a:r>
            <a:r>
              <a:rPr sz="2000" b="1" kern="0" dirty="0">
                <a:solidFill>
                  <a:srgbClr val="000000"/>
                </a:solidFill>
                <a:latin typeface="JSSQUE+Arial Bold"/>
                <a:cs typeface="JSSQUE+Arial Bold"/>
              </a:rPr>
              <a:t>na </a:t>
            </a:r>
            <a:r>
              <a:rPr sz="2000" b="1" kern="0" dirty="0">
                <a:solidFill>
                  <a:srgbClr val="000000"/>
                </a:solidFill>
                <a:latin typeface="GEQABQ+Arial Bold"/>
                <a:cs typeface="GEQABQ+Arial Bold"/>
              </a:rPr>
              <a:t>zajištění potřeb</a:t>
            </a:r>
          </a:p>
          <a:p>
            <a:pPr marL="342899" marR="0">
              <a:lnSpc>
                <a:spcPts val="2111"/>
              </a:lnSpc>
              <a:spcBef>
                <a:spcPts val="50"/>
              </a:spcBef>
              <a:spcAft>
                <a:spcPts val="0"/>
              </a:spcAft>
            </a:pPr>
            <a:r>
              <a:rPr sz="2000" b="1" kern="0" dirty="0">
                <a:solidFill>
                  <a:srgbClr val="000000"/>
                </a:solidFill>
                <a:latin typeface="GEQABQ+Arial Bold"/>
                <a:cs typeface="GEQABQ+Arial Bold"/>
              </a:rPr>
              <a:t>bydlení </a:t>
            </a:r>
            <a:r>
              <a:rPr sz="2000" kern="0" dirty="0">
                <a:solidFill>
                  <a:srgbClr val="000000"/>
                </a:solidFill>
                <a:latin typeface="BOFDWP+Arial"/>
                <a:cs typeface="BOFDWP+Arial"/>
              </a:rPr>
              <a:t>- 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na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koupi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družstevního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bytu,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složení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členského</a:t>
            </a:r>
          </a:p>
          <a:p>
            <a:pPr marL="342899" marR="0">
              <a:lnSpc>
                <a:spcPts val="2111"/>
              </a:lnSpc>
              <a:spcBef>
                <a:spcPts val="0"/>
              </a:spcBef>
              <a:spcAft>
                <a:spcPts val="0"/>
              </a:spcAft>
            </a:pP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podílu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do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bytového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družstva,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zaplacení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odstupného</a:t>
            </a:r>
          </a:p>
          <a:p>
            <a:pPr marL="342899" marR="0">
              <a:lnSpc>
                <a:spcPts val="2114"/>
              </a:lnSpc>
              <a:spcBef>
                <a:spcPts val="0"/>
              </a:spcBef>
              <a:spcAft>
                <a:spcPts val="0"/>
              </a:spcAft>
            </a:pP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dosavadnímu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uživateli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družstevního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bytu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nebo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zaplacení</a:t>
            </a:r>
          </a:p>
          <a:p>
            <a:pPr marL="342899" marR="0">
              <a:lnSpc>
                <a:spcPts val="2111"/>
              </a:lnSpc>
              <a:spcBef>
                <a:spcPts val="0"/>
              </a:spcBef>
              <a:spcAft>
                <a:spcPts val="0"/>
              </a:spcAft>
            </a:pP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odstupného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uvedeného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v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darovací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smlouvě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k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nemovitosti,</a:t>
            </a:r>
          </a:p>
          <a:p>
            <a:pPr marL="342899" marR="0">
              <a:lnSpc>
                <a:spcPts val="2111"/>
              </a:lnSpc>
              <a:spcBef>
                <a:spcPts val="0"/>
              </a:spcBef>
              <a:spcAft>
                <a:spcPts val="0"/>
              </a:spcAft>
            </a:pP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rekonstrukci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bytu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v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majetku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obce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nebo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družstva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s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cílem</a:t>
            </a:r>
          </a:p>
          <a:p>
            <a:pPr marL="342899" marR="0">
              <a:lnSpc>
                <a:spcPts val="2112"/>
              </a:lnSpc>
              <a:spcBef>
                <a:spcPts val="0"/>
              </a:spcBef>
              <a:spcAft>
                <a:spcPts val="0"/>
              </a:spcAft>
            </a:pP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získání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užívacího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EHSEUG+Arial Italic"/>
                <a:cs typeface="EHSEUG+Arial Italic"/>
              </a:rPr>
              <a:t>práva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k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i="1" kern="0" dirty="0">
                <a:solidFill>
                  <a:srgbClr val="000000"/>
                </a:solidFill>
                <a:latin typeface="QSPSKQ+Arial Italic"/>
                <a:cs typeface="QSPSKQ+Arial Italic"/>
              </a:rPr>
              <a:t>bytu</a:t>
            </a:r>
            <a:r>
              <a:rPr sz="20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kern="0" dirty="0">
                <a:solidFill>
                  <a:srgbClr val="000000"/>
                </a:solidFill>
                <a:latin typeface="BOFDWP+Arial"/>
                <a:cs typeface="BOFDWP+Arial"/>
              </a:rPr>
              <a:t>apod. </a:t>
            </a:r>
            <a:r>
              <a:rPr sz="2000" kern="0" dirty="0">
                <a:solidFill>
                  <a:srgbClr val="000000"/>
                </a:solidFill>
                <a:latin typeface="VWGCNG+Arial"/>
                <a:cs typeface="VWGCNG+Arial"/>
              </a:rPr>
              <a:t>Stále však platí, že </a:t>
            </a:r>
            <a:r>
              <a:rPr sz="2000" kern="0" dirty="0">
                <a:solidFill>
                  <a:srgbClr val="000000"/>
                </a:solidFill>
                <a:latin typeface="BOFDWP+Arial"/>
                <a:cs typeface="BOFDWP+Arial"/>
              </a:rPr>
              <a:t>ve</a:t>
            </a:r>
          </a:p>
          <a:p>
            <a:pPr marL="342899" marR="0">
              <a:lnSpc>
                <a:spcPts val="2111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VWGCNG+Arial"/>
                <a:cs typeface="VWGCNG+Arial"/>
              </a:rPr>
              <a:t>všech případech musíte ručit nemovitostí</a:t>
            </a:r>
            <a:r>
              <a:rPr sz="2000" kern="0" dirty="0">
                <a:solidFill>
                  <a:srgbClr val="000000"/>
                </a:solidFill>
                <a:latin typeface="BOFDWP+Arial"/>
                <a:cs typeface="BOFDWP+Arial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QEQOAJ+Calibri"/>
                <a:cs typeface="QEQOAJ+Calibri"/>
              </a:rPr>
              <a:t>19 / 24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1"/>
            <a:ext cx="9220189" cy="68961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4885" y="548916"/>
            <a:ext cx="7929663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VWGCNG+Arial"/>
                <a:cs typeface="VWGCNG+Arial"/>
              </a:rPr>
              <a:t>Poskytování</a:t>
            </a:r>
            <a:r>
              <a:rPr sz="4400" spc="-19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4400" dirty="0">
                <a:solidFill>
                  <a:srgbClr val="000000"/>
                </a:solidFill>
                <a:latin typeface="VWGCNG+Arial"/>
                <a:cs typeface="VWGCNG+Arial"/>
              </a:rPr>
              <a:t>hypotéčních úvěrů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55576" y="1392690"/>
            <a:ext cx="7858972" cy="10259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3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Hypoteční</a:t>
            </a:r>
            <a:r>
              <a:rPr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úvěry </a:t>
            </a:r>
            <a:r>
              <a:rPr sz="20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může</a:t>
            </a:r>
            <a:r>
              <a:rPr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poskytovat</a:t>
            </a:r>
            <a:r>
              <a:rPr lang="cs-CZ"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jakákoliv</a:t>
            </a:r>
            <a:r>
              <a:rPr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banka </a:t>
            </a:r>
            <a:r>
              <a:rPr sz="20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pokud</a:t>
            </a:r>
            <a:r>
              <a:rPr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vydá</a:t>
            </a:r>
            <a:r>
              <a:rPr lang="cs-CZ"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hypoteční</a:t>
            </a:r>
            <a:r>
              <a:rPr sz="2000" b="1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zástavní </a:t>
            </a:r>
            <a:r>
              <a:rPr sz="2000" b="1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listy</a:t>
            </a:r>
            <a:r>
              <a:rPr sz="2000" b="1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cs-CZ"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výnosy</a:t>
            </a:r>
            <a:r>
              <a:rPr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 nich </a:t>
            </a:r>
            <a:r>
              <a:rPr sz="20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použije</a:t>
            </a:r>
            <a:r>
              <a:rPr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</a:t>
            </a:r>
            <a:r>
              <a:rPr lang="cs-CZ"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financování</a:t>
            </a:r>
            <a:r>
              <a:rPr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hypotečních úvěrů. V</a:t>
            </a:r>
            <a:r>
              <a:rPr lang="cs-CZ"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současné době poskytují hypoteční úvěry </a:t>
            </a:r>
          </a:p>
          <a:p>
            <a:pPr marL="0" marR="0">
              <a:lnSpc>
                <a:spcPts val="2013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tyto banky:</a:t>
            </a:r>
            <a:endParaRPr sz="20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40275" y="2980033"/>
            <a:ext cx="2657892" cy="24109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endParaRPr lang="cs-CZ" sz="2000" dirty="0">
              <a:solidFill>
                <a:srgbClr val="333399"/>
              </a:solidFill>
              <a:latin typeface="VWGCNG+Arial"/>
              <a:cs typeface="VWGCNG+Arial"/>
            </a:endParaRPr>
          </a:p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333399"/>
                </a:solidFill>
                <a:latin typeface="VWGCNG+Arial"/>
                <a:cs typeface="VWGCNG+Arial"/>
              </a:rPr>
              <a:t>•</a:t>
            </a:r>
            <a:r>
              <a:rPr sz="2000" spc="1446" dirty="0">
                <a:solidFill>
                  <a:srgbClr val="333399"/>
                </a:solidFill>
                <a:latin typeface="VWGCNG+Arial"/>
                <a:cs typeface="VWGCNG+Arial"/>
              </a:rPr>
              <a:t> </a:t>
            </a:r>
            <a:r>
              <a:rPr sz="2000" dirty="0" err="1">
                <a:solidFill>
                  <a:srgbClr val="333399"/>
                </a:solidFill>
                <a:latin typeface="VWGCNG+Arial"/>
                <a:cs typeface="VWGCNG+Arial"/>
              </a:rPr>
              <a:t>Komerční</a:t>
            </a:r>
            <a:r>
              <a:rPr sz="2000" spc="-44" dirty="0">
                <a:solidFill>
                  <a:srgbClr val="333399"/>
                </a:solidFill>
                <a:latin typeface="VWGCNG+Arial"/>
                <a:cs typeface="VWGCNG+Arial"/>
              </a:rPr>
              <a:t> </a:t>
            </a:r>
            <a:r>
              <a:rPr sz="2000" dirty="0" err="1">
                <a:solidFill>
                  <a:srgbClr val="333399"/>
                </a:solidFill>
                <a:latin typeface="VWGCNG+Arial"/>
                <a:cs typeface="VWGCNG+Arial"/>
              </a:rPr>
              <a:t>banka</a:t>
            </a:r>
            <a:r>
              <a:rPr lang="cs-CZ" sz="2000" dirty="0">
                <a:solidFill>
                  <a:srgbClr val="333399"/>
                </a:solidFill>
                <a:latin typeface="VWGCNG+Arial"/>
                <a:cs typeface="VWGCNG+Arial"/>
              </a:rPr>
              <a:t>,</a:t>
            </a:r>
            <a:endParaRPr sz="2000" dirty="0">
              <a:solidFill>
                <a:srgbClr val="333399"/>
              </a:solidFill>
              <a:latin typeface="VWGCNG+Arial"/>
              <a:cs typeface="VWGCNG+Arial"/>
            </a:endParaRP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333399"/>
                </a:solidFill>
                <a:latin typeface="VWGCNG+Arial"/>
                <a:cs typeface="VWGCNG+Arial"/>
              </a:rPr>
              <a:t>•</a:t>
            </a:r>
            <a:r>
              <a:rPr sz="2000" spc="1446" dirty="0">
                <a:solidFill>
                  <a:srgbClr val="333399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333399"/>
                </a:solidFill>
                <a:latin typeface="BOFDWP+Arial"/>
                <a:cs typeface="BOFDWP+Arial"/>
              </a:rPr>
              <a:t>LBBW Bank</a:t>
            </a:r>
            <a:r>
              <a:rPr sz="2000" spc="-13" dirty="0">
                <a:solidFill>
                  <a:srgbClr val="333399"/>
                </a:solidFill>
                <a:latin typeface="BOFDWP+Arial"/>
                <a:cs typeface="BOFDWP+Arial"/>
              </a:rPr>
              <a:t> </a:t>
            </a:r>
            <a:r>
              <a:rPr sz="2000" dirty="0">
                <a:solidFill>
                  <a:srgbClr val="333399"/>
                </a:solidFill>
                <a:latin typeface="BOFDWP+Arial"/>
                <a:cs typeface="BOFDWP+Arial"/>
              </a:rPr>
              <a:t>CZ</a:t>
            </a:r>
            <a:r>
              <a:rPr lang="cs-CZ" sz="2000" dirty="0">
                <a:solidFill>
                  <a:srgbClr val="333399"/>
                </a:solidFill>
                <a:latin typeface="BOFDWP+Arial"/>
                <a:cs typeface="BOFDWP+Arial"/>
              </a:rPr>
              <a:t>,</a:t>
            </a:r>
            <a:endParaRPr sz="2000" dirty="0">
              <a:solidFill>
                <a:srgbClr val="333399"/>
              </a:solidFill>
              <a:latin typeface="BOFDWP+Arial"/>
              <a:cs typeface="BOFDWP+Arial"/>
            </a:endParaRP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333399"/>
                </a:solidFill>
                <a:latin typeface="VWGCNG+Arial"/>
                <a:cs typeface="VWGCNG+Arial"/>
              </a:rPr>
              <a:t>•</a:t>
            </a:r>
            <a:r>
              <a:rPr sz="2000" spc="1446" dirty="0">
                <a:solidFill>
                  <a:srgbClr val="333399"/>
                </a:solidFill>
                <a:latin typeface="VWGCNG+Arial"/>
                <a:cs typeface="VWGCNG+Arial"/>
              </a:rPr>
              <a:t> </a:t>
            </a:r>
            <a:r>
              <a:rPr sz="2000" dirty="0" err="1">
                <a:solidFill>
                  <a:srgbClr val="333399"/>
                </a:solidFill>
                <a:latin typeface="BOFDWP+Arial"/>
                <a:cs typeface="BOFDWP+Arial"/>
              </a:rPr>
              <a:t>Oberbank</a:t>
            </a:r>
            <a:r>
              <a:rPr sz="2000" spc="-150" dirty="0">
                <a:solidFill>
                  <a:srgbClr val="333399"/>
                </a:solidFill>
                <a:latin typeface="BOFDWP+Arial"/>
                <a:cs typeface="BOFDWP+Arial"/>
              </a:rPr>
              <a:t> </a:t>
            </a:r>
            <a:r>
              <a:rPr sz="2000" dirty="0">
                <a:solidFill>
                  <a:srgbClr val="333399"/>
                </a:solidFill>
                <a:latin typeface="BOFDWP+Arial"/>
                <a:cs typeface="BOFDWP+Arial"/>
              </a:rPr>
              <a:t>AG</a:t>
            </a:r>
            <a:r>
              <a:rPr lang="cs-CZ" sz="2000" dirty="0">
                <a:solidFill>
                  <a:srgbClr val="333399"/>
                </a:solidFill>
                <a:latin typeface="BOFDWP+Arial"/>
                <a:cs typeface="BOFDWP+Arial"/>
              </a:rPr>
              <a:t>,</a:t>
            </a:r>
            <a:endParaRPr sz="2000" dirty="0">
              <a:solidFill>
                <a:srgbClr val="333399"/>
              </a:solidFill>
              <a:latin typeface="BOFDWP+Arial"/>
              <a:cs typeface="BOFDWP+Arial"/>
            </a:endParaRP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333399"/>
                </a:solidFill>
                <a:latin typeface="VWGCNG+Arial"/>
                <a:cs typeface="VWGCNG+Arial"/>
              </a:rPr>
              <a:t>•</a:t>
            </a:r>
            <a:r>
              <a:rPr sz="2000" spc="1446" dirty="0">
                <a:solidFill>
                  <a:srgbClr val="333399"/>
                </a:solidFill>
                <a:latin typeface="VWGCNG+Arial"/>
                <a:cs typeface="VWGCNG+Arial"/>
              </a:rPr>
              <a:t> </a:t>
            </a:r>
            <a:r>
              <a:rPr sz="2000" dirty="0" err="1">
                <a:solidFill>
                  <a:srgbClr val="333399"/>
                </a:solidFill>
                <a:latin typeface="VWGCNG+Arial"/>
                <a:cs typeface="VWGCNG+Arial"/>
              </a:rPr>
              <a:t>Poštovní</a:t>
            </a:r>
            <a:r>
              <a:rPr sz="2000" spc="-18" dirty="0">
                <a:solidFill>
                  <a:srgbClr val="333399"/>
                </a:solidFill>
                <a:latin typeface="VWGCNG+Arial"/>
                <a:cs typeface="VWGCNG+Arial"/>
              </a:rPr>
              <a:t> </a:t>
            </a:r>
            <a:r>
              <a:rPr sz="2000" dirty="0" err="1">
                <a:solidFill>
                  <a:srgbClr val="333399"/>
                </a:solidFill>
                <a:latin typeface="VWGCNG+Arial"/>
                <a:cs typeface="VWGCNG+Arial"/>
              </a:rPr>
              <a:t>spořitelna</a:t>
            </a:r>
            <a:r>
              <a:rPr lang="cs-CZ" sz="2000" dirty="0">
                <a:solidFill>
                  <a:srgbClr val="333399"/>
                </a:solidFill>
                <a:latin typeface="VWGCNG+Arial"/>
                <a:cs typeface="VWGCNG+Arial"/>
              </a:rPr>
              <a:t>,</a:t>
            </a:r>
            <a:endParaRPr sz="2000" dirty="0">
              <a:solidFill>
                <a:srgbClr val="333399"/>
              </a:solidFill>
              <a:latin typeface="VWGCNG+Arial"/>
              <a:cs typeface="VWGCNG+Arial"/>
            </a:endParaRPr>
          </a:p>
          <a:p>
            <a:pPr marL="0" marR="0">
              <a:lnSpc>
                <a:spcPts val="2238"/>
              </a:lnSpc>
              <a:spcBef>
                <a:spcPts val="164"/>
              </a:spcBef>
              <a:spcAft>
                <a:spcPts val="0"/>
              </a:spcAft>
            </a:pPr>
            <a:r>
              <a:rPr sz="2000" dirty="0">
                <a:solidFill>
                  <a:srgbClr val="333399"/>
                </a:solidFill>
                <a:latin typeface="VWGCNG+Arial"/>
                <a:cs typeface="VWGCNG+Arial"/>
              </a:rPr>
              <a:t>•</a:t>
            </a:r>
            <a:r>
              <a:rPr sz="2000" spc="1446" dirty="0">
                <a:solidFill>
                  <a:srgbClr val="333399"/>
                </a:solidFill>
                <a:latin typeface="VWGCNG+Arial"/>
                <a:cs typeface="VWGCNG+Arial"/>
              </a:rPr>
              <a:t> </a:t>
            </a:r>
            <a:r>
              <a:rPr sz="2000" dirty="0" err="1">
                <a:solidFill>
                  <a:srgbClr val="333399"/>
                </a:solidFill>
                <a:latin typeface="BOFDWP+Arial"/>
                <a:cs typeface="BOFDWP+Arial"/>
              </a:rPr>
              <a:t>Raiffeisenbank</a:t>
            </a:r>
            <a:r>
              <a:rPr lang="cs-CZ" sz="2000" dirty="0">
                <a:solidFill>
                  <a:srgbClr val="333399"/>
                </a:solidFill>
                <a:latin typeface="BOFDWP+Arial"/>
                <a:cs typeface="BOFDWP+Arial"/>
              </a:rPr>
              <a:t>,</a:t>
            </a:r>
            <a:endParaRPr sz="2000" dirty="0">
              <a:solidFill>
                <a:srgbClr val="333399"/>
              </a:solidFill>
              <a:latin typeface="BOFDWP+Arial"/>
              <a:cs typeface="BOFDWP+Arial"/>
            </a:endParaRP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333399"/>
                </a:solidFill>
                <a:latin typeface="VWGCNG+Arial"/>
                <a:cs typeface="VWGCNG+Arial"/>
              </a:rPr>
              <a:t>•</a:t>
            </a:r>
            <a:r>
              <a:rPr sz="2000" spc="1446" dirty="0">
                <a:solidFill>
                  <a:srgbClr val="333399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333399"/>
                </a:solidFill>
                <a:latin typeface="BOFDWP+Arial"/>
                <a:cs typeface="BOFDWP+Arial"/>
              </a:rPr>
              <a:t>UniCredit</a:t>
            </a:r>
            <a:r>
              <a:rPr sz="2000" spc="-20" dirty="0">
                <a:solidFill>
                  <a:srgbClr val="333399"/>
                </a:solidFill>
                <a:latin typeface="BOFDWP+Arial"/>
                <a:cs typeface="BOFDWP+Arial"/>
              </a:rPr>
              <a:t> </a:t>
            </a:r>
            <a:r>
              <a:rPr sz="2000" dirty="0">
                <a:solidFill>
                  <a:srgbClr val="333399"/>
                </a:solidFill>
                <a:latin typeface="BOFDWP+Arial"/>
                <a:cs typeface="BOFDWP+Arial"/>
              </a:rPr>
              <a:t>Bank</a:t>
            </a:r>
            <a:r>
              <a:rPr lang="cs-CZ" sz="2000" dirty="0">
                <a:solidFill>
                  <a:srgbClr val="333399"/>
                </a:solidFill>
                <a:latin typeface="BOFDWP+Arial"/>
                <a:cs typeface="BOFDWP+Arial"/>
              </a:rPr>
              <a:t>,</a:t>
            </a: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endParaRPr sz="2000" dirty="0">
              <a:solidFill>
                <a:srgbClr val="333399"/>
              </a:solidFill>
              <a:latin typeface="BOFDWP+Arial"/>
              <a:cs typeface="BOFDWP+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8640" y="3473809"/>
            <a:ext cx="2773104" cy="9320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333399"/>
                </a:solidFill>
                <a:latin typeface="VWGCNG+Arial"/>
                <a:cs typeface="VWGCNG+Arial"/>
              </a:rPr>
              <a:t>•</a:t>
            </a:r>
            <a:r>
              <a:rPr sz="2000" spc="1444" dirty="0">
                <a:solidFill>
                  <a:srgbClr val="333399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333399"/>
                </a:solidFill>
                <a:latin typeface="BOFDWP+Arial"/>
                <a:cs typeface="BOFDWP+Arial"/>
              </a:rPr>
              <a:t>Citibank Europe</a:t>
            </a:r>
            <a:r>
              <a:rPr sz="2000" spc="-23" dirty="0">
                <a:solidFill>
                  <a:srgbClr val="333399"/>
                </a:solidFill>
                <a:latin typeface="BOFDWP+Arial"/>
                <a:cs typeface="BOFDWP+Arial"/>
              </a:rPr>
              <a:t> </a:t>
            </a:r>
            <a:r>
              <a:rPr sz="2000" dirty="0">
                <a:solidFill>
                  <a:srgbClr val="333399"/>
                </a:solidFill>
                <a:latin typeface="BOFDWP+Arial"/>
                <a:cs typeface="BOFDWP+Arial"/>
              </a:rPr>
              <a:t>plc.</a:t>
            </a:r>
            <a:r>
              <a:rPr lang="cs-CZ" sz="2000" dirty="0">
                <a:solidFill>
                  <a:srgbClr val="333399"/>
                </a:solidFill>
                <a:latin typeface="BOFDWP+Arial"/>
                <a:cs typeface="BOFDWP+Arial"/>
              </a:rPr>
              <a:t>,</a:t>
            </a:r>
            <a:endParaRPr sz="2000" dirty="0">
              <a:solidFill>
                <a:srgbClr val="333399"/>
              </a:solidFill>
              <a:latin typeface="BOFDWP+Arial"/>
              <a:cs typeface="BOFDWP+Arial"/>
            </a:endParaRP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333399"/>
                </a:solidFill>
                <a:latin typeface="VWGCNG+Arial"/>
                <a:cs typeface="VWGCNG+Arial"/>
              </a:rPr>
              <a:t>•</a:t>
            </a:r>
            <a:r>
              <a:rPr sz="2000" spc="1444" dirty="0">
                <a:solidFill>
                  <a:srgbClr val="333399"/>
                </a:solidFill>
                <a:latin typeface="VWGCNG+Arial"/>
                <a:cs typeface="VWGCNG+Arial"/>
              </a:rPr>
              <a:t> </a:t>
            </a:r>
            <a:r>
              <a:rPr sz="2000" dirty="0" err="1">
                <a:solidFill>
                  <a:srgbClr val="333399"/>
                </a:solidFill>
                <a:latin typeface="VWGCNG+Arial"/>
                <a:cs typeface="VWGCNG+Arial"/>
              </a:rPr>
              <a:t>Česká</a:t>
            </a:r>
            <a:r>
              <a:rPr sz="2000" spc="-26" dirty="0">
                <a:solidFill>
                  <a:srgbClr val="333399"/>
                </a:solidFill>
                <a:latin typeface="VWGCNG+Arial"/>
                <a:cs typeface="VWGCNG+Arial"/>
              </a:rPr>
              <a:t> </a:t>
            </a:r>
            <a:r>
              <a:rPr sz="2000" dirty="0" err="1">
                <a:solidFill>
                  <a:srgbClr val="333399"/>
                </a:solidFill>
                <a:latin typeface="VWGCNG+Arial"/>
                <a:cs typeface="VWGCNG+Arial"/>
              </a:rPr>
              <a:t>spořitelna</a:t>
            </a:r>
            <a:r>
              <a:rPr lang="cs-CZ" sz="2000" dirty="0">
                <a:solidFill>
                  <a:srgbClr val="333399"/>
                </a:solidFill>
                <a:latin typeface="VWGCNG+Arial"/>
                <a:cs typeface="VWGCNG+Arial"/>
              </a:rPr>
              <a:t>,</a:t>
            </a:r>
            <a:endParaRPr sz="2000" dirty="0">
              <a:solidFill>
                <a:srgbClr val="333399"/>
              </a:solidFill>
              <a:latin typeface="VWGCNG+Arial"/>
              <a:cs typeface="VWGCNG+Arial"/>
            </a:endParaRPr>
          </a:p>
          <a:p>
            <a:pPr marL="0" marR="0">
              <a:lnSpc>
                <a:spcPts val="2241"/>
              </a:lnSpc>
              <a:spcBef>
                <a:spcPts val="158"/>
              </a:spcBef>
              <a:spcAft>
                <a:spcPts val="0"/>
              </a:spcAft>
            </a:pPr>
            <a:r>
              <a:rPr sz="2000" dirty="0">
                <a:solidFill>
                  <a:srgbClr val="333399"/>
                </a:solidFill>
                <a:latin typeface="VWGCNG+Arial"/>
                <a:cs typeface="VWGCNG+Arial"/>
              </a:rPr>
              <a:t>•</a:t>
            </a:r>
            <a:r>
              <a:rPr sz="2000" spc="1444" dirty="0">
                <a:solidFill>
                  <a:srgbClr val="333399"/>
                </a:solidFill>
                <a:latin typeface="VWGCNG+Arial"/>
                <a:cs typeface="VWGCNG+Arial"/>
              </a:rPr>
              <a:t> </a:t>
            </a:r>
            <a:r>
              <a:rPr sz="2000" dirty="0" err="1">
                <a:solidFill>
                  <a:srgbClr val="333399"/>
                </a:solidFill>
                <a:latin typeface="VWGCNG+Arial"/>
                <a:cs typeface="VWGCNG+Arial"/>
              </a:rPr>
              <a:t>Česká</a:t>
            </a:r>
            <a:r>
              <a:rPr sz="2000" spc="-27" dirty="0">
                <a:solidFill>
                  <a:srgbClr val="333399"/>
                </a:solidFill>
                <a:latin typeface="VWGCNG+Arial"/>
                <a:cs typeface="VWGCNG+Arial"/>
              </a:rPr>
              <a:t> </a:t>
            </a:r>
            <a:r>
              <a:rPr sz="2000" dirty="0" err="1">
                <a:solidFill>
                  <a:srgbClr val="333399"/>
                </a:solidFill>
                <a:latin typeface="VWGCNG+Arial"/>
                <a:cs typeface="VWGCNG+Arial"/>
              </a:rPr>
              <a:t>pojišťovna</a:t>
            </a:r>
            <a:r>
              <a:rPr lang="cs-CZ" sz="2000" dirty="0">
                <a:solidFill>
                  <a:srgbClr val="333399"/>
                </a:solidFill>
                <a:latin typeface="VWGCNG+Arial"/>
                <a:cs typeface="VWGCNG+Arial"/>
              </a:rPr>
              <a:t>,</a:t>
            </a:r>
            <a:endParaRPr sz="2000" dirty="0">
              <a:solidFill>
                <a:srgbClr val="333399"/>
              </a:solidFill>
              <a:latin typeface="VWGCNG+Arial"/>
              <a:cs typeface="VWGCNG+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8640" y="4388590"/>
            <a:ext cx="3468165" cy="322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333399"/>
                </a:solidFill>
                <a:latin typeface="VWGCNG+Arial"/>
                <a:cs typeface="VWGCNG+Arial"/>
              </a:rPr>
              <a:t>•</a:t>
            </a:r>
            <a:r>
              <a:rPr sz="2000" spc="1444" dirty="0">
                <a:solidFill>
                  <a:srgbClr val="333399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333399"/>
                </a:solidFill>
                <a:latin typeface="VWGCNG+Arial"/>
                <a:cs typeface="VWGCNG+Arial"/>
              </a:rPr>
              <a:t>Československá</a:t>
            </a:r>
            <a:r>
              <a:rPr sz="2000" spc="-52" dirty="0">
                <a:solidFill>
                  <a:srgbClr val="333399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333399"/>
                </a:solidFill>
                <a:latin typeface="VWGCNG+Arial"/>
                <a:cs typeface="VWGCNG+Arial"/>
              </a:rPr>
              <a:t>obchodní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91539" y="4632430"/>
            <a:ext cx="847754" cy="322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333399"/>
                </a:solidFill>
                <a:latin typeface="BOFDWP+Arial"/>
                <a:cs typeface="BOFDWP+Arial"/>
              </a:rPr>
              <a:t>banka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48640" y="4937230"/>
            <a:ext cx="2318850" cy="9322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333399"/>
                </a:solidFill>
                <a:latin typeface="VWGCNG+Arial"/>
                <a:cs typeface="VWGCNG+Arial"/>
              </a:rPr>
              <a:t>•</a:t>
            </a:r>
            <a:r>
              <a:rPr sz="2000" spc="1444" dirty="0">
                <a:solidFill>
                  <a:srgbClr val="333399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333399"/>
                </a:solidFill>
                <a:latin typeface="BOFDWP+Arial"/>
                <a:cs typeface="BOFDWP+Arial"/>
              </a:rPr>
              <a:t>Ge Money</a:t>
            </a:r>
            <a:r>
              <a:rPr sz="2000" spc="-15" dirty="0">
                <a:solidFill>
                  <a:srgbClr val="333399"/>
                </a:solidFill>
                <a:latin typeface="BOFDWP+Arial"/>
                <a:cs typeface="BOFDWP+Arial"/>
              </a:rPr>
              <a:t> </a:t>
            </a:r>
            <a:r>
              <a:rPr sz="2000" dirty="0">
                <a:solidFill>
                  <a:srgbClr val="333399"/>
                </a:solidFill>
                <a:latin typeface="BOFDWP+Arial"/>
                <a:cs typeface="BOFDWP+Arial"/>
              </a:rPr>
              <a:t>Bank</a:t>
            </a:r>
            <a:r>
              <a:rPr lang="cs-CZ" sz="2000" dirty="0">
                <a:solidFill>
                  <a:srgbClr val="333399"/>
                </a:solidFill>
                <a:latin typeface="BOFDWP+Arial"/>
                <a:cs typeface="BOFDWP+Arial"/>
              </a:rPr>
              <a:t>,</a:t>
            </a:r>
            <a:endParaRPr sz="2000" dirty="0">
              <a:solidFill>
                <a:srgbClr val="333399"/>
              </a:solidFill>
              <a:latin typeface="BOFDWP+Arial"/>
              <a:cs typeface="BOFDWP+Arial"/>
            </a:endParaRPr>
          </a:p>
          <a:p>
            <a:pPr marL="0" marR="0">
              <a:lnSpc>
                <a:spcPts val="2241"/>
              </a:lnSpc>
              <a:spcBef>
                <a:spcPts val="158"/>
              </a:spcBef>
              <a:spcAft>
                <a:spcPts val="0"/>
              </a:spcAft>
            </a:pPr>
            <a:r>
              <a:rPr sz="2000" dirty="0">
                <a:solidFill>
                  <a:srgbClr val="333399"/>
                </a:solidFill>
                <a:latin typeface="VWGCNG+Arial"/>
                <a:cs typeface="VWGCNG+Arial"/>
              </a:rPr>
              <a:t>•</a:t>
            </a:r>
            <a:r>
              <a:rPr sz="2000" spc="1444" dirty="0">
                <a:solidFill>
                  <a:srgbClr val="333399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333399"/>
                </a:solidFill>
                <a:latin typeface="BOFDWP+Arial"/>
                <a:cs typeface="BOFDWP+Arial"/>
              </a:rPr>
              <a:t>ING Bank</a:t>
            </a:r>
            <a:r>
              <a:rPr lang="cs-CZ" sz="2000" dirty="0">
                <a:solidFill>
                  <a:srgbClr val="333399"/>
                </a:solidFill>
                <a:latin typeface="BOFDWP+Arial"/>
                <a:cs typeface="BOFDWP+Arial"/>
              </a:rPr>
              <a:t>,</a:t>
            </a:r>
            <a:endParaRPr sz="2000" dirty="0">
              <a:solidFill>
                <a:srgbClr val="333399"/>
              </a:solidFill>
              <a:latin typeface="BOFDWP+Arial"/>
              <a:cs typeface="BOFDWP+Arial"/>
            </a:endParaRPr>
          </a:p>
          <a:p>
            <a:pPr marL="0" marR="0">
              <a:lnSpc>
                <a:spcPts val="2238"/>
              </a:lnSpc>
              <a:spcBef>
                <a:spcPts val="162"/>
              </a:spcBef>
              <a:spcAft>
                <a:spcPts val="0"/>
              </a:spcAft>
            </a:pPr>
            <a:r>
              <a:rPr sz="2000" dirty="0">
                <a:solidFill>
                  <a:srgbClr val="333399"/>
                </a:solidFill>
                <a:latin typeface="VWGCNG+Arial"/>
                <a:cs typeface="VWGCNG+Arial"/>
              </a:rPr>
              <a:t>•</a:t>
            </a:r>
            <a:r>
              <a:rPr sz="2000" spc="1444" dirty="0">
                <a:solidFill>
                  <a:srgbClr val="333399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333399"/>
                </a:solidFill>
                <a:latin typeface="BOFDWP+Arial"/>
                <a:cs typeface="BOFDWP+Arial"/>
              </a:rPr>
              <a:t>mBank</a:t>
            </a:r>
            <a:r>
              <a:rPr lang="cs-CZ" sz="2000" dirty="0">
                <a:solidFill>
                  <a:srgbClr val="333399"/>
                </a:solidFill>
                <a:latin typeface="BOFDWP+Arial"/>
                <a:cs typeface="BOFDWP+Arial"/>
              </a:rPr>
              <a:t>,</a:t>
            </a:r>
            <a:endParaRPr sz="2000" dirty="0">
              <a:solidFill>
                <a:srgbClr val="333399"/>
              </a:solidFill>
              <a:latin typeface="BOFDWP+Arial"/>
              <a:cs typeface="BOFDWP+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40275" y="5114014"/>
            <a:ext cx="3576920" cy="322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333399"/>
                </a:solidFill>
                <a:latin typeface="VWGCNG+Arial"/>
                <a:cs typeface="VWGCNG+Arial"/>
              </a:rPr>
              <a:t>•</a:t>
            </a:r>
            <a:r>
              <a:rPr sz="2000" spc="1446" dirty="0">
                <a:solidFill>
                  <a:srgbClr val="333399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333399"/>
                </a:solidFill>
                <a:latin typeface="BOFDWP+Arial"/>
                <a:cs typeface="BOFDWP+Arial"/>
              </a:rPr>
              <a:t>Waldviertler</a:t>
            </a:r>
            <a:r>
              <a:rPr sz="2000" spc="-19" dirty="0">
                <a:solidFill>
                  <a:srgbClr val="333399"/>
                </a:solidFill>
                <a:latin typeface="BOFDWP+Arial"/>
                <a:cs typeface="BOFDWP+Arial"/>
              </a:rPr>
              <a:t> </a:t>
            </a:r>
            <a:r>
              <a:rPr sz="2000" dirty="0">
                <a:solidFill>
                  <a:srgbClr val="333399"/>
                </a:solidFill>
                <a:latin typeface="BOFDWP+Arial"/>
                <a:cs typeface="BOFDWP+Arial"/>
              </a:rPr>
              <a:t>Sparkasse</a:t>
            </a:r>
            <a:r>
              <a:rPr sz="2000" spc="-46" dirty="0">
                <a:solidFill>
                  <a:srgbClr val="333399"/>
                </a:solidFill>
                <a:latin typeface="BOFDWP+Arial"/>
                <a:cs typeface="BOFDWP+Arial"/>
              </a:rPr>
              <a:t> </a:t>
            </a:r>
            <a:r>
              <a:rPr sz="2000" dirty="0">
                <a:solidFill>
                  <a:srgbClr val="333399"/>
                </a:solidFill>
                <a:latin typeface="BOFDWP+Arial"/>
                <a:cs typeface="BOFDWP+Arial"/>
              </a:rPr>
              <a:t>von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083429" y="5357528"/>
            <a:ext cx="719310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333399"/>
                </a:solidFill>
                <a:latin typeface="BOFDWP+Arial"/>
                <a:cs typeface="BOFDWP+Arial"/>
              </a:rPr>
              <a:t>1842</a:t>
            </a:r>
            <a:r>
              <a:rPr lang="cs-CZ" sz="2000" dirty="0">
                <a:solidFill>
                  <a:srgbClr val="333399"/>
                </a:solidFill>
                <a:latin typeface="BOFDWP+Arial"/>
                <a:cs typeface="BOFDWP+Arial"/>
              </a:rPr>
              <a:t>,</a:t>
            </a:r>
            <a:endParaRPr sz="2000" dirty="0">
              <a:solidFill>
                <a:srgbClr val="333399"/>
              </a:solidFill>
              <a:latin typeface="BOFDWP+Arial"/>
              <a:cs typeface="BOFDWP+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40275" y="5662908"/>
            <a:ext cx="3585574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333399"/>
                </a:solidFill>
                <a:latin typeface="VWGCNG+Arial"/>
                <a:cs typeface="VWGCNG+Arial"/>
              </a:rPr>
              <a:t>•</a:t>
            </a:r>
            <a:r>
              <a:rPr sz="2000" spc="1446" dirty="0">
                <a:solidFill>
                  <a:srgbClr val="333399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333399"/>
                </a:solidFill>
                <a:latin typeface="VWGCNG+Arial"/>
                <a:cs typeface="VWGCNG+Arial"/>
              </a:rPr>
              <a:t>Wüstenrot</a:t>
            </a:r>
            <a:r>
              <a:rPr sz="2000" spc="-46" dirty="0">
                <a:solidFill>
                  <a:srgbClr val="333399"/>
                </a:solidFill>
                <a:latin typeface="VWGCNG+Arial"/>
                <a:cs typeface="VWGCNG+Arial"/>
              </a:rPr>
              <a:t> </a:t>
            </a:r>
            <a:r>
              <a:rPr sz="2000" dirty="0" err="1">
                <a:solidFill>
                  <a:srgbClr val="333399"/>
                </a:solidFill>
                <a:latin typeface="VWGCNG+Arial"/>
                <a:cs typeface="VWGCNG+Arial"/>
              </a:rPr>
              <a:t>hypoteční</a:t>
            </a:r>
            <a:r>
              <a:rPr sz="2000" spc="-29" dirty="0">
                <a:solidFill>
                  <a:srgbClr val="333399"/>
                </a:solidFill>
                <a:latin typeface="VWGCNG+Arial"/>
                <a:cs typeface="VWGCNG+Arial"/>
              </a:rPr>
              <a:t> </a:t>
            </a:r>
            <a:r>
              <a:rPr sz="2000" dirty="0" err="1">
                <a:solidFill>
                  <a:srgbClr val="333399"/>
                </a:solidFill>
                <a:latin typeface="VWGCNG+Arial"/>
                <a:cs typeface="VWGCNG+Arial"/>
              </a:rPr>
              <a:t>banka</a:t>
            </a:r>
            <a:r>
              <a:rPr lang="cs-CZ" sz="2000" dirty="0">
                <a:solidFill>
                  <a:srgbClr val="333399"/>
                </a:solidFill>
                <a:latin typeface="VWGCNG+Arial"/>
                <a:cs typeface="VWGCNG+Arial"/>
              </a:rPr>
              <a:t>.</a:t>
            </a:r>
            <a:endParaRPr sz="2000" dirty="0">
              <a:solidFill>
                <a:srgbClr val="333399"/>
              </a:solidFill>
              <a:latin typeface="VWGCNG+Arial"/>
              <a:cs typeface="VWGCNG+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QEQOAJ+Calibri"/>
                <a:cs typeface="QEQOAJ+Calibri"/>
              </a:rPr>
              <a:t>20 / 24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13773" y="-52289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36294" y="548916"/>
            <a:ext cx="7022465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VWGCNG+Arial"/>
                <a:cs typeface="VWGCNG+Arial"/>
              </a:rPr>
              <a:t>Zajištění</a:t>
            </a:r>
            <a:r>
              <a:rPr sz="4400" spc="-1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4400" dirty="0">
                <a:solidFill>
                  <a:srgbClr val="000000"/>
                </a:solidFill>
                <a:latin typeface="VWGCNG+Arial"/>
                <a:cs typeface="VWGCNG+Arial"/>
              </a:rPr>
              <a:t>hypotéčního úvěru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01426"/>
            <a:ext cx="8074266" cy="41806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Základní</a:t>
            </a:r>
            <a:r>
              <a:rPr sz="2000" spc="-3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podmínkou</a:t>
            </a:r>
            <a:r>
              <a:rPr sz="2000" spc="-36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poskytnutí</a:t>
            </a:r>
            <a:r>
              <a:rPr sz="2000" spc="-4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hypotečního</a:t>
            </a:r>
            <a:r>
              <a:rPr sz="2000" spc="-2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úvěru</a:t>
            </a:r>
            <a:r>
              <a:rPr sz="2000" spc="-2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je jeho</a:t>
            </a:r>
            <a:r>
              <a:rPr sz="2000" spc="-99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zajištění</a:t>
            </a:r>
          </a:p>
          <a:p>
            <a:pPr marL="342899" marR="0">
              <a:lnSpc>
                <a:spcPts val="1922"/>
              </a:lnSpc>
              <a:spcBef>
                <a:spcPts val="50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zástavním</a:t>
            </a:r>
            <a:r>
              <a:rPr sz="2000" b="1" spc="-16" dirty="0">
                <a:solidFill>
                  <a:srgbClr val="000000"/>
                </a:solidFill>
                <a:latin typeface="GEQABQ+Arial Bold"/>
                <a:cs typeface="GEQABQ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právem</a:t>
            </a:r>
            <a:r>
              <a:rPr sz="2000" b="1" spc="14" dirty="0">
                <a:solidFill>
                  <a:srgbClr val="000000"/>
                </a:solidFill>
                <a:latin typeface="GEQABQ+Arial Bold"/>
                <a:cs typeface="GEQABQ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k nemovitosti</a:t>
            </a:r>
            <a:r>
              <a:rPr sz="2000" dirty="0">
                <a:solidFill>
                  <a:srgbClr val="000000"/>
                </a:solidFill>
                <a:latin typeface="BOFDWP+Arial"/>
                <a:cs typeface="BOFDWP+Arial"/>
              </a:rPr>
              <a:t>.</a:t>
            </a: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Zastavovaná</a:t>
            </a:r>
            <a:r>
              <a:rPr sz="2000" spc="-2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nemovitost</a:t>
            </a:r>
            <a:r>
              <a:rPr sz="2000" spc="-3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může</a:t>
            </a:r>
            <a:r>
              <a:rPr sz="2000" spc="-2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být</a:t>
            </a:r>
            <a:r>
              <a:rPr sz="2000" spc="479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přímo</a:t>
            </a:r>
            <a:r>
              <a:rPr sz="2000" b="1" spc="-13" dirty="0">
                <a:solidFill>
                  <a:srgbClr val="000000"/>
                </a:solidFill>
                <a:latin typeface="GEQABQ+Arial Bold"/>
                <a:cs typeface="GEQABQ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objektem</a:t>
            </a:r>
            <a:r>
              <a:rPr sz="2000" b="1" spc="-27" dirty="0">
                <a:solidFill>
                  <a:srgbClr val="000000"/>
                </a:solidFill>
                <a:latin typeface="GEQABQ+Arial Bold"/>
                <a:cs typeface="GEQABQ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úvěru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(hypoteční</a:t>
            </a:r>
            <a:r>
              <a:rPr sz="2000" spc="-39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úvěr je čerpán</a:t>
            </a:r>
            <a:r>
              <a:rPr sz="2000" spc="-37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na její koupi,</a:t>
            </a:r>
            <a:r>
              <a:rPr sz="2000" spc="-27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výstavbu</a:t>
            </a:r>
            <a:r>
              <a:rPr sz="2000" spc="-2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či rekonstrukci)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nebo to</a:t>
            </a:r>
            <a:r>
              <a:rPr sz="2000" spc="-1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může</a:t>
            </a:r>
            <a:r>
              <a:rPr sz="2000" spc="-2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být</a:t>
            </a:r>
            <a:r>
              <a:rPr sz="2000" spc="-49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jiná</a:t>
            </a:r>
            <a:r>
              <a:rPr sz="2000" b="1" spc="-11" dirty="0">
                <a:solidFill>
                  <a:srgbClr val="000000"/>
                </a:solidFill>
                <a:latin typeface="GEQABQ+Arial Bold"/>
                <a:cs typeface="GEQABQ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či jiné</a:t>
            </a:r>
            <a:r>
              <a:rPr sz="2000" b="1" spc="-12" dirty="0">
                <a:solidFill>
                  <a:srgbClr val="000000"/>
                </a:solidFill>
                <a:latin typeface="GEQABQ+Arial Bold"/>
                <a:cs typeface="GEQABQ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(v</a:t>
            </a:r>
            <a:r>
              <a:rPr sz="2000" spc="-16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zástavě</a:t>
            </a:r>
            <a:r>
              <a:rPr sz="2000" spc="-3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může</a:t>
            </a:r>
            <a:r>
              <a:rPr sz="2000" spc="-28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být</a:t>
            </a:r>
            <a:r>
              <a:rPr sz="2000" spc="-2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i více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nemovitostí).</a:t>
            </a:r>
          </a:p>
          <a:p>
            <a:pPr marL="0" marR="0">
              <a:lnSpc>
                <a:spcPts val="2238"/>
              </a:lnSpc>
              <a:spcBef>
                <a:spcPts val="162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Nemovitost se však</a:t>
            </a:r>
            <a:r>
              <a:rPr sz="2000" b="1" spc="-13" dirty="0">
                <a:solidFill>
                  <a:srgbClr val="000000"/>
                </a:solidFill>
                <a:latin typeface="GEQABQ+Arial Bold"/>
                <a:cs typeface="GEQABQ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musí</a:t>
            </a:r>
            <a:r>
              <a:rPr sz="2000" spc="-3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nacházet</a:t>
            </a:r>
            <a:r>
              <a:rPr sz="2000" spc="-4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na</a:t>
            </a:r>
            <a:r>
              <a:rPr sz="2000" spc="-1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území</a:t>
            </a:r>
            <a:r>
              <a:rPr sz="2000" spc="-3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ČR,</a:t>
            </a:r>
            <a:r>
              <a:rPr sz="2000" spc="-1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členského</a:t>
            </a:r>
            <a:r>
              <a:rPr sz="2000" spc="-38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státu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Evropské</a:t>
            </a:r>
            <a:r>
              <a:rPr sz="2000" spc="-2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unie</a:t>
            </a:r>
            <a:r>
              <a:rPr sz="2000" spc="-1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nebo jiného státu,</a:t>
            </a:r>
            <a:r>
              <a:rPr sz="2000" spc="-1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tvořícího</a:t>
            </a:r>
            <a:r>
              <a:rPr sz="2000" spc="45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Evropský</a:t>
            </a:r>
            <a:r>
              <a:rPr sz="2000" spc="-3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hospodářský</a:t>
            </a:r>
          </a:p>
          <a:p>
            <a:pPr marL="342899" marR="0">
              <a:lnSpc>
                <a:spcPts val="1920"/>
              </a:lnSpc>
              <a:spcBef>
                <a:spcPts val="50"/>
              </a:spcBef>
              <a:spcAft>
                <a:spcPts val="0"/>
              </a:spcAft>
            </a:pPr>
            <a:r>
              <a:rPr sz="2000" spc="-11" dirty="0">
                <a:solidFill>
                  <a:srgbClr val="000000"/>
                </a:solidFill>
                <a:latin typeface="BOFDWP+Arial"/>
                <a:cs typeface="BOFDWP+Arial"/>
              </a:rPr>
              <a:t>prostor.</a:t>
            </a:r>
          </a:p>
          <a:p>
            <a:pPr marL="0" marR="0">
              <a:lnSpc>
                <a:spcPts val="2241"/>
              </a:lnSpc>
              <a:spcBef>
                <a:spcPts val="158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Doporučení</a:t>
            </a:r>
            <a:r>
              <a:rPr sz="2000" b="1" spc="-17" dirty="0">
                <a:solidFill>
                  <a:srgbClr val="000000"/>
                </a:solidFill>
                <a:latin typeface="GEQABQ+Arial Bold"/>
                <a:cs typeface="GEQABQ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České</a:t>
            </a:r>
            <a:r>
              <a:rPr sz="2000" b="1" spc="-22" dirty="0">
                <a:solidFill>
                  <a:srgbClr val="000000"/>
                </a:solidFill>
                <a:latin typeface="GEQABQ+Arial Bold"/>
                <a:cs typeface="GEQABQ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národní banky:</a:t>
            </a:r>
          </a:p>
          <a:p>
            <a:pPr marL="342900" marR="0" indent="-342900">
              <a:lnSpc>
                <a:spcPts val="2238"/>
              </a:lnSpc>
              <a:spcBef>
                <a:spcPts val="163"/>
              </a:spcBef>
              <a:spcAft>
                <a:spcPts val="0"/>
              </a:spcAft>
              <a:buFont typeface="Wingdings 3" panose="05040102010807070707" pitchFamily="18" charset="2"/>
              <a:buChar char="´"/>
            </a:pPr>
            <a:r>
              <a:rPr sz="2000" dirty="0" err="1">
                <a:solidFill>
                  <a:srgbClr val="000000"/>
                </a:solidFill>
                <a:latin typeface="VWGCNG+Arial"/>
                <a:cs typeface="VWGCNG+Arial"/>
              </a:rPr>
              <a:t>Maximální</a:t>
            </a:r>
            <a:r>
              <a:rPr sz="2000" spc="-18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hodnota</a:t>
            </a:r>
            <a:r>
              <a:rPr sz="2000" spc="-2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hypotéky</a:t>
            </a:r>
            <a:r>
              <a:rPr sz="2000" spc="-18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90 % z hodnoty</a:t>
            </a:r>
            <a:r>
              <a:rPr sz="2000" spc="-28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nemovitosti.</a:t>
            </a:r>
          </a:p>
          <a:p>
            <a:pPr marL="342900" marR="0" indent="-34290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  <a:buFont typeface="Wingdings 3" panose="05040102010807070707" pitchFamily="18" charset="2"/>
              <a:buChar char="´"/>
            </a:pPr>
            <a:r>
              <a:rPr sz="2000" dirty="0" err="1">
                <a:solidFill>
                  <a:srgbClr val="000000"/>
                </a:solidFill>
                <a:latin typeface="VWGCNG+Arial"/>
                <a:cs typeface="VWGCNG+Arial"/>
              </a:rPr>
              <a:t>Výše</a:t>
            </a:r>
            <a:r>
              <a:rPr sz="2000" spc="-1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úvěru</a:t>
            </a:r>
            <a:r>
              <a:rPr sz="2000" spc="-2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v maximální hodnotě</a:t>
            </a:r>
            <a:r>
              <a:rPr sz="2000" spc="-39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9 čistých</a:t>
            </a:r>
            <a:r>
              <a:rPr sz="2000" spc="-37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VWGCNG+Arial"/>
                <a:cs typeface="VWGCNG+Arial"/>
              </a:rPr>
              <a:t>ročních</a:t>
            </a:r>
            <a:r>
              <a:rPr sz="2000" spc="-36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VWGCNG+Arial"/>
                <a:cs typeface="VWGCNG+Arial"/>
              </a:rPr>
              <a:t>příjmů</a:t>
            </a:r>
            <a:r>
              <a:rPr lang="cs-CZ" sz="200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VWGCNG+Arial"/>
                <a:cs typeface="VWGCNG+Arial"/>
              </a:rPr>
              <a:t>domácnosti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.</a:t>
            </a:r>
            <a:endParaRPr lang="cs-CZ" sz="2000" dirty="0">
              <a:solidFill>
                <a:srgbClr val="000000"/>
              </a:solidFill>
              <a:latin typeface="VWGCNG+Arial"/>
              <a:cs typeface="VWGCNG+Arial"/>
            </a:endParaRPr>
          </a:p>
          <a:p>
            <a:pPr marL="342900" marR="0" indent="-34290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  <a:buFont typeface="Wingdings 3" panose="05040102010807070707" pitchFamily="18" charset="2"/>
              <a:buChar char="´"/>
            </a:pPr>
            <a:r>
              <a:rPr lang="cs-CZ" sz="2000" dirty="0">
                <a:solidFill>
                  <a:srgbClr val="000000"/>
                </a:solidFill>
                <a:latin typeface="VWGCNG+Arial"/>
                <a:cs typeface="VWGCNG+Arial"/>
              </a:rPr>
              <a:t>Součet</a:t>
            </a:r>
            <a:r>
              <a:rPr lang="cs-CZ" sz="2000" spc="-1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VWGCNG+Arial"/>
                <a:cs typeface="VWGCNG+Arial"/>
              </a:rPr>
              <a:t>splátek</a:t>
            </a:r>
            <a:r>
              <a:rPr lang="cs-CZ" sz="2000" spc="-18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VWGCNG+Arial"/>
                <a:cs typeface="VWGCNG+Arial"/>
              </a:rPr>
              <a:t>může</a:t>
            </a:r>
            <a:r>
              <a:rPr lang="cs-CZ" sz="2000" spc="-2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VWGCNG+Arial"/>
                <a:cs typeface="VWGCNG+Arial"/>
              </a:rPr>
              <a:t>tvořit</a:t>
            </a:r>
            <a:r>
              <a:rPr lang="cs-CZ" sz="2000" spc="-17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VWGCNG+Arial"/>
                <a:cs typeface="VWGCNG+Arial"/>
              </a:rPr>
              <a:t>maximálně</a:t>
            </a:r>
            <a:r>
              <a:rPr lang="cs-CZ" sz="2000" spc="-69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VWGCNG+Arial"/>
                <a:cs typeface="VWGCNG+Arial"/>
              </a:rPr>
              <a:t>45</a:t>
            </a:r>
            <a:r>
              <a:rPr lang="cs-CZ" sz="2000" spc="-1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VWGCNG+Arial"/>
                <a:cs typeface="VWGCNG+Arial"/>
              </a:rPr>
              <a:t>% z čistého</a:t>
            </a:r>
            <a:r>
              <a:rPr lang="cs-CZ" sz="2000" spc="-28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VWGCNG+Arial"/>
                <a:cs typeface="VWGCNG+Arial"/>
              </a:rPr>
              <a:t>měsíčního     příjmu</a:t>
            </a:r>
            <a:r>
              <a:rPr lang="cs-CZ" sz="2000" spc="-26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VWGCNG+Arial"/>
                <a:cs typeface="VWGCNG+Arial"/>
              </a:rPr>
              <a:t>žadatele.</a:t>
            </a:r>
            <a:endParaRPr sz="2000" dirty="0">
              <a:solidFill>
                <a:srgbClr val="000000"/>
              </a:solidFill>
              <a:latin typeface="VWGCNG+Arial"/>
              <a:cs typeface="VWGCNG+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QEQOAJ+Calibri"/>
                <a:cs typeface="QEQOAJ+Calibri"/>
              </a:rPr>
              <a:t>21 / 24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36294" y="548916"/>
            <a:ext cx="7022465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VWGCNG+Arial"/>
                <a:cs typeface="VWGCNG+Arial"/>
              </a:rPr>
              <a:t>Zajištění</a:t>
            </a:r>
            <a:r>
              <a:rPr sz="4400" spc="-1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4400" dirty="0">
                <a:solidFill>
                  <a:srgbClr val="000000"/>
                </a:solidFill>
                <a:latin typeface="VWGCNG+Arial"/>
                <a:cs typeface="VWGCNG+Arial"/>
              </a:rPr>
              <a:t>hypotéčního úvěru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513945"/>
            <a:ext cx="8138314" cy="25176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Na</a:t>
            </a:r>
            <a:r>
              <a:rPr sz="2000" spc="-1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nemovitosti,</a:t>
            </a:r>
            <a:r>
              <a:rPr sz="2000" spc="-2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která</a:t>
            </a:r>
            <a:r>
              <a:rPr sz="2000" spc="-3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má</a:t>
            </a:r>
            <a:r>
              <a:rPr sz="2000" spc="-1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sloužit</a:t>
            </a:r>
            <a:r>
              <a:rPr sz="2000" spc="-2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pro</a:t>
            </a:r>
            <a:r>
              <a:rPr sz="2000" spc="-1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zajištění</a:t>
            </a:r>
            <a:r>
              <a:rPr sz="2000" spc="-2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hypotečního</a:t>
            </a:r>
          </a:p>
          <a:p>
            <a:pPr marL="342899" marR="0">
              <a:lnSpc>
                <a:spcPts val="1919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úvěru,</a:t>
            </a:r>
            <a:r>
              <a:rPr sz="2000" spc="51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nesmí</a:t>
            </a:r>
            <a:r>
              <a:rPr sz="2000" b="1" spc="-26" dirty="0">
                <a:solidFill>
                  <a:srgbClr val="000000"/>
                </a:solidFill>
                <a:latin typeface="GEQABQ+Arial Bold"/>
                <a:cs typeface="GEQABQ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váznout jiné zástavní</a:t>
            </a:r>
            <a:r>
              <a:rPr sz="2000" b="1" spc="-20" dirty="0">
                <a:solidFill>
                  <a:srgbClr val="000000"/>
                </a:solidFill>
                <a:latin typeface="GEQABQ+Arial Bold"/>
                <a:cs typeface="GEQABQ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právo</a:t>
            </a:r>
            <a:r>
              <a:rPr sz="2000" b="1" spc="11" dirty="0">
                <a:solidFill>
                  <a:srgbClr val="000000"/>
                </a:solidFill>
                <a:latin typeface="GEQABQ+Arial Bold"/>
                <a:cs typeface="GEQABQ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třetí</a:t>
            </a:r>
            <a:r>
              <a:rPr sz="2000" b="1" spc="-42" dirty="0">
                <a:solidFill>
                  <a:srgbClr val="000000"/>
                </a:solidFill>
                <a:latin typeface="GEQABQ+Arial Bold"/>
                <a:cs typeface="GEQABQ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osoby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,</a:t>
            </a:r>
            <a:r>
              <a:rPr sz="2000" spc="1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s výjimkou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zástavního</a:t>
            </a:r>
            <a:r>
              <a:rPr sz="2000" spc="-3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práva,</a:t>
            </a:r>
            <a:r>
              <a:rPr sz="2000" spc="-2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kterým</a:t>
            </a:r>
            <a:r>
              <a:rPr sz="2000" spc="-39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je zajištěn</a:t>
            </a:r>
            <a:r>
              <a:rPr sz="2000" spc="-1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úvěr</a:t>
            </a:r>
            <a:r>
              <a:rPr sz="2000" spc="-1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poskytnutý</a:t>
            </a:r>
            <a:r>
              <a:rPr sz="2000" spc="-3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např.</a:t>
            </a:r>
            <a:r>
              <a:rPr sz="2000" spc="-3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stavební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spořitelnou</a:t>
            </a:r>
            <a:r>
              <a:rPr sz="2000" spc="-3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za</a:t>
            </a:r>
            <a:r>
              <a:rPr sz="2000" spc="-16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předpokladu,</a:t>
            </a:r>
            <a:r>
              <a:rPr sz="2000" spc="-4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že</a:t>
            </a:r>
            <a:r>
              <a:rPr sz="2000" spc="-16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stavební</a:t>
            </a:r>
            <a:r>
              <a:rPr sz="2000" spc="-28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spořitelna</a:t>
            </a:r>
            <a:r>
              <a:rPr sz="2000" spc="-3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s</a:t>
            </a:r>
            <a:r>
              <a:rPr sz="2000" spc="1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přednostním</a:t>
            </a:r>
          </a:p>
          <a:p>
            <a:pPr marL="342899" marR="0">
              <a:lnSpc>
                <a:spcPts val="1922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pořadím</a:t>
            </a:r>
            <a:r>
              <a:rPr sz="2000" spc="-4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svého zástavního</a:t>
            </a:r>
            <a:r>
              <a:rPr sz="2000" spc="48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práva</a:t>
            </a:r>
            <a:r>
              <a:rPr sz="2000" spc="-3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dali emitentovi</a:t>
            </a:r>
            <a:r>
              <a:rPr sz="2000" spc="-2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HZL</a:t>
            </a:r>
            <a:r>
              <a:rPr sz="2000" spc="-8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ke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zřízení</a:t>
            </a:r>
            <a:r>
              <a:rPr sz="2000" spc="50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zástavného</a:t>
            </a:r>
            <a:r>
              <a:rPr sz="2000" spc="-37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práva</a:t>
            </a:r>
            <a:r>
              <a:rPr sz="2000" spc="-3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v dalším</a:t>
            </a:r>
            <a:r>
              <a:rPr sz="2000" spc="-2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pořadí</a:t>
            </a:r>
            <a:r>
              <a:rPr sz="2000" spc="-4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předchozí</a:t>
            </a:r>
            <a:r>
              <a:rPr sz="2000" spc="-6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písemný</a:t>
            </a:r>
          </a:p>
          <a:p>
            <a:pPr marL="342899" marR="0">
              <a:lnSpc>
                <a:spcPts val="1919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souhlas.</a:t>
            </a:r>
            <a:r>
              <a:rPr sz="2000" spc="-3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V tomto</a:t>
            </a:r>
            <a:r>
              <a:rPr sz="2000" spc="-19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případě</a:t>
            </a:r>
            <a:r>
              <a:rPr sz="2000" spc="-2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lze</a:t>
            </a:r>
            <a:r>
              <a:rPr sz="2000" spc="-1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pro</a:t>
            </a:r>
            <a:r>
              <a:rPr sz="2000" spc="-1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účely</a:t>
            </a:r>
            <a:r>
              <a:rPr sz="2000" spc="-1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krytí</a:t>
            </a:r>
            <a:r>
              <a:rPr sz="2000" spc="-3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HZL</a:t>
            </a:r>
            <a:r>
              <a:rPr sz="2000" spc="-68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zahrnout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pohledávku</a:t>
            </a:r>
            <a:r>
              <a:rPr sz="2000" spc="518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z hypotečního</a:t>
            </a:r>
            <a:r>
              <a:rPr sz="2000" spc="-37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úvěru</a:t>
            </a:r>
            <a:r>
              <a:rPr sz="2000" spc="-1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maximálně</a:t>
            </a:r>
            <a:r>
              <a:rPr sz="2000" spc="-1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ve výši</a:t>
            </a:r>
            <a:r>
              <a:rPr sz="2000" spc="549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rozdílu</a:t>
            </a:r>
            <a:r>
              <a:rPr sz="2000" spc="-3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mezi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70%</a:t>
            </a:r>
            <a:r>
              <a:rPr sz="2000" spc="-1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zástavní</a:t>
            </a:r>
            <a:r>
              <a:rPr sz="2000" spc="49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hodnoty</a:t>
            </a:r>
            <a:r>
              <a:rPr sz="2000" spc="-38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zastavené</a:t>
            </a:r>
            <a:r>
              <a:rPr sz="2000" spc="-37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nemovitosti</a:t>
            </a:r>
            <a:r>
              <a:rPr sz="2000" spc="-18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a</a:t>
            </a:r>
            <a:r>
              <a:rPr sz="2000" spc="-1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pohledávkou</a:t>
            </a:r>
            <a:r>
              <a:rPr sz="2000" spc="-28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z</a:t>
            </a:r>
          </a:p>
          <a:p>
            <a:pPr marL="342899" marR="0">
              <a:lnSpc>
                <a:spcPts val="1922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úvěru</a:t>
            </a:r>
            <a:r>
              <a:rPr sz="2000" spc="-2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poskytnutého</a:t>
            </a:r>
            <a:r>
              <a:rPr sz="2000" spc="-3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stavební</a:t>
            </a:r>
            <a:r>
              <a:rPr sz="2000" spc="-26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spořitelnou.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4257780"/>
            <a:ext cx="7887073" cy="8101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Nemovitost musí být</a:t>
            </a:r>
            <a:r>
              <a:rPr sz="2000" b="1" spc="-18" dirty="0">
                <a:solidFill>
                  <a:srgbClr val="000000"/>
                </a:solidFill>
                <a:latin typeface="GEQABQ+Arial Bold"/>
                <a:cs typeface="GEQABQ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v zástavě </a:t>
            </a:r>
            <a:r>
              <a:rPr sz="2000" b="1" spc="-11" dirty="0">
                <a:solidFill>
                  <a:srgbClr val="000000"/>
                </a:solidFill>
                <a:latin typeface="GEQABQ+Arial Bold"/>
                <a:cs typeface="GEQABQ+Arial Bold"/>
              </a:rPr>
              <a:t>celá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,</a:t>
            </a:r>
            <a:r>
              <a:rPr sz="2000" spc="-3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banky</a:t>
            </a:r>
            <a:r>
              <a:rPr sz="2000" spc="-2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neakceptují</a:t>
            </a:r>
            <a:r>
              <a:rPr sz="2000" spc="-5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např.</a:t>
            </a:r>
          </a:p>
          <a:p>
            <a:pPr marL="342899" marR="0">
              <a:lnSpc>
                <a:spcPts val="1920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polovinu domu.</a:t>
            </a:r>
            <a:r>
              <a:rPr sz="2000" spc="-26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Na</a:t>
            </a:r>
            <a:r>
              <a:rPr sz="2000" spc="-1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nemovitosti</a:t>
            </a:r>
            <a:r>
              <a:rPr sz="2000" spc="-19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také</a:t>
            </a:r>
            <a:r>
              <a:rPr sz="2000" spc="47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nesmí</a:t>
            </a:r>
            <a:r>
              <a:rPr sz="2000" spc="-37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váznout</a:t>
            </a:r>
            <a:r>
              <a:rPr sz="2000" spc="52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žádné</a:t>
            </a:r>
            <a:r>
              <a:rPr sz="2000" spc="-2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věcné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břemeno</a:t>
            </a:r>
            <a:r>
              <a:rPr sz="2000" spc="-36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bránící</a:t>
            </a:r>
            <a:r>
              <a:rPr sz="2000" spc="-4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užívání.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QEQOAJ+Calibri"/>
                <a:cs typeface="QEQOAJ+Calibri"/>
              </a:rPr>
              <a:t>22 / 24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36294" y="548916"/>
            <a:ext cx="7022465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VWGCNG+Arial"/>
                <a:cs typeface="VWGCNG+Arial"/>
              </a:rPr>
              <a:t>Zajištění</a:t>
            </a:r>
            <a:r>
              <a:rPr sz="4400" spc="-1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4400" dirty="0">
                <a:solidFill>
                  <a:srgbClr val="000000"/>
                </a:solidFill>
                <a:latin typeface="VWGCNG+Arial"/>
                <a:cs typeface="VWGCNG+Arial"/>
              </a:rPr>
              <a:t>hypotéčního úvěru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01426"/>
            <a:ext cx="8152759" cy="41032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Do zástavy</a:t>
            </a:r>
            <a:r>
              <a:rPr sz="2000" b="1" spc="-13" dirty="0">
                <a:solidFill>
                  <a:srgbClr val="000000"/>
                </a:solidFill>
                <a:latin typeface="GEQABQ+Arial Bold"/>
                <a:cs typeface="GEQABQ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lze</a:t>
            </a:r>
            <a:r>
              <a:rPr sz="2000" b="1" spc="-21" dirty="0">
                <a:solidFill>
                  <a:srgbClr val="000000"/>
                </a:solidFill>
                <a:latin typeface="GEQABQ+Arial Bold"/>
                <a:cs typeface="GEQABQ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dát i rozestavěnou nemovitost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,</a:t>
            </a:r>
            <a:r>
              <a:rPr sz="2000" spc="-2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která</a:t>
            </a:r>
            <a:r>
              <a:rPr sz="2000" spc="-2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je jako</a:t>
            </a:r>
          </a:p>
          <a:p>
            <a:pPr marL="342899" marR="0">
              <a:lnSpc>
                <a:spcPts val="1922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rozestavěná</a:t>
            </a:r>
            <a:r>
              <a:rPr sz="2000" spc="-48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zapsaná</a:t>
            </a:r>
            <a:r>
              <a:rPr sz="2000" spc="-37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v katastru</a:t>
            </a:r>
            <a:r>
              <a:rPr sz="2000" spc="-3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nemovitostí,</a:t>
            </a:r>
            <a:r>
              <a:rPr sz="2000" spc="-3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a na níž je čerpán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spc="-22" dirty="0">
                <a:solidFill>
                  <a:srgbClr val="000000"/>
                </a:solidFill>
                <a:latin typeface="VWGCNG+Arial"/>
                <a:cs typeface="VWGCNG+Arial"/>
              </a:rPr>
              <a:t>úvěr.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 Stavbu lze</a:t>
            </a:r>
            <a:r>
              <a:rPr sz="2000" spc="-1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jako</a:t>
            </a:r>
            <a:r>
              <a:rPr sz="2000" spc="-1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rozestavěnou</a:t>
            </a:r>
            <a:r>
              <a:rPr sz="2000" spc="-4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stavbu</a:t>
            </a:r>
            <a:r>
              <a:rPr sz="2000" spc="-1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zapsat</a:t>
            </a:r>
            <a:r>
              <a:rPr sz="2000" spc="-4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do katastru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nemovitostí,</a:t>
            </a:r>
            <a:r>
              <a:rPr sz="2000" spc="-3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pokud</a:t>
            </a:r>
            <a:r>
              <a:rPr sz="2000" spc="-2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má</a:t>
            </a:r>
            <a:r>
              <a:rPr sz="2000" spc="-1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postaveno</a:t>
            </a:r>
            <a:r>
              <a:rPr sz="2000" spc="-3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alespoň</a:t>
            </a:r>
            <a:r>
              <a:rPr sz="2000" spc="-1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jedno nadzemní</a:t>
            </a:r>
            <a:r>
              <a:rPr sz="2000" spc="-4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podlaží.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Pokud je objekt</a:t>
            </a:r>
            <a:r>
              <a:rPr sz="2000" spc="-3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úvěru</a:t>
            </a:r>
            <a:r>
              <a:rPr sz="2000" spc="-1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a zástava</a:t>
            </a:r>
            <a:r>
              <a:rPr sz="2000" spc="-2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totožná</a:t>
            </a:r>
            <a:r>
              <a:rPr sz="2000" spc="-2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a jedná se o výstavbu,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musí</a:t>
            </a:r>
            <a:r>
              <a:rPr sz="2000" spc="-3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být</a:t>
            </a:r>
            <a:r>
              <a:rPr sz="2000" spc="51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OFDWP+Arial"/>
                <a:cs typeface="BOFDWP+Arial"/>
              </a:rPr>
              <a:t>v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každém</a:t>
            </a:r>
            <a:r>
              <a:rPr sz="2000" b="1" spc="-30" dirty="0">
                <a:solidFill>
                  <a:srgbClr val="000000"/>
                </a:solidFill>
                <a:latin typeface="GEQABQ+Arial Bold"/>
                <a:cs typeface="GEQABQ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okamžiku</a:t>
            </a:r>
            <a:r>
              <a:rPr sz="2000" b="1" spc="-28" dirty="0">
                <a:solidFill>
                  <a:srgbClr val="000000"/>
                </a:solidFill>
                <a:latin typeface="GEQABQ+Arial Bold"/>
                <a:cs typeface="GEQABQ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vyčerpané</a:t>
            </a:r>
            <a:r>
              <a:rPr sz="2000" b="1" spc="36" dirty="0">
                <a:solidFill>
                  <a:srgbClr val="000000"/>
                </a:solidFill>
                <a:latin typeface="GEQABQ+Arial Bold"/>
                <a:cs typeface="GEQABQ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peníze z úvěru</a:t>
            </a:r>
          </a:p>
          <a:p>
            <a:pPr marL="342899" marR="0">
              <a:lnSpc>
                <a:spcPts val="1922"/>
              </a:lnSpc>
              <a:spcBef>
                <a:spcPts val="50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zajištěny</a:t>
            </a:r>
            <a:r>
              <a:rPr sz="2000" b="1" spc="-33" dirty="0">
                <a:solidFill>
                  <a:srgbClr val="000000"/>
                </a:solidFill>
                <a:latin typeface="GEQABQ+Arial Bold"/>
                <a:cs typeface="GEQABQ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nejméně na </a:t>
            </a:r>
            <a:r>
              <a:rPr sz="2000" b="1" spc="-16" dirty="0">
                <a:solidFill>
                  <a:srgbClr val="000000"/>
                </a:solidFill>
                <a:latin typeface="GEQABQ+Arial Bold"/>
                <a:cs typeface="GEQABQ+Arial Bold"/>
              </a:rPr>
              <a:t>143%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,</a:t>
            </a:r>
            <a:r>
              <a:rPr sz="2000" spc="1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to znamená,</a:t>
            </a:r>
            <a:r>
              <a:rPr sz="2000" spc="-4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že</a:t>
            </a:r>
            <a:r>
              <a:rPr sz="2000" spc="-1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banka</a:t>
            </a:r>
            <a:r>
              <a:rPr sz="2000" spc="-29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uvolňuje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peníze</a:t>
            </a:r>
            <a:r>
              <a:rPr sz="2000" spc="-2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postupně,</a:t>
            </a:r>
            <a:r>
              <a:rPr sz="2000" spc="-4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podle toho jak roste</a:t>
            </a:r>
            <a:r>
              <a:rPr sz="2000" spc="-28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cena</a:t>
            </a:r>
            <a:r>
              <a:rPr sz="2000" spc="-2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nemovitosti</a:t>
            </a:r>
            <a:r>
              <a:rPr sz="2000" spc="-19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v důsledku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její </a:t>
            </a:r>
            <a:r>
              <a:rPr sz="2000" spc="-16" dirty="0">
                <a:solidFill>
                  <a:srgbClr val="000000"/>
                </a:solidFill>
                <a:latin typeface="VWGCNG+Arial"/>
                <a:cs typeface="VWGCNG+Arial"/>
              </a:rPr>
              <a:t>výstavby.</a:t>
            </a: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Dalším</a:t>
            </a:r>
            <a:r>
              <a:rPr sz="2000" spc="-16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nástrojem</a:t>
            </a:r>
            <a:r>
              <a:rPr sz="2000" spc="-3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zajištění,</a:t>
            </a:r>
            <a:r>
              <a:rPr sz="2000" spc="-26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které</a:t>
            </a:r>
            <a:r>
              <a:rPr sz="2000" spc="-3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banka</a:t>
            </a:r>
            <a:r>
              <a:rPr sz="2000" spc="-2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vyžaduje</a:t>
            </a:r>
            <a:r>
              <a:rPr sz="2000" spc="476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OFDWP+Arial"/>
                <a:cs typeface="BOFDWP+Arial"/>
              </a:rPr>
              <a:t>je </a:t>
            </a:r>
            <a:r>
              <a:rPr sz="2000" b="1" dirty="0">
                <a:solidFill>
                  <a:srgbClr val="000000"/>
                </a:solidFill>
                <a:latin typeface="JSSQUE+Arial Bold"/>
                <a:cs typeface="JSSQUE+Arial Bold"/>
              </a:rPr>
              <a:t>vinkulace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pojištění</a:t>
            </a:r>
            <a:r>
              <a:rPr sz="2000" b="1" spc="-30" dirty="0">
                <a:solidFill>
                  <a:srgbClr val="000000"/>
                </a:solidFill>
                <a:latin typeface="GEQABQ+Arial Bold"/>
                <a:cs typeface="GEQABQ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zastavované</a:t>
            </a:r>
            <a:r>
              <a:rPr sz="2000" b="1" spc="14" dirty="0">
                <a:solidFill>
                  <a:srgbClr val="000000"/>
                </a:solidFill>
                <a:latin typeface="GEQABQ+Arial Bold"/>
                <a:cs typeface="GEQABQ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nemovitosti</a:t>
            </a:r>
            <a:r>
              <a:rPr sz="2000" b="1" spc="-78" dirty="0">
                <a:solidFill>
                  <a:srgbClr val="000000"/>
                </a:solidFill>
                <a:latin typeface="GEQABQ+Arial Bold"/>
                <a:cs typeface="GEQABQ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ve</a:t>
            </a:r>
            <a:r>
              <a:rPr sz="2000" spc="1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prospěch</a:t>
            </a:r>
            <a:r>
              <a:rPr sz="2000" spc="-5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spc="-22" dirty="0">
                <a:solidFill>
                  <a:srgbClr val="000000"/>
                </a:solidFill>
                <a:latin typeface="VWGCNG+Arial"/>
                <a:cs typeface="VWGCNG+Arial"/>
              </a:rPr>
              <a:t>banky.</a:t>
            </a:r>
          </a:p>
          <a:p>
            <a:pPr marL="0" marR="0">
              <a:lnSpc>
                <a:spcPts val="2238"/>
              </a:lnSpc>
              <a:spcBef>
                <a:spcPts val="163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Banka</a:t>
            </a:r>
            <a:r>
              <a:rPr sz="2000" spc="-1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někdy</a:t>
            </a:r>
            <a:r>
              <a:rPr sz="2000" spc="-28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také</a:t>
            </a:r>
            <a:r>
              <a:rPr sz="2000" spc="-1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může</a:t>
            </a:r>
            <a:r>
              <a:rPr sz="2000" spc="-2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požadovat</a:t>
            </a:r>
            <a:r>
              <a:rPr sz="2000" spc="47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uzavření</a:t>
            </a:r>
            <a:r>
              <a:rPr sz="2000" spc="-4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životního nebo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úvěrového</a:t>
            </a:r>
            <a:r>
              <a:rPr sz="2000" b="1" spc="39" dirty="0">
                <a:solidFill>
                  <a:srgbClr val="000000"/>
                </a:solidFill>
                <a:latin typeface="GEQABQ+Arial Bold"/>
                <a:cs typeface="GEQABQ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pojištění</a:t>
            </a:r>
            <a:r>
              <a:rPr sz="2000" b="1" spc="-31" dirty="0">
                <a:solidFill>
                  <a:srgbClr val="000000"/>
                </a:solidFill>
                <a:latin typeface="GEQABQ+Arial Bold"/>
                <a:cs typeface="GEQABQ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žadatele</a:t>
            </a:r>
            <a:r>
              <a:rPr sz="2000" b="1" spc="-35" dirty="0">
                <a:solidFill>
                  <a:srgbClr val="000000"/>
                </a:solidFill>
                <a:latin typeface="GEQABQ+Arial Bold"/>
                <a:cs typeface="GEQABQ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a vinkulaci</a:t>
            </a:r>
            <a:r>
              <a:rPr sz="2000" b="1" spc="11" dirty="0">
                <a:solidFill>
                  <a:srgbClr val="000000"/>
                </a:solidFill>
                <a:latin typeface="GEQABQ+Arial Bold"/>
                <a:cs typeface="GEQABQ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tohoto</a:t>
            </a:r>
            <a:r>
              <a:rPr sz="2000" b="1" spc="-25" dirty="0">
                <a:solidFill>
                  <a:srgbClr val="000000"/>
                </a:solidFill>
                <a:latin typeface="GEQABQ+Arial Bold"/>
                <a:cs typeface="GEQABQ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pojištění</a:t>
            </a:r>
            <a:r>
              <a:rPr sz="2000" b="1" spc="-119" dirty="0">
                <a:solidFill>
                  <a:srgbClr val="000000"/>
                </a:solidFill>
                <a:latin typeface="GEQABQ+Arial Bold"/>
                <a:cs typeface="GEQABQ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opět</a:t>
            </a:r>
          </a:p>
          <a:p>
            <a:pPr marL="342899" marR="0">
              <a:lnSpc>
                <a:spcPts val="1919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ve prospěch</a:t>
            </a:r>
            <a:r>
              <a:rPr sz="2000" spc="-49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spc="-20" dirty="0">
                <a:solidFill>
                  <a:srgbClr val="000000"/>
                </a:solidFill>
                <a:latin typeface="VWGCNG+Arial"/>
                <a:cs typeface="VWGCNG+Arial"/>
              </a:rPr>
              <a:t>banky.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 Banka</a:t>
            </a:r>
            <a:r>
              <a:rPr sz="2000" spc="-1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může</a:t>
            </a:r>
            <a:r>
              <a:rPr sz="2000" spc="-2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též vyžadovat</a:t>
            </a:r>
            <a:r>
              <a:rPr sz="2000" spc="-1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další</a:t>
            </a:r>
            <a:r>
              <a:rPr sz="2000" spc="-98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spoludlužníky</a:t>
            </a:r>
          </a:p>
          <a:p>
            <a:pPr marL="342899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či</a:t>
            </a:r>
            <a:r>
              <a:rPr sz="2000" b="1" spc="-13" dirty="0">
                <a:solidFill>
                  <a:srgbClr val="000000"/>
                </a:solidFill>
                <a:latin typeface="GEQABQ+Arial Bold"/>
                <a:cs typeface="GEQABQ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GEQABQ+Arial Bold"/>
                <a:cs typeface="GEQABQ+Arial Bold"/>
              </a:rPr>
              <a:t>ručitele</a:t>
            </a:r>
            <a:r>
              <a:rPr sz="2000" b="1" spc="-46" dirty="0">
                <a:solidFill>
                  <a:srgbClr val="000000"/>
                </a:solidFill>
                <a:latin typeface="GEQABQ+Arial Bold"/>
                <a:cs typeface="GEQABQ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pro</a:t>
            </a:r>
            <a:r>
              <a:rPr sz="2000" spc="-28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případ,</a:t>
            </a:r>
            <a:r>
              <a:rPr sz="2000" spc="-3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že</a:t>
            </a:r>
            <a:r>
              <a:rPr sz="2000" spc="-1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by klient</a:t>
            </a:r>
            <a:r>
              <a:rPr sz="2000" spc="-2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nebyl schopen</a:t>
            </a:r>
            <a:r>
              <a:rPr sz="2000" spc="-41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úvěr</a:t>
            </a:r>
            <a:r>
              <a:rPr sz="2000" spc="-1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splácet</a:t>
            </a:r>
          </a:p>
          <a:p>
            <a:pPr marL="342899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(nízká</a:t>
            </a:r>
            <a:r>
              <a:rPr sz="2000" spc="-36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bonita,</a:t>
            </a:r>
            <a:r>
              <a:rPr sz="2000" spc="-20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nebo</a:t>
            </a:r>
            <a:r>
              <a:rPr sz="2000" spc="-2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vyšší</a:t>
            </a:r>
            <a:r>
              <a:rPr sz="2000" spc="-18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000" dirty="0">
                <a:solidFill>
                  <a:srgbClr val="000000"/>
                </a:solidFill>
                <a:latin typeface="VWGCNG+Arial"/>
                <a:cs typeface="VWGCNG+Arial"/>
              </a:rPr>
              <a:t>věk klienta).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QEQOAJ+Calibri"/>
                <a:cs typeface="QEQOAJ+Calibri"/>
              </a:rPr>
              <a:t>23 / 24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">
            <a:extLst>
              <a:ext uri="{FF2B5EF4-FFF2-40B4-BE49-F238E27FC236}">
                <a16:creationId xmlns:a16="http://schemas.microsoft.com/office/drawing/2014/main" id="{D1B88EF7-60B4-440E-9EA5-5F2FE1AD78D1}"/>
              </a:ext>
            </a:extLst>
          </p:cNvPr>
          <p:cNvSpPr/>
          <p:nvPr/>
        </p:nvSpPr>
        <p:spPr>
          <a:xfrm>
            <a:off x="11782" y="3967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069238" y="271211"/>
            <a:ext cx="7154182" cy="12147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spc="-57" dirty="0">
                <a:solidFill>
                  <a:srgbClr val="000000"/>
                </a:solidFill>
                <a:latin typeface="VWGCNG+Arial"/>
                <a:cs typeface="VWGCNG+Arial"/>
              </a:rPr>
              <a:t>Typy</a:t>
            </a:r>
            <a:r>
              <a:rPr sz="4000" spc="5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4000" dirty="0">
                <a:solidFill>
                  <a:srgbClr val="000000"/>
                </a:solidFill>
                <a:latin typeface="VWGCNG+Arial"/>
                <a:cs typeface="VWGCNG+Arial"/>
              </a:rPr>
              <a:t>některých</a:t>
            </a:r>
            <a:r>
              <a:rPr sz="4000" spc="13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4000" dirty="0">
                <a:solidFill>
                  <a:srgbClr val="000000"/>
                </a:solidFill>
                <a:latin typeface="VWGCNG+Arial"/>
                <a:cs typeface="VWGCNG+Arial"/>
              </a:rPr>
              <a:t>hypoték(</a:t>
            </a:r>
            <a:r>
              <a:rPr sz="4000" spc="24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4000" dirty="0">
                <a:solidFill>
                  <a:srgbClr val="000000"/>
                </a:solidFill>
                <a:latin typeface="VWGCNG+Arial"/>
                <a:cs typeface="VWGCNG+Arial"/>
              </a:rPr>
              <a:t>i těch,</a:t>
            </a:r>
          </a:p>
          <a:p>
            <a:pPr marL="99059" marR="0">
              <a:lnSpc>
                <a:spcPts val="4466"/>
              </a:lnSpc>
              <a:spcBef>
                <a:spcPts val="333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VWGCNG+Arial"/>
                <a:cs typeface="VWGCNG+Arial"/>
              </a:rPr>
              <a:t>které u</a:t>
            </a:r>
            <a:r>
              <a:rPr sz="4000" spc="15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4000" dirty="0">
                <a:solidFill>
                  <a:srgbClr val="000000"/>
                </a:solidFill>
                <a:latin typeface="VWGCNG+Arial"/>
                <a:cs typeface="VWGCNG+Arial"/>
              </a:rPr>
              <a:t>nás nejsou v nabídce</a:t>
            </a:r>
            <a:r>
              <a:rPr sz="4000" spc="18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4000" dirty="0">
                <a:solidFill>
                  <a:srgbClr val="000000"/>
                </a:solidFill>
                <a:latin typeface="VWGCNG+Arial"/>
                <a:cs typeface="VWGCNG+Arial"/>
              </a:rPr>
              <a:t>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1539" y="1916252"/>
            <a:ext cx="3278377" cy="936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 err="1">
                <a:solidFill>
                  <a:srgbClr val="000000"/>
                </a:solidFill>
                <a:latin typeface="VWGCNG+Arial"/>
                <a:cs typeface="VWGCNG+Arial"/>
              </a:rPr>
              <a:t>Netradiční</a:t>
            </a:r>
            <a:r>
              <a:rPr sz="2400" spc="22" dirty="0">
                <a:solidFill>
                  <a:srgbClr val="000000"/>
                </a:solidFill>
                <a:latin typeface="VWGCNG+Arial"/>
                <a:cs typeface="VWGCNG+Arial"/>
              </a:rPr>
              <a:t> </a:t>
            </a:r>
            <a:r>
              <a:rPr sz="2400" dirty="0">
                <a:solidFill>
                  <a:srgbClr val="000000"/>
                </a:solidFill>
                <a:latin typeface="VWGCNG+Arial"/>
                <a:cs typeface="VWGCNG+Arial"/>
              </a:rPr>
              <a:t>hypotéky:</a:t>
            </a:r>
          </a:p>
          <a:p>
            <a:pPr marL="0" marR="0">
              <a:lnSpc>
                <a:spcPts val="2300"/>
              </a:lnSpc>
              <a:spcBef>
                <a:spcPts val="198"/>
              </a:spcBef>
              <a:spcAft>
                <a:spcPts val="0"/>
              </a:spcAft>
            </a:pPr>
            <a:r>
              <a:rPr sz="2400" dirty="0" err="1">
                <a:solidFill>
                  <a:srgbClr val="009999"/>
                </a:solidFill>
                <a:latin typeface="VWGCNG+Arial"/>
                <a:cs typeface="VWGCNG+Arial"/>
              </a:rPr>
              <a:t>Americká</a:t>
            </a:r>
            <a:r>
              <a:rPr sz="2400" spc="18" dirty="0">
                <a:solidFill>
                  <a:srgbClr val="009999"/>
                </a:solidFill>
                <a:latin typeface="VWGCNG+Arial"/>
                <a:cs typeface="VWGCNG+Arial"/>
              </a:rPr>
              <a:t> </a:t>
            </a:r>
            <a:r>
              <a:rPr sz="2400" dirty="0" err="1">
                <a:solidFill>
                  <a:srgbClr val="009999"/>
                </a:solidFill>
                <a:latin typeface="VWGCNG+Arial"/>
                <a:cs typeface="VWGCNG+Arial"/>
              </a:rPr>
              <a:t>hypotéka</a:t>
            </a:r>
            <a:endParaRPr lang="cs-CZ" sz="2400" dirty="0">
              <a:solidFill>
                <a:srgbClr val="009999"/>
              </a:solidFill>
              <a:latin typeface="VWGCNG+Arial"/>
              <a:cs typeface="VWGCNG+Arial"/>
            </a:endParaRPr>
          </a:p>
          <a:p>
            <a:pPr marL="0" marR="0">
              <a:lnSpc>
                <a:spcPts val="2300"/>
              </a:lnSpc>
              <a:spcBef>
                <a:spcPts val="198"/>
              </a:spcBef>
              <a:spcAft>
                <a:spcPts val="0"/>
              </a:spcAft>
            </a:pPr>
            <a:r>
              <a:rPr lang="cs-CZ" sz="2400" dirty="0">
                <a:solidFill>
                  <a:srgbClr val="009999"/>
                </a:solidFill>
                <a:latin typeface="VWGCNG+Arial"/>
                <a:cs typeface="VWGCNG+Arial"/>
              </a:rPr>
              <a:t>Offsetová</a:t>
            </a:r>
            <a:r>
              <a:rPr lang="cs-CZ" sz="2400" spc="-12" dirty="0">
                <a:solidFill>
                  <a:srgbClr val="009999"/>
                </a:solidFill>
                <a:latin typeface="VWGCNG+Arial"/>
                <a:cs typeface="VWGCNG+Arial"/>
              </a:rPr>
              <a:t> </a:t>
            </a:r>
            <a:r>
              <a:rPr lang="cs-CZ" sz="2400" dirty="0">
                <a:solidFill>
                  <a:srgbClr val="009999"/>
                </a:solidFill>
                <a:latin typeface="VWGCNG+Arial"/>
                <a:cs typeface="VWGCNG+Arial"/>
              </a:rPr>
              <a:t>hypotéka</a:t>
            </a:r>
            <a:endParaRPr lang="cs-CZ" sz="2400" dirty="0">
              <a:solidFill>
                <a:srgbClr val="009999"/>
              </a:solidFill>
              <a:latin typeface="VWGCNG+Arial"/>
              <a:cs typeface="VWGCNG+Arial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1539" y="2791668"/>
            <a:ext cx="4365638" cy="9640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 err="1">
                <a:solidFill>
                  <a:srgbClr val="009999"/>
                </a:solidFill>
                <a:latin typeface="VWGCNG+Arial"/>
                <a:cs typeface="VWGCNG+Arial"/>
              </a:rPr>
              <a:t>Hypotéka</a:t>
            </a:r>
            <a:r>
              <a:rPr sz="2400" spc="15" dirty="0">
                <a:solidFill>
                  <a:srgbClr val="009999"/>
                </a:solidFill>
                <a:latin typeface="VWGCNG+Arial"/>
                <a:cs typeface="VWGCNG+Arial"/>
              </a:rPr>
              <a:t> </a:t>
            </a:r>
            <a:r>
              <a:rPr sz="2400" dirty="0">
                <a:solidFill>
                  <a:srgbClr val="009999"/>
                </a:solidFill>
                <a:latin typeface="VWGCNG+Arial"/>
                <a:cs typeface="VWGCNG+Arial"/>
              </a:rPr>
              <a:t>bez dokládání</a:t>
            </a:r>
            <a:r>
              <a:rPr sz="2400" spc="30" dirty="0">
                <a:solidFill>
                  <a:srgbClr val="009999"/>
                </a:solidFill>
                <a:latin typeface="VWGCNG+Arial"/>
                <a:cs typeface="VWGCNG+Arial"/>
              </a:rPr>
              <a:t> </a:t>
            </a:r>
            <a:r>
              <a:rPr sz="2400" dirty="0">
                <a:solidFill>
                  <a:srgbClr val="009999"/>
                </a:solidFill>
                <a:latin typeface="VWGCNG+Arial"/>
                <a:cs typeface="VWGCNG+Arial"/>
              </a:rPr>
              <a:t>příjmu</a:t>
            </a:r>
          </a:p>
          <a:p>
            <a:pPr marL="0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9999"/>
                </a:solidFill>
                <a:latin typeface="VWGCNG+Arial"/>
                <a:cs typeface="VWGCNG+Arial"/>
              </a:rPr>
              <a:t>Hypotéka</a:t>
            </a:r>
            <a:r>
              <a:rPr sz="2400" spc="15" dirty="0">
                <a:solidFill>
                  <a:srgbClr val="009999"/>
                </a:solidFill>
                <a:latin typeface="VWGCNG+Arial"/>
                <a:cs typeface="VWGCNG+Arial"/>
              </a:rPr>
              <a:t> </a:t>
            </a:r>
            <a:r>
              <a:rPr sz="2400" dirty="0">
                <a:solidFill>
                  <a:srgbClr val="009999"/>
                </a:solidFill>
                <a:latin typeface="VWGCNG+Arial"/>
                <a:cs typeface="VWGCNG+Arial"/>
              </a:rPr>
              <a:t>na pronájem</a:t>
            </a:r>
          </a:p>
          <a:p>
            <a:pPr marL="0" marR="0">
              <a:lnSpc>
                <a:spcPts val="230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9999"/>
                </a:solidFill>
                <a:latin typeface="VWGCNG+Arial"/>
                <a:cs typeface="VWGCNG+Arial"/>
              </a:rPr>
              <a:t>Obratová hypotéka</a:t>
            </a:r>
            <a:endParaRPr sz="2400" dirty="0">
              <a:solidFill>
                <a:srgbClr val="009999"/>
              </a:solidFill>
              <a:latin typeface="VWGCNG+Arial"/>
              <a:cs typeface="VWGCNG+Arial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1539" y="3665814"/>
            <a:ext cx="4958532" cy="964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9999"/>
                </a:solidFill>
                <a:latin typeface="VWGCNG+Arial"/>
                <a:cs typeface="VWGCNG+Arial"/>
              </a:rPr>
              <a:t>Hypotéka</a:t>
            </a:r>
            <a:r>
              <a:rPr sz="2400" spc="19" dirty="0">
                <a:solidFill>
                  <a:srgbClr val="009999"/>
                </a:solidFill>
                <a:latin typeface="VWGCNG+Arial"/>
                <a:cs typeface="VWGCNG+Arial"/>
              </a:rPr>
              <a:t> </a:t>
            </a:r>
            <a:r>
              <a:rPr sz="2400" dirty="0">
                <a:solidFill>
                  <a:srgbClr val="009999"/>
                </a:solidFill>
                <a:latin typeface="VWGCNG+Arial"/>
                <a:cs typeface="VWGCNG+Arial"/>
              </a:rPr>
              <a:t>na družstevní byt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9999"/>
                </a:solidFill>
                <a:latin typeface="VWGCNG+Arial"/>
                <a:cs typeface="VWGCNG+Arial"/>
              </a:rPr>
              <a:t>Kombinace</a:t>
            </a:r>
            <a:r>
              <a:rPr sz="2400" spc="34" dirty="0">
                <a:solidFill>
                  <a:srgbClr val="009999"/>
                </a:solidFill>
                <a:latin typeface="VWGCNG+Arial"/>
                <a:cs typeface="VWGCNG+Arial"/>
              </a:rPr>
              <a:t> </a:t>
            </a:r>
            <a:r>
              <a:rPr sz="2400" dirty="0">
                <a:solidFill>
                  <a:srgbClr val="009999"/>
                </a:solidFill>
                <a:latin typeface="VWGCNG+Arial"/>
                <a:cs typeface="VWGCNG+Arial"/>
              </a:rPr>
              <a:t>hypotéky</a:t>
            </a:r>
            <a:r>
              <a:rPr sz="2400" spc="21" dirty="0">
                <a:solidFill>
                  <a:srgbClr val="009999"/>
                </a:solidFill>
                <a:latin typeface="VWGCNG+Arial"/>
                <a:cs typeface="VWGCNG+Arial"/>
              </a:rPr>
              <a:t> </a:t>
            </a:r>
            <a:r>
              <a:rPr sz="2400" dirty="0">
                <a:solidFill>
                  <a:srgbClr val="009999"/>
                </a:solidFill>
                <a:latin typeface="VWGCNG+Arial"/>
                <a:cs typeface="VWGCNG+Arial"/>
              </a:rPr>
              <a:t>a jiných</a:t>
            </a:r>
            <a:r>
              <a:rPr sz="2400" spc="24" dirty="0">
                <a:solidFill>
                  <a:srgbClr val="009999"/>
                </a:solidFill>
                <a:latin typeface="VWGCNG+Arial"/>
                <a:cs typeface="VWGCNG+Arial"/>
              </a:rPr>
              <a:t> </a:t>
            </a:r>
            <a:r>
              <a:rPr sz="2400" dirty="0">
                <a:solidFill>
                  <a:srgbClr val="009999"/>
                </a:solidFill>
                <a:latin typeface="VWGCNG+Arial"/>
                <a:cs typeface="VWGCNG+Arial"/>
              </a:rPr>
              <a:t>úvěrů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spc="-19" dirty="0">
                <a:solidFill>
                  <a:srgbClr val="009999"/>
                </a:solidFill>
                <a:latin typeface="VWGCNG+Arial"/>
                <a:cs typeface="VWGCNG+Arial"/>
              </a:rPr>
              <a:t>Variabilní</a:t>
            </a:r>
            <a:r>
              <a:rPr sz="2400" spc="66" dirty="0">
                <a:solidFill>
                  <a:srgbClr val="009999"/>
                </a:solidFill>
                <a:latin typeface="VWGCNG+Arial"/>
                <a:cs typeface="VWGCNG+Arial"/>
              </a:rPr>
              <a:t> </a:t>
            </a:r>
            <a:r>
              <a:rPr sz="2400" dirty="0">
                <a:solidFill>
                  <a:srgbClr val="009999"/>
                </a:solidFill>
                <a:latin typeface="VWGCNG+Arial"/>
                <a:cs typeface="VWGCNG+Arial"/>
              </a:rPr>
              <a:t>hypotéka</a:t>
            </a:r>
            <a:endParaRPr sz="2400" dirty="0">
              <a:solidFill>
                <a:srgbClr val="009999"/>
              </a:solidFill>
              <a:latin typeface="VWGCNG+Arial"/>
              <a:cs typeface="VWGCNG+Arial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1476" y="4523439"/>
            <a:ext cx="2425035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9999"/>
                </a:solidFill>
                <a:latin typeface="VWGCNG+Arial"/>
                <a:cs typeface="VWGCNG+Arial"/>
              </a:rPr>
              <a:t>Zpětná hypotéka</a:t>
            </a:r>
            <a:endParaRPr sz="2400" dirty="0">
              <a:solidFill>
                <a:srgbClr val="009999"/>
              </a:solidFill>
              <a:latin typeface="VWGCNG+Arial"/>
              <a:cs typeface="VWGCNG+Arial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1539" y="4807981"/>
            <a:ext cx="3411016" cy="964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9999"/>
                </a:solidFill>
                <a:latin typeface="VWGCNG+Arial"/>
                <a:cs typeface="VWGCNG+Arial"/>
              </a:rPr>
              <a:t>Refinancování</a:t>
            </a:r>
            <a:r>
              <a:rPr sz="2400" spc="34" dirty="0">
                <a:solidFill>
                  <a:srgbClr val="009999"/>
                </a:solidFill>
                <a:latin typeface="VWGCNG+Arial"/>
                <a:cs typeface="VWGCNG+Arial"/>
              </a:rPr>
              <a:t> </a:t>
            </a:r>
            <a:r>
              <a:rPr sz="2400" dirty="0">
                <a:solidFill>
                  <a:srgbClr val="009999"/>
                </a:solidFill>
                <a:latin typeface="VWGCNG+Arial"/>
                <a:cs typeface="VWGCNG+Arial"/>
              </a:rPr>
              <a:t>hypotéky</a:t>
            </a:r>
          </a:p>
          <a:p>
            <a:pPr marL="0" marR="0">
              <a:lnSpc>
                <a:spcPts val="230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9999"/>
                </a:solidFill>
                <a:latin typeface="VWGCNG+Arial"/>
                <a:cs typeface="VWGCNG+Arial"/>
              </a:rPr>
              <a:t>Hypotéka</a:t>
            </a:r>
            <a:r>
              <a:rPr sz="2400" spc="19" dirty="0">
                <a:solidFill>
                  <a:srgbClr val="009999"/>
                </a:solidFill>
                <a:latin typeface="VWGCNG+Arial"/>
                <a:cs typeface="VWGCNG+Arial"/>
              </a:rPr>
              <a:t> </a:t>
            </a:r>
            <a:r>
              <a:rPr sz="2400" dirty="0">
                <a:solidFill>
                  <a:srgbClr val="009999"/>
                </a:solidFill>
                <a:latin typeface="VWGCNG+Arial"/>
                <a:cs typeface="VWGCNG+Arial"/>
              </a:rPr>
              <a:t>pro cizince</a:t>
            </a:r>
          </a:p>
          <a:p>
            <a:pPr marL="0" marR="0">
              <a:lnSpc>
                <a:spcPts val="230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9999"/>
                </a:solidFill>
                <a:latin typeface="VWGCNG+Arial"/>
                <a:cs typeface="VWGCNG+Arial"/>
              </a:rPr>
              <a:t>Švýcarská</a:t>
            </a:r>
            <a:r>
              <a:rPr sz="2400" spc="10" dirty="0">
                <a:solidFill>
                  <a:srgbClr val="009999"/>
                </a:solidFill>
                <a:latin typeface="VWGCNG+Arial"/>
                <a:cs typeface="VWGCNG+Arial"/>
              </a:rPr>
              <a:t> </a:t>
            </a:r>
            <a:r>
              <a:rPr sz="2400" dirty="0">
                <a:solidFill>
                  <a:srgbClr val="009999"/>
                </a:solidFill>
                <a:latin typeface="VWGCNG+Arial"/>
                <a:cs typeface="VWGCNG+Arial"/>
              </a:rPr>
              <a:t>hypotéka</a:t>
            </a:r>
            <a:endParaRPr sz="2400" dirty="0">
              <a:solidFill>
                <a:srgbClr val="009999"/>
              </a:solidFill>
              <a:latin typeface="VWGCNG+Arial"/>
              <a:cs typeface="VWGCNG+Arial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97053" y="5647433"/>
            <a:ext cx="2443628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9999"/>
                </a:solidFill>
                <a:latin typeface="VWGCNG+Arial"/>
                <a:cs typeface="VWGCNG+Arial"/>
              </a:rPr>
              <a:t>Hypotéka</a:t>
            </a:r>
            <a:r>
              <a:rPr sz="2400" spc="19" dirty="0">
                <a:solidFill>
                  <a:srgbClr val="009999"/>
                </a:solidFill>
                <a:latin typeface="VWGCNG+Arial"/>
                <a:cs typeface="VWGCNG+Arial"/>
              </a:rPr>
              <a:t> </a:t>
            </a:r>
            <a:r>
              <a:rPr sz="2400" dirty="0">
                <a:solidFill>
                  <a:srgbClr val="009999"/>
                </a:solidFill>
                <a:latin typeface="VWGCNG+Arial"/>
                <a:cs typeface="VWGCNG+Arial"/>
              </a:rPr>
              <a:t>zpětně</a:t>
            </a:r>
            <a:endParaRPr sz="2400" dirty="0">
              <a:solidFill>
                <a:srgbClr val="009999"/>
              </a:solidFill>
              <a:latin typeface="VWGCNG+Arial"/>
              <a:cs typeface="VWGCNG+Arial"/>
              <a:hlinkClick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QEQOAJ+Calibri"/>
                <a:cs typeface="QEQOAJ+Calibri"/>
              </a:rPr>
              <a:t>24 / 24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8AE2066-A01A-4D1E-A9C1-19C1F1611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F5D929DD-1E8A-48A8-A713-AB99269810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ject 1">
            <a:extLst>
              <a:ext uri="{FF2B5EF4-FFF2-40B4-BE49-F238E27FC236}">
                <a16:creationId xmlns:a16="http://schemas.microsoft.com/office/drawing/2014/main" id="{8EFEE4C1-032A-4CF0-903C-3A3B3DC9D48E}"/>
              </a:ext>
            </a:extLst>
          </p:cNvPr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2751CC01-7079-49B2-B6B1-2B0DE371FAB0}"/>
              </a:ext>
            </a:extLst>
          </p:cNvPr>
          <p:cNvSpPr txBox="1"/>
          <p:nvPr/>
        </p:nvSpPr>
        <p:spPr>
          <a:xfrm>
            <a:off x="1898269" y="548916"/>
            <a:ext cx="5498911" cy="6283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4400" dirty="0">
                <a:solidFill>
                  <a:srgbClr val="000000"/>
                </a:solidFill>
                <a:latin typeface="BWQGGS+Arial"/>
                <a:cs typeface="BWQGGS+Arial"/>
              </a:rPr>
              <a:t>Použitá literatura</a:t>
            </a:r>
            <a:endParaRPr sz="4400" dirty="0">
              <a:solidFill>
                <a:srgbClr val="000000"/>
              </a:solidFill>
              <a:latin typeface="BWQGGS+Arial"/>
              <a:cs typeface="BWQGGS+Arial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197F6BFA-D6AC-477F-8C9A-B50B0EF9950F}"/>
              </a:ext>
            </a:extLst>
          </p:cNvPr>
          <p:cNvSpPr txBox="1"/>
          <p:nvPr/>
        </p:nvSpPr>
        <p:spPr>
          <a:xfrm>
            <a:off x="548640" y="1601426"/>
            <a:ext cx="8195986" cy="5404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0" marR="0" indent="-285750">
              <a:lnSpc>
                <a:spcPts val="224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cs-CZ" sz="1600" dirty="0">
              <a:solidFill>
                <a:srgbClr val="000000"/>
              </a:solidFill>
              <a:latin typeface="BWQGGS+Arial"/>
              <a:cs typeface="BWQGGS+Arial"/>
            </a:endParaRPr>
          </a:p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endParaRPr sz="1600" dirty="0">
              <a:solidFill>
                <a:srgbClr val="000000"/>
              </a:solidFill>
              <a:latin typeface="BWQGGS+Arial"/>
              <a:cs typeface="BWQGGS+Arial"/>
            </a:endParaRP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474660E9-F295-4CFD-86C4-F23DEDF1B9D3}"/>
              </a:ext>
            </a:extLst>
          </p:cNvPr>
          <p:cNvSpPr txBox="1"/>
          <p:nvPr/>
        </p:nvSpPr>
        <p:spPr>
          <a:xfrm>
            <a:off x="548640" y="1601426"/>
            <a:ext cx="8195986" cy="5078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Přispěvatelé Wikipedie, „Úrok,“ </a:t>
            </a:r>
            <a:r>
              <a:rPr lang="cs-CZ" sz="2000" i="1" dirty="0">
                <a:latin typeface="Arial" panose="020B0604020202020204" pitchFamily="34" charset="0"/>
                <a:cs typeface="Arial" panose="020B0604020202020204" pitchFamily="34" charset="0"/>
              </a:rPr>
              <a:t>Wikipedie: Otevřená encyklopedie,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https://cs.wikipedia.org/w/index.php?title=%C3%9Arok&amp;oldid=21062498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Jitka Vachtová, Úročení, Finanční matematika, </a:t>
            </a:r>
            <a:r>
              <a:rPr lang="cs-CZ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https://www.finmat.cz/uroceni/</a:t>
            </a:r>
            <a:endParaRPr lang="cs-CZ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Portál Finex.cz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, Co je to úrok a úroková míra?,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https://finex.cz/co-je-to-urok-a-urokova-mira-prectete-si-jake-existuji-druhy-uroku/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241"/>
              </a:lnSpc>
            </a:pPr>
            <a:endParaRPr lang="cs-C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i="1" dirty="0">
                <a:latin typeface="Arial" panose="020B0604020202020204" pitchFamily="34" charset="0"/>
                <a:cs typeface="Arial" panose="020B0604020202020204" pitchFamily="34" charset="0"/>
              </a:rPr>
              <a:t>Česká národní banka, Co je ukazatel RPSN?,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 [online]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https://www.cnb.cz/cs/casto-kladene-dotazy/Co-je-ukazatel-RPSN/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Přispěvatelé Wikipedie, „Hypoteční úvěr,“ Wikipedie: Otevřená encyklopedie,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https://cs.wikipedia.org/w/index.php?title=Hypote%C4%8Dn%C3%AD_%C3%BAv%C4%9Br&amp;oldid=21419310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08471"/>
      </p:ext>
    </p:extLst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2900</TotalTime>
  <Words>2024</Words>
  <Application>Microsoft Office PowerPoint</Application>
  <PresentationFormat>Předvádění na obrazovce (4:3)</PresentationFormat>
  <Paragraphs>362</Paragraphs>
  <Slides>22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18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41" baseType="lpstr">
      <vt:lpstr>PRKQJE+Times New Roman</vt:lpstr>
      <vt:lpstr>UCMIOM+Symbol</vt:lpstr>
      <vt:lpstr>EEVEBC+Arial Bold Italic</vt:lpstr>
      <vt:lpstr>BARNNJ+Times New Roman Italic</vt:lpstr>
      <vt:lpstr>Times New Roman</vt:lpstr>
      <vt:lpstr>QSPSKQ+Arial Italic</vt:lpstr>
      <vt:lpstr>BWQGGS+Arial</vt:lpstr>
      <vt:lpstr>ESOBDS+Arial Bold Italic</vt:lpstr>
      <vt:lpstr>QEQOAJ+Calibri</vt:lpstr>
      <vt:lpstr>BOFDWP+Arial</vt:lpstr>
      <vt:lpstr>JSSQUE+Arial Bold</vt:lpstr>
      <vt:lpstr>EHSEUG+Arial Italic</vt:lpstr>
      <vt:lpstr>Wingdings 3</vt:lpstr>
      <vt:lpstr>GEQABQ+Arial Bold</vt:lpstr>
      <vt:lpstr>VWGCNG+Arial</vt:lpstr>
      <vt:lpstr>NCPLCW+Times New Roman</vt:lpstr>
      <vt:lpstr>Calibri</vt:lpstr>
      <vt:lpstr>Arial</vt:lpstr>
      <vt:lpstr>Theme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Chejl</dc:creator>
  <cp:lastModifiedBy>Jan Topinka</cp:lastModifiedBy>
  <cp:revision>9</cp:revision>
  <dcterms:modified xsi:type="dcterms:W3CDTF">2023-05-12T09:58:09Z</dcterms:modified>
</cp:coreProperties>
</file>