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4" r:id="rId1"/>
  </p:sldMasterIdLst>
  <p:notesMasterIdLst>
    <p:notesMasterId r:id="rId25"/>
  </p:notesMasterIdLst>
  <p:sldIdLst>
    <p:sldId id="256" r:id="rId2"/>
    <p:sldId id="30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6" r:id="rId11"/>
    <p:sldId id="267" r:id="rId12"/>
    <p:sldId id="268" r:id="rId13"/>
    <p:sldId id="274" r:id="rId14"/>
    <p:sldId id="304" r:id="rId15"/>
    <p:sldId id="306" r:id="rId16"/>
    <p:sldId id="307" r:id="rId17"/>
    <p:sldId id="308" r:id="rId18"/>
    <p:sldId id="309" r:id="rId19"/>
    <p:sldId id="310" r:id="rId20"/>
    <p:sldId id="269" r:id="rId21"/>
    <p:sldId id="396" r:id="rId22"/>
    <p:sldId id="312" r:id="rId23"/>
    <p:sldId id="374" r:id="rId24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54758" autoAdjust="0"/>
  </p:normalViewPr>
  <p:slideViewPr>
    <p:cSldViewPr snapToGrid="0">
      <p:cViewPr varScale="1">
        <p:scale>
          <a:sx n="48" d="100"/>
          <a:sy n="48" d="100"/>
        </p:scale>
        <p:origin x="203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D8590B-30A0-4182-A5D4-F3C303F12AA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97552B-9320-42BF-AE5A-46802DFAEB87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35284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41016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932924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23D4C6-A567-44A7-AEC2-D9C88E7C4B4D}" type="slidenum">
              <a:rPr lang="cs-CZ" smtClean="0"/>
              <a:t>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270530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23D4C6-A567-44A7-AEC2-D9C88E7C4B4D}" type="slidenum">
              <a:rPr lang="cs-CZ" smtClean="0"/>
              <a:t>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404673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CB245E-1F8E-4BD8-960F-4B304072B19E}" type="slidenum">
              <a:rPr lang="cs-CZ" smtClean="0"/>
              <a:t>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64022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aseline="0" dirty="0" smtClean="0"/>
              <a:t>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CB245E-1F8E-4BD8-960F-4B304072B19E}" type="slidenum">
              <a:rPr lang="cs-CZ" smtClean="0"/>
              <a:t>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905974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CB245E-1F8E-4BD8-960F-4B304072B19E}" type="slidenum">
              <a:rPr lang="cs-CZ" smtClean="0"/>
              <a:t>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541140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CB245E-1F8E-4BD8-960F-4B304072B19E}" type="slidenum">
              <a:rPr lang="cs-CZ" smtClean="0"/>
              <a:t>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358155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828999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23D4C6-A567-44A7-AEC2-D9C88E7C4B4D}" type="slidenum">
              <a:rPr lang="cs-CZ" smtClean="0"/>
              <a:t>11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525218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23D4C6-A567-44A7-AEC2-D9C88E7C4B4D}" type="slidenum">
              <a:rPr lang="cs-CZ" smtClean="0"/>
              <a:t>12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034727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aseline="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23D4C6-A567-44A7-AEC2-D9C88E7C4B4D}" type="slidenum">
              <a:rPr lang="cs-CZ" smtClean="0"/>
              <a:t>13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596714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B660B-0BC0-4983-A9DE-44458ADC7155}" type="slidenum">
              <a:rPr lang="cs-CZ" smtClean="0"/>
              <a:t>15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432126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B660B-0BC0-4983-A9DE-44458ADC7155}" type="slidenum">
              <a:rPr lang="cs-CZ" smtClean="0"/>
              <a:t>16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151956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B660B-0BC0-4983-A9DE-44458ADC7155}" type="slidenum">
              <a:rPr lang="cs-CZ" smtClean="0"/>
              <a:t>17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137100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B660B-0BC0-4983-A9DE-44458ADC7155}" type="slidenum">
              <a:rPr lang="cs-CZ" smtClean="0"/>
              <a:t>18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121286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21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765623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22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254768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23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12071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471188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44318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0544940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28305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08160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67899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5354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32187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82857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37034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71143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01625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368">
          <p15:clr>
            <a:srgbClr val="F26B43"/>
          </p15:clr>
        </p15:guide>
        <p15:guide id="2" orient="horz" pos="1440">
          <p15:clr>
            <a:srgbClr val="F26B43"/>
          </p15:clr>
        </p15:guide>
        <p15:guide id="3" orient="horz" pos="3696">
          <p15:clr>
            <a:srgbClr val="F26B43"/>
          </p15:clr>
        </p15:guide>
        <p15:guide id="4" orient="horz" pos="432">
          <p15:clr>
            <a:srgbClr val="F26B43"/>
          </p15:clr>
        </p15:guide>
        <p15:guide id="5" orient="horz" pos="1512">
          <p15:clr>
            <a:srgbClr val="F26B43"/>
          </p15:clr>
        </p15:guide>
        <p15:guide id="6" pos="6912">
          <p15:clr>
            <a:srgbClr val="F26B43"/>
          </p15:clr>
        </p15:guide>
        <p15:guide id="7" pos="936">
          <p15:clr>
            <a:srgbClr val="F26B43"/>
          </p15:clr>
        </p15:guide>
        <p15:guide id="8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2.m4a"/><Relationship Id="rId7" Type="http://schemas.openxmlformats.org/officeDocument/2006/relationships/image" Target="../media/image2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m4a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jpe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3.png"/><Relationship Id="rId5" Type="http://schemas.openxmlformats.org/officeDocument/2006/relationships/image" Target="../media/image12.jpe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3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3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11.m4a"/><Relationship Id="rId7" Type="http://schemas.openxmlformats.org/officeDocument/2006/relationships/image" Target="../media/image15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1.m4a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3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microsoft.com/office/2007/relationships/media" Target="../media/media16.m4a"/><Relationship Id="rId7" Type="http://schemas.openxmlformats.org/officeDocument/2006/relationships/image" Target="../media/image20.jpe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19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6.m4a"/><Relationship Id="rId9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Retrospektivní antropologie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805694"/>
          </a:xfrm>
        </p:spPr>
        <p:txBody>
          <a:bodyPr>
            <a:normAutofit/>
          </a:bodyPr>
          <a:lstStyle/>
          <a:p>
            <a:r>
              <a:rPr lang="cs-CZ" sz="3600" b="1" dirty="0">
                <a:solidFill>
                  <a:srgbClr val="FF0000"/>
                </a:solidFill>
              </a:rPr>
              <a:t>Úvod do bioarcheologie</a:t>
            </a:r>
            <a:endParaRPr lang="cs-CZ" sz="3600" b="1" dirty="0" smtClean="0">
              <a:solidFill>
                <a:srgbClr val="FF0000"/>
              </a:solidFill>
            </a:endParaRPr>
          </a:p>
          <a:p>
            <a:r>
              <a:rPr lang="cs-CZ" sz="2000" b="1" dirty="0" smtClean="0"/>
              <a:t>Anna </a:t>
            </a:r>
            <a:r>
              <a:rPr lang="cs-CZ" sz="2000" b="1" dirty="0"/>
              <a:t>Pankowská</a:t>
            </a:r>
          </a:p>
          <a:p>
            <a:r>
              <a:rPr lang="cs-CZ" sz="2000" dirty="0"/>
              <a:t>LS 2018/2019</a:t>
            </a:r>
          </a:p>
          <a:p>
            <a:endParaRPr lang="cs-CZ" dirty="0"/>
          </a:p>
        </p:txBody>
      </p:sp>
      <p:pic>
        <p:nvPicPr>
          <p:cNvPr id="4" name="Obrázek 3" descr="\\op.msmt.cz\DavWWWRoot\SiteCollectionDocuments\OPVVV\12_Publicita\Vizuální identita OP VVV - platná loga 2014-2020\02_Logolinky\a) logolink horizontální a vertikální čj barevný\EU OP VVV MSMT logo horizont CZ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28665"/>
            <a:ext cx="4643755" cy="102933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bdélník 5"/>
          <p:cNvSpPr/>
          <p:nvPr/>
        </p:nvSpPr>
        <p:spPr>
          <a:xfrm>
            <a:off x="4581833" y="329615"/>
            <a:ext cx="6096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cs-CZ" sz="12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ESF II projekt Západočeské univerzity v Plzni</a:t>
            </a:r>
            <a:endParaRPr lang="cs-CZ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cs-CZ" sz="12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reg</a:t>
            </a:r>
            <a:r>
              <a:rPr lang="cs-CZ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č. CZ.02.2.69/0.0/0.0/18_056/0013239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60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34021" y="1108553"/>
            <a:ext cx="10039611" cy="4127326"/>
          </a:xfrm>
        </p:spPr>
        <p:txBody>
          <a:bodyPr>
            <a:normAutofit/>
          </a:bodyPr>
          <a:lstStyle/>
          <a:p>
            <a:r>
              <a:rPr lang="cs-CZ" dirty="0" smtClean="0"/>
              <a:t>Co je bioarcheologie</a:t>
            </a:r>
          </a:p>
          <a:p>
            <a:r>
              <a:rPr lang="cs-CZ" dirty="0" smtClean="0"/>
              <a:t>Bioarcheologický model</a:t>
            </a:r>
          </a:p>
          <a:p>
            <a:r>
              <a:rPr lang="cs-CZ" dirty="0" smtClean="0"/>
              <a:t>Ukazatele stresu</a:t>
            </a:r>
          </a:p>
          <a:p>
            <a:r>
              <a:rPr lang="cs-CZ" dirty="0" smtClean="0"/>
              <a:t>Strava</a:t>
            </a:r>
          </a:p>
          <a:p>
            <a:r>
              <a:rPr lang="cs-CZ" dirty="0" smtClean="0"/>
              <a:t>Migrace</a:t>
            </a:r>
          </a:p>
          <a:p>
            <a:r>
              <a:rPr lang="cs-CZ" dirty="0" smtClean="0"/>
              <a:t>Aktivita</a:t>
            </a:r>
          </a:p>
          <a:p>
            <a:r>
              <a:rPr lang="cs-CZ" dirty="0" smtClean="0"/>
              <a:t>Nové trendy: bioarcheologie individuality, péče, násilí atd.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3493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3801490" y="360839"/>
            <a:ext cx="4362450" cy="2590800"/>
          </a:xfrm>
          <a:prstGeom prst="rect">
            <a:avLst/>
          </a:prstGeom>
        </p:spPr>
      </p:pic>
      <p:sp>
        <p:nvSpPr>
          <p:cNvPr id="5" name="Ovál 4"/>
          <p:cNvSpPr/>
          <p:nvPr/>
        </p:nvSpPr>
        <p:spPr>
          <a:xfrm>
            <a:off x="3910293" y="1190187"/>
            <a:ext cx="3672408" cy="12961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6" name="TextovéPole 5"/>
          <p:cNvSpPr txBox="1"/>
          <p:nvPr/>
        </p:nvSpPr>
        <p:spPr>
          <a:xfrm>
            <a:off x="2495601" y="50131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cs-CZ" dirty="0"/>
          </a:p>
        </p:txBody>
      </p:sp>
      <p:sp>
        <p:nvSpPr>
          <p:cNvPr id="7" name="TextovéPole 6"/>
          <p:cNvSpPr txBox="1"/>
          <p:nvPr/>
        </p:nvSpPr>
        <p:spPr>
          <a:xfrm>
            <a:off x="1202499" y="3148788"/>
            <a:ext cx="99331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000" b="1" dirty="0"/>
              <a:t>Retrospektivní věda (subdisciplína antropologie)</a:t>
            </a:r>
            <a:r>
              <a:rPr lang="cs-CZ" sz="2000" dirty="0"/>
              <a:t> studující lidské chování na základě výzkumu lidských pozůstatků z archeologických nalezišť (z archeologického kontextu). </a:t>
            </a:r>
            <a:r>
              <a:rPr lang="cs-CZ" sz="2000" dirty="0" smtClean="0"/>
              <a:t>Interdisciplinární přístup.</a:t>
            </a:r>
            <a:endParaRPr lang="cs-CZ" sz="2000" dirty="0"/>
          </a:p>
        </p:txBody>
      </p:sp>
      <p:sp>
        <p:nvSpPr>
          <p:cNvPr id="3" name="TextovéPole 2"/>
          <p:cNvSpPr txBox="1"/>
          <p:nvPr/>
        </p:nvSpPr>
        <p:spPr>
          <a:xfrm>
            <a:off x="1770527" y="5307903"/>
            <a:ext cx="1819610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ARCHEOLOGIE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2563518" y="4432111"/>
            <a:ext cx="1346775" cy="369332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cs-CZ" dirty="0"/>
              <a:t>MEDICÍNA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4225232" y="5989682"/>
            <a:ext cx="3275681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MOLEKULÁRNÍ BIOLOGIE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5190626" y="4551511"/>
            <a:ext cx="1584176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ETNOLOGIE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8251565" y="4432111"/>
            <a:ext cx="2752071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ANALYTICKÁ CHEMIE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5945978" y="5382508"/>
            <a:ext cx="3273445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cs-CZ" dirty="0"/>
              <a:t>STATISTIKA A DEMOGRAFIE</a:t>
            </a:r>
          </a:p>
        </p:txBody>
      </p:sp>
      <p:pic>
        <p:nvPicPr>
          <p:cNvPr id="11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932014" y="1190187"/>
            <a:ext cx="609600" cy="609600"/>
          </a:xfrm>
          <a:prstGeom prst="rect">
            <a:avLst/>
          </a:prstGeom>
        </p:spPr>
      </p:pic>
      <p:pic>
        <p:nvPicPr>
          <p:cNvPr id="14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448800" y="1351439"/>
            <a:ext cx="609600" cy="609600"/>
          </a:xfrm>
          <a:prstGeom prst="rect">
            <a:avLst/>
          </a:prstGeom>
        </p:spPr>
      </p:pic>
      <p:sp>
        <p:nvSpPr>
          <p:cNvPr id="15" name="TextovéPole 14"/>
          <p:cNvSpPr txBox="1"/>
          <p:nvPr/>
        </p:nvSpPr>
        <p:spPr>
          <a:xfrm>
            <a:off x="1202499" y="824459"/>
            <a:ext cx="729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rgbClr val="FF0000"/>
                </a:solidFill>
              </a:rPr>
              <a:t>1.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6" name="TextovéPole 15"/>
          <p:cNvSpPr txBox="1"/>
          <p:nvPr/>
        </p:nvSpPr>
        <p:spPr>
          <a:xfrm>
            <a:off x="8898085" y="751275"/>
            <a:ext cx="729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rgbClr val="FF0000"/>
                </a:solidFill>
              </a:rPr>
              <a:t>2</a:t>
            </a:r>
            <a:r>
              <a:rPr lang="cs-CZ" dirty="0" smtClean="0">
                <a:solidFill>
                  <a:srgbClr val="FF0000"/>
                </a:solidFill>
              </a:rPr>
              <a:t>.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398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4091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6129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7" grpId="0"/>
      <p:bldP spid="3" grpId="0" animBg="1"/>
      <p:bldP spid="8" grpId="0" animBg="1"/>
      <p:bldP spid="9" grpId="0" animBg="1"/>
      <p:bldP spid="10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02707" y="1415441"/>
            <a:ext cx="10326916" cy="380321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cs-CZ" b="1" dirty="0" smtClean="0">
                <a:solidFill>
                  <a:srgbClr val="FF0000"/>
                </a:solidFill>
              </a:rPr>
              <a:t>Biokulturní perspektiva </a:t>
            </a:r>
            <a:endParaRPr lang="cs-CZ" b="1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endParaRPr lang="cs-CZ" b="1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cs-CZ" b="1" dirty="0">
                <a:solidFill>
                  <a:srgbClr val="00B050"/>
                </a:solidFill>
              </a:rPr>
              <a:t>Jak prostředí a kultura ovlivní člověka a jakou stopu zanechá na lidských pozůstatcích a nálezovém kontextu = </a:t>
            </a:r>
            <a:r>
              <a:rPr lang="cs-CZ" b="1" dirty="0"/>
              <a:t>jaké jsou limity lidské adaptace</a:t>
            </a:r>
            <a:r>
              <a:rPr lang="cs-CZ" b="1" dirty="0">
                <a:solidFill>
                  <a:srgbClr val="00B050"/>
                </a:solidFill>
              </a:rPr>
              <a:t>?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2931" y="3977134"/>
            <a:ext cx="4919866" cy="1837988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8754" y="3977134"/>
            <a:ext cx="1153960" cy="1844074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885" y="4262755"/>
            <a:ext cx="2176881" cy="1278918"/>
          </a:xfrm>
          <a:prstGeom prst="rect">
            <a:avLst/>
          </a:prstGeom>
        </p:spPr>
      </p:pic>
      <p:pic>
        <p:nvPicPr>
          <p:cNvPr id="7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24823" y="20329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074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97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27342" y="1136068"/>
            <a:ext cx="10461582" cy="4567238"/>
          </a:xfrm>
        </p:spPr>
        <p:txBody>
          <a:bodyPr>
            <a:noAutofit/>
          </a:bodyPr>
          <a:lstStyle/>
          <a:p>
            <a:pPr indent="0" algn="just">
              <a:buNone/>
            </a:pPr>
            <a:r>
              <a:rPr lang="cs-CZ" dirty="0" smtClean="0"/>
              <a:t>Termín </a:t>
            </a:r>
            <a:r>
              <a:rPr lang="cs-CZ" dirty="0"/>
              <a:t>„Bioarcheologie“ poprvé použil britský archeolog </a:t>
            </a:r>
            <a:r>
              <a:rPr lang="cs-CZ" b="1" u="sng" dirty="0"/>
              <a:t>Grahame Clark</a:t>
            </a:r>
            <a:r>
              <a:rPr lang="cs-CZ" b="1" dirty="0"/>
              <a:t> </a:t>
            </a:r>
            <a:r>
              <a:rPr lang="cs-CZ" dirty="0"/>
              <a:t>ve </a:t>
            </a:r>
            <a:r>
              <a:rPr lang="cs-CZ" dirty="0" smtClean="0"/>
              <a:t>spojení s </a:t>
            </a:r>
            <a:r>
              <a:rPr lang="cs-CZ" dirty="0"/>
              <a:t>biologickým materiálem z archeologických lokalit obecně (1972). </a:t>
            </a:r>
            <a:endParaRPr lang="cs-CZ" dirty="0" smtClean="0"/>
          </a:p>
          <a:p>
            <a:pPr indent="0" algn="just">
              <a:buNone/>
            </a:pPr>
            <a:r>
              <a:rPr lang="cs-CZ" dirty="0" smtClean="0"/>
              <a:t>Postupně </a:t>
            </a:r>
            <a:r>
              <a:rPr lang="cs-CZ" dirty="0"/>
              <a:t>se termín a věda odlišuje v rámci amerického a evropského pojetí.</a:t>
            </a:r>
          </a:p>
          <a:p>
            <a:pPr indent="0" algn="just">
              <a:buNone/>
            </a:pPr>
            <a:r>
              <a:rPr lang="cs-CZ" dirty="0"/>
              <a:t>	</a:t>
            </a:r>
          </a:p>
          <a:p>
            <a:pPr indent="0" algn="just">
              <a:buNone/>
            </a:pPr>
            <a:r>
              <a:rPr lang="cs-CZ" b="1" u="sng" dirty="0" smtClean="0">
                <a:solidFill>
                  <a:srgbClr val="00B0F0"/>
                </a:solidFill>
              </a:rPr>
              <a:t>Americké </a:t>
            </a:r>
            <a:r>
              <a:rPr lang="cs-CZ" b="1" u="sng" dirty="0">
                <a:solidFill>
                  <a:srgbClr val="00B0F0"/>
                </a:solidFill>
              </a:rPr>
              <a:t>pojetí</a:t>
            </a:r>
            <a:r>
              <a:rPr lang="cs-CZ" b="1" dirty="0">
                <a:solidFill>
                  <a:srgbClr val="00B0F0"/>
                </a:solidFill>
              </a:rPr>
              <a:t>: věda o lidských kosterních ostatcích (v Evropě též nazývaná osteoarcheologie).</a:t>
            </a:r>
          </a:p>
          <a:p>
            <a:pPr indent="0" algn="just">
              <a:buNone/>
            </a:pPr>
            <a:r>
              <a:rPr lang="cs-CZ" dirty="0"/>
              <a:t>	</a:t>
            </a:r>
          </a:p>
          <a:p>
            <a:pPr indent="0" algn="just">
              <a:buNone/>
            </a:pPr>
            <a:r>
              <a:rPr lang="cs-CZ" b="1" u="sng" dirty="0" smtClean="0">
                <a:solidFill>
                  <a:srgbClr val="FF0000"/>
                </a:solidFill>
              </a:rPr>
              <a:t>Evropské </a:t>
            </a:r>
            <a:r>
              <a:rPr lang="cs-CZ" b="1" u="sng" dirty="0">
                <a:solidFill>
                  <a:srgbClr val="FF0000"/>
                </a:solidFill>
              </a:rPr>
              <a:t>pojetí</a:t>
            </a:r>
            <a:r>
              <a:rPr lang="cs-CZ" b="1" dirty="0">
                <a:solidFill>
                  <a:srgbClr val="FF0000"/>
                </a:solidFill>
              </a:rPr>
              <a:t>: veškerý archeologický materiál biologického původu.</a:t>
            </a:r>
          </a:p>
          <a:p>
            <a:pPr algn="just">
              <a:buNone/>
            </a:pPr>
            <a:endParaRPr lang="cs-CZ" dirty="0"/>
          </a:p>
        </p:txBody>
      </p:sp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49263" y="20453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363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1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187388" y="582774"/>
            <a:ext cx="9601200" cy="1485900"/>
          </a:xfrm>
        </p:spPr>
        <p:txBody>
          <a:bodyPr/>
          <a:lstStyle/>
          <a:p>
            <a:r>
              <a:rPr lang="cs-CZ" dirty="0" smtClean="0"/>
              <a:t>Americké pojetí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4712" y="1716832"/>
            <a:ext cx="10181076" cy="435133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cs-CZ" dirty="0" smtClean="0"/>
              <a:t>	Formuje </a:t>
            </a:r>
            <a:r>
              <a:rPr lang="cs-CZ" dirty="0"/>
              <a:t>se v sedmdesátých letech 20. století, kdy </a:t>
            </a:r>
            <a:r>
              <a:rPr lang="cs-CZ" b="1" dirty="0">
                <a:solidFill>
                  <a:srgbClr val="FF0000"/>
                </a:solidFill>
              </a:rPr>
              <a:t>Jane Buikstra </a:t>
            </a:r>
            <a:r>
              <a:rPr lang="cs-CZ" dirty="0">
                <a:solidFill>
                  <a:srgbClr val="FF0000"/>
                </a:solidFill>
              </a:rPr>
              <a:t>prezentovala svůj příspěvek: </a:t>
            </a:r>
            <a:r>
              <a:rPr lang="en-US" dirty="0">
                <a:solidFill>
                  <a:srgbClr val="FF0000"/>
                </a:solidFill>
              </a:rPr>
              <a:t>“</a:t>
            </a:r>
            <a:r>
              <a:rPr lang="en-US" b="1" i="1" dirty="0">
                <a:solidFill>
                  <a:srgbClr val="FF0000"/>
                </a:solidFill>
              </a:rPr>
              <a:t>Biocultural Dimensions of Archeological Study: A Regional Perspective</a:t>
            </a:r>
            <a:r>
              <a:rPr lang="en-US" dirty="0"/>
              <a:t>” (Buikstra, Beck, 2006</a:t>
            </a:r>
            <a:r>
              <a:rPr lang="en-US" dirty="0" smtClean="0"/>
              <a:t>)</a:t>
            </a:r>
            <a:r>
              <a:rPr lang="cs-CZ" dirty="0" smtClean="0"/>
              <a:t> na </a:t>
            </a:r>
            <a:r>
              <a:rPr lang="en-US" i="1" dirty="0"/>
              <a:t>11th annual meeting of the Southern Anthropological Society</a:t>
            </a:r>
            <a:r>
              <a:rPr lang="cs-CZ" dirty="0"/>
              <a:t>. </a:t>
            </a:r>
            <a:endParaRPr lang="cs-CZ" dirty="0" smtClean="0"/>
          </a:p>
          <a:p>
            <a:pPr algn="just">
              <a:buNone/>
            </a:pPr>
            <a:r>
              <a:rPr lang="cs-CZ" dirty="0" smtClean="0"/>
              <a:t>	</a:t>
            </a:r>
          </a:p>
          <a:p>
            <a:pPr algn="just">
              <a:buNone/>
            </a:pPr>
            <a:r>
              <a:rPr lang="cs-CZ" dirty="0" smtClean="0"/>
              <a:t>	Tento </a:t>
            </a:r>
            <a:r>
              <a:rPr lang="cs-CZ" dirty="0"/>
              <a:t>příspěvek znamenal </a:t>
            </a:r>
            <a:r>
              <a:rPr lang="cs-CZ" dirty="0" smtClean="0"/>
              <a:t>výraznější posun </a:t>
            </a:r>
            <a:r>
              <a:rPr lang="cs-CZ" dirty="0"/>
              <a:t>v chápání antropologie jako popisné kategorizující disciplíny k disciplíně, která se snaží rekonstruovat chování minulých populací na základě analýzy </a:t>
            </a:r>
            <a:r>
              <a:rPr lang="cs-CZ" b="1" dirty="0"/>
              <a:t>kostní a zubní tkáně.</a:t>
            </a:r>
          </a:p>
          <a:p>
            <a:pPr algn="just">
              <a:buNone/>
            </a:pPr>
            <a:r>
              <a:rPr lang="cs-CZ" dirty="0"/>
              <a:t>	</a:t>
            </a:r>
            <a:endParaRPr lang="cs-CZ" dirty="0" smtClean="0"/>
          </a:p>
          <a:p>
            <a:pPr algn="just">
              <a:buNone/>
            </a:pPr>
            <a:r>
              <a:rPr lang="cs-CZ" dirty="0"/>
              <a:t>	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5554" y="4273584"/>
            <a:ext cx="5429250" cy="2362200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40173" y="4540284"/>
            <a:ext cx="3143250" cy="1828800"/>
          </a:xfrm>
          <a:prstGeom prst="rect">
            <a:avLst/>
          </a:prstGeom>
        </p:spPr>
      </p:pic>
      <p:pic>
        <p:nvPicPr>
          <p:cNvPr id="6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45788" y="16661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619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805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10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22841" y="70739"/>
            <a:ext cx="10726781" cy="1319649"/>
          </a:xfrm>
        </p:spPr>
        <p:txBody>
          <a:bodyPr>
            <a:noAutofit/>
          </a:bodyPr>
          <a:lstStyle/>
          <a:p>
            <a:r>
              <a:rPr lang="cs-CZ" sz="2800" b="1" dirty="0"/>
              <a:t/>
            </a:r>
            <a:br>
              <a:rPr lang="cs-CZ" sz="2800" b="1" dirty="0"/>
            </a:br>
            <a:r>
              <a:rPr lang="cs-CZ" sz="2800" b="1" dirty="0">
                <a:solidFill>
                  <a:srgbClr val="FF0000"/>
                </a:solidFill>
              </a:rPr>
              <a:t>Jane Buikstra (1977) – „Biocultural dimensions</a:t>
            </a:r>
            <a:br>
              <a:rPr lang="cs-CZ" sz="2800" b="1" dirty="0">
                <a:solidFill>
                  <a:srgbClr val="FF0000"/>
                </a:solidFill>
              </a:rPr>
            </a:br>
            <a:r>
              <a:rPr lang="en-US" sz="2800" b="1" dirty="0">
                <a:solidFill>
                  <a:srgbClr val="FF0000"/>
                </a:solidFill>
              </a:rPr>
              <a:t>of archeological study: a regional perspective</a:t>
            </a:r>
            <a:r>
              <a:rPr lang="cs-CZ" sz="2800" b="1" dirty="0">
                <a:solidFill>
                  <a:srgbClr val="FF0000"/>
                </a:solidFill>
              </a:rPr>
              <a:t>“</a:t>
            </a:r>
            <a:r>
              <a:rPr lang="en-US" sz="2800" b="1" i="1" dirty="0"/>
              <a:t/>
            </a:r>
            <a:br>
              <a:rPr lang="en-US" sz="2800" b="1" i="1" dirty="0"/>
            </a:br>
            <a:endParaRPr lang="cs-CZ" sz="2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12493" y="1670198"/>
            <a:ext cx="10175999" cy="44919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Bioarcheologie definována jako multidisciplinární věda integrující </a:t>
            </a:r>
            <a:r>
              <a:rPr lang="pl-PL" dirty="0"/>
              <a:t>humánní osteologii s dalšími obory </a:t>
            </a:r>
            <a:r>
              <a:rPr lang="cs-CZ" dirty="0"/>
              <a:t>pro výzkum:</a:t>
            </a:r>
          </a:p>
          <a:p>
            <a:pPr marL="0" indent="0">
              <a:buNone/>
            </a:pPr>
            <a:endParaRPr lang="cs-CZ" dirty="0"/>
          </a:p>
          <a:p>
            <a:pPr marL="400050" lvl="1" indent="0">
              <a:buNone/>
            </a:pPr>
            <a:r>
              <a:rPr lang="cs-CZ" i="0" dirty="0"/>
              <a:t>1) pohřbívání a sociální organizace</a:t>
            </a:r>
          </a:p>
          <a:p>
            <a:pPr marL="400050" lvl="1" indent="0">
              <a:buNone/>
            </a:pPr>
            <a:r>
              <a:rPr lang="cs-CZ" i="0" dirty="0"/>
              <a:t>2) </a:t>
            </a:r>
            <a:r>
              <a:rPr lang="cs-CZ" i="0" dirty="0" smtClean="0"/>
              <a:t>denní aktivity </a:t>
            </a:r>
            <a:r>
              <a:rPr lang="cs-CZ" i="0" dirty="0"/>
              <a:t>a </a:t>
            </a:r>
            <a:r>
              <a:rPr lang="cs-CZ" i="0" dirty="0" smtClean="0"/>
              <a:t>dělba </a:t>
            </a:r>
            <a:r>
              <a:rPr lang="cs-CZ" i="0" dirty="0"/>
              <a:t>práce</a:t>
            </a:r>
          </a:p>
          <a:p>
            <a:pPr marL="400050" lvl="1" indent="0">
              <a:buNone/>
            </a:pPr>
            <a:r>
              <a:rPr lang="cs-CZ" i="0" dirty="0"/>
              <a:t>3) </a:t>
            </a:r>
            <a:r>
              <a:rPr lang="cs-CZ" i="0" dirty="0" smtClean="0"/>
              <a:t>odhady </a:t>
            </a:r>
            <a:r>
              <a:rPr lang="cs-CZ" i="0" dirty="0"/>
              <a:t>velikosti populace a její </a:t>
            </a:r>
            <a:r>
              <a:rPr lang="cs-CZ" i="0" dirty="0" smtClean="0"/>
              <a:t>skladba</a:t>
            </a:r>
            <a:endParaRPr lang="cs-CZ" i="0" dirty="0"/>
          </a:p>
          <a:p>
            <a:pPr marL="400050" lvl="1" indent="0">
              <a:buNone/>
            </a:pPr>
            <a:r>
              <a:rPr lang="cs-CZ" i="0" dirty="0"/>
              <a:t>4) </a:t>
            </a:r>
            <a:r>
              <a:rPr lang="cs-CZ" i="0" dirty="0" smtClean="0"/>
              <a:t>pohyby </a:t>
            </a:r>
            <a:r>
              <a:rPr lang="cs-CZ" i="0" dirty="0"/>
              <a:t>populací a </a:t>
            </a:r>
            <a:r>
              <a:rPr lang="cs-CZ" i="0" dirty="0" smtClean="0"/>
              <a:t>genetická příbuznost</a:t>
            </a:r>
            <a:endParaRPr lang="cs-CZ" i="0" dirty="0"/>
          </a:p>
          <a:p>
            <a:pPr marL="400050" lvl="1" indent="0">
              <a:buNone/>
            </a:pPr>
            <a:r>
              <a:rPr lang="cs-CZ" i="0" dirty="0"/>
              <a:t>5) </a:t>
            </a:r>
            <a:r>
              <a:rPr lang="cs-CZ" i="0" dirty="0" smtClean="0"/>
              <a:t>strava </a:t>
            </a:r>
            <a:r>
              <a:rPr lang="cs-CZ" i="0" dirty="0"/>
              <a:t>a </a:t>
            </a:r>
            <a:r>
              <a:rPr lang="cs-CZ" i="0" dirty="0" smtClean="0"/>
              <a:t>nemoci</a:t>
            </a:r>
            <a:endParaRPr lang="cs-CZ" i="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2470" y="2492896"/>
            <a:ext cx="2410609" cy="3172222"/>
          </a:xfrm>
          <a:prstGeom prst="rect">
            <a:avLst/>
          </a:prstGeom>
        </p:spPr>
      </p:pic>
      <p:pic>
        <p:nvPicPr>
          <p:cNvPr id="7" name="Picture 6" descr="http://bonesdontlie.files.wordpress.com/2012/07/medieval_peasant_meal-e1343080117910.jpeg?w=350&amp;h=200&amp;crop=1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39816" y="5203375"/>
            <a:ext cx="2010990" cy="1289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http://bonesdontlie.files.wordpress.com/2014/07/pompeii-1.jpg?w=300&amp;h=225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5167" y="5203375"/>
            <a:ext cx="1718818" cy="1289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Šipka doprava 8"/>
          <p:cNvSpPr/>
          <p:nvPr/>
        </p:nvSpPr>
        <p:spPr>
          <a:xfrm>
            <a:off x="3826917" y="5712827"/>
            <a:ext cx="459966" cy="2702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40022" y="2082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578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75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578279" y="977030"/>
            <a:ext cx="9908871" cy="528089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dirty="0" smtClean="0">
                <a:solidFill>
                  <a:srgbClr val="FF0000"/>
                </a:solidFill>
              </a:rPr>
              <a:t>Proč </a:t>
            </a:r>
            <a:r>
              <a:rPr lang="cs-CZ" dirty="0">
                <a:solidFill>
                  <a:srgbClr val="FF0000"/>
                </a:solidFill>
              </a:rPr>
              <a:t>se americké pojetí liší od britského v zacílení </a:t>
            </a:r>
            <a:r>
              <a:rPr lang="cs-CZ" dirty="0" smtClean="0">
                <a:solidFill>
                  <a:srgbClr val="FF0000"/>
                </a:solidFill>
              </a:rPr>
              <a:t>jen na </a:t>
            </a:r>
            <a:r>
              <a:rPr lang="cs-CZ" dirty="0">
                <a:solidFill>
                  <a:srgbClr val="FF0000"/>
                </a:solidFill>
              </a:rPr>
              <a:t>člověka</a:t>
            </a:r>
            <a:r>
              <a:rPr lang="cs-CZ" dirty="0" smtClean="0">
                <a:solidFill>
                  <a:srgbClr val="FF0000"/>
                </a:solidFill>
              </a:rPr>
              <a:t>?</a:t>
            </a:r>
          </a:p>
          <a:p>
            <a:pPr marL="0" indent="0" algn="just">
              <a:buNone/>
            </a:pPr>
            <a:endParaRPr lang="cs-CZ" dirty="0"/>
          </a:p>
          <a:p>
            <a:pPr marL="0" indent="0" algn="just">
              <a:buNone/>
            </a:pPr>
            <a:r>
              <a:rPr lang="cs-CZ" dirty="0"/>
              <a:t>Důvody:</a:t>
            </a:r>
          </a:p>
          <a:p>
            <a:pPr marL="914400" lvl="1" indent="-514350" algn="just">
              <a:buFont typeface="+mj-lt"/>
              <a:buAutoNum type="arabicPeriod"/>
            </a:pPr>
            <a:r>
              <a:rPr lang="cs-CZ" i="0" dirty="0"/>
              <a:t>silný americký „four-field“ přístup umožňující bioarcheologům integrovat mimo biologických poznatků i poznatky lingvistické, archeologické a kulturologické;</a:t>
            </a:r>
          </a:p>
          <a:p>
            <a:pPr marL="914400" lvl="1" indent="-514350" algn="just">
              <a:buFont typeface="+mj-lt"/>
              <a:buAutoNum type="arabicPeriod"/>
            </a:pPr>
            <a:endParaRPr lang="cs-CZ" i="0" dirty="0"/>
          </a:p>
          <a:p>
            <a:pPr marL="914400" lvl="1" indent="-514350" algn="just">
              <a:buFont typeface="+mj-lt"/>
              <a:buAutoNum type="arabicPeriod"/>
            </a:pPr>
            <a:r>
              <a:rPr lang="cs-CZ" i="0" dirty="0"/>
              <a:t>multietnická podstata Spojených států (zájem o původ jednotlivých skupin); relativně neprozkoumaný archeologický záznam s velkým potenciálem pro multidisciplinární spolupráci.</a:t>
            </a:r>
          </a:p>
        </p:txBody>
      </p:sp>
    </p:spTree>
    <p:extLst>
      <p:ext uri="{BB962C8B-B14F-4D97-AF65-F5344CB8AC3E}">
        <p14:creationId xmlns:p14="http://schemas.microsoft.com/office/powerpoint/2010/main" val="21606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wwnorton.com/college/anthro/our-origins2/img/AskClarkFAQs/Figure-13.26_Page_2.jp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643457" y="282349"/>
            <a:ext cx="5938929" cy="6437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79200" y="28234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154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70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Bioarcheologický model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60535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95400" y="422754"/>
            <a:ext cx="9601200" cy="1485900"/>
          </a:xfrm>
        </p:spPr>
        <p:txBody>
          <a:bodyPr/>
          <a:lstStyle/>
          <a:p>
            <a:r>
              <a:rPr lang="cs-CZ" dirty="0" smtClean="0"/>
              <a:t>BIOARCHEOLOGICKÝ MODEL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38616" y="1452693"/>
            <a:ext cx="10515600" cy="4351338"/>
          </a:xfrm>
        </p:spPr>
        <p:txBody>
          <a:bodyPr>
            <a:normAutofit/>
          </a:bodyPr>
          <a:lstStyle/>
          <a:p>
            <a:pPr algn="just"/>
            <a:r>
              <a:rPr lang="cs-CZ" dirty="0"/>
              <a:t>Propojení </a:t>
            </a:r>
            <a:r>
              <a:rPr lang="cs-CZ" b="1" dirty="0"/>
              <a:t>biologických</a:t>
            </a:r>
            <a:r>
              <a:rPr lang="cs-CZ" dirty="0"/>
              <a:t> (kosterních), </a:t>
            </a:r>
            <a:r>
              <a:rPr lang="cs-CZ" b="1" dirty="0"/>
              <a:t>demografických</a:t>
            </a:r>
            <a:r>
              <a:rPr lang="cs-CZ" dirty="0"/>
              <a:t> (profil pohřebiště), </a:t>
            </a:r>
            <a:r>
              <a:rPr lang="cs-CZ" b="1" dirty="0"/>
              <a:t>kulturních</a:t>
            </a:r>
            <a:r>
              <a:rPr lang="cs-CZ" dirty="0"/>
              <a:t> a </a:t>
            </a:r>
            <a:r>
              <a:rPr lang="cs-CZ" b="1" dirty="0"/>
              <a:t>environmentálních</a:t>
            </a:r>
            <a:r>
              <a:rPr lang="cs-CZ" dirty="0"/>
              <a:t> souvislostí (kontextuální informace o lokalitě) umožňuje </a:t>
            </a:r>
            <a:r>
              <a:rPr lang="cs-CZ" u="sng" dirty="0"/>
              <a:t>multidimenzionální přístup</a:t>
            </a:r>
            <a:r>
              <a:rPr lang="cs-CZ" dirty="0"/>
              <a:t> k bioarcheologickému výzkumu.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5413" y="2480153"/>
            <a:ext cx="4353817" cy="4353817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7653402" y="5231693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>
                <a:solidFill>
                  <a:srgbClr val="FF0000"/>
                </a:solidFill>
              </a:rPr>
              <a:t>1984</a:t>
            </a:r>
            <a:endParaRPr lang="cs-CZ" dirty="0">
              <a:solidFill>
                <a:srgbClr val="FF0000"/>
              </a:solidFill>
            </a:endParaRPr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49416" y="11795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984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4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12340" y="728135"/>
            <a:ext cx="10763521" cy="4525963"/>
          </a:xfrm>
        </p:spPr>
        <p:txBody>
          <a:bodyPr>
            <a:normAutofit/>
          </a:bodyPr>
          <a:lstStyle/>
          <a:p>
            <a:pPr>
              <a:buAutoNum type="arabicParenR"/>
            </a:pPr>
            <a:r>
              <a:rPr lang="cs-CZ" b="1" dirty="0"/>
              <a:t>Prostředí</a:t>
            </a:r>
            <a:r>
              <a:rPr lang="cs-CZ" dirty="0"/>
              <a:t>: všechny vnější vlivy působící na jedince (na kost a zub)</a:t>
            </a:r>
          </a:p>
          <a:p>
            <a:pPr>
              <a:buAutoNum type="arabicParenR"/>
            </a:pPr>
            <a:r>
              <a:rPr lang="cs-CZ" b="1" dirty="0"/>
              <a:t>Chování</a:t>
            </a:r>
            <a:r>
              <a:rPr lang="cs-CZ" dirty="0"/>
              <a:t>: selektivní filtr, který omezuje nebo prohlubuje vlivy prostředí</a:t>
            </a:r>
          </a:p>
          <a:p>
            <a:pPr>
              <a:buAutoNum type="arabicParenR"/>
            </a:pPr>
            <a:r>
              <a:rPr lang="cs-CZ" b="1" dirty="0"/>
              <a:t>Struktura</a:t>
            </a:r>
            <a:r>
              <a:rPr lang="cs-CZ" dirty="0"/>
              <a:t>: kost a zub = biologická adaptace nebo reakce organismu</a:t>
            </a:r>
          </a:p>
          <a:p>
            <a:pPr>
              <a:buNone/>
            </a:pPr>
            <a:r>
              <a:rPr lang="cs-CZ" dirty="0"/>
              <a:t>		</a:t>
            </a:r>
          </a:p>
        </p:txBody>
      </p:sp>
      <p:pic>
        <p:nvPicPr>
          <p:cNvPr id="1026" name="Picture 2" descr="C:\Documents and Settings\uzivatel.PC-ED515384939B\Plocha\bioarch model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69367" y="2174778"/>
            <a:ext cx="9157997" cy="3364678"/>
          </a:xfrm>
          <a:prstGeom prst="rect">
            <a:avLst/>
          </a:prstGeom>
          <a:noFill/>
        </p:spPr>
      </p:pic>
      <p:sp>
        <p:nvSpPr>
          <p:cNvPr id="4" name="TextovéPole 3"/>
          <p:cNvSpPr txBox="1"/>
          <p:nvPr/>
        </p:nvSpPr>
        <p:spPr>
          <a:xfrm>
            <a:off x="1962030" y="5824813"/>
            <a:ext cx="8784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GOODMAN, A., D. MARTIN, G. ARMELAGOS, AND G.</a:t>
            </a:r>
            <a:r>
              <a:rPr lang="cs-CZ" sz="1400" dirty="0"/>
              <a:t> </a:t>
            </a:r>
            <a:r>
              <a:rPr lang="en-US" sz="1400" dirty="0"/>
              <a:t>CLARK. 1984</a:t>
            </a:r>
            <a:r>
              <a:rPr lang="cs-CZ" sz="1400" dirty="0"/>
              <a:t>. </a:t>
            </a:r>
            <a:r>
              <a:rPr lang="en-US" sz="1400" dirty="0"/>
              <a:t>On the Interpretation of Health From Skeletal Remains</a:t>
            </a:r>
            <a:r>
              <a:rPr lang="cs-CZ" sz="1400" dirty="0"/>
              <a:t> </a:t>
            </a:r>
            <a:r>
              <a:rPr lang="en-US" sz="1400" dirty="0"/>
              <a:t>Alan H. Goodman</a:t>
            </a:r>
            <a:r>
              <a:rPr lang="cs-CZ" sz="1400" dirty="0"/>
              <a:t> </a:t>
            </a:r>
            <a:r>
              <a:rPr lang="en-US" sz="1400" dirty="0"/>
              <a:t>Current</a:t>
            </a:r>
            <a:r>
              <a:rPr lang="cs-CZ" sz="1400" dirty="0"/>
              <a:t> </a:t>
            </a:r>
            <a:r>
              <a:rPr lang="en-US" sz="1400" dirty="0"/>
              <a:t>Anthropology</a:t>
            </a:r>
            <a:r>
              <a:rPr lang="cs-CZ" sz="1400" dirty="0"/>
              <a:t> 34:</a:t>
            </a:r>
            <a:r>
              <a:rPr lang="en-US" sz="1400" dirty="0"/>
              <a:t>281-288</a:t>
            </a:r>
            <a:r>
              <a:rPr lang="cs-CZ" sz="1400" dirty="0"/>
              <a:t>.</a:t>
            </a:r>
            <a:endParaRPr lang="en-US" sz="1400" dirty="0"/>
          </a:p>
        </p:txBody>
      </p:sp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96320" y="2590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795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69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Baustian (</a:t>
            </a:r>
            <a:r>
              <a:rPr lang="cs-CZ" dirty="0" smtClean="0"/>
              <a:t>2010): Tell Abraq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5779" y="1622120"/>
            <a:ext cx="9366698" cy="4841311"/>
          </a:xfrm>
          <a:prstGeom prst="rect">
            <a:avLst/>
          </a:prstGeom>
        </p:spPr>
      </p:pic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62000" y="685800"/>
            <a:ext cx="609600" cy="609600"/>
          </a:xfrm>
          <a:prstGeom prst="rect">
            <a:avLst/>
          </a:prstGeom>
        </p:spPr>
      </p:pic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72477" y="60157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979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8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04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Ukazatele stresu: zdraví a nemoc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2727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03221" y="413792"/>
            <a:ext cx="8229600" cy="1143000"/>
          </a:xfrm>
        </p:spPr>
        <p:txBody>
          <a:bodyPr/>
          <a:lstStyle/>
          <a:p>
            <a:r>
              <a:rPr lang="cs-CZ" dirty="0" smtClean="0"/>
              <a:t>Stres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08879" y="1860160"/>
            <a:ext cx="9587829" cy="4680520"/>
          </a:xfrm>
        </p:spPr>
        <p:txBody>
          <a:bodyPr>
            <a:normAutofit/>
          </a:bodyPr>
          <a:lstStyle/>
          <a:p>
            <a:pPr algn="just"/>
            <a:r>
              <a:rPr lang="cs-CZ" dirty="0"/>
              <a:t>Stres: </a:t>
            </a:r>
            <a:r>
              <a:rPr lang="cs-CZ" dirty="0" smtClean="0"/>
              <a:t>situace</a:t>
            </a:r>
            <a:r>
              <a:rPr lang="cs-CZ" dirty="0"/>
              <a:t>, kdy je přímo či nepřímo ohrožena homeostáza, existence jedince. Nespecifická </a:t>
            </a:r>
            <a:r>
              <a:rPr lang="cs-CZ" b="1" dirty="0"/>
              <a:t>odezva</a:t>
            </a:r>
            <a:r>
              <a:rPr lang="cs-CZ" dirty="0"/>
              <a:t> na </a:t>
            </a:r>
            <a:r>
              <a:rPr lang="cs-CZ" dirty="0" smtClean="0"/>
              <a:t>zátěž.</a:t>
            </a:r>
          </a:p>
          <a:p>
            <a:pPr algn="just"/>
            <a:endParaRPr lang="cs-CZ" b="1" dirty="0" smtClean="0"/>
          </a:p>
          <a:p>
            <a:pPr algn="just"/>
            <a:r>
              <a:rPr lang="cs-CZ" b="1" dirty="0" smtClean="0"/>
              <a:t>Hans Selye</a:t>
            </a:r>
            <a:r>
              <a:rPr lang="cs-CZ" dirty="0"/>
              <a:t> </a:t>
            </a:r>
            <a:r>
              <a:rPr lang="cs-CZ" dirty="0" smtClean="0"/>
              <a:t>(1976</a:t>
            </a:r>
            <a:r>
              <a:rPr lang="cs-CZ" dirty="0"/>
              <a:t>), vychází z </a:t>
            </a:r>
            <a:r>
              <a:rPr lang="cs-CZ" b="1" dirty="0"/>
              <a:t>Walter Bradford Cannon </a:t>
            </a:r>
            <a:r>
              <a:rPr lang="cs-CZ" dirty="0"/>
              <a:t>(1915).</a:t>
            </a:r>
          </a:p>
          <a:p>
            <a:pPr marL="0" indent="0" algn="just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8601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48247" y="500062"/>
            <a:ext cx="10515600" cy="1325563"/>
          </a:xfrm>
        </p:spPr>
        <p:txBody>
          <a:bodyPr/>
          <a:lstStyle/>
          <a:p>
            <a:r>
              <a:rPr lang="cs-CZ" dirty="0" smtClean="0"/>
              <a:t>Hans Selye: stádia stresu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27758" y="1825625"/>
            <a:ext cx="10026041" cy="4351338"/>
          </a:xfrm>
        </p:spPr>
        <p:txBody>
          <a:bodyPr>
            <a:norm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cs-CZ" dirty="0"/>
              <a:t>Poplachová reakce; iniciální okamžitá reakce na </a:t>
            </a:r>
            <a:r>
              <a:rPr lang="cs-CZ" dirty="0" smtClean="0"/>
              <a:t>stresor: </a:t>
            </a:r>
            <a:r>
              <a:rPr lang="cs-CZ" b="1" dirty="0">
                <a:solidFill>
                  <a:srgbClr val="FF0000"/>
                </a:solidFill>
              </a:rPr>
              <a:t>bojuj nebo uteč.</a:t>
            </a:r>
          </a:p>
          <a:p>
            <a:pPr marL="514350" indent="-514350" algn="just">
              <a:buFont typeface="+mj-lt"/>
              <a:buAutoNum type="arabicPeriod"/>
            </a:pPr>
            <a:endParaRPr lang="cs-CZ" dirty="0"/>
          </a:p>
          <a:p>
            <a:pPr marL="514350" indent="-514350" algn="just">
              <a:buFont typeface="+mj-lt"/>
              <a:buAutoNum type="arabicPeriod"/>
            </a:pPr>
            <a:r>
              <a:rPr lang="cs-CZ" dirty="0" smtClean="0"/>
              <a:t>Stadium </a:t>
            </a:r>
            <a:r>
              <a:rPr lang="cs-CZ" dirty="0"/>
              <a:t>adaptace (resistence). Organismus nemůže zůstat v prvním stádiu. Musí se buď adaptovat nebo zajít. Adaptuje-li se na stres vzniká nová kvalita a obdobný stres pak může snáze </a:t>
            </a:r>
            <a:r>
              <a:rPr lang="cs-CZ" dirty="0" smtClean="0"/>
              <a:t>tolerovat.</a:t>
            </a:r>
            <a:endParaRPr lang="cs-CZ" dirty="0"/>
          </a:p>
          <a:p>
            <a:pPr marL="514350" indent="-514350" algn="just">
              <a:buFont typeface="+mj-lt"/>
              <a:buAutoNum type="arabicPeriod"/>
            </a:pPr>
            <a:endParaRPr lang="cs-CZ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cs-CZ" dirty="0" smtClean="0"/>
              <a:t>Stadium </a:t>
            </a:r>
            <a:r>
              <a:rPr lang="cs-CZ" dirty="0"/>
              <a:t>exhaustace: </a:t>
            </a:r>
            <a:r>
              <a:rPr lang="cs-CZ" dirty="0" smtClean="0"/>
              <a:t>energetické </a:t>
            </a:r>
            <a:r>
              <a:rPr lang="cs-CZ" dirty="0"/>
              <a:t>zdroje adaptace jsou limitovány.</a:t>
            </a:r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59047" y="24844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99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7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7238" y="836712"/>
            <a:ext cx="10597020" cy="4525963"/>
          </a:xfrm>
        </p:spPr>
        <p:txBody>
          <a:bodyPr>
            <a:normAutofit/>
          </a:bodyPr>
          <a:lstStyle/>
          <a:p>
            <a:pPr algn="just"/>
            <a:r>
              <a:rPr lang="cs-CZ" dirty="0"/>
              <a:t>Stádium resistence je dlouhodobé období plné strukturálních změn (např. </a:t>
            </a:r>
            <a:r>
              <a:rPr lang="cs-CZ" dirty="0" smtClean="0"/>
              <a:t>defekt </a:t>
            </a:r>
            <a:r>
              <a:rPr lang="cs-CZ" dirty="0"/>
              <a:t>na sklovině</a:t>
            </a:r>
            <a:r>
              <a:rPr lang="cs-CZ" dirty="0" smtClean="0"/>
              <a:t>).</a:t>
            </a:r>
          </a:p>
          <a:p>
            <a:pPr algn="just"/>
            <a:endParaRPr lang="cs-CZ" dirty="0" smtClean="0"/>
          </a:p>
          <a:p>
            <a:pPr algn="just"/>
            <a:r>
              <a:rPr lang="cs-CZ" dirty="0" smtClean="0"/>
              <a:t>Odezva </a:t>
            </a:r>
            <a:r>
              <a:rPr lang="cs-CZ" dirty="0"/>
              <a:t>na původce stresu je různá (= nespecifická, ekvifinální).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1625713" y="2907874"/>
            <a:ext cx="9184249" cy="89255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2600" dirty="0"/>
              <a:t>STRES = ZMĚNA STRUKTURY = MĚŘITELNÝ DEFEKT (STRAIN)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7431" y="4073271"/>
            <a:ext cx="3737595" cy="2578807"/>
          </a:xfrm>
          <a:prstGeom prst="rect">
            <a:avLst/>
          </a:prstGeom>
        </p:spPr>
      </p:pic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16113" y="570257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067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5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73264" y="760488"/>
            <a:ext cx="10515600" cy="1325563"/>
          </a:xfrm>
        </p:spPr>
        <p:txBody>
          <a:bodyPr/>
          <a:lstStyle/>
          <a:p>
            <a:r>
              <a:rPr lang="cs-CZ" dirty="0" smtClean="0"/>
              <a:t>Jak měřit odezvu na stres?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78689" y="2181194"/>
            <a:ext cx="10104751" cy="4314217"/>
          </a:xfrm>
        </p:spPr>
        <p:txBody>
          <a:bodyPr>
            <a:normAutofit/>
          </a:bodyPr>
          <a:lstStyle/>
          <a:p>
            <a:pPr algn="just">
              <a:spcAft>
                <a:spcPts val="1800"/>
              </a:spcAft>
            </a:pPr>
            <a:r>
              <a:rPr lang="cs-CZ" dirty="0"/>
              <a:t>U živých lidí měříme: tlak, hladinu hormonů, imunitní systém apod.</a:t>
            </a:r>
          </a:p>
          <a:p>
            <a:pPr algn="just">
              <a:spcAft>
                <a:spcPts val="1800"/>
              </a:spcAft>
            </a:pPr>
            <a:r>
              <a:rPr lang="cs-CZ" dirty="0"/>
              <a:t>U fosilních pozůstatků: změna struktury tkáně = CHRONICKÝ STRES (déle trvající</a:t>
            </a:r>
            <a:r>
              <a:rPr lang="cs-CZ" dirty="0" smtClean="0"/>
              <a:t>).</a:t>
            </a:r>
            <a:endParaRPr lang="cs-CZ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78640" y="4081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344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1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2880986" y="453975"/>
            <a:ext cx="72275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 smtClean="0"/>
              <a:t>STRESOR </a:t>
            </a:r>
            <a:r>
              <a:rPr lang="cs-CZ" sz="2000" dirty="0"/>
              <a:t>= </a:t>
            </a:r>
            <a:r>
              <a:rPr lang="cs-CZ" sz="2000" dirty="0" smtClean="0"/>
              <a:t>INFEKČNÍ ONEMOCNĚNÍ</a:t>
            </a:r>
            <a:endParaRPr lang="cs-CZ" sz="2000" dirty="0"/>
          </a:p>
        </p:txBody>
      </p:sp>
      <p:sp>
        <p:nvSpPr>
          <p:cNvPr id="5" name="Šipka dolů 4"/>
          <p:cNvSpPr/>
          <p:nvPr/>
        </p:nvSpPr>
        <p:spPr>
          <a:xfrm>
            <a:off x="3330206" y="1004324"/>
            <a:ext cx="360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6" name="TextovéPole 5"/>
          <p:cNvSpPr txBox="1"/>
          <p:nvPr/>
        </p:nvSpPr>
        <p:spPr>
          <a:xfrm>
            <a:off x="2880986" y="1601069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ALARM</a:t>
            </a:r>
            <a:r>
              <a:rPr lang="cs-CZ" dirty="0"/>
              <a:t> – </a:t>
            </a:r>
            <a:r>
              <a:rPr lang="cs-CZ" b="1" dirty="0"/>
              <a:t>RESISTENCE</a:t>
            </a:r>
            <a:r>
              <a:rPr lang="cs-CZ" dirty="0"/>
              <a:t> - PODLEHNUTÍ</a:t>
            </a:r>
          </a:p>
        </p:txBody>
      </p:sp>
      <p:sp>
        <p:nvSpPr>
          <p:cNvPr id="7" name="Šipka dolů 6"/>
          <p:cNvSpPr/>
          <p:nvPr/>
        </p:nvSpPr>
        <p:spPr>
          <a:xfrm>
            <a:off x="3330206" y="2118888"/>
            <a:ext cx="360040" cy="4645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8" name="TextovéPole 7"/>
          <p:cNvSpPr txBox="1"/>
          <p:nvPr/>
        </p:nvSpPr>
        <p:spPr>
          <a:xfrm>
            <a:off x="2880986" y="2717385"/>
            <a:ext cx="87117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ADAPTACE</a:t>
            </a:r>
            <a:r>
              <a:rPr lang="cs-CZ" dirty="0"/>
              <a:t> = </a:t>
            </a:r>
            <a:r>
              <a:rPr lang="cs-CZ" dirty="0" smtClean="0"/>
              <a:t>STRUKTURÁLNÍ ZMĚNA (např, cribra orbitalia, periostosis, hypoplázie skloviny)</a:t>
            </a:r>
            <a:endParaRPr lang="cs-CZ" dirty="0"/>
          </a:p>
        </p:txBody>
      </p:sp>
      <p:pic>
        <p:nvPicPr>
          <p:cNvPr id="9" name="Zástupný symbol pro obsah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0273" y="3584841"/>
            <a:ext cx="3481426" cy="2751834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69835" y="3615625"/>
            <a:ext cx="3828215" cy="2751834"/>
          </a:xfrm>
          <a:prstGeom prst="rect">
            <a:avLst/>
          </a:prstGeom>
        </p:spPr>
      </p:pic>
      <p:sp>
        <p:nvSpPr>
          <p:cNvPr id="12" name="Obdélník 11"/>
          <p:cNvSpPr/>
          <p:nvPr/>
        </p:nvSpPr>
        <p:spPr>
          <a:xfrm>
            <a:off x="3510226" y="6480868"/>
            <a:ext cx="763297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200" dirty="0">
                <a:latin typeface="TTE284FB78t00"/>
              </a:rPr>
              <a:t>Atlas of </a:t>
            </a:r>
            <a:r>
              <a:rPr lang="cs-CZ" sz="1200" dirty="0" smtClean="0">
                <a:latin typeface="TTE284FB78t00"/>
              </a:rPr>
              <a:t>Bioarchaeology (</a:t>
            </a:r>
            <a:r>
              <a:rPr lang="cs-CZ" sz="1200" dirty="0" smtClean="0">
                <a:latin typeface="TTE29065E8t00"/>
              </a:rPr>
              <a:t>Šlaus</a:t>
            </a:r>
            <a:r>
              <a:rPr lang="cs-CZ" sz="1200" dirty="0">
                <a:latin typeface="TTE29065E8t00"/>
              </a:rPr>
              <a:t>, Novak, Vyroubal, Bedić, Brkić, </a:t>
            </a:r>
            <a:r>
              <a:rPr lang="cs-CZ" sz="1200" dirty="0" smtClean="0">
                <a:latin typeface="TTE29065E8t00"/>
              </a:rPr>
              <a:t>Vodanović)</a:t>
            </a:r>
            <a:endParaRPr lang="cs-CZ" sz="1200" dirty="0"/>
          </a:p>
        </p:txBody>
      </p:sp>
    </p:spTree>
    <p:extLst>
      <p:ext uri="{BB962C8B-B14F-4D97-AF65-F5344CB8AC3E}">
        <p14:creationId xmlns:p14="http://schemas.microsoft.com/office/powerpoint/2010/main" val="401010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64680" y="895398"/>
            <a:ext cx="8435280" cy="528945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dirty="0" smtClean="0"/>
              <a:t>Reakci </a:t>
            </a:r>
            <a:r>
              <a:rPr lang="cs-CZ" dirty="0"/>
              <a:t>na </a:t>
            </a:r>
            <a:r>
              <a:rPr lang="cs-CZ" dirty="0" smtClean="0"/>
              <a:t>stres sledujeme:</a:t>
            </a:r>
          </a:p>
          <a:p>
            <a:pPr>
              <a:buNone/>
            </a:pPr>
            <a:endParaRPr lang="cs-CZ" dirty="0"/>
          </a:p>
          <a:p>
            <a:pPr marL="457200" indent="-457200">
              <a:buAutoNum type="arabicParenBoth"/>
            </a:pPr>
            <a:r>
              <a:rPr lang="cs-CZ" b="1" dirty="0" smtClean="0"/>
              <a:t> na </a:t>
            </a:r>
            <a:r>
              <a:rPr lang="cs-CZ" b="1" dirty="0"/>
              <a:t>jednotlivých systémových </a:t>
            </a:r>
            <a:r>
              <a:rPr lang="cs-CZ" b="1" dirty="0" smtClean="0"/>
              <a:t>úrovní;</a:t>
            </a:r>
          </a:p>
          <a:p>
            <a:pPr marL="457200" indent="-457200">
              <a:buAutoNum type="arabicParenBoth"/>
            </a:pPr>
            <a:r>
              <a:rPr lang="cs-CZ" b="1" dirty="0"/>
              <a:t> </a:t>
            </a:r>
            <a:r>
              <a:rPr lang="cs-CZ" b="1" dirty="0" smtClean="0"/>
              <a:t>podle </a:t>
            </a:r>
            <a:r>
              <a:rPr lang="cs-CZ" b="1" dirty="0"/>
              <a:t>identifikace </a:t>
            </a:r>
            <a:r>
              <a:rPr lang="cs-CZ" b="1" dirty="0" smtClean="0"/>
              <a:t>původce;</a:t>
            </a:r>
          </a:p>
          <a:p>
            <a:pPr marL="457200" indent="-457200">
              <a:buAutoNum type="arabicParenBoth"/>
            </a:pPr>
            <a:r>
              <a:rPr lang="cs-CZ" b="1" dirty="0" smtClean="0"/>
              <a:t> podle rozsahu zasažení.</a:t>
            </a:r>
            <a:endParaRPr lang="cs-CZ" b="1" dirty="0"/>
          </a:p>
          <a:p>
            <a:endParaRPr lang="cs-CZ" dirty="0"/>
          </a:p>
        </p:txBody>
      </p:sp>
      <p:pic>
        <p:nvPicPr>
          <p:cNvPr id="3074" name="Picture 2" descr="VÃ½sledek obrÃ¡zku pro retzius lin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0180" y="309772"/>
            <a:ext cx="2975074" cy="2231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VÃ½sledek obrÃ¡zku pro osteoarthritis in bioarchaeology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472" y="4427472"/>
            <a:ext cx="2947389" cy="2216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VÃ½sledek obrÃ¡zku pro osteoporosis in bioarchaeology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738" y="3402723"/>
            <a:ext cx="1697651" cy="3336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008563" y="590598"/>
            <a:ext cx="609600" cy="609600"/>
          </a:xfrm>
          <a:prstGeom prst="rect">
            <a:avLst/>
          </a:prstGeom>
        </p:spPr>
      </p:pic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008563" y="195835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049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149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Využití stresových ukazatelů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Vztah mezi tzv. </a:t>
            </a:r>
            <a:r>
              <a:rPr lang="cs-CZ" i="1" dirty="0" smtClean="0"/>
              <a:t>health  (biological) status </a:t>
            </a:r>
            <a:r>
              <a:rPr lang="cs-CZ" dirty="0" smtClean="0"/>
              <a:t>a </a:t>
            </a:r>
            <a:r>
              <a:rPr lang="cs-CZ" i="1" dirty="0" smtClean="0"/>
              <a:t>social status</a:t>
            </a:r>
            <a:r>
              <a:rPr lang="cs-CZ" dirty="0" smtClean="0"/>
              <a:t>.</a:t>
            </a:r>
          </a:p>
          <a:p>
            <a:r>
              <a:rPr lang="cs-CZ" dirty="0" smtClean="0"/>
              <a:t>Mají jedinci z rozdílných sociálních vrstev odlišné zdraví?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3450955" y="4066731"/>
            <a:ext cx="82037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2000" dirty="0">
                <a:solidFill>
                  <a:srgbClr val="000000"/>
                </a:solidFill>
              </a:rPr>
              <a:t>Očekávat od kosterního souboru korelaci mezi sociálním statusem a biologickým statusem je ambiciózní, ale ne </a:t>
            </a:r>
            <a:r>
              <a:rPr lang="cs-CZ" sz="2000" dirty="0" smtClean="0">
                <a:solidFill>
                  <a:srgbClr val="000000"/>
                </a:solidFill>
              </a:rPr>
              <a:t>nereálné.</a:t>
            </a:r>
            <a:endParaRPr lang="cs-CZ" sz="2000" dirty="0"/>
          </a:p>
        </p:txBody>
      </p:sp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45124" y="381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770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43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Peck JJ. 2013. Status, health, and lifestyle in Middle Iron Age Britain: A bioarcheological study of elites and non-elites from East Yorkshire, Northern England. </a:t>
            </a:r>
            <a:r>
              <a:rPr lang="en-US" sz="2000" i="1" dirty="0"/>
              <a:t>International Journal of Paleopathology</a:t>
            </a:r>
            <a:r>
              <a:rPr lang="en-US" sz="2000" dirty="0"/>
              <a:t> </a:t>
            </a:r>
            <a:r>
              <a:rPr lang="en-US" sz="2000" b="1" dirty="0"/>
              <a:t>3</a:t>
            </a:r>
            <a:r>
              <a:rPr lang="en-US" sz="2000" dirty="0"/>
              <a:t>: 83-94</a:t>
            </a:r>
            <a:r>
              <a:rPr lang="en-US" sz="2000" dirty="0" smtClean="0"/>
              <a:t>.</a:t>
            </a:r>
            <a:r>
              <a:rPr lang="cs-CZ" sz="2000" dirty="0" smtClean="0"/>
              <a:t/>
            </a:r>
            <a:br>
              <a:rPr lang="cs-CZ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endParaRPr lang="cs-CZ" sz="2000" dirty="0"/>
          </a:p>
        </p:txBody>
      </p:sp>
      <p:pic>
        <p:nvPicPr>
          <p:cNvPr id="1026" name="Picture 2" descr="https://ars.els-cdn.com/content/image/1-s2.0-S1879981713000272-gr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60722" y="2749709"/>
            <a:ext cx="3180170" cy="2937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/>
          <p:cNvSpPr/>
          <p:nvPr/>
        </p:nvSpPr>
        <p:spPr>
          <a:xfrm>
            <a:off x="5130013" y="2171700"/>
            <a:ext cx="6656109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2E2E2E"/>
                </a:solidFill>
              </a:rPr>
              <a:t>Arras</a:t>
            </a:r>
            <a:r>
              <a:rPr lang="cs-CZ" sz="2000" dirty="0" smtClean="0">
                <a:solidFill>
                  <a:srgbClr val="2E2E2E"/>
                </a:solidFill>
              </a:rPr>
              <a:t>, </a:t>
            </a:r>
            <a:r>
              <a:rPr lang="en-US" sz="2000" dirty="0" smtClean="0">
                <a:solidFill>
                  <a:srgbClr val="2E2E2E"/>
                </a:solidFill>
              </a:rPr>
              <a:t>East </a:t>
            </a:r>
            <a:r>
              <a:rPr lang="en-US" sz="2000" dirty="0">
                <a:solidFill>
                  <a:srgbClr val="2E2E2E"/>
                </a:solidFill>
              </a:rPr>
              <a:t>Yorkshire, </a:t>
            </a:r>
            <a:r>
              <a:rPr lang="cs-CZ" sz="2000" dirty="0" smtClean="0">
                <a:solidFill>
                  <a:srgbClr val="2E2E2E"/>
                </a:solidFill>
              </a:rPr>
              <a:t>Severní Anglie.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000" dirty="0" smtClean="0"/>
              <a:t>Střední doba železná </a:t>
            </a:r>
            <a:r>
              <a:rPr lang="en-US" sz="2000" dirty="0" smtClean="0"/>
              <a:t>(400–100</a:t>
            </a:r>
            <a:r>
              <a:rPr lang="en-US" sz="2000" dirty="0"/>
              <a:t> </a:t>
            </a:r>
            <a:r>
              <a:rPr lang="en-US" sz="2000" dirty="0" smtClean="0"/>
              <a:t>BC)</a:t>
            </a:r>
            <a:r>
              <a:rPr lang="cs-CZ" sz="2000" dirty="0" smtClean="0"/>
              <a:t>: </a:t>
            </a:r>
            <a:r>
              <a:rPr lang="en-US" sz="2000" dirty="0" smtClean="0"/>
              <a:t>Rudston </a:t>
            </a:r>
            <a:r>
              <a:rPr lang="en-US" sz="2000" dirty="0"/>
              <a:t>(</a:t>
            </a:r>
            <a:r>
              <a:rPr lang="en-US" sz="2000" i="1" dirty="0"/>
              <a:t>N</a:t>
            </a:r>
            <a:r>
              <a:rPr lang="en-US" sz="2000" dirty="0"/>
              <a:t> = 164</a:t>
            </a:r>
            <a:r>
              <a:rPr lang="en-US" sz="2000" dirty="0" smtClean="0"/>
              <a:t>)</a:t>
            </a:r>
            <a:r>
              <a:rPr lang="cs-CZ" sz="2000" dirty="0" smtClean="0"/>
              <a:t>,</a:t>
            </a:r>
            <a:r>
              <a:rPr lang="en-US" sz="2000" dirty="0" smtClean="0"/>
              <a:t> </a:t>
            </a:r>
            <a:r>
              <a:rPr lang="en-US" sz="2000" dirty="0"/>
              <a:t>Burton Fleming (</a:t>
            </a:r>
            <a:r>
              <a:rPr lang="en-US" sz="2000" i="1" dirty="0"/>
              <a:t>N</a:t>
            </a:r>
            <a:r>
              <a:rPr lang="en-US" sz="2000" dirty="0"/>
              <a:t> = 56</a:t>
            </a:r>
            <a:r>
              <a:rPr lang="en-US" sz="2000" dirty="0" smtClean="0"/>
              <a:t>)</a:t>
            </a:r>
            <a:r>
              <a:rPr lang="cs-CZ" sz="2000" dirty="0" smtClean="0"/>
              <a:t>.</a:t>
            </a:r>
          </a:p>
          <a:p>
            <a:pPr algn="just"/>
            <a:endParaRPr lang="cs-CZ" sz="20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000" dirty="0" smtClean="0"/>
              <a:t>Sociální rozdíly: orientace pohřbu, rozdíly v symbolech, hrobová výbava.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000" dirty="0" smtClean="0"/>
              <a:t>Elity a </a:t>
            </a:r>
            <a:r>
              <a:rPr lang="cs-CZ" sz="2000" i="1" dirty="0" smtClean="0"/>
              <a:t>non-elity</a:t>
            </a:r>
            <a:r>
              <a:rPr lang="cs-CZ" sz="2000" dirty="0" smtClean="0"/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000" dirty="0" smtClean="0"/>
              <a:t>LEH, periostitis, cribra orbitalia, degenerativní onemocnění kloubů, trauma.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cs-CZ" sz="20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000" b="1" dirty="0" smtClean="0"/>
              <a:t>Zaznamenali nerovnost ve zdravotním stavu v souvislosti se sociálním zařazením.</a:t>
            </a:r>
            <a:endParaRPr lang="cs-CZ" sz="2000" b="1" dirty="0"/>
          </a:p>
        </p:txBody>
      </p:sp>
    </p:spTree>
    <p:extLst>
      <p:ext uri="{BB962C8B-B14F-4D97-AF65-F5344CB8AC3E}">
        <p14:creationId xmlns:p14="http://schemas.microsoft.com/office/powerpoint/2010/main" val="384074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2597" y="589767"/>
            <a:ext cx="3905250" cy="3048000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1962203" y="4510865"/>
            <a:ext cx="93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Dvě skupiny hrobů (podle sociálního postavení):</a:t>
            </a:r>
          </a:p>
          <a:p>
            <a:pPr marL="342900" indent="-342900">
              <a:buAutoNum type="arabicParenR"/>
            </a:pPr>
            <a:r>
              <a:rPr lang="cs-CZ" dirty="0" smtClean="0"/>
              <a:t>se lišily ve výskytu stresových ukazatelů, traumat a degenerativních změn = těžší práce u non-elit.</a:t>
            </a:r>
          </a:p>
          <a:p>
            <a:pPr marL="342900" indent="-342900">
              <a:buAutoNum type="arabicParenR"/>
            </a:pPr>
            <a:r>
              <a:rPr lang="cs-CZ" dirty="0"/>
              <a:t>s</a:t>
            </a:r>
            <a:r>
              <a:rPr lang="cs-CZ" dirty="0" smtClean="0"/>
              <a:t>e nelišily ve zdravotním stavu zubů = stejná strava?</a:t>
            </a:r>
            <a:endParaRPr lang="cs-CZ" dirty="0"/>
          </a:p>
        </p:txBody>
      </p:sp>
      <p:sp>
        <p:nvSpPr>
          <p:cNvPr id="2" name="TextovéPole 1"/>
          <p:cNvSpPr txBox="1"/>
          <p:nvPr/>
        </p:nvSpPr>
        <p:spPr>
          <a:xfrm>
            <a:off x="6521116" y="1371600"/>
            <a:ext cx="5077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 smtClean="0">
                <a:solidFill>
                  <a:srgbClr val="FF0000"/>
                </a:solidFill>
              </a:rPr>
              <a:t>Přečtěte si tento výzkum!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46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TM10001105[[fn=Oříznutí]]</Template>
  <TotalTime>14504</TotalTime>
  <Words>738</Words>
  <Application>Microsoft Office PowerPoint</Application>
  <PresentationFormat>Širokoúhlá obrazovka</PresentationFormat>
  <Paragraphs>126</Paragraphs>
  <Slides>23</Slides>
  <Notes>19</Notes>
  <HiddenSlides>0</HiddenSlides>
  <MMClips>17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23</vt:i4>
      </vt:variant>
    </vt:vector>
  </HeadingPairs>
  <TitlesOfParts>
    <vt:vector size="29" baseType="lpstr">
      <vt:lpstr>Arial</vt:lpstr>
      <vt:lpstr>Calibri</vt:lpstr>
      <vt:lpstr>Franklin Gothic Book</vt:lpstr>
      <vt:lpstr>TTE284FB78t00</vt:lpstr>
      <vt:lpstr>TTE29065E8t00</vt:lpstr>
      <vt:lpstr>Crop</vt:lpstr>
      <vt:lpstr>Retrospektivní antropologie</vt:lpstr>
      <vt:lpstr>Prezentace aplikace PowerPoint</vt:lpstr>
      <vt:lpstr>Prezentace aplikace PowerPoint</vt:lpstr>
      <vt:lpstr>Prezentace aplikace PowerPoint</vt:lpstr>
      <vt:lpstr>Prezentace aplikace PowerPoint</vt:lpstr>
      <vt:lpstr>Americké pojetí</vt:lpstr>
      <vt:lpstr> Jane Buikstra (1977) – „Biocultural dimensions of archeological study: a regional perspective“ </vt:lpstr>
      <vt:lpstr>Prezentace aplikace PowerPoint</vt:lpstr>
      <vt:lpstr>Prezentace aplikace PowerPoint</vt:lpstr>
      <vt:lpstr>Bioarcheologický model</vt:lpstr>
      <vt:lpstr>BIOARCHEOLOGICKÝ MODEL</vt:lpstr>
      <vt:lpstr>Prezentace aplikace PowerPoint</vt:lpstr>
      <vt:lpstr>Baustian (2010): Tell Abraq</vt:lpstr>
      <vt:lpstr>Ukazatele stresu: zdraví a nemoc</vt:lpstr>
      <vt:lpstr>Stres</vt:lpstr>
      <vt:lpstr>Hans Selye: stádia stresu</vt:lpstr>
      <vt:lpstr>Prezentace aplikace PowerPoint</vt:lpstr>
      <vt:lpstr>Jak měřit odezvu na stres?</vt:lpstr>
      <vt:lpstr>Prezentace aplikace PowerPoint</vt:lpstr>
      <vt:lpstr>Prezentace aplikace PowerPoint</vt:lpstr>
      <vt:lpstr>Využití stresových ukazatelů</vt:lpstr>
      <vt:lpstr>Peck JJ. 2013. Status, health, and lifestyle in Middle Iron Age Britain: A bioarcheological study of elites and non-elites from East Yorkshire, Northern England. International Journal of Paleopathology 3: 83-94.  </vt:lpstr>
      <vt:lpstr>Prezentace aplikace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Úvod do paleogeografie</dc:title>
  <dc:creator>Anna Pankowska</dc:creator>
  <cp:lastModifiedBy>martin.buk@tiscali.cz</cp:lastModifiedBy>
  <cp:revision>109</cp:revision>
  <dcterms:created xsi:type="dcterms:W3CDTF">2016-06-14T10:55:37Z</dcterms:created>
  <dcterms:modified xsi:type="dcterms:W3CDTF">2023-02-16T14:33:08Z</dcterms:modified>
</cp:coreProperties>
</file>