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59" d="100"/>
          <a:sy n="59" d="100"/>
        </p:scale>
        <p:origin x="940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36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8869680" y="0"/>
            <a:ext cx="3322015" cy="6858000"/>
          </a:xfrm>
          <a:prstGeom prst="rect">
            <a:avLst/>
          </a:prstGeom>
          <a:solidFill>
            <a:srgbClr val="298B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9646920" y="1417320"/>
            <a:ext cx="141732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9893808" y="1874519"/>
            <a:ext cx="868680" cy="41148"/>
          </a:xfrm>
          <a:prstGeom prst="rect">
            <a:avLst/>
          </a:prstGeom>
          <a:solidFill>
            <a:srgbClr val="298B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9893808" y="2130552"/>
            <a:ext cx="685800" cy="41148"/>
          </a:xfrm>
          <a:prstGeom prst="rect">
            <a:avLst/>
          </a:prstGeom>
          <a:solidFill>
            <a:srgbClr val="298B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9893808" y="2386584"/>
            <a:ext cx="868680" cy="41148"/>
          </a:xfrm>
          <a:prstGeom prst="rect">
            <a:avLst/>
          </a:prstGeom>
          <a:solidFill>
            <a:srgbClr val="298B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9893808" y="2642615"/>
            <a:ext cx="530352" cy="41148"/>
          </a:xfrm>
          <a:prstGeom prst="rect">
            <a:avLst/>
          </a:prstGeom>
          <a:solidFill>
            <a:srgbClr val="298B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31520" y="1051560"/>
            <a:ext cx="7498079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1700" b="1">
                <a:solidFill>
                  <a:srgbClr val="B4DEDD"/>
                </a:solidFill>
                <a:latin typeface="Aptos"/>
              </a:rPr>
              <a:t>OBCHODNÍ KORESPONDENCE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1828800"/>
            <a:ext cx="7680960" cy="80021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lang="cs-CZ" sz="4600" b="1" dirty="0">
                <a:solidFill>
                  <a:srgbClr val="FFFFFF"/>
                </a:solidFill>
                <a:latin typeface="Aptos"/>
              </a:rPr>
              <a:t>Urgence</a:t>
            </a:r>
            <a:endParaRPr sz="4600" b="1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77240" y="3154680"/>
            <a:ext cx="7223760" cy="46166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lang="cs-CZ" sz="2400" dirty="0">
                <a:solidFill>
                  <a:srgbClr val="FFFFFF"/>
                </a:solidFill>
                <a:latin typeface="Aptos"/>
              </a:rPr>
              <a:t>Jak správně napsat urgenci?</a:t>
            </a:r>
            <a:endParaRPr sz="2400" b="0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77240" y="5989320"/>
            <a:ext cx="68580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1400" b="0">
                <a:solidFill>
                  <a:srgbClr val="DCE6EB"/>
                </a:solidFill>
                <a:latin typeface="Aptos"/>
              </a:rPr>
              <a:t>Písemná a elektronická komunikace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0" y="3794760"/>
            <a:ext cx="274320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ptos"/>
              </a:rPr>
              <a:t>Jasně • stručně • přesvědčivě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698480" cy="5232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2800" b="1" dirty="0">
                <a:solidFill>
                  <a:srgbClr val="1F3653"/>
                </a:solidFill>
                <a:latin typeface="Aptos"/>
              </a:rPr>
              <a:t>1. Co </a:t>
            </a:r>
            <a:r>
              <a:rPr lang="cs-CZ" sz="2800" b="1" dirty="0">
                <a:solidFill>
                  <a:srgbClr val="1F3653"/>
                </a:solidFill>
                <a:latin typeface="Aptos"/>
              </a:rPr>
              <a:t>je urgence? </a:t>
            </a:r>
            <a:endParaRPr sz="2800" b="1" dirty="0">
              <a:solidFill>
                <a:srgbClr val="1F3653"/>
              </a:solidFill>
              <a:latin typeface="Apto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94360" y="960120"/>
            <a:ext cx="960120" cy="54864"/>
          </a:xfrm>
          <a:prstGeom prst="rect">
            <a:avLst/>
          </a:prstGeom>
          <a:solidFill>
            <a:srgbClr val="298B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155680" y="6446520"/>
            <a:ext cx="45720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>
                <a:solidFill>
                  <a:srgbClr val="667480"/>
                </a:solidFill>
                <a:latin typeface="Aptos"/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325880"/>
            <a:ext cx="6400800" cy="120032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lang="cs-CZ" sz="2400"/>
              <a:t>Urgence je obchodní dopis, kterým odběratel upozorňuje dodavatele na nesplněnou povinnost.</a:t>
            </a:r>
          </a:p>
          <a:p>
            <a:r>
              <a:rPr lang="cs-CZ" sz="2400"/>
              <a:t>Nejčastěji se používá, když:</a:t>
            </a:r>
          </a:p>
        </p:txBody>
      </p:sp>
      <p:sp>
        <p:nvSpPr>
          <p:cNvPr id="7" name="Oval 6"/>
          <p:cNvSpPr/>
          <p:nvPr/>
        </p:nvSpPr>
        <p:spPr>
          <a:xfrm>
            <a:off x="822960" y="2852928"/>
            <a:ext cx="109728" cy="109728"/>
          </a:xfrm>
          <a:prstGeom prst="ellipse">
            <a:avLst/>
          </a:prstGeom>
          <a:solidFill>
            <a:srgbClr val="298B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78992" y="2743200"/>
            <a:ext cx="6419088" cy="40011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lang="cs-CZ" sz="2000" dirty="0">
                <a:solidFill>
                  <a:srgbClr val="2D3741"/>
                </a:solidFill>
                <a:latin typeface="Aptos"/>
              </a:rPr>
              <a:t>Nebylo dodáno objednané zboží</a:t>
            </a:r>
            <a:r>
              <a:rPr lang="cs-CZ" sz="1900" b="0" dirty="0">
                <a:solidFill>
                  <a:srgbClr val="2D3741"/>
                </a:solidFill>
                <a:latin typeface="Aptos"/>
              </a:rPr>
              <a:t>.</a:t>
            </a:r>
            <a:endParaRPr sz="1900" b="0" dirty="0">
              <a:solidFill>
                <a:srgbClr val="2D3741"/>
              </a:solidFill>
              <a:latin typeface="Aptos"/>
            </a:endParaRPr>
          </a:p>
        </p:txBody>
      </p:sp>
      <p:sp>
        <p:nvSpPr>
          <p:cNvPr id="9" name="Oval 8"/>
          <p:cNvSpPr/>
          <p:nvPr/>
        </p:nvSpPr>
        <p:spPr>
          <a:xfrm>
            <a:off x="822960" y="3584448"/>
            <a:ext cx="109728" cy="109728"/>
          </a:xfrm>
          <a:prstGeom prst="ellipse">
            <a:avLst/>
          </a:prstGeom>
          <a:solidFill>
            <a:srgbClr val="298B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78992" y="3474720"/>
            <a:ext cx="6419088" cy="40011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lang="cs-CZ" sz="2000" dirty="0">
                <a:solidFill>
                  <a:srgbClr val="2D3741"/>
                </a:solidFill>
                <a:latin typeface="Aptos"/>
              </a:rPr>
              <a:t>Nebyla vyřízena objednávka</a:t>
            </a:r>
            <a:r>
              <a:rPr lang="cs-CZ" sz="2000" b="0" dirty="0">
                <a:solidFill>
                  <a:srgbClr val="2D3741"/>
                </a:solidFill>
                <a:latin typeface="Aptos"/>
              </a:rPr>
              <a:t>. </a:t>
            </a:r>
            <a:endParaRPr sz="2000" b="0" dirty="0">
              <a:solidFill>
                <a:srgbClr val="2D3741"/>
              </a:solidFill>
              <a:latin typeface="Aptos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822960" y="4315968"/>
            <a:ext cx="109728" cy="109728"/>
          </a:xfrm>
          <a:prstGeom prst="ellipse">
            <a:avLst/>
          </a:prstGeom>
          <a:solidFill>
            <a:srgbClr val="298B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78992" y="4206240"/>
            <a:ext cx="6419088" cy="38472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lang="cs-CZ" sz="1900" dirty="0">
                <a:solidFill>
                  <a:srgbClr val="2D3741"/>
                </a:solidFill>
                <a:latin typeface="Aptos"/>
              </a:rPr>
              <a:t>Nebyl dodržen sjednaný termín. </a:t>
            </a:r>
            <a:endParaRPr sz="1900" b="0" dirty="0">
              <a:solidFill>
                <a:srgbClr val="2D3741"/>
              </a:solidFill>
              <a:latin typeface="Aptos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8229600" y="1508760"/>
            <a:ext cx="2971800" cy="3429000"/>
          </a:xfrm>
          <a:prstGeom prst="roundRect">
            <a:avLst/>
          </a:prstGeom>
          <a:solidFill>
            <a:srgbClr val="EFF6F7"/>
          </a:solidFill>
          <a:ln>
            <a:solidFill>
              <a:srgbClr val="D3E5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549640" y="1828800"/>
            <a:ext cx="23317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1">
                <a:solidFill>
                  <a:srgbClr val="298B8B"/>
                </a:solidFill>
                <a:latin typeface="Aptos"/>
              </a:rPr>
              <a:t>ZAPAMATUJ SI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595360" y="2514600"/>
            <a:ext cx="2240280" cy="183127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lang="cs-CZ" sz="1600" dirty="0"/>
              <a:t>Účel urgence:</a:t>
            </a:r>
          </a:p>
          <a:p>
            <a:r>
              <a:rPr lang="cs-CZ" sz="1600" dirty="0"/>
              <a:t>Upozornit na vzniklé prodlení.</a:t>
            </a:r>
          </a:p>
          <a:p>
            <a:r>
              <a:rPr lang="cs-CZ" sz="1600" dirty="0"/>
              <a:t>Připomenout původní dohodu. </a:t>
            </a:r>
          </a:p>
          <a:p>
            <a:r>
              <a:rPr lang="cs-CZ" sz="1600" dirty="0"/>
              <a:t>Požádat o nápravu. </a:t>
            </a:r>
          </a:p>
          <a:p>
            <a:r>
              <a:rPr lang="cs-CZ" sz="1700" b="0" dirty="0">
                <a:solidFill>
                  <a:srgbClr val="1F3653"/>
                </a:solidFill>
                <a:latin typeface="Aptos"/>
              </a:rPr>
              <a:t> </a:t>
            </a:r>
            <a:endParaRPr sz="1700" b="0" dirty="0">
              <a:solidFill>
                <a:srgbClr val="1F3653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698480" cy="5232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lang="cs-CZ" sz="2800" b="1" dirty="0">
                <a:solidFill>
                  <a:srgbClr val="1F3653"/>
                </a:solidFill>
                <a:latin typeface="Aptos"/>
              </a:rPr>
              <a:t>Co obsahuje urgence?</a:t>
            </a:r>
            <a:endParaRPr sz="2800" b="1" dirty="0">
              <a:solidFill>
                <a:srgbClr val="1F3653"/>
              </a:solidFill>
              <a:latin typeface="Apto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94360" y="960120"/>
            <a:ext cx="960120" cy="54864"/>
          </a:xfrm>
          <a:prstGeom prst="rect">
            <a:avLst/>
          </a:prstGeom>
          <a:solidFill>
            <a:srgbClr val="298B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155680" y="6446520"/>
            <a:ext cx="45720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>
                <a:solidFill>
                  <a:srgbClr val="667480"/>
                </a:solidFill>
                <a:latin typeface="Aptos"/>
              </a:rPr>
              <a:t>3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46909" y="1783080"/>
            <a:ext cx="5074920" cy="3291840"/>
          </a:xfrm>
          <a:prstGeom prst="roundRect">
            <a:avLst/>
          </a:prstGeom>
          <a:solidFill>
            <a:srgbClr val="FFFFFF"/>
          </a:solidFill>
          <a:ln>
            <a:solidFill>
              <a:srgbClr val="DEE4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7" name="Rectangle 6"/>
          <p:cNvSpPr/>
          <p:nvPr/>
        </p:nvSpPr>
        <p:spPr>
          <a:xfrm>
            <a:off x="777240" y="1600200"/>
            <a:ext cx="109728" cy="3291840"/>
          </a:xfrm>
          <a:prstGeom prst="rect">
            <a:avLst/>
          </a:prstGeom>
          <a:solidFill>
            <a:srgbClr val="298B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310640" y="1965960"/>
            <a:ext cx="4175760" cy="26776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cs-CZ" sz="2400" dirty="0"/>
              <a:t>Identifikační údaje. odběratele a dodavatele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cs-CZ" sz="2400" dirty="0"/>
              <a:t>Datum a případně číslo dopisu.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cs-CZ" sz="2400" dirty="0"/>
              <a:t>Odkaz na původní objednávku nebo dohodu.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cs-CZ" sz="2400" dirty="0"/>
              <a:t>Popis nesplněné povinnosti.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153912" y="1698172"/>
            <a:ext cx="109728" cy="3291840"/>
          </a:xfrm>
          <a:prstGeom prst="rect">
            <a:avLst/>
          </a:prstGeom>
          <a:solidFill>
            <a:srgbClr val="E8B1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629400" y="1965960"/>
            <a:ext cx="43434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2200" b="1" dirty="0" err="1">
                <a:solidFill>
                  <a:srgbClr val="1F3653"/>
                </a:solidFill>
                <a:latin typeface="Aptos"/>
              </a:rPr>
              <a:t>Nevyžádaná</a:t>
            </a:r>
            <a:r>
              <a:rPr sz="2200" b="1" dirty="0">
                <a:solidFill>
                  <a:srgbClr val="1F3653"/>
                </a:solidFill>
                <a:latin typeface="Aptos"/>
              </a:rPr>
              <a:t> </a:t>
            </a:r>
            <a:r>
              <a:rPr sz="2200" b="1" dirty="0" err="1">
                <a:solidFill>
                  <a:srgbClr val="1F3653"/>
                </a:solidFill>
                <a:latin typeface="Aptos"/>
              </a:rPr>
              <a:t>nabídka</a:t>
            </a:r>
            <a:endParaRPr sz="2200" b="1" dirty="0">
              <a:solidFill>
                <a:srgbClr val="1F3653"/>
              </a:solidFill>
              <a:latin typeface="Apto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629400" y="2743200"/>
            <a:ext cx="4251960" cy="1371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1800" b="0">
                <a:solidFill>
                  <a:srgbClr val="2D3741"/>
                </a:solidFill>
                <a:latin typeface="Aptos"/>
              </a:rPr>
              <a:t>Firma ji posílá z vlastní iniciativy, i když o ni zákazník nežádal.</a:t>
            </a:r>
          </a:p>
        </p:txBody>
      </p:sp>
      <p:sp>
        <p:nvSpPr>
          <p:cNvPr id="16" name="Rounded Rectangle 9">
            <a:extLst>
              <a:ext uri="{FF2B5EF4-FFF2-40B4-BE49-F238E27FC236}">
                <a16:creationId xmlns:a16="http://schemas.microsoft.com/office/drawing/2014/main" id="{BD44C492-7CEF-6785-0961-FE8A52475274}"/>
              </a:ext>
            </a:extLst>
          </p:cNvPr>
          <p:cNvSpPr/>
          <p:nvPr/>
        </p:nvSpPr>
        <p:spPr>
          <a:xfrm>
            <a:off x="6309360" y="1772195"/>
            <a:ext cx="5074920" cy="3291840"/>
          </a:xfrm>
          <a:prstGeom prst="roundRect">
            <a:avLst/>
          </a:prstGeom>
          <a:solidFill>
            <a:srgbClr val="FFFFFF"/>
          </a:solidFill>
          <a:ln>
            <a:solidFill>
              <a:srgbClr val="DEE4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cs-CZ" sz="2000" dirty="0"/>
              <a:t>Celkovou cenu</a:t>
            </a:r>
          </a:p>
          <a:p>
            <a:pPr lvl="0"/>
            <a:r>
              <a:rPr lang="cs-CZ" sz="2000" dirty="0"/>
              <a:t>Termín a místo dodání</a:t>
            </a:r>
          </a:p>
          <a:p>
            <a:pPr lvl="0"/>
            <a:r>
              <a:rPr lang="cs-CZ" sz="2000" dirty="0"/>
              <a:t>Způsob platby</a:t>
            </a:r>
          </a:p>
          <a:p>
            <a:pPr lvl="0"/>
            <a:r>
              <a:rPr lang="cs-CZ" sz="2000" dirty="0"/>
              <a:t>Kontaktní údaje</a:t>
            </a: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4BD6C79E-1F69-61A0-8070-DA8F888BF8D4}"/>
              </a:ext>
            </a:extLst>
          </p:cNvPr>
          <p:cNvSpPr txBox="1"/>
          <p:nvPr/>
        </p:nvSpPr>
        <p:spPr>
          <a:xfrm>
            <a:off x="6651171" y="2106276"/>
            <a:ext cx="389708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cs-CZ" sz="2400" dirty="0"/>
              <a:t>Upozornění na nedodržení termínu.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cs-CZ" sz="2400" dirty="0"/>
              <a:t>Požadavek na nápravu a stanovení termínu.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cs-CZ" sz="2400" dirty="0"/>
              <a:t>Zdvořilé zakončení a podpis.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5943" y="1069848"/>
            <a:ext cx="11996057" cy="58201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cs-CZ"/>
              <a:t>Piš stručně, věcně a srozumitelně.</a:t>
            </a:r>
          </a:p>
          <a:p>
            <a:pPr lvl="0"/>
            <a:r>
              <a:rPr lang="cs-CZ"/>
              <a:t>Používej přesné názvy zboží a služeb.</a:t>
            </a:r>
          </a:p>
          <a:p>
            <a:pPr lvl="0"/>
            <a:r>
              <a:rPr lang="cs-CZ"/>
              <a:t>Uváděj správné množství a ceny.</a:t>
            </a:r>
          </a:p>
          <a:p>
            <a:pPr lvl="0"/>
            <a:r>
              <a:rPr lang="cs-CZ"/>
              <a:t>Nezapomeň na termín a místo dodání.</a:t>
            </a:r>
          </a:p>
          <a:p>
            <a:pPr lvl="0"/>
            <a:r>
              <a:rPr lang="cs-CZ"/>
              <a:t>Dodržuj pravidla normalizované úpravy obchodních dopisů.</a:t>
            </a:r>
          </a:p>
          <a:p>
            <a:pPr lvl="0"/>
            <a:r>
              <a:rPr lang="cs-CZ"/>
              <a:t>Před odesláním zkontroluj všechny údaje.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960120"/>
            <a:ext cx="960120" cy="54864"/>
          </a:xfrm>
          <a:prstGeom prst="rect">
            <a:avLst/>
          </a:prstGeom>
          <a:solidFill>
            <a:srgbClr val="298B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155680" y="6446520"/>
            <a:ext cx="45720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>
                <a:solidFill>
                  <a:srgbClr val="667480"/>
                </a:solidFill>
                <a:latin typeface="Aptos"/>
              </a:rPr>
              <a:t>4</a:t>
            </a:r>
          </a:p>
        </p:txBody>
      </p:sp>
      <p:sp>
        <p:nvSpPr>
          <p:cNvPr id="28" name="TextovéPole 27">
            <a:extLst>
              <a:ext uri="{FF2B5EF4-FFF2-40B4-BE49-F238E27FC236}">
                <a16:creationId xmlns:a16="http://schemas.microsoft.com/office/drawing/2014/main" id="{78A7C66A-5E04-8AF8-E7E7-3EDC2EC1C569}"/>
              </a:ext>
            </a:extLst>
          </p:cNvPr>
          <p:cNvSpPr txBox="1"/>
          <p:nvPr/>
        </p:nvSpPr>
        <p:spPr>
          <a:xfrm>
            <a:off x="446314" y="430209"/>
            <a:ext cx="443300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3200" b="1" dirty="0"/>
              <a:t>Zásady správného psaní: 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8076D0BE-50B1-4B8D-D57D-7B0A74114B4C}"/>
              </a:ext>
            </a:extLst>
          </p:cNvPr>
          <p:cNvSpPr txBox="1"/>
          <p:nvPr/>
        </p:nvSpPr>
        <p:spPr>
          <a:xfrm>
            <a:off x="1807029" y="2024744"/>
            <a:ext cx="7464257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cs-CZ" sz="2800" dirty="0"/>
              <a:t>Piš stručně, věcně a zdvořile.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cs-CZ" sz="2800" dirty="0"/>
              <a:t>Uveď, čeho se urgence týká.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cs-CZ" sz="2800" dirty="0"/>
              <a:t>Připomeň původní termín nebo dohodu.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cs-CZ" sz="2800" dirty="0"/>
              <a:t>Jasně formuluj požadavek na nápravu.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cs-CZ" sz="2800" dirty="0"/>
              <a:t>Požádej o sdělení nového termínu dodání.</a:t>
            </a:r>
          </a:p>
          <a:p>
            <a:pPr lvl="0"/>
            <a:endParaRPr lang="cs-CZ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494" y="0"/>
            <a:ext cx="12191695" cy="6858000"/>
          </a:xfrm>
          <a:prstGeom prst="rect">
            <a:avLst/>
          </a:prstGeom>
          <a:solidFill>
            <a:srgbClr val="EFF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3" name="TextBox 2"/>
          <p:cNvSpPr txBox="1"/>
          <p:nvPr/>
        </p:nvSpPr>
        <p:spPr>
          <a:xfrm>
            <a:off x="206829" y="-1034143"/>
            <a:ext cx="11086011" cy="181588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2800" b="1" dirty="0">
                <a:solidFill>
                  <a:srgbClr val="1F3653"/>
                </a:solidFill>
                <a:latin typeface="Aptos"/>
              </a:rPr>
              <a:t> </a:t>
            </a:r>
            <a:endParaRPr lang="cs-CZ" sz="2800" b="1" dirty="0">
              <a:solidFill>
                <a:srgbClr val="1F3653"/>
              </a:solidFill>
              <a:latin typeface="Aptos"/>
            </a:endParaRPr>
          </a:p>
          <a:p>
            <a:endParaRPr lang="cs-CZ" sz="2800" b="1" dirty="0">
              <a:solidFill>
                <a:srgbClr val="1F3653"/>
              </a:solidFill>
              <a:latin typeface="Aptos"/>
            </a:endParaRPr>
          </a:p>
          <a:p>
            <a:endParaRPr lang="cs-CZ" sz="2800" b="1" dirty="0">
              <a:solidFill>
                <a:srgbClr val="1F3653"/>
              </a:solidFill>
              <a:latin typeface="Aptos"/>
            </a:endParaRPr>
          </a:p>
          <a:p>
            <a:r>
              <a:rPr lang="cs-CZ" sz="2800" b="1" dirty="0">
                <a:solidFill>
                  <a:srgbClr val="1F3653"/>
                </a:solidFill>
                <a:latin typeface="Aptos"/>
              </a:rPr>
              <a:t>   Zapamatuj si: </a:t>
            </a:r>
          </a:p>
        </p:txBody>
      </p:sp>
      <p:sp>
        <p:nvSpPr>
          <p:cNvPr id="4" name="Rectangle 3"/>
          <p:cNvSpPr/>
          <p:nvPr/>
        </p:nvSpPr>
        <p:spPr>
          <a:xfrm>
            <a:off x="535577" y="772596"/>
            <a:ext cx="960120" cy="109148"/>
          </a:xfrm>
          <a:prstGeom prst="rect">
            <a:avLst/>
          </a:prstGeom>
          <a:solidFill>
            <a:srgbClr val="298B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155680" y="6446520"/>
            <a:ext cx="45720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>
                <a:solidFill>
                  <a:srgbClr val="667480"/>
                </a:solidFill>
                <a:latin typeface="Aptos"/>
              </a:rPr>
              <a:t>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88126" y="1280160"/>
            <a:ext cx="5482046" cy="4297680"/>
          </a:xfrm>
          <a:prstGeom prst="roundRect">
            <a:avLst/>
          </a:prstGeom>
          <a:solidFill>
            <a:srgbClr val="FFFFFF"/>
          </a:solidFill>
          <a:ln>
            <a:solidFill>
              <a:srgbClr val="D3E5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/>
              <a:t>Před odesláním si ověř:</a:t>
            </a:r>
          </a:p>
          <a:p>
            <a:pPr lvl="0"/>
            <a:r>
              <a:rPr lang="cs-CZ"/>
              <a:t>Co objednávám?</a:t>
            </a:r>
          </a:p>
          <a:p>
            <a:pPr lvl="0"/>
            <a:r>
              <a:rPr lang="cs-CZ"/>
              <a:t>Kolik kusů objednávám?</a:t>
            </a:r>
          </a:p>
          <a:p>
            <a:pPr lvl="0"/>
            <a:r>
              <a:rPr lang="cs-CZ"/>
              <a:t>Jaká je cena?</a:t>
            </a:r>
          </a:p>
          <a:p>
            <a:pPr lvl="0"/>
            <a:r>
              <a:rPr lang="cs-CZ"/>
              <a:t>Kdy a kam má být zboží dodáno?</a:t>
            </a:r>
          </a:p>
          <a:p>
            <a:pPr lvl="0"/>
            <a:r>
              <a:rPr lang="cs-CZ"/>
              <a:t>Jak bude objednávka uhrazena?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0" y="1554480"/>
            <a:ext cx="4389120" cy="230832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lang="cs-CZ" sz="2400" dirty="0"/>
              <a:t>Objednali jste kancelářský papír s termínem dodání do 12. října 2026. Zboží dosud nedorazilo. Napište dodavateli stručnou urgenci.</a:t>
            </a:r>
          </a:p>
          <a:p>
            <a:endParaRPr sz="2400" b="1" dirty="0">
              <a:solidFill>
                <a:srgbClr val="1F3653"/>
              </a:solidFill>
              <a:latin typeface="Aptos"/>
            </a:endParaRP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A9276AFC-CBD0-6A60-F174-C74A0F3ABF6F}"/>
              </a:ext>
            </a:extLst>
          </p:cNvPr>
          <p:cNvSpPr txBox="1"/>
          <p:nvPr/>
        </p:nvSpPr>
        <p:spPr>
          <a:xfrm>
            <a:off x="1045029" y="1815883"/>
            <a:ext cx="5127171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b="1" dirty="0"/>
              <a:t>Urgence upozorňuje na nesplněnou </a:t>
            </a:r>
          </a:p>
          <a:p>
            <a:r>
              <a:rPr lang="cs-CZ" sz="2400" b="1" dirty="0"/>
              <a:t>povinnost a žádá o nápravu.</a:t>
            </a:r>
          </a:p>
          <a:p>
            <a:r>
              <a:rPr lang="cs-CZ" sz="2400" dirty="0"/>
              <a:t>Nezapomeň:</a:t>
            </a:r>
          </a:p>
          <a:p>
            <a:pPr lvl="0"/>
            <a:r>
              <a:rPr lang="cs-CZ" sz="2400" dirty="0"/>
              <a:t>odkázat na původní objednávku,</a:t>
            </a:r>
          </a:p>
          <a:p>
            <a:pPr lvl="0"/>
            <a:r>
              <a:rPr lang="cs-CZ" sz="2400" dirty="0"/>
              <a:t>uvést, co nebylo splněno,</a:t>
            </a:r>
          </a:p>
          <a:p>
            <a:pPr lvl="0"/>
            <a:r>
              <a:rPr lang="cs-CZ" sz="2400" dirty="0"/>
              <a:t>požádat o nápravu,</a:t>
            </a:r>
          </a:p>
          <a:p>
            <a:pPr lvl="0"/>
            <a:r>
              <a:rPr lang="cs-CZ" sz="2400" dirty="0"/>
              <a:t>zachovat profesionální a zdvořilý tón.</a:t>
            </a:r>
          </a:p>
          <a:p>
            <a:endParaRPr lang="cs-CZ" sz="2400" dirty="0"/>
          </a:p>
          <a:p>
            <a:endParaRPr lang="cs-CZ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315</Words>
  <Application>Microsoft Office PowerPoint</Application>
  <PresentationFormat>Širokoúhlá obrazovka</PresentationFormat>
  <Paragraphs>65</Paragraphs>
  <Slides>5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5</vt:i4>
      </vt:variant>
    </vt:vector>
  </HeadingPairs>
  <TitlesOfParts>
    <vt:vector size="9" baseType="lpstr">
      <vt:lpstr>Aptos</vt:lpstr>
      <vt:lpstr>Arial</vt:lpstr>
      <vt:lpstr>Calibri</vt:lpstr>
      <vt:lpstr>Office Theme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Monika Bartovská</dc:creator>
  <cp:keywords/>
  <dc:description>generated using python-pptx</dc:description>
  <cp:lastModifiedBy>Monika Bartovská</cp:lastModifiedBy>
  <cp:revision>6</cp:revision>
  <dcterms:created xsi:type="dcterms:W3CDTF">2013-01-27T09:14:16Z</dcterms:created>
  <dcterms:modified xsi:type="dcterms:W3CDTF">2026-10-20T18:25:35Z</dcterms:modified>
  <cp:category/>
</cp:coreProperties>
</file>