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03" r:id="rId3"/>
    <p:sldId id="305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314" r:id="rId13"/>
    <p:sldId id="315" r:id="rId14"/>
    <p:sldId id="316" r:id="rId15"/>
    <p:sldId id="317" r:id="rId16"/>
    <p:sldId id="318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47" r:id="rId25"/>
    <p:sldId id="348" r:id="rId26"/>
    <p:sldId id="350" r:id="rId27"/>
    <p:sldId id="349" r:id="rId28"/>
    <p:sldId id="326" r:id="rId29"/>
    <p:sldId id="327" r:id="rId30"/>
    <p:sldId id="328" r:id="rId31"/>
    <p:sldId id="329" r:id="rId32"/>
    <p:sldId id="330" r:id="rId33"/>
    <p:sldId id="331" r:id="rId34"/>
    <p:sldId id="342" r:id="rId35"/>
    <p:sldId id="341" r:id="rId36"/>
    <p:sldId id="343" r:id="rId37"/>
    <p:sldId id="345" r:id="rId38"/>
    <p:sldId id="346" r:id="rId39"/>
    <p:sldId id="332" r:id="rId40"/>
    <p:sldId id="333" r:id="rId41"/>
    <p:sldId id="334" r:id="rId42"/>
    <p:sldId id="335" r:id="rId43"/>
    <p:sldId id="336" r:id="rId44"/>
    <p:sldId id="337" r:id="rId45"/>
    <p:sldId id="338" r:id="rId46"/>
    <p:sldId id="339" r:id="rId47"/>
    <p:sldId id="340" r:id="rId48"/>
    <p:sldId id="300" r:id="rId49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10.11.2021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12054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 err="1" smtClean="0">
                <a:solidFill>
                  <a:srgbClr val="428F9B"/>
                </a:solidFill>
                <a:cs typeface="Calibri"/>
              </a:rPr>
              <a:t>Elektroimpulzoterapie</a:t>
            </a:r>
            <a:r>
              <a:rPr lang="cs-CZ" sz="4000" b="1" spc="-20" dirty="0" smtClean="0">
                <a:solidFill>
                  <a:srgbClr val="428F9B"/>
                </a:solidFill>
                <a:cs typeface="Calibri"/>
              </a:rPr>
              <a:t> v přednemocniční neodkladné péči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 smtClean="0">
                <a:latin typeface="Arial" charset="0"/>
              </a:rPr>
              <a:t>Elektroimpulzoterapie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439999" cy="520142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Léčebný postup zahrnující podání elektrického impulzu do </a:t>
            </a:r>
            <a:r>
              <a:rPr lang="cs-CZ" altLang="cs-CZ" sz="2600" dirty="0" smtClean="0">
                <a:latin typeface="Arial" charset="0"/>
              </a:rPr>
              <a:t>srdce</a:t>
            </a:r>
            <a:endParaRPr lang="cs-CZ" altLang="cs-CZ" sz="2600" dirty="0">
              <a:latin typeface="Arial" charset="0"/>
            </a:endParaRPr>
          </a:p>
          <a:p>
            <a:pPr eaLnBrk="1" hangingPunct="1"/>
            <a:r>
              <a:rPr lang="cs-CZ" altLang="cs-CZ" sz="2600" dirty="0">
                <a:solidFill>
                  <a:schemeClr val="accent1"/>
                </a:solidFill>
                <a:latin typeface="Arial" charset="0"/>
              </a:rPr>
              <a:t>Zahrnuje: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Defibrilace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err="1">
                <a:latin typeface="Arial" charset="0"/>
              </a:rPr>
              <a:t>Kardioverze</a:t>
            </a:r>
            <a:endParaRPr lang="cs-CZ" altLang="cs-CZ" sz="2600" dirty="0">
              <a:latin typeface="Arial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err="1">
                <a:latin typeface="Arial" charset="0"/>
              </a:rPr>
              <a:t>Kardiostimulace</a:t>
            </a:r>
            <a:r>
              <a:rPr lang="cs-CZ" altLang="cs-CZ" sz="2600" dirty="0">
                <a:latin typeface="Arial" charset="0"/>
              </a:rPr>
              <a:t> </a:t>
            </a:r>
          </a:p>
          <a:p>
            <a:pPr lvl="1" eaLnBrk="1" hangingPunct="1"/>
            <a:endParaRPr lang="cs-CZ" altLang="cs-CZ" sz="2600" dirty="0">
              <a:latin typeface="Arial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solidFill>
                  <a:srgbClr val="FF0000"/>
                </a:solidFill>
                <a:latin typeface="Arial" charset="0"/>
              </a:rPr>
              <a:t>Terapie </a:t>
            </a:r>
            <a:r>
              <a:rPr lang="cs-CZ" altLang="cs-CZ" sz="2600" dirty="0">
                <a:solidFill>
                  <a:srgbClr val="FF0000"/>
                </a:solidFill>
                <a:latin typeface="Arial" charset="0"/>
              </a:rPr>
              <a:t>♥ arytmií</a:t>
            </a: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Farmakologická</a:t>
            </a:r>
          </a:p>
          <a:p>
            <a:pPr marL="1828800" lvl="3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adenosin, </a:t>
            </a:r>
            <a:r>
              <a:rPr lang="cs-CZ" altLang="cs-CZ" sz="2600" dirty="0" err="1">
                <a:latin typeface="Arial" charset="0"/>
              </a:rPr>
              <a:t>amiodaron</a:t>
            </a:r>
            <a:endParaRPr lang="cs-CZ" altLang="cs-CZ" sz="2600" dirty="0">
              <a:latin typeface="Arial" charset="0"/>
            </a:endParaRPr>
          </a:p>
          <a:p>
            <a:pPr marL="1828800" lvl="3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atropin, </a:t>
            </a:r>
            <a:r>
              <a:rPr lang="cs-CZ" altLang="cs-CZ" sz="2600" dirty="0" err="1">
                <a:latin typeface="Arial" charset="0"/>
              </a:rPr>
              <a:t>isoprenalin</a:t>
            </a:r>
            <a:endParaRPr lang="cs-CZ" altLang="cs-CZ" sz="2600" dirty="0">
              <a:latin typeface="Arial" charset="0"/>
            </a:endParaRPr>
          </a:p>
          <a:p>
            <a:pPr marL="1371600" lvl="2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Přístrojová  </a:t>
            </a:r>
          </a:p>
          <a:p>
            <a:endParaRPr lang="cs-CZ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25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Defibrilátor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Přístroj, který generuje definovaný elektrický proud 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při průchodu ♥ najednou depolarizuje celý myokard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umožní obnovení normální elektrické aktivity</a:t>
            </a:r>
          </a:p>
          <a:p>
            <a:endParaRPr lang="cs-CZ" sz="2800" dirty="0"/>
          </a:p>
        </p:txBody>
      </p:sp>
      <p:sp>
        <p:nvSpPr>
          <p:cNvPr id="4" name="Šipka dolů 4"/>
          <p:cNvSpPr>
            <a:spLocks noChangeArrowheads="1"/>
          </p:cNvSpPr>
          <p:nvPr/>
        </p:nvSpPr>
        <p:spPr bwMode="auto">
          <a:xfrm>
            <a:off x="4508500" y="2590975"/>
            <a:ext cx="566231" cy="952359"/>
          </a:xfrm>
          <a:prstGeom prst="downArrow">
            <a:avLst>
              <a:gd name="adj1" fmla="val 50000"/>
              <a:gd name="adj2" fmla="val 4417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4315" tIns="52157" rIns="104315" bIns="52157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100">
              <a:latin typeface="Arial" charset="0"/>
              <a:cs typeface="Times New Roman" pitchFamily="18" charset="0"/>
            </a:endParaRPr>
          </a:p>
        </p:txBody>
      </p:sp>
      <p:sp>
        <p:nvSpPr>
          <p:cNvPr id="5" name="Šipka dolů 4"/>
          <p:cNvSpPr>
            <a:spLocks noChangeArrowheads="1"/>
          </p:cNvSpPr>
          <p:nvPr/>
        </p:nvSpPr>
        <p:spPr bwMode="auto">
          <a:xfrm>
            <a:off x="4508500" y="3857625"/>
            <a:ext cx="566231" cy="952359"/>
          </a:xfrm>
          <a:prstGeom prst="downArrow">
            <a:avLst>
              <a:gd name="adj1" fmla="val 50000"/>
              <a:gd name="adj2" fmla="val 4417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04315" tIns="52157" rIns="104315" bIns="52157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7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"/>
              <a:defRPr sz="2200">
                <a:solidFill>
                  <a:schemeClr val="tx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8CADAE"/>
              </a:buClr>
              <a:buSzPct val="75000"/>
              <a:buFont typeface="Wingdings 2" pitchFamily="18" charset="2"/>
              <a:buChar char=""/>
              <a:defRPr sz="2000"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C7B70"/>
              </a:buClr>
              <a:buSzPct val="70000"/>
              <a:buFont typeface="Wingdings" pitchFamily="2" charset="2"/>
              <a:buChar char=""/>
              <a:defRPr sz="2000">
                <a:solidFill>
                  <a:schemeClr val="tx2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cs-CZ" sz="1100"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227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53998"/>
          </a:xfrm>
        </p:spPr>
        <p:txBody>
          <a:bodyPr/>
          <a:lstStyle/>
          <a:p>
            <a:pPr algn="ctr"/>
            <a:r>
              <a:rPr lang="cs-CZ" altLang="cs-CZ" sz="3600" dirty="0">
                <a:latin typeface="Arial" charset="0"/>
              </a:rPr>
              <a:t>Defibrilátor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447098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</a:rPr>
              <a:t>Automatizované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solidFill>
                  <a:srgbClr val="0083AC"/>
                </a:solidFill>
                <a:latin typeface="Arial" charset="0"/>
              </a:rPr>
              <a:t>Poloautomatizované</a:t>
            </a:r>
            <a:endParaRPr lang="cs-CZ" altLang="cs-CZ" sz="2800" dirty="0" smtClean="0">
              <a:solidFill>
                <a:srgbClr val="0083AC"/>
              </a:solidFill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</a:rPr>
              <a:t>Manuální</a:t>
            </a:r>
          </a:p>
          <a:p>
            <a:pPr eaLnBrk="1" hangingPunct="1"/>
            <a:endParaRPr lang="cs-CZ" altLang="cs-CZ" sz="2800" dirty="0" smtClean="0">
              <a:solidFill>
                <a:schemeClr val="accent2"/>
              </a:solidFill>
              <a:latin typeface="Arial" charset="0"/>
            </a:endParaRPr>
          </a:p>
          <a:p>
            <a:pPr eaLnBrk="1" hangingPunct="1"/>
            <a:endParaRPr lang="cs-CZ" altLang="cs-CZ" sz="2800" dirty="0" smtClean="0">
              <a:solidFill>
                <a:schemeClr val="accent2"/>
              </a:solidFill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Testování funkčnosti 					  defibrilátoru</a:t>
            </a:r>
          </a:p>
          <a:p>
            <a:endParaRPr lang="cs-CZ" sz="2800" dirty="0"/>
          </a:p>
        </p:txBody>
      </p:sp>
      <p:pic>
        <p:nvPicPr>
          <p:cNvPr id="4" name="Picture 5" descr="_B0728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2416746"/>
            <a:ext cx="4859337" cy="398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261100" y="642845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  <p:sp>
        <p:nvSpPr>
          <p:cNvPr id="6" name="Obdélník 5"/>
          <p:cNvSpPr/>
          <p:nvPr/>
        </p:nvSpPr>
        <p:spPr>
          <a:xfrm>
            <a:off x="6261100" y="1946157"/>
            <a:ext cx="34211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sz="2400" dirty="0" err="1">
                <a:solidFill>
                  <a:srgbClr val="FF0000"/>
                </a:solidFill>
                <a:latin typeface="Arial" charset="0"/>
              </a:rPr>
              <a:t>Monofázický</a:t>
            </a: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 defibrilátor</a:t>
            </a:r>
          </a:p>
        </p:txBody>
      </p:sp>
    </p:spTree>
    <p:extLst>
      <p:ext uri="{BB962C8B-B14F-4D97-AF65-F5344CB8AC3E}">
        <p14:creationId xmlns:p14="http://schemas.microsoft.com/office/powerpoint/2010/main" val="537238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Přímá defibrilace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15443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 v PNP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kardiochirurgických operačních výkonech na otevřeném srdci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Energie výboje 20 J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Sterilní výkon v prostředí operačních sálů</a:t>
            </a:r>
            <a:endParaRPr lang="cs-CZ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787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Přímá defibrilace</a:t>
            </a:r>
            <a:endParaRPr lang="cs-CZ" sz="4000" dirty="0"/>
          </a:p>
        </p:txBody>
      </p:sp>
      <p:pic>
        <p:nvPicPr>
          <p:cNvPr id="1026" name="Picture 2" descr="D:\Users\pfeffe\Desktop\FOTO\FOTO ANESTEZIE, ARO a ZZS\20190426_1923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900" y="1876425"/>
            <a:ext cx="5766816" cy="432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565900" y="647890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1354439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Okénko do historie…</a:t>
            </a:r>
            <a:endParaRPr lang="cs-CZ" sz="4000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1862783"/>
            <a:ext cx="3944937" cy="459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51463" y="1711325"/>
            <a:ext cx="2776537" cy="4224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61100" y="632327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ikardiologie.cz</a:t>
            </a:r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8700" y="1863725"/>
            <a:ext cx="3271837" cy="422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51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223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Defibrilátor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46100" y="2028825"/>
            <a:ext cx="4651629" cy="303467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accent2"/>
              </a:buClr>
            </a:pP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Monofázický</a:t>
            </a:r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méně účinný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pro první výboj i následující výboje je určena hodnota energie </a:t>
            </a:r>
            <a:r>
              <a:rPr lang="cs-CZ" altLang="cs-CZ" sz="2800" b="1" dirty="0">
                <a:solidFill>
                  <a:schemeClr val="accent2"/>
                </a:solidFill>
                <a:latin typeface="Arial" charset="0"/>
              </a:rPr>
              <a:t>360 </a:t>
            </a:r>
            <a:r>
              <a:rPr lang="cs-CZ" altLang="cs-CZ" sz="2800" b="1" dirty="0" smtClean="0">
                <a:solidFill>
                  <a:schemeClr val="accent2"/>
                </a:solidFill>
                <a:latin typeface="Arial" charset="0"/>
              </a:rPr>
              <a:t>J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Již se nevyrábí, ale stále mohou být v provozu</a:t>
            </a:r>
            <a:endParaRPr lang="cs-CZ" altLang="cs-CZ" sz="2800" dirty="0">
              <a:latin typeface="Arial" charset="0"/>
            </a:endParaRP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3"/>
          </p:nvPr>
        </p:nvSpPr>
        <p:spPr>
          <a:xfrm>
            <a:off x="5499100" y="2028825"/>
            <a:ext cx="4651629" cy="456740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accent2"/>
              </a:buClr>
            </a:pP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Bifázický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využívá obratu toku proudu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působí prostorově</a:t>
            </a:r>
          </a:p>
          <a:p>
            <a:pPr marL="457200" indent="-457200" eaLnBrk="1" hangingPunct="1">
              <a:lnSpc>
                <a:spcPct val="80000"/>
              </a:lnSpc>
              <a:buClrTx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snižuje významně úroveň potřebné </a:t>
            </a:r>
            <a:r>
              <a:rPr lang="cs-CZ" altLang="cs-CZ" sz="2800" dirty="0" smtClean="0">
                <a:latin typeface="Arial" charset="0"/>
              </a:rPr>
              <a:t>energie, je </a:t>
            </a:r>
            <a:r>
              <a:rPr lang="cs-CZ" altLang="cs-CZ" sz="2800" dirty="0">
                <a:latin typeface="Arial" charset="0"/>
              </a:rPr>
              <a:t>účinnější</a:t>
            </a:r>
          </a:p>
          <a:p>
            <a:pPr marL="457200" indent="-457200"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minimální úroveň energie pro první výboj je 150 </a:t>
            </a:r>
            <a:r>
              <a:rPr lang="cs-CZ" altLang="cs-CZ" sz="2800" dirty="0" smtClean="0">
                <a:latin typeface="Arial" charset="0"/>
              </a:rPr>
              <a:t>J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pro druhý a další výboj je doporučeno užít </a:t>
            </a:r>
            <a:r>
              <a:rPr lang="cs-CZ" altLang="cs-CZ" sz="2800" dirty="0" smtClean="0">
                <a:latin typeface="Arial" charset="0"/>
              </a:rPr>
              <a:t>vyšší </a:t>
            </a:r>
            <a:r>
              <a:rPr lang="cs-CZ" altLang="cs-CZ" sz="2800" dirty="0">
                <a:latin typeface="Arial" charset="0"/>
              </a:rPr>
              <a:t>energii</a:t>
            </a:r>
            <a:endParaRPr lang="cs-CZ" altLang="cs-CZ" sz="2800" dirty="0">
              <a:solidFill>
                <a:schemeClr val="accent1"/>
              </a:solidFill>
              <a:latin typeface="Arial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134771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Defibrilátor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546100" y="1876425"/>
            <a:ext cx="4651629" cy="4924425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Nesynchronizovaný   výboj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výboj vychází z defibrilátoru ihned po stisknutí tlačítka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bez ohledu fázi srdečního cyklu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používá se při defibrilaci</a:t>
            </a:r>
          </a:p>
          <a:p>
            <a:pPr eaLnBrk="1" hangingPunct="1"/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Pozor !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err="1">
                <a:solidFill>
                  <a:srgbClr val="FF0000"/>
                </a:solidFill>
                <a:latin typeface="Arial" charset="0"/>
              </a:rPr>
              <a:t>Kardioverze</a:t>
            </a: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 → takový podnět může vyvolat fibrilaci komor</a:t>
            </a:r>
          </a:p>
          <a:p>
            <a:endParaRPr lang="cs-CZ" sz="2400" dirty="0">
              <a:solidFill>
                <a:srgbClr val="FF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3"/>
          </p:nvPr>
        </p:nvSpPr>
        <p:spPr>
          <a:xfrm>
            <a:off x="5499100" y="1876425"/>
            <a:ext cx="4651629" cy="4862870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Synchronizovaný výboj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je časově vázán na komorovou činnost ♥ (kmit R)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 stisknutí spínače je přístroj spuštěn až následujícím kmitem 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používá se při </a:t>
            </a:r>
            <a:r>
              <a:rPr lang="cs-CZ" altLang="cs-CZ" sz="2800" dirty="0" err="1">
                <a:latin typeface="Arial" charset="0"/>
              </a:rPr>
              <a:t>kardioverzi</a:t>
            </a:r>
            <a:r>
              <a:rPr lang="cs-CZ" altLang="cs-CZ" sz="2800" dirty="0">
                <a:latin typeface="Arial" charset="0"/>
              </a:rPr>
              <a:t> u </a:t>
            </a:r>
            <a:r>
              <a:rPr lang="cs-CZ" altLang="cs-CZ" sz="2800" dirty="0" err="1">
                <a:latin typeface="Arial" charset="0"/>
              </a:rPr>
              <a:t>tachyarytmií</a:t>
            </a:r>
            <a:endParaRPr lang="cs-CZ" altLang="cs-CZ" sz="2800" dirty="0">
              <a:latin typeface="Arial" charset="0"/>
            </a:endParaRP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err="1">
                <a:solidFill>
                  <a:srgbClr val="FF0000"/>
                </a:solidFill>
                <a:latin typeface="Arial" charset="0"/>
              </a:rPr>
              <a:t>FiS</a:t>
            </a:r>
            <a:r>
              <a:rPr lang="cs-CZ" altLang="cs-CZ" sz="2400" dirty="0">
                <a:solidFill>
                  <a:srgbClr val="FF0000"/>
                </a:solidFill>
                <a:latin typeface="Arial" charset="0"/>
              </a:rPr>
              <a:t>, KT s hmatným pulzem</a:t>
            </a:r>
          </a:p>
          <a:p>
            <a:pPr eaLnBrk="1" hangingPunct="1"/>
            <a:endParaRPr lang="cs-CZ" altLang="cs-CZ" sz="22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6487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763728" y="885825"/>
            <a:ext cx="9278797" cy="1231106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AED – automatizovaný </a:t>
            </a:r>
            <a:br>
              <a:rPr lang="cs-CZ" altLang="cs-CZ" sz="4000" dirty="0">
                <a:latin typeface="Arial" charset="0"/>
              </a:rPr>
            </a:br>
            <a:r>
              <a:rPr lang="cs-CZ" altLang="cs-CZ" sz="4000" dirty="0">
                <a:latin typeface="Arial" charset="0"/>
              </a:rPr>
              <a:t>externí defibrilátor</a:t>
            </a:r>
            <a:endParaRPr lang="cs-CZ" sz="4000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763728" y="2181225"/>
            <a:ext cx="9278797" cy="4247317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Počítačové, bezpečné a uživatelsky </a:t>
            </a:r>
            <a:r>
              <a:rPr lang="cs-CZ" altLang="cs-CZ" sz="2800" dirty="0" smtClean="0">
                <a:latin typeface="Arial" charset="0"/>
              </a:rPr>
              <a:t>přívětivé </a:t>
            </a:r>
            <a:r>
              <a:rPr lang="cs-CZ" altLang="cs-CZ" sz="2800" dirty="0">
                <a:latin typeface="Arial" charset="0"/>
              </a:rPr>
              <a:t>přístroje analyzující ♥ rytmus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Laikům určí, </a:t>
            </a:r>
            <a:r>
              <a:rPr lang="cs-CZ" altLang="cs-CZ" sz="2800" dirty="0" smtClean="0">
                <a:latin typeface="Arial" charset="0"/>
              </a:rPr>
              <a:t>zdali </a:t>
            </a:r>
            <a:r>
              <a:rPr lang="cs-CZ" altLang="cs-CZ" sz="2800" dirty="0">
                <a:latin typeface="Arial" charset="0"/>
              </a:rPr>
              <a:t>je přítomen rytmus vhodný k defibrilaci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Clr>
                <a:schemeClr val="tx2"/>
              </a:buClr>
            </a:pPr>
            <a:r>
              <a:rPr lang="cs-CZ" altLang="cs-CZ" sz="2800" b="1" dirty="0">
                <a:solidFill>
                  <a:srgbClr val="0083AC"/>
                </a:solidFill>
                <a:latin typeface="Arial" charset="0"/>
              </a:rPr>
              <a:t>Umístění </a:t>
            </a:r>
            <a:r>
              <a:rPr lang="cs-CZ" altLang="cs-CZ" sz="2800" b="1" dirty="0" smtClean="0">
                <a:solidFill>
                  <a:srgbClr val="0083AC"/>
                </a:solidFill>
                <a:latin typeface="Arial" charset="0"/>
              </a:rPr>
              <a:t>AED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Výskyt </a:t>
            </a:r>
            <a:r>
              <a:rPr lang="cs-CZ" altLang="cs-CZ" sz="2800" dirty="0">
                <a:latin typeface="Arial" charset="0"/>
              </a:rPr>
              <a:t>náhlé zástavy oběhu v místě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>
                <a:latin typeface="Arial" charset="0"/>
              </a:rPr>
              <a:t>	1x za 2 </a:t>
            </a:r>
            <a:r>
              <a:rPr lang="cs-CZ" altLang="cs-CZ" sz="2800" dirty="0" smtClean="0">
                <a:latin typeface="Arial" charset="0"/>
              </a:rPr>
              <a:t>roky</a:t>
            </a:r>
          </a:p>
          <a:p>
            <a:pPr marL="914400" lvl="1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nákupní </a:t>
            </a:r>
            <a:r>
              <a:rPr lang="cs-CZ" altLang="cs-CZ" sz="2800" dirty="0">
                <a:latin typeface="Arial" charset="0"/>
              </a:rPr>
              <a:t>centra, úřady, školy, nádraží,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>
                <a:latin typeface="Arial" charset="0"/>
              </a:rPr>
              <a:t>	letiště, stadiony, jiné veřejné budovy</a:t>
            </a:r>
          </a:p>
          <a:p>
            <a:pPr eaLnBrk="1" hangingPunct="1"/>
            <a:endParaRPr lang="cs-CZ" altLang="cs-CZ" sz="2400" dirty="0">
              <a:latin typeface="Arial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0" y="3552825"/>
            <a:ext cx="2105025" cy="208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657844" y="566540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3799845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Umístění AED</a:t>
            </a:r>
            <a:endParaRPr lang="cs-CZ" sz="4000" dirty="0"/>
          </a:p>
        </p:txBody>
      </p:sp>
      <p:pic>
        <p:nvPicPr>
          <p:cNvPr id="5" name="Picture 8" descr="P10207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1700212"/>
            <a:ext cx="3732213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49516" y="610475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229370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>
          <a:xfrm>
            <a:off x="462267" y="922598"/>
            <a:ext cx="962406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AED – automatizovaný externí defibrilátor</a:t>
            </a:r>
          </a:p>
        </p:txBody>
      </p:sp>
      <p:pic>
        <p:nvPicPr>
          <p:cNvPr id="29699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" y="3248025"/>
            <a:ext cx="1453551" cy="148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1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00708" y="2105025"/>
            <a:ext cx="4166393" cy="408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1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900" y="1976001"/>
            <a:ext cx="3610880" cy="403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61100" y="619767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16095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>
          <a:xfrm>
            <a:off x="774700" y="885825"/>
            <a:ext cx="9089390" cy="1231106"/>
          </a:xfrm>
        </p:spPr>
        <p:txBody>
          <a:bodyPr/>
          <a:lstStyle/>
          <a:p>
            <a:pPr algn="ctr" eaLnBrk="1" hangingPunct="1"/>
            <a:r>
              <a:rPr lang="cs-CZ" altLang="cs-CZ" sz="4000" dirty="0">
                <a:latin typeface="Arial" charset="0"/>
              </a:rPr>
              <a:t>AED – automatizovaný externí defibrilátor</a:t>
            </a:r>
          </a:p>
        </p:txBody>
      </p:sp>
      <p:pic>
        <p:nvPicPr>
          <p:cNvPr id="30723" name="Picture 10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934480"/>
            <a:ext cx="4149263" cy="4570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469" y="1934482"/>
            <a:ext cx="3745073" cy="456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250" y="1495425"/>
            <a:ext cx="3245150" cy="4704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261100" y="632327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206501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Defibrilace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2105025"/>
            <a:ext cx="9278797" cy="4585871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Urgentní, život zachraňující </a:t>
            </a:r>
            <a:r>
              <a:rPr lang="cs-CZ" altLang="cs-CZ" sz="2800" dirty="0">
                <a:latin typeface="Arial" charset="0"/>
              </a:rPr>
              <a:t>výkon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Podstatou je zrušení život ohrožující maligní komorové arytmie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fibrilace komor, </a:t>
            </a:r>
            <a:r>
              <a:rPr lang="cs-CZ" altLang="cs-CZ" sz="2800" dirty="0" err="1">
                <a:latin typeface="Arial" charset="0"/>
              </a:rPr>
              <a:t>hemodynamicky</a:t>
            </a:r>
            <a:r>
              <a:rPr lang="cs-CZ" altLang="cs-CZ" sz="2800" dirty="0">
                <a:latin typeface="Arial" charset="0"/>
              </a:rPr>
              <a:t> významná setrvalá komorová tachykardie s nehmatným pulzem</a:t>
            </a:r>
          </a:p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Cíl: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navození </a:t>
            </a:r>
            <a:r>
              <a:rPr lang="cs-CZ" altLang="cs-CZ" sz="2800" dirty="0" err="1">
                <a:latin typeface="Arial" charset="0"/>
              </a:rPr>
              <a:t>perfuzního</a:t>
            </a:r>
            <a:r>
              <a:rPr lang="cs-CZ" altLang="cs-CZ" sz="2800" dirty="0">
                <a:latin typeface="Arial" charset="0"/>
              </a:rPr>
              <a:t> rytmu – nejlépe sinusového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Je doporučeno podat výboj do 3 minut od vzniku NZO pro maligní arytmii v případě nemocničního zařízení a do 5 minut kdekoliv jinde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1446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Podstata defibrilace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29320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Elektrický výboj s energií </a:t>
            </a:r>
            <a:r>
              <a:rPr lang="cs-CZ" altLang="cs-CZ" sz="2800" dirty="0" smtClean="0">
                <a:latin typeface="Arial" charset="0"/>
              </a:rPr>
              <a:t>150 </a:t>
            </a:r>
            <a:r>
              <a:rPr lang="cs-CZ" altLang="cs-CZ" sz="2800" dirty="0">
                <a:latin typeface="Arial" charset="0"/>
              </a:rPr>
              <a:t>– 360 J průchodem </a:t>
            </a:r>
            <a:r>
              <a:rPr lang="cs-CZ" altLang="cs-CZ" sz="2800" dirty="0" smtClean="0">
                <a:latin typeface="Arial" charset="0"/>
              </a:rPr>
              <a:t>srdeční </a:t>
            </a:r>
            <a:r>
              <a:rPr lang="cs-CZ" altLang="cs-CZ" sz="2800" dirty="0">
                <a:latin typeface="Arial" charset="0"/>
              </a:rPr>
              <a:t>svalovinou přechodně depolarizuje všechny buňky srdce (přeruší ektopickou aktivitu srdce)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Současně tím vytvoří podmínky pro uplatnění impulzu přirozeného pacemakeru převodního srdečního systému (optimálně sinusový uzel) a obnoví čerpací funkci srdce</a:t>
            </a:r>
          </a:p>
          <a:p>
            <a:endParaRPr lang="cs-CZ" dirty="0"/>
          </a:p>
        </p:txBody>
      </p:sp>
      <p:pic>
        <p:nvPicPr>
          <p:cNvPr id="4" name="Obrázek 3" descr="2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772025"/>
            <a:ext cx="34750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197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charset="0"/>
              </a:rPr>
              <a:t>Defibrilovatelné</a:t>
            </a:r>
            <a:r>
              <a:rPr lang="cs-CZ" altLang="cs-CZ" sz="4000" dirty="0">
                <a:latin typeface="Arial" charset="0"/>
              </a:rPr>
              <a:t> rytmy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92010" y="1952625"/>
            <a:ext cx="4651629" cy="861774"/>
          </a:xfrm>
        </p:spPr>
        <p:txBody>
          <a:bodyPr/>
          <a:lstStyle/>
          <a:p>
            <a:pPr marL="457200" indent="-457200" eaLnBrk="1" hangingPunct="1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rgbClr val="0083AC"/>
                </a:solidFill>
                <a:latin typeface="Arial" charset="0"/>
              </a:rPr>
              <a:t>Komorová tachykardie bez hmatného pulzu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3"/>
          </p:nvPr>
        </p:nvSpPr>
        <p:spPr>
          <a:xfrm>
            <a:off x="5457174" y="1952625"/>
            <a:ext cx="4651629" cy="70788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Komorová fibrilace</a:t>
            </a:r>
          </a:p>
          <a:p>
            <a:endParaRPr lang="cs-CZ" dirty="0"/>
          </a:p>
        </p:txBody>
      </p:sp>
      <p:pic>
        <p:nvPicPr>
          <p:cNvPr id="7" name="Picture 6" descr="Corpuls0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100" y="3019425"/>
            <a:ext cx="39814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obr_4_5_13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352" y="2992437"/>
            <a:ext cx="4105275" cy="254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108700" y="5838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3891727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Postup při defibrilaci</a:t>
            </a:r>
            <a:endParaRPr lang="cs-CZ" sz="4000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5256824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Elektrody se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potřou gelem</a:t>
            </a:r>
            <a:r>
              <a:rPr lang="cs-CZ" altLang="cs-CZ" sz="2800" dirty="0">
                <a:latin typeface="Arial" charset="0"/>
              </a:rPr>
              <a:t> (pozor na přetečení gelu mimo elektrody</a:t>
            </a:r>
            <a:r>
              <a:rPr lang="cs-CZ" altLang="cs-CZ" sz="2800" dirty="0" smtClean="0">
                <a:latin typeface="Arial" charset="0"/>
              </a:rPr>
              <a:t>!)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Nalepovací elektrody pouze nalepit, bez gelu! </a:t>
            </a:r>
            <a:endParaRPr lang="cs-CZ" altLang="cs-CZ" sz="2800" dirty="0">
              <a:solidFill>
                <a:srgbClr val="FF0000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Nastaví se požadovaná hodnota výboje </a:t>
            </a:r>
            <a:endParaRPr lang="cs-CZ" altLang="cs-CZ" sz="2800" dirty="0" smtClean="0">
              <a:latin typeface="Arial" charset="0"/>
            </a:endParaRP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Min. energie výboje je 150 J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Elektrody se </a:t>
            </a: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pevně </a:t>
            </a:r>
            <a:r>
              <a:rPr lang="cs-CZ" altLang="cs-CZ" sz="2800" dirty="0">
                <a:latin typeface="Arial" charset="0"/>
              </a:rPr>
              <a:t>přitisknou na hrudník pacienta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pevné přitištění elektrod sníží riziko popálení kůže pacienta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Přístroj se nabije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Stlačování hrudníku se </a:t>
            </a:r>
            <a:r>
              <a:rPr lang="cs-CZ" altLang="cs-CZ" sz="2800" dirty="0">
                <a:latin typeface="Arial" charset="0"/>
              </a:rPr>
              <a:t>při nabíjení přístroje 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</a:rPr>
              <a:t>NEPŘERUŠUJE</a:t>
            </a:r>
            <a:r>
              <a:rPr lang="cs-CZ" altLang="cs-CZ" sz="2800" dirty="0">
                <a:latin typeface="Arial" charset="0"/>
              </a:rPr>
              <a:t>!!!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Přeruší se aplikace O</a:t>
            </a:r>
            <a:r>
              <a:rPr lang="cs-CZ" altLang="cs-CZ" sz="2800" baseline="-25000" dirty="0">
                <a:solidFill>
                  <a:schemeClr val="accent1"/>
                </a:solidFill>
                <a:latin typeface="Arial" charset="0"/>
              </a:rPr>
              <a:t>2</a:t>
            </a:r>
            <a:r>
              <a:rPr lang="cs-CZ" altLang="cs-CZ" sz="2800" dirty="0">
                <a:latin typeface="Arial" charset="0"/>
              </a:rPr>
              <a:t> přes </a:t>
            </a:r>
            <a:r>
              <a:rPr lang="cs-CZ" altLang="cs-CZ" sz="2800" dirty="0" err="1" smtClean="0">
                <a:latin typeface="Arial" charset="0"/>
              </a:rPr>
              <a:t>ambuvak</a:t>
            </a:r>
            <a:endParaRPr lang="cs-CZ" altLang="cs-CZ" sz="2800" dirty="0" smtClean="0">
              <a:latin typeface="Arial" charset="0"/>
            </a:endParaRP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Oddálení O2 alespoň 1 m </a:t>
            </a:r>
          </a:p>
          <a:p>
            <a:pPr eaLnBrk="1" hangingPunct="1">
              <a:lnSpc>
                <a:spcPct val="80000"/>
              </a:lnSpc>
            </a:pPr>
            <a:endParaRPr lang="cs-CZ" altLang="cs-CZ" sz="2800" dirty="0">
              <a:latin typeface="Arial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453510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Postup při defibrilaci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406880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 co nejkratší okamžik se </a:t>
            </a: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přeruší </a:t>
            </a:r>
            <a:r>
              <a:rPr lang="cs-CZ" altLang="cs-CZ" sz="2800" dirty="0" smtClean="0">
                <a:solidFill>
                  <a:srgbClr val="0083AC"/>
                </a:solidFill>
                <a:latin typeface="Arial" charset="0"/>
              </a:rPr>
              <a:t>stlačování hrudníku</a:t>
            </a:r>
            <a:r>
              <a:rPr lang="cs-CZ" altLang="cs-CZ" sz="2800" dirty="0" smtClean="0">
                <a:latin typeface="Arial" charset="0"/>
              </a:rPr>
              <a:t> </a:t>
            </a:r>
            <a:r>
              <a:rPr lang="cs-CZ" altLang="cs-CZ" sz="2800" dirty="0">
                <a:latin typeface="Arial" charset="0"/>
              </a:rPr>
              <a:t>a provede se elektrický výboj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 defibrilaci se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pokračuje 2 minuty v zevní ♥ masáži</a:t>
            </a:r>
            <a:r>
              <a:rPr lang="cs-CZ" altLang="cs-CZ" sz="2800" dirty="0">
                <a:latin typeface="Arial" charset="0"/>
              </a:rPr>
              <a:t>, během tohoto intervalu se mohou provést další úkony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zabezpečení dýchacích cest, připojení pacienta na ventilátor, zabezpečení přístupu do žíly a podání léků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 2 minutách se </a:t>
            </a: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kontroluje rytmus</a:t>
            </a:r>
            <a:r>
              <a:rPr lang="cs-CZ" altLang="cs-CZ" sz="2800" dirty="0">
                <a:latin typeface="Arial" charset="0"/>
              </a:rPr>
              <a:t> a případně se provede další </a:t>
            </a:r>
            <a:r>
              <a:rPr lang="cs-CZ" altLang="cs-CZ" sz="2800" dirty="0" smtClean="0">
                <a:latin typeface="Arial" charset="0"/>
              </a:rPr>
              <a:t>výboj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každý další výboj bude proveden se </a:t>
            </a:r>
            <a:r>
              <a:rPr lang="cs-CZ" altLang="cs-CZ" sz="2800" dirty="0" err="1" smtClean="0">
                <a:solidFill>
                  <a:srgbClr val="FF0000"/>
                </a:solidFill>
                <a:latin typeface="Arial" charset="0"/>
              </a:rPr>
              <a:t>zvyšujícíc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 se energií výboje</a:t>
            </a:r>
            <a:endParaRPr lang="cs-CZ" altLang="cs-CZ" sz="2800" dirty="0">
              <a:solidFill>
                <a:srgbClr val="FF0000"/>
              </a:solidFill>
              <a:latin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369163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Umístění elektrod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222694"/>
          </a:xfrm>
        </p:spPr>
        <p:txBody>
          <a:bodyPr/>
          <a:lstStyle/>
          <a:p>
            <a:pPr marL="514350" indent="-514350" eaLnBrk="1" hangingPunct="1">
              <a:lnSpc>
                <a:spcPct val="80000"/>
              </a:lnSpc>
            </a:pPr>
            <a:r>
              <a:rPr lang="cs-CZ" altLang="cs-CZ" sz="2800" b="1" dirty="0">
                <a:solidFill>
                  <a:schemeClr val="accent2"/>
                </a:solidFill>
                <a:latin typeface="Arial" charset="0"/>
              </a:rPr>
              <a:t>Elektrody</a:t>
            </a:r>
          </a:p>
          <a:p>
            <a:pPr marL="731838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Přítlačné</a:t>
            </a:r>
          </a:p>
          <a:p>
            <a:pPr marL="731838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Nalepovací</a:t>
            </a:r>
            <a:r>
              <a:rPr lang="cs-CZ" altLang="cs-CZ" sz="2800" b="1" dirty="0">
                <a:latin typeface="Arial" charset="0"/>
              </a:rPr>
              <a:t> </a:t>
            </a:r>
          </a:p>
          <a:p>
            <a:pPr marL="1508125" lvl="3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b="1" dirty="0">
                <a:latin typeface="Arial" charset="0"/>
              </a:rPr>
              <a:t>Výhody: </a:t>
            </a:r>
            <a:r>
              <a:rPr lang="cs-CZ" altLang="cs-CZ" sz="2800" dirty="0">
                <a:latin typeface="Arial" charset="0"/>
              </a:rPr>
              <a:t>rychlost, bezpečnost, </a:t>
            </a:r>
            <a:r>
              <a:rPr lang="cs-CZ" altLang="cs-CZ" sz="2800" dirty="0" smtClean="0">
                <a:latin typeface="Arial" charset="0"/>
              </a:rPr>
              <a:t>jednoduchost</a:t>
            </a:r>
          </a:p>
          <a:p>
            <a:pPr marL="1050925" lvl="3">
              <a:lnSpc>
                <a:spcPct val="80000"/>
              </a:lnSpc>
            </a:pPr>
            <a:endParaRPr lang="cs-CZ" altLang="cs-CZ" sz="2800" dirty="0">
              <a:latin typeface="Arial" charset="0"/>
            </a:endParaRPr>
          </a:p>
          <a:p>
            <a:pPr marL="514350" indent="-514350" eaLnBrk="1" hangingPunct="1">
              <a:lnSpc>
                <a:spcPct val="80000"/>
              </a:lnSpc>
              <a:buFont typeface="Wingdings 2" pitchFamily="18" charset="2"/>
              <a:buAutoNum type="arabicPeriod"/>
            </a:pPr>
            <a:r>
              <a:rPr lang="cs-CZ" altLang="cs-CZ" sz="2800" dirty="0" err="1">
                <a:solidFill>
                  <a:schemeClr val="accent1"/>
                </a:solidFill>
                <a:latin typeface="Arial" charset="0"/>
              </a:rPr>
              <a:t>Předoboční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 přiložení</a:t>
            </a:r>
          </a:p>
          <a:p>
            <a:pPr marL="514350" indent="-5143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Elektroda </a:t>
            </a:r>
            <a:r>
              <a:rPr lang="cs-CZ" altLang="cs-CZ" sz="2800" dirty="0">
                <a:latin typeface="Arial" charset="0"/>
              </a:rPr>
              <a:t>je umístěna u pravé strany sterna pod klíční kostí (ve 2. mezižebří vpravo hrudní kosti)</a:t>
            </a:r>
          </a:p>
          <a:p>
            <a:pPr marL="514350" indent="-514350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2.</a:t>
            </a:r>
            <a:r>
              <a:rPr lang="cs-CZ" altLang="cs-CZ" sz="2800" dirty="0">
                <a:latin typeface="Arial" charset="0"/>
              </a:rPr>
              <a:t> </a:t>
            </a: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	Předozadní přiložení</a:t>
            </a:r>
          </a:p>
          <a:p>
            <a:pPr marL="514350" indent="-51435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Elektroda </a:t>
            </a:r>
            <a:r>
              <a:rPr lang="cs-CZ" altLang="cs-CZ" sz="2800" dirty="0">
                <a:latin typeface="Arial" charset="0"/>
              </a:rPr>
              <a:t>je umístěna ve střední axilární čáře, přibližně v úrovni elektrody V6 mimo prsní tkáně (4-5 mezižebří)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6698313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Kardioverze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99698"/>
            <a:ext cx="9278797" cy="4068806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Depolarizace stejnosměrným proudem, který je synchronizován s </a:t>
            </a:r>
            <a:r>
              <a:rPr lang="cs-CZ" altLang="cs-CZ" sz="2800" dirty="0" smtClean="0">
                <a:latin typeface="Arial" charset="0"/>
              </a:rPr>
              <a:t>kmitem </a:t>
            </a:r>
            <a:r>
              <a:rPr lang="cs-CZ" altLang="cs-CZ" sz="2800" dirty="0">
                <a:latin typeface="Arial" charset="0"/>
              </a:rPr>
              <a:t>R tak, aby nezpůsobil fibrilaci komor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Indikace: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komorová tachykardie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charset="0"/>
              </a:rPr>
              <a:t>supraventrikulární</a:t>
            </a:r>
            <a:r>
              <a:rPr lang="cs-CZ" altLang="cs-CZ" sz="2800" dirty="0">
                <a:latin typeface="Arial" charset="0"/>
              </a:rPr>
              <a:t> tachykardie se známkami oběhového </a:t>
            </a:r>
            <a:r>
              <a:rPr lang="cs-CZ" altLang="cs-CZ" sz="2800" dirty="0" smtClean="0">
                <a:latin typeface="Arial" charset="0"/>
              </a:rPr>
              <a:t>selhání</a:t>
            </a:r>
          </a:p>
          <a:p>
            <a:pPr lvl="1" eaLnBrk="1" hangingPunct="1">
              <a:lnSpc>
                <a:spcPct val="80000"/>
              </a:lnSpc>
            </a:pPr>
            <a:endParaRPr lang="cs-CZ" altLang="cs-CZ" sz="28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accent1"/>
                </a:solidFill>
                <a:latin typeface="Arial" charset="0"/>
              </a:rPr>
              <a:t>Kontraindikace: </a:t>
            </a:r>
            <a:endParaRPr lang="cs-CZ" altLang="cs-CZ" sz="2800" dirty="0">
              <a:solidFill>
                <a:schemeClr val="accent1"/>
              </a:solidFill>
              <a:latin typeface="Arial" charset="0"/>
            </a:endParaRP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pomalá odpověď komor na fibrilaci síní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arytmie vyvolané léky (při intoxikaci </a:t>
            </a:r>
            <a:r>
              <a:rPr lang="cs-CZ" altLang="cs-CZ" sz="2800" dirty="0" err="1">
                <a:latin typeface="Arial" charset="0"/>
              </a:rPr>
              <a:t>digitalisem</a:t>
            </a:r>
            <a:r>
              <a:rPr lang="cs-CZ" altLang="cs-CZ" sz="2800" dirty="0">
                <a:latin typeface="Arial" charset="0"/>
              </a:rPr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43701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Kardioverze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99698"/>
            <a:ext cx="9278797" cy="3034677"/>
          </a:xfrm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Počáteční </a:t>
            </a:r>
            <a:r>
              <a:rPr lang="cs-CZ" altLang="cs-CZ" sz="2800" dirty="0">
                <a:latin typeface="Arial" charset="0"/>
              </a:rPr>
              <a:t>energie výboje je obvykle 70 </a:t>
            </a:r>
            <a:r>
              <a:rPr lang="cs-CZ" altLang="cs-CZ" sz="2800" dirty="0" smtClean="0">
                <a:latin typeface="Arial" charset="0"/>
              </a:rPr>
              <a:t>J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při </a:t>
            </a:r>
            <a:r>
              <a:rPr lang="cs-CZ" altLang="cs-CZ" sz="2800" dirty="0">
                <a:solidFill>
                  <a:srgbClr val="FF0000"/>
                </a:solidFill>
                <a:latin typeface="Arial" charset="0"/>
              </a:rPr>
              <a:t>neúspěchu se zvyšuje (70 – 120 – 200 J)</a:t>
            </a:r>
          </a:p>
          <a:p>
            <a:pPr eaLnBrk="1" hangingPunct="1">
              <a:lnSpc>
                <a:spcPct val="80000"/>
              </a:lnSpc>
            </a:pPr>
            <a:endParaRPr lang="cs-CZ" altLang="cs-CZ" sz="2800" dirty="0" smtClean="0">
              <a:solidFill>
                <a:srgbClr val="7B9899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rgbClr val="7B9899"/>
                </a:solidFill>
                <a:latin typeface="Arial" charset="0"/>
              </a:rPr>
              <a:t>Komplikace </a:t>
            </a:r>
            <a:r>
              <a:rPr lang="cs-CZ" altLang="cs-CZ" sz="2800" dirty="0" err="1">
                <a:solidFill>
                  <a:srgbClr val="7B9899"/>
                </a:solidFill>
                <a:latin typeface="Arial" charset="0"/>
              </a:rPr>
              <a:t>kardioverze</a:t>
            </a:r>
            <a:endParaRPr lang="cs-CZ" altLang="cs-CZ" sz="2800" dirty="0">
              <a:solidFill>
                <a:srgbClr val="7B9899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endParaRPr lang="cs-CZ" altLang="cs-CZ" sz="2800" dirty="0" smtClean="0">
              <a:solidFill>
                <a:schemeClr val="accent2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accent2"/>
                </a:solidFill>
                <a:latin typeface="Arial" charset="0"/>
              </a:rPr>
              <a:t>Typy</a:t>
            </a: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: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Akutní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Plánovaná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49164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Farmakoverze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016210"/>
          </a:xfrm>
        </p:spPr>
        <p:txBody>
          <a:bodyPr/>
          <a:lstStyle/>
          <a:p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OMG </a:t>
            </a:r>
            <a:r>
              <a:rPr lang="cs-CZ" altLang="cs-CZ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pozitivní</a:t>
            </a:r>
            <a:r>
              <a:rPr lang="en-US" altLang="cs-CZ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altLang="cs-CZ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pac.</a:t>
            </a:r>
            <a:endParaRPr lang="cs-CZ" altLang="cs-CZ" sz="28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  <a:cs typeface="Arial" charset="0"/>
              </a:rPr>
              <a:t>ABCDE</a:t>
            </a:r>
            <a:endParaRPr lang="en-US" altLang="cs-CZ" sz="2800" dirty="0">
              <a:solidFill>
                <a:srgbClr val="0083AC"/>
              </a:solidFill>
              <a:latin typeface="Arial" charset="0"/>
              <a:cs typeface="Arial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altLang="cs-CZ" sz="2800" dirty="0" err="1">
                <a:latin typeface="Arial" charset="0"/>
                <a:cs typeface="Arial" charset="0"/>
              </a:rPr>
              <a:t>Kardiover</a:t>
            </a:r>
            <a:r>
              <a:rPr lang="cs-CZ" altLang="cs-CZ" sz="2800" dirty="0">
                <a:latin typeface="Arial" charset="0"/>
                <a:cs typeface="Arial" charset="0"/>
              </a:rPr>
              <a:t>ze 100 J – 200 J – 300 (360) J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charset="0"/>
                <a:cs typeface="Arial" charset="0"/>
              </a:rPr>
              <a:t>Analgosedace</a:t>
            </a:r>
            <a:endParaRPr lang="cs-CZ" altLang="cs-CZ" sz="2800" dirty="0">
              <a:latin typeface="Arial" charset="0"/>
              <a:cs typeface="Arial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Poté kont. </a:t>
            </a:r>
            <a:r>
              <a:rPr lang="cs-CZ" altLang="cs-CZ" sz="2800" dirty="0" err="1">
                <a:latin typeface="Arial" charset="0"/>
                <a:cs typeface="Arial" charset="0"/>
              </a:rPr>
              <a:t>i.v</a:t>
            </a:r>
            <a:r>
              <a:rPr lang="cs-CZ" altLang="cs-CZ" sz="2800" dirty="0">
                <a:latin typeface="Arial" charset="0"/>
                <a:cs typeface="Arial" charset="0"/>
              </a:rPr>
              <a:t>. přes </a:t>
            </a:r>
            <a:r>
              <a:rPr lang="cs-CZ" altLang="cs-CZ" sz="2800" dirty="0" err="1">
                <a:latin typeface="Arial" charset="0"/>
                <a:cs typeface="Arial" charset="0"/>
              </a:rPr>
              <a:t>perfuzor</a:t>
            </a:r>
            <a:r>
              <a:rPr lang="cs-CZ" altLang="cs-CZ" sz="2800" dirty="0">
                <a:latin typeface="Arial" charset="0"/>
                <a:cs typeface="Arial" charset="0"/>
              </a:rPr>
              <a:t> </a:t>
            </a:r>
            <a:r>
              <a:rPr lang="cs-CZ" altLang="cs-CZ" sz="2800" dirty="0" err="1">
                <a:latin typeface="Arial" charset="0"/>
                <a:cs typeface="Arial" charset="0"/>
              </a:rPr>
              <a:t>amiodaron</a:t>
            </a:r>
            <a:r>
              <a:rPr lang="cs-CZ" altLang="cs-CZ" sz="2800" dirty="0">
                <a:latin typeface="Arial" charset="0"/>
                <a:cs typeface="Arial" charset="0"/>
              </a:rPr>
              <a:t> až 900 mg/24 h.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319161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sz="4000" dirty="0" err="1">
                <a:latin typeface="Arial" panose="020B0604020202020204" pitchFamily="34" charset="0"/>
                <a:cs typeface="Arial" panose="020B0604020202020204" pitchFamily="34" charset="0"/>
              </a:rPr>
              <a:t>Farmakoverze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724025"/>
            <a:ext cx="9278797" cy="5478423"/>
          </a:xfrm>
        </p:spPr>
        <p:txBody>
          <a:bodyPr/>
          <a:lstStyle/>
          <a:p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OMG </a:t>
            </a:r>
            <a:r>
              <a:rPr lang="cs-CZ" altLang="cs-CZ" sz="28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negativní </a:t>
            </a:r>
            <a:r>
              <a:rPr lang="cs-CZ" altLang="cs-CZ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pac.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  <a:cs typeface="Arial" charset="0"/>
              </a:rPr>
              <a:t>ABCDE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Úzké QRS komplexy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Pravidelné (SVT)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Adenosin 6 mg –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12 </a:t>
            </a:r>
            <a:r>
              <a:rPr lang="cs-CZ" altLang="cs-CZ" sz="2400" dirty="0">
                <a:latin typeface="Arial" charset="0"/>
                <a:cs typeface="Arial" charset="0"/>
              </a:rPr>
              <a:t>mg –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18 </a:t>
            </a:r>
            <a:r>
              <a:rPr lang="cs-CZ" altLang="cs-CZ" sz="2400" dirty="0">
                <a:latin typeface="Arial" charset="0"/>
                <a:cs typeface="Arial" charset="0"/>
              </a:rPr>
              <a:t>mg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Nepravidelné (</a:t>
            </a:r>
            <a:r>
              <a:rPr lang="cs-CZ" altLang="cs-CZ" sz="2400" dirty="0" err="1">
                <a:solidFill>
                  <a:srgbClr val="00B0F0"/>
                </a:solidFill>
                <a:latin typeface="Arial" charset="0"/>
                <a:cs typeface="Arial" charset="0"/>
              </a:rPr>
              <a:t>FiS</a:t>
            </a: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Betablokátory, blokátory Ca kanálů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  <a:cs typeface="Arial" charset="0"/>
              </a:rPr>
              <a:t>Široké QRS komplexy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Pravidelné (</a:t>
            </a:r>
            <a:r>
              <a:rPr lang="cs-CZ" altLang="cs-CZ" sz="2400" dirty="0" err="1">
                <a:solidFill>
                  <a:srgbClr val="00B0F0"/>
                </a:solidFill>
                <a:latin typeface="Arial" charset="0"/>
                <a:cs typeface="Arial" charset="0"/>
              </a:rPr>
              <a:t>monomorfní</a:t>
            </a: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 VT)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charset="0"/>
                <a:cs typeface="Arial" charset="0"/>
              </a:rPr>
              <a:t>Amiodaron</a:t>
            </a:r>
            <a:r>
              <a:rPr lang="cs-CZ" altLang="cs-CZ" sz="2400" dirty="0">
                <a:latin typeface="Arial" charset="0"/>
                <a:cs typeface="Arial" charset="0"/>
              </a:rPr>
              <a:t> kapat na </a:t>
            </a:r>
            <a:r>
              <a:rPr lang="cs-CZ" altLang="cs-CZ" sz="2400" dirty="0" smtClean="0">
                <a:latin typeface="Arial" charset="0"/>
                <a:cs typeface="Arial" charset="0"/>
              </a:rPr>
              <a:t>10-20 </a:t>
            </a:r>
            <a:r>
              <a:rPr lang="cs-CZ" altLang="cs-CZ" sz="2400" dirty="0">
                <a:latin typeface="Arial" charset="0"/>
                <a:cs typeface="Arial" charset="0"/>
              </a:rPr>
              <a:t>min 300 mg, poté kont. až 900 mg na 24 h.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Nepravidelné (polymorfní VT – </a:t>
            </a:r>
            <a:r>
              <a:rPr lang="cs-CZ" altLang="cs-CZ" sz="2400" dirty="0" err="1">
                <a:solidFill>
                  <a:srgbClr val="00B0F0"/>
                </a:solidFill>
                <a:latin typeface="Arial" charset="0"/>
                <a:cs typeface="Arial" charset="0"/>
              </a:rPr>
              <a:t>Torsade</a:t>
            </a: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 de </a:t>
            </a:r>
            <a:r>
              <a:rPr lang="cs-CZ" altLang="cs-CZ" sz="2400" dirty="0" err="1">
                <a:solidFill>
                  <a:srgbClr val="00B0F0"/>
                </a:solidFill>
                <a:latin typeface="Arial" charset="0"/>
                <a:cs typeface="Arial" charset="0"/>
              </a:rPr>
              <a:t>pointes</a:t>
            </a:r>
            <a:r>
              <a:rPr lang="cs-CZ" altLang="cs-CZ" sz="2400" dirty="0">
                <a:solidFill>
                  <a:srgbClr val="00B0F0"/>
                </a:solidFill>
                <a:latin typeface="Arial" charset="0"/>
                <a:cs typeface="Arial" charset="0"/>
              </a:rPr>
              <a:t>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MgSO4 20%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261701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8034902" cy="615553"/>
          </a:xfrm>
        </p:spPr>
        <p:txBody>
          <a:bodyPr/>
          <a:lstStyle/>
          <a:p>
            <a:pPr algn="ctr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Adenosin</a:t>
            </a:r>
            <a:r>
              <a:rPr lang="cs-CZ" altLang="cs-CZ" dirty="0" smtClean="0">
                <a:latin typeface="Calibri" pitchFamily="34" charset="0"/>
              </a:rPr>
              <a:t>  </a:t>
            </a:r>
          </a:p>
        </p:txBody>
      </p:sp>
      <p:sp>
        <p:nvSpPr>
          <p:cNvPr id="33795" name="Zástupný symbol pro obsah 2"/>
          <p:cNvSpPr>
            <a:spLocks noGrp="1"/>
          </p:cNvSpPr>
          <p:nvPr>
            <p:ph idx="4294967295"/>
          </p:nvPr>
        </p:nvSpPr>
        <p:spPr>
          <a:xfrm>
            <a:off x="631208" y="1636867"/>
            <a:ext cx="9347443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Antiarytmikum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tzv.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chemický </a:t>
            </a:r>
            <a:r>
              <a:rPr lang="cs-CZ" altLang="cs-CZ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Valsalvův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manévr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Ultrarychlý a ultrakrátký nástup účinku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Vazodilatační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účinek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hypotenze, bradykardie, AV blokáda, zrudnutí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léčba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supraventrikulárních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tachykardií (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paroxysmálních)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Nežádoucí účinky: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na několik vteřin může úplně přerušit převod AV uzlem – na EKG může vypadat jako asystolie (pac. má pocit, že se topí nebo, že umírá)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Dávkování: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	6 mg –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mg –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mg rychle </a:t>
            </a:r>
            <a:r>
              <a:rPr lang="en-US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cs-CZ" alt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záplach</a:t>
            </a:r>
            <a:r>
              <a:rPr lang="cs-CZ" alt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podání je NUTNÉ monitorovat EKG a </a:t>
            </a:r>
            <a:r>
              <a:rPr lang="cs-CZ" altLang="cs-CZ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mít připraveny </a:t>
            </a:r>
            <a:r>
              <a:rPr lang="cs-CZ" altLang="cs-CZ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pomůcky ke KPR (defibrilátor)!!!</a:t>
            </a:r>
          </a:p>
        </p:txBody>
      </p:sp>
    </p:spTree>
    <p:extLst>
      <p:ext uri="{BB962C8B-B14F-4D97-AF65-F5344CB8AC3E}">
        <p14:creationId xmlns:p14="http://schemas.microsoft.com/office/powerpoint/2010/main" val="352645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Amiodaron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dirty="0" smtClean="0"/>
              <a:t> 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724025"/>
            <a:ext cx="9767009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Antiarytmikum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III. třídy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Zpomaluje vedení vzruchu ze síně na komory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Cordarone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Sedacorone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síňové i komorové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tachyarytmie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Bolus 150 až 300 mg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(3 ml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= 150 mg) do „20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“ při resuscitaci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Při tachykardii po neúspěšné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kardioverzi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dávka 300 mg </a:t>
            </a:r>
            <a:r>
              <a:rPr lang="cs-CZ" altLang="cs-CZ" sz="2800" dirty="0">
                <a:latin typeface="Arial" charset="0"/>
                <a:cs typeface="Arial" charset="0"/>
              </a:rPr>
              <a:t>kapat na 10-20 min 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Kont. přes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perfuzor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od 300 do 900 mg v „50“ 5 % G/24 hod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! Bradykardie až zástava !  !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perifer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vazodilatace!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ne společně s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verapamilem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s betablokátory!</a:t>
            </a:r>
          </a:p>
        </p:txBody>
      </p:sp>
    </p:spTree>
    <p:extLst>
      <p:ext uri="{BB962C8B-B14F-4D97-AF65-F5344CB8AC3E}">
        <p14:creationId xmlns:p14="http://schemas.microsoft.com/office/powerpoint/2010/main" val="2059844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Metoprolol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262043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el-GR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-sympatolytikum (antihypertenzivum +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antiarytmikum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Betaloc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	hypertenze s tachykardií</a:t>
            </a:r>
          </a:p>
          <a:p>
            <a:pPr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tachyarytmie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(fibrilace síní,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supraventrikulární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	tachykardie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5 ml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(v 1 ml = 1 mg), neředí se, podávat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frakcionovaně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po cca 2-5 mg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pomalu</a:t>
            </a:r>
          </a:p>
        </p:txBody>
      </p:sp>
    </p:spTree>
    <p:extLst>
      <p:ext uri="{BB962C8B-B14F-4D97-AF65-F5344CB8AC3E}">
        <p14:creationId xmlns:p14="http://schemas.microsoft.com/office/powerpoint/2010/main" val="8080159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MgSO</a:t>
            </a:r>
            <a:r>
              <a:rPr lang="cs-CZ" altLang="cs-CZ" sz="40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10 %, 20 %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724025"/>
            <a:ext cx="9000278" cy="422609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↓ hl. K</a:t>
            </a:r>
            <a:r>
              <a:rPr lang="cs-CZ" altLang="cs-CZ" sz="28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→ tachykardie (VT, VF, „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torsade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pointes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intoxikace digoxinem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křeče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= 10 ml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Aplikovat pomalu, „z ruky“ ve „20“ FR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! Pocit horka, pálení na hrudníku !</a:t>
            </a:r>
          </a:p>
          <a:p>
            <a:pPr eaLnBrk="1" hangingPunct="1"/>
            <a:endParaRPr lang="cs-CZ" altLang="cs-CZ" sz="3200" dirty="0"/>
          </a:p>
        </p:txBody>
      </p:sp>
    </p:spTree>
    <p:extLst>
      <p:ext uri="{BB962C8B-B14F-4D97-AF65-F5344CB8AC3E}">
        <p14:creationId xmlns:p14="http://schemas.microsoft.com/office/powerpoint/2010/main" val="3815830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Plánovaná </a:t>
            </a:r>
            <a:r>
              <a:rPr 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kardioverze</a:t>
            </a:r>
            <a:endParaRPr lang="cs-CZ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647825"/>
            <a:ext cx="9278797" cy="5570756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Úprava minerálního metabolismu (</a:t>
            </a:r>
            <a:r>
              <a:rPr lang="cs-CZ" altLang="cs-CZ" sz="2400" dirty="0" err="1">
                <a:latin typeface="Arial" charset="0"/>
              </a:rPr>
              <a:t>hypokalemie</a:t>
            </a:r>
            <a:r>
              <a:rPr lang="cs-CZ" altLang="cs-CZ" sz="2400" dirty="0">
                <a:latin typeface="Arial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Účinná </a:t>
            </a:r>
            <a:r>
              <a:rPr lang="cs-CZ" altLang="cs-CZ" sz="2400" dirty="0" err="1">
                <a:latin typeface="Arial" charset="0"/>
              </a:rPr>
              <a:t>antikoagulace</a:t>
            </a:r>
            <a:r>
              <a:rPr lang="cs-CZ" altLang="cs-CZ" sz="2400" dirty="0">
                <a:latin typeface="Arial" charset="0"/>
              </a:rPr>
              <a:t> (fibrilace síní)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Resuscitační vozík v pohotovosti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4 hodiny NPO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Informovaný souhlas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Zajištění PŽK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Monitorace EKG křivky, S</a:t>
            </a:r>
            <a:r>
              <a:rPr lang="cs-CZ" altLang="cs-CZ" sz="2400" baseline="-25000" dirty="0">
                <a:latin typeface="Arial" charset="0"/>
              </a:rPr>
              <a:t>p</a:t>
            </a:r>
            <a:r>
              <a:rPr lang="cs-CZ" altLang="cs-CZ" sz="2400" dirty="0">
                <a:latin typeface="Arial" charset="0"/>
              </a:rPr>
              <a:t>O</a:t>
            </a:r>
            <a:r>
              <a:rPr lang="cs-CZ" altLang="cs-CZ" sz="2400" baseline="-25000" dirty="0">
                <a:latin typeface="Arial" charset="0"/>
              </a:rPr>
              <a:t>2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Krátkodobá anestezie (</a:t>
            </a:r>
            <a:r>
              <a:rPr lang="cs-CZ" altLang="cs-CZ" sz="2400" dirty="0" err="1">
                <a:latin typeface="Arial" charset="0"/>
              </a:rPr>
              <a:t>Propofol</a:t>
            </a:r>
            <a:r>
              <a:rPr lang="cs-CZ" altLang="cs-CZ" sz="2400" dirty="0">
                <a:latin typeface="Arial" charset="0"/>
              </a:rPr>
              <a:t>, Diazepam)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Příprava defibrilátoru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Provedení výboje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Kontrola rytmu, event. opakování výboje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Po skončení a probuzení monitorace EKG, TK, TF, S</a:t>
            </a:r>
            <a:r>
              <a:rPr lang="cs-CZ" altLang="cs-CZ" sz="2400" baseline="-25000" dirty="0">
                <a:latin typeface="Arial" charset="0"/>
              </a:rPr>
              <a:t>p</a:t>
            </a:r>
            <a:r>
              <a:rPr lang="cs-CZ" altLang="cs-CZ" sz="2400" dirty="0">
                <a:latin typeface="Arial" charset="0"/>
              </a:rPr>
              <a:t>O</a:t>
            </a:r>
            <a:r>
              <a:rPr lang="cs-CZ" altLang="cs-CZ" sz="2400" baseline="-25000" dirty="0">
                <a:latin typeface="Arial" charset="0"/>
              </a:rPr>
              <a:t>2</a:t>
            </a:r>
            <a:r>
              <a:rPr lang="cs-CZ" altLang="cs-CZ" sz="2400" dirty="0">
                <a:latin typeface="Arial" charset="0"/>
              </a:rPr>
              <a:t> 2-4 hod.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Po 2 hod. příjem per os</a:t>
            </a:r>
          </a:p>
          <a:p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144171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885825"/>
            <a:ext cx="9278797" cy="1231106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charset="0"/>
              </a:rPr>
              <a:t>Elektroimpulzoterapie</a:t>
            </a:r>
            <a:r>
              <a:rPr lang="cs-CZ" altLang="cs-CZ" sz="4000" dirty="0">
                <a:latin typeface="Arial" charset="0"/>
              </a:rPr>
              <a:t> v </a:t>
            </a:r>
            <a:r>
              <a:rPr lang="cs-CZ" altLang="cs-CZ" sz="4000" dirty="0" err="1">
                <a:latin typeface="Arial" charset="0"/>
              </a:rPr>
              <a:t>guidelines</a:t>
            </a:r>
            <a:r>
              <a:rPr lang="cs-CZ" altLang="cs-CZ" sz="4000" dirty="0">
                <a:latin typeface="Arial" charset="0"/>
              </a:rPr>
              <a:t> ERC </a:t>
            </a:r>
            <a:r>
              <a:rPr lang="cs-CZ" altLang="cs-CZ" sz="4000" dirty="0" smtClean="0">
                <a:latin typeface="Arial" charset="0"/>
              </a:rPr>
              <a:t>2021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2181225"/>
            <a:ext cx="9278797" cy="415498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Není doporučeno</a:t>
            </a:r>
            <a:r>
              <a:rPr lang="cs-CZ" altLang="cs-CZ" sz="2800" dirty="0">
                <a:latin typeface="Arial" charset="0"/>
              </a:rPr>
              <a:t> před podáním výboje určitou dobu </a:t>
            </a:r>
            <a:r>
              <a:rPr lang="cs-CZ" altLang="cs-CZ" sz="2800" dirty="0" smtClean="0">
                <a:latin typeface="Arial" charset="0"/>
              </a:rPr>
              <a:t>provádět stlačování </a:t>
            </a:r>
            <a:r>
              <a:rPr lang="cs-CZ" altLang="cs-CZ" sz="2800" dirty="0">
                <a:latin typeface="Arial" charset="0"/>
              </a:rPr>
              <a:t>hrudníku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Komprese hrudníku se provádějí i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během nabíjení defibrilátoru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Ihned po</a:t>
            </a:r>
            <a:r>
              <a:rPr lang="cs-CZ" altLang="cs-CZ" sz="2800" dirty="0">
                <a:latin typeface="Arial" charset="0"/>
              </a:rPr>
              <a:t> defibrilačním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výboji</a:t>
            </a:r>
            <a:r>
              <a:rPr lang="cs-CZ" altLang="cs-CZ" sz="2800" dirty="0">
                <a:latin typeface="Arial" charset="0"/>
              </a:rPr>
              <a:t> se pokračuje </a:t>
            </a:r>
            <a:r>
              <a:rPr lang="cs-CZ" altLang="cs-CZ" sz="2800" dirty="0" smtClean="0">
                <a:latin typeface="Arial" charset="0"/>
              </a:rPr>
              <a:t>ve stlačování </a:t>
            </a:r>
            <a:r>
              <a:rPr lang="cs-CZ" altLang="cs-CZ" sz="2800" dirty="0">
                <a:latin typeface="Arial" charset="0"/>
              </a:rPr>
              <a:t>hrudníku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Podání léků</a:t>
            </a:r>
            <a:r>
              <a:rPr lang="cs-CZ" altLang="cs-CZ" sz="2800" dirty="0">
                <a:latin typeface="Arial" charset="0"/>
              </a:rPr>
              <a:t> ovlivňujících </a:t>
            </a:r>
            <a:r>
              <a:rPr lang="cs-CZ" altLang="cs-CZ" sz="2800" dirty="0" smtClean="0">
                <a:latin typeface="Arial" charset="0"/>
              </a:rPr>
              <a:t>srdeční </a:t>
            </a:r>
            <a:r>
              <a:rPr lang="cs-CZ" altLang="cs-CZ" sz="2800" dirty="0">
                <a:latin typeface="Arial" charset="0"/>
              </a:rPr>
              <a:t>činnost se doporučuje až po 3. neúspěšném výboji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Při zastižené VT/VF je možná tzv. 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strategie 3 výbojů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55856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charset="0"/>
              </a:rPr>
              <a:t>Kardiostimulace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952625"/>
            <a:ext cx="9278797" cy="473975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Léčebná metoda pomalých srdečních rytmů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Opakované rytmické dráždění srdce stejnoměrným proudem nízké intenzity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Stimulací lze řídit činnost srdce v libovolné frekvenci</a:t>
            </a:r>
          </a:p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2 typy: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Dočasná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zevní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vnitřní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Trvalá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vnitřní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46039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2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 err="1">
                <a:latin typeface="Arial" charset="0"/>
              </a:rPr>
              <a:t>Kardiostimulace</a:t>
            </a:r>
            <a:endParaRPr lang="cs-CZ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1" y="1952625"/>
            <a:ext cx="7010400" cy="391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08700" y="597732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</a:p>
        </p:txBody>
      </p:sp>
    </p:spTree>
    <p:extLst>
      <p:ext uri="{BB962C8B-B14F-4D97-AF65-F5344CB8AC3E}">
        <p14:creationId xmlns:p14="http://schemas.microsoft.com/office/powerpoint/2010/main" val="8235122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Indikace </a:t>
            </a:r>
            <a:r>
              <a:rPr lang="cs-CZ" altLang="cs-CZ" sz="4000" dirty="0" err="1">
                <a:latin typeface="Arial" charset="0"/>
              </a:rPr>
              <a:t>kardiostimulace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493264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Sinusová bradykardie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Síňokomorové blokády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Blokády ramének vzniklé při AIM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Příznaky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</a:rPr>
              <a:t>bradyarytmií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: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synkopy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projevy srdečního selhání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syndrom nízkého minutového objemu při bradykardii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59239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sz="4000" dirty="0">
                <a:latin typeface="Arial" panose="020B0604020202020204" pitchFamily="34" charset="0"/>
                <a:cs typeface="Arial" panose="020B0604020202020204" pitchFamily="34" charset="0"/>
              </a:rPr>
              <a:t>Algoritmus bradykardie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517064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ABCDE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EKG (i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„12“),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TK, P, SpO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O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PŽK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Observace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Tepová frekvence pod 40 / 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Atropin 0,5 – 1 mg (do max. dávky 3 mg)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Isoprenalin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Adrenalin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Dopamin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Aminophylin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Glukagon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při intoxikaci betablokátory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Pak až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kardiostimulace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368475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Atropin 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571625"/>
            <a:ext cx="9000278" cy="446418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Parasympatolytikum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Hl. zdrojem je rulík zlomocný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terapie sinusové bradykardie</a:t>
            </a:r>
          </a:p>
          <a:p>
            <a:pPr>
              <a:lnSpc>
                <a:spcPct val="90000"/>
              </a:lnSpc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AV blokády I. a II. stupně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premedikace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před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celk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anestezií (potlačení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salivace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antidotum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organofosfátů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součást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dekurarizace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dg. účelům v očním lék.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 ml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= 0,5 mg, 1 mg do max. dávky 3 mg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</a:t>
            </a:r>
            <a:r>
              <a:rPr lang="cs-CZ" altLang="cs-CZ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glaukom, hypertrofie prostaty                               	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retence moči), hypertyreóza,                       	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	tachykardie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7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44215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096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Isoprenalin</a:t>
            </a:r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495425"/>
            <a:ext cx="9000278" cy="460598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Syntetický katecholamin s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a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cs-CZ" altLang="cs-CZ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– účinkem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Tachykardizuje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zlepšuje koronární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perfuzi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a snižuje tlak v plicním řečišti, bronchodilatační účinek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folHlin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♥ insuficience s bradykardií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                      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závažné bradykardie nereagující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na atropin (AV blok 2. a vyš. st.)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Aplikace pouze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přes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perfuzor</a:t>
            </a:r>
            <a:endParaRPr lang="cs-CZ" altLang="cs-CZ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Dávka 5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uq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/min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Skladování v lednici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Isuprel</a:t>
            </a:r>
            <a:endParaRPr lang="el-GR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24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Adrenalin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750" y="1654374"/>
            <a:ext cx="9178502" cy="476529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Sympatomimetikum s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i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mimetickými účinky → zvýšení diastolického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tlaku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+ zesílení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srdeční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kontraktility +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bronchodilatace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1 mg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každých 3 až 5 min při KPR (děti 0,01 mg/kg), alternativně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i.o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Inhalačně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(5 mg do 5 ml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– ne při KPR!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Lék první volby u anafylaktického šoku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! Nepodávat současně s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bikarbonátem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inaktivace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adrenalinu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Tachykardizuje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!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– využití jako alternativa při terapii bradykardií v dávce 2-10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uq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/min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0" y="3567176"/>
            <a:ext cx="210732" cy="42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0" y="3567176"/>
            <a:ext cx="210732" cy="4284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  <p:sp>
        <p:nvSpPr>
          <p:cNvPr id="10246" name="Rectangle 7"/>
          <p:cNvSpPr>
            <a:spLocks noChangeArrowheads="1"/>
          </p:cNvSpPr>
          <p:nvPr/>
        </p:nvSpPr>
        <p:spPr bwMode="auto">
          <a:xfrm>
            <a:off x="0" y="-214249"/>
            <a:ext cx="210732" cy="428498"/>
          </a:xfrm>
          <a:prstGeom prst="rect">
            <a:avLst/>
          </a:prstGeom>
          <a:solidFill>
            <a:srgbClr val="A7D3A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  <p:sp>
        <p:nvSpPr>
          <p:cNvPr id="10247" name="Rectangle 8"/>
          <p:cNvSpPr>
            <a:spLocks noChangeArrowheads="1"/>
          </p:cNvSpPr>
          <p:nvPr/>
        </p:nvSpPr>
        <p:spPr bwMode="auto">
          <a:xfrm>
            <a:off x="0" y="3567176"/>
            <a:ext cx="210732" cy="428498"/>
          </a:xfrm>
          <a:prstGeom prst="rect">
            <a:avLst/>
          </a:prstGeom>
          <a:solidFill>
            <a:srgbClr val="A7D3A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04315" tIns="52157" rIns="104315" bIns="52157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2100"/>
          </a:p>
        </p:txBody>
      </p:sp>
    </p:spTree>
    <p:extLst>
      <p:ext uri="{BB962C8B-B14F-4D97-AF65-F5344CB8AC3E}">
        <p14:creationId xmlns:p14="http://schemas.microsoft.com/office/powerpoint/2010/main" val="270496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8034902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Dopamin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02005" y="1717398"/>
            <a:ext cx="9000278" cy="484407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Přirozený katecholamin s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i </a:t>
            </a:r>
            <a:r>
              <a:rPr lang="el-GR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- mimetickými účinky, výsledný efekt je závislý na dávce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Využití 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v 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pediatrii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Zlepšuje renální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perfuzi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(v tzv. renální dávce = 1-3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uq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/kg/min) → zvýšení diurézy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Kont. přes </a:t>
            </a: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perfuzor</a:t>
            </a:r>
            <a:endParaRPr lang="cs-CZ" alt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200 mg v 5 ml, do „50“ FR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Tensamin</a:t>
            </a:r>
            <a:r>
              <a:rPr lang="cs-CZ" alt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Dopamin</a:t>
            </a:r>
          </a:p>
        </p:txBody>
      </p:sp>
    </p:spTree>
    <p:extLst>
      <p:ext uri="{BB962C8B-B14F-4D97-AF65-F5344CB8AC3E}">
        <p14:creationId xmlns:p14="http://schemas.microsoft.com/office/powerpoint/2010/main" val="221043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Nadpis 1"/>
          <p:cNvSpPr>
            <a:spLocks noGrp="1"/>
          </p:cNvSpPr>
          <p:nvPr>
            <p:ph type="title"/>
          </p:nvPr>
        </p:nvSpPr>
        <p:spPr>
          <a:xfrm>
            <a:off x="774700" y="962025"/>
            <a:ext cx="8034902" cy="615553"/>
          </a:xfrm>
        </p:spPr>
        <p:txBody>
          <a:bodyPr/>
          <a:lstStyle/>
          <a:p>
            <a:pPr algn="ctr"/>
            <a:r>
              <a:rPr lang="cs-CZ" altLang="cs-CZ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Aminophyllin</a:t>
            </a:r>
            <a:r>
              <a:rPr lang="cs-CZ" altLang="cs-CZ" dirty="0" smtClean="0">
                <a:latin typeface="Calibri" pitchFamily="34" charset="0"/>
              </a:rPr>
              <a:t>  </a:t>
            </a:r>
          </a:p>
        </p:txBody>
      </p:sp>
      <p:sp>
        <p:nvSpPr>
          <p:cNvPr id="51203" name="Zástupný symbol pro obsah 2"/>
          <p:cNvSpPr>
            <a:spLocks noGrp="1"/>
          </p:cNvSpPr>
          <p:nvPr>
            <p:ph idx="4294967295"/>
          </p:nvPr>
        </p:nvSpPr>
        <p:spPr>
          <a:xfrm>
            <a:off x="774700" y="1876425"/>
            <a:ext cx="9000278" cy="4033520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Bronchodilatancium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Syntophyllin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I: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	astma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bronchiale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CHOPN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10 ml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obsahuje 240 mg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Dávkování: 240 mg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i.v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pomalu, max. dávka 2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amp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83008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Dočasná </a:t>
            </a:r>
            <a:r>
              <a:rPr lang="cs-CZ" altLang="cs-CZ" sz="4000" dirty="0" err="1">
                <a:latin typeface="Arial" charset="0"/>
              </a:rPr>
              <a:t>kardiostimulace</a:t>
            </a:r>
            <a:r>
              <a:rPr lang="cs-CZ" altLang="cs-CZ" sz="4000" dirty="0">
                <a:latin typeface="Arial" charset="0"/>
              </a:rPr>
              <a:t> - zevní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448122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Transtorakální</a:t>
            </a:r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kardiostimulace</a:t>
            </a:r>
            <a:endParaRPr lang="cs-CZ" altLang="cs-CZ" sz="2800" b="1" dirty="0">
              <a:solidFill>
                <a:schemeClr val="accent1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Nejčastěji v PNP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Zevní stimulaci lze provádět i za plného vědomí pacienta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Pokud by výkon hůře snášel použijeme farmakologickou </a:t>
            </a:r>
            <a:r>
              <a:rPr lang="cs-CZ" altLang="cs-CZ" sz="2800" dirty="0" err="1">
                <a:latin typeface="Arial" charset="0"/>
              </a:rPr>
              <a:t>sedaci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Nalepíme stimulační elektrody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Negativní elektroda (</a:t>
            </a:r>
            <a:r>
              <a:rPr lang="cs-CZ" altLang="cs-CZ" sz="2800" dirty="0" err="1">
                <a:latin typeface="Arial" charset="0"/>
              </a:rPr>
              <a:t>anterior</a:t>
            </a:r>
            <a:r>
              <a:rPr lang="cs-CZ" altLang="cs-CZ" sz="2800" dirty="0">
                <a:latin typeface="Arial" charset="0"/>
              </a:rPr>
              <a:t>) – na levou stranu hrudníku v oblasti srdečního hrotu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Pozitivní elektroda (</a:t>
            </a:r>
            <a:r>
              <a:rPr lang="cs-CZ" altLang="cs-CZ" sz="2800" dirty="0" err="1">
                <a:latin typeface="Arial" charset="0"/>
              </a:rPr>
              <a:t>posterior</a:t>
            </a:r>
            <a:r>
              <a:rPr lang="cs-CZ" altLang="cs-CZ" sz="2800" b="1" i="1" dirty="0">
                <a:latin typeface="Arial" charset="0"/>
              </a:rPr>
              <a:t>) </a:t>
            </a:r>
            <a:r>
              <a:rPr lang="cs-CZ" altLang="cs-CZ" sz="2800" dirty="0">
                <a:latin typeface="Arial" charset="0"/>
              </a:rPr>
              <a:t>– na levou stranu hrudníku pod lopatku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 přístroji zmáčkneme PACER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aktivace funkce zevní </a:t>
            </a:r>
            <a:r>
              <a:rPr lang="cs-CZ" altLang="cs-CZ" sz="2800" dirty="0" smtClean="0">
                <a:latin typeface="Arial" charset="0"/>
              </a:rPr>
              <a:t>stimulace</a:t>
            </a:r>
            <a:endParaRPr lang="cs-CZ" altLang="cs-CZ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3917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Dočasná </a:t>
            </a:r>
            <a:r>
              <a:rPr lang="cs-CZ" altLang="cs-CZ" sz="4000" dirty="0" err="1">
                <a:latin typeface="Arial" charset="0"/>
              </a:rPr>
              <a:t>kardiostimulace</a:t>
            </a:r>
            <a:r>
              <a:rPr lang="cs-CZ" altLang="cs-CZ" sz="4000" dirty="0">
                <a:latin typeface="Arial" charset="0"/>
              </a:rPr>
              <a:t> - zevní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724096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Transtorakální</a:t>
            </a:r>
            <a:r>
              <a:rPr lang="cs-CZ" altLang="cs-CZ" sz="2800" b="1" dirty="0">
                <a:solidFill>
                  <a:schemeClr val="accent1"/>
                </a:solidFill>
                <a:latin typeface="Arial" charset="0"/>
              </a:rPr>
              <a:t> </a:t>
            </a:r>
            <a:r>
              <a:rPr lang="cs-CZ" altLang="cs-CZ" sz="2800" b="1" dirty="0" err="1">
                <a:solidFill>
                  <a:schemeClr val="accent1"/>
                </a:solidFill>
                <a:latin typeface="Arial" charset="0"/>
              </a:rPr>
              <a:t>kardiostimulace</a:t>
            </a:r>
            <a:endParaRPr lang="cs-CZ" altLang="cs-CZ" sz="2800" b="1" dirty="0">
              <a:solidFill>
                <a:schemeClr val="accent1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Nastavit</a:t>
            </a:r>
            <a:r>
              <a:rPr lang="cs-CZ" altLang="cs-CZ" sz="2800" dirty="0">
                <a:latin typeface="Arial" charset="0"/>
              </a:rPr>
              <a:t>: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stimulační frekvenci </a:t>
            </a: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RATE</a:t>
            </a:r>
            <a:r>
              <a:rPr lang="cs-CZ" altLang="cs-CZ" sz="2800" dirty="0">
                <a:latin typeface="Arial" charset="0"/>
              </a:rPr>
              <a:t> (např. 80/min)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stimulační proud </a:t>
            </a:r>
            <a:r>
              <a:rPr lang="cs-CZ" altLang="cs-CZ" sz="2800" dirty="0">
                <a:solidFill>
                  <a:schemeClr val="accent2"/>
                </a:solidFill>
                <a:latin typeface="Arial" charset="0"/>
              </a:rPr>
              <a:t>CURRENT</a:t>
            </a:r>
            <a:r>
              <a:rPr lang="cs-CZ" altLang="cs-CZ" sz="2800" dirty="0">
                <a:latin typeface="Arial" charset="0"/>
              </a:rPr>
              <a:t> (0-200 mA, nejčastěji 80 mA)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Stimulační proud nastavujeme na co nejnižší hodnotu, která je schopná vyvolat stah </a:t>
            </a:r>
            <a:r>
              <a:rPr lang="cs-CZ" altLang="cs-CZ" sz="2800" dirty="0" smtClean="0">
                <a:latin typeface="Arial" charset="0"/>
              </a:rPr>
              <a:t>srdečního </a:t>
            </a:r>
            <a:r>
              <a:rPr lang="cs-CZ" altLang="cs-CZ" sz="2800" dirty="0">
                <a:latin typeface="Arial" charset="0"/>
              </a:rPr>
              <a:t>svalu, kritériem účinnosti zevní stimulace je hmatná pulzace na a. </a:t>
            </a:r>
            <a:r>
              <a:rPr lang="cs-CZ" altLang="cs-CZ" sz="2800" dirty="0" err="1">
                <a:latin typeface="Arial" charset="0"/>
              </a:rPr>
              <a:t>carotis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Stimulaci provádíme za stálé kontroly EKG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03451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Dočasná </a:t>
            </a:r>
            <a:r>
              <a:rPr lang="cs-CZ" altLang="cs-CZ" sz="4000" dirty="0" err="1">
                <a:latin typeface="Arial" charset="0"/>
              </a:rPr>
              <a:t>kardiostimulace</a:t>
            </a:r>
            <a:r>
              <a:rPr lang="cs-CZ" altLang="cs-CZ" sz="4000" dirty="0">
                <a:latin typeface="Arial" charset="0"/>
              </a:rPr>
              <a:t> - vnitřní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00225"/>
            <a:ext cx="9278797" cy="587853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Nejčastěji používána v IP</a:t>
            </a:r>
          </a:p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Použití: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akutní stavy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symptomatické přechodné bradykardie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perioperační </a:t>
            </a:r>
            <a:r>
              <a:rPr lang="cs-CZ" altLang="cs-CZ" sz="2800" dirty="0">
                <a:latin typeface="Arial" charset="0"/>
              </a:rPr>
              <a:t>zajištění rizikových pacientů s asymptomatickými bradykardiemi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zvládnutí akutní poruchy trvalého kardiostimulátoru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Nejběžnější metoda: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Nitrožilní (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</a:rPr>
              <a:t>transvenózní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) </a:t>
            </a:r>
            <a:r>
              <a:rPr lang="cs-CZ" altLang="cs-CZ" sz="2800" dirty="0" err="1">
                <a:solidFill>
                  <a:schemeClr val="accent1"/>
                </a:solidFill>
                <a:latin typeface="Arial" charset="0"/>
              </a:rPr>
              <a:t>kardiostimulace</a:t>
            </a:r>
            <a:endParaRPr lang="cs-CZ" altLang="cs-CZ" sz="2800" dirty="0">
              <a:solidFill>
                <a:schemeClr val="accent1"/>
              </a:solidFill>
              <a:latin typeface="Arial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Elektroda se zavádí do hrotu pravé komory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Nejčastěji je místo vstupu jugulární žíla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Provádí se pod RTG kontrolou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06303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sz="4000" dirty="0" smtClean="0"/>
              <a:t>Pomůcky k zavedení kardiostimulátoru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862322"/>
          </a:xfrm>
        </p:spPr>
        <p:txBody>
          <a:bodyPr/>
          <a:lstStyle/>
          <a:p>
            <a:pPr eaLnBrk="1" hangingPunct="1"/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Sterilní stolek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Pomůcky k zajištění vstupu do centrální žíly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Externí kardiostimulátor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Stimulační elektrody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Monitor </a:t>
            </a:r>
            <a:r>
              <a:rPr lang="cs-CZ" altLang="cs-CZ" sz="2800" dirty="0" smtClean="0">
                <a:latin typeface="Arial" charset="0"/>
              </a:rPr>
              <a:t>fyziologických funkcí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Resuscitační vozík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11331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0382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Trvalá </a:t>
            </a:r>
            <a:r>
              <a:rPr lang="cs-CZ" altLang="cs-CZ" sz="4000" dirty="0" err="1">
                <a:latin typeface="Arial" charset="0"/>
              </a:rPr>
              <a:t>kardiostimulace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293209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Léčebná metoda chronických pomalých rytmů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Kardiostimulátory implantované do podkoží (podklíčková krajina)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 označování jednotlivých režimů se používá mezinárodní kód 3 – 4 písmen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Elektrody z kardiostimulátoru jsou </a:t>
            </a:r>
            <a:r>
              <a:rPr lang="cs-CZ" altLang="cs-CZ" sz="2800" dirty="0" smtClean="0">
                <a:latin typeface="Arial" charset="0"/>
              </a:rPr>
              <a:t>zavedeny </a:t>
            </a:r>
            <a:r>
              <a:rPr lang="cs-CZ" altLang="cs-CZ" sz="2800" dirty="0">
                <a:latin typeface="Arial" charset="0"/>
              </a:rPr>
              <a:t>nitrožilním přístupem do </a:t>
            </a:r>
            <a:r>
              <a:rPr lang="cs-CZ" altLang="cs-CZ" sz="2800" dirty="0" smtClean="0">
                <a:latin typeface="Arial" charset="0"/>
              </a:rPr>
              <a:t>hrotu </a:t>
            </a:r>
            <a:r>
              <a:rPr lang="cs-CZ" altLang="cs-CZ" sz="2800" dirty="0">
                <a:latin typeface="Arial" charset="0"/>
              </a:rPr>
              <a:t>pravé komory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54866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144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Dělení trvalé </a:t>
            </a:r>
            <a:r>
              <a:rPr lang="cs-CZ" altLang="cs-CZ" sz="4000" dirty="0" err="1">
                <a:latin typeface="Arial" charset="0"/>
              </a:rPr>
              <a:t>kardiostimulace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98500" y="1876425"/>
            <a:ext cx="9278797" cy="3354765"/>
          </a:xfrm>
        </p:spPr>
        <p:txBody>
          <a:bodyPr/>
          <a:lstStyle/>
          <a:p>
            <a:pPr eaLnBrk="1" hangingPunct="1">
              <a:buClr>
                <a:schemeClr val="accent2"/>
              </a:buClr>
            </a:pPr>
            <a:r>
              <a:rPr lang="cs-CZ" altLang="cs-CZ" sz="2800" dirty="0">
                <a:solidFill>
                  <a:srgbClr val="00B0F0"/>
                </a:solidFill>
                <a:latin typeface="Arial" charset="0"/>
              </a:rPr>
              <a:t>Podle umístění stimulační elektrody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charset="0"/>
              </a:rPr>
              <a:t>jednodutinová</a:t>
            </a:r>
            <a:r>
              <a:rPr lang="cs-CZ" altLang="cs-CZ" sz="2400" dirty="0">
                <a:latin typeface="Arial" charset="0"/>
              </a:rPr>
              <a:t> (síňová či komorová)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err="1">
                <a:latin typeface="Arial" charset="0"/>
              </a:rPr>
              <a:t>dvoudutinová</a:t>
            </a:r>
            <a:r>
              <a:rPr lang="cs-CZ" altLang="cs-CZ" sz="2400" dirty="0">
                <a:latin typeface="Arial" charset="0"/>
              </a:rPr>
              <a:t> (síňokomorová)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vícekomorová (třetí elektroda zavádí nad levou komoru)</a:t>
            </a:r>
          </a:p>
          <a:p>
            <a:pPr lvl="1" eaLnBrk="1" hangingPunct="1">
              <a:buFont typeface="Wingdings" pitchFamily="2" charset="2"/>
              <a:buNone/>
            </a:pPr>
            <a:endParaRPr lang="cs-CZ" altLang="cs-CZ" dirty="0">
              <a:latin typeface="Arial" charset="0"/>
            </a:endParaRPr>
          </a:p>
          <a:p>
            <a:pPr eaLnBrk="1" hangingPunct="1">
              <a:buClr>
                <a:schemeClr val="accent2"/>
              </a:buClr>
            </a:pPr>
            <a:r>
              <a:rPr lang="cs-CZ" altLang="cs-CZ" sz="2800" dirty="0">
                <a:solidFill>
                  <a:srgbClr val="00B0F0"/>
                </a:solidFill>
                <a:latin typeface="Arial" charset="0"/>
              </a:rPr>
              <a:t>Podle způsobu stimulace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s pevnou frekvencí (asynchronní </a:t>
            </a:r>
            <a:r>
              <a:rPr lang="cs-CZ" altLang="cs-CZ" sz="2400" dirty="0" smtClean="0">
                <a:latin typeface="Arial" charset="0"/>
              </a:rPr>
              <a:t>neboli </a:t>
            </a:r>
            <a:r>
              <a:rPr lang="cs-CZ" altLang="cs-CZ" sz="2400" dirty="0">
                <a:latin typeface="Arial" charset="0"/>
              </a:rPr>
              <a:t>fix </a:t>
            </a:r>
            <a:r>
              <a:rPr lang="cs-CZ" altLang="cs-CZ" sz="2400" dirty="0" err="1">
                <a:latin typeface="Arial" charset="0"/>
              </a:rPr>
              <a:t>rate</a:t>
            </a:r>
            <a:r>
              <a:rPr lang="cs-CZ" altLang="cs-CZ" sz="2400" dirty="0">
                <a:latin typeface="Arial" charset="0"/>
              </a:rPr>
              <a:t>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podle potřeby (on </a:t>
            </a:r>
            <a:r>
              <a:rPr lang="cs-CZ" altLang="cs-CZ" sz="2400" dirty="0" err="1">
                <a:latin typeface="Arial" charset="0"/>
              </a:rPr>
              <a:t>demand</a:t>
            </a:r>
            <a:r>
              <a:rPr lang="cs-CZ" altLang="cs-CZ" sz="2400" dirty="0">
                <a:latin typeface="Arial" charset="0"/>
              </a:rPr>
              <a:t>)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5022700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500" y="11906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Indikace k trvalé </a:t>
            </a:r>
            <a:r>
              <a:rPr lang="cs-CZ" altLang="cs-CZ" sz="4000" dirty="0" err="1">
                <a:latin typeface="Arial" charset="0"/>
              </a:rPr>
              <a:t>kardiostimulaci</a:t>
            </a:r>
            <a:endParaRPr lang="cs-CZ" sz="40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Zvážení, zda zjištěná </a:t>
            </a:r>
            <a:r>
              <a:rPr lang="cs-CZ" altLang="cs-CZ" sz="2800" dirty="0">
                <a:solidFill>
                  <a:srgbClr val="0083AC"/>
                </a:solidFill>
                <a:latin typeface="Arial" charset="0"/>
              </a:rPr>
              <a:t>bradykardie</a:t>
            </a:r>
            <a:r>
              <a:rPr lang="cs-CZ" altLang="cs-CZ" sz="2800" dirty="0">
                <a:latin typeface="Arial" charset="0"/>
              </a:rPr>
              <a:t> může: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ohrozit život pacienta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omezuje v denní aktivitě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Indikace shrnují </a:t>
            </a:r>
            <a:r>
              <a:rPr lang="cs-CZ" altLang="cs-CZ" sz="2800" dirty="0" smtClean="0">
                <a:latin typeface="Arial" charset="0"/>
              </a:rPr>
              <a:t>doporučené                                </a:t>
            </a:r>
            <a:r>
              <a:rPr lang="cs-CZ" altLang="cs-CZ" sz="2800" dirty="0">
                <a:latin typeface="Arial" charset="0"/>
              </a:rPr>
              <a:t>postupy </a:t>
            </a:r>
            <a:r>
              <a:rPr lang="cs-CZ" altLang="cs-CZ" sz="2800" dirty="0" smtClean="0">
                <a:solidFill>
                  <a:srgbClr val="FF0000"/>
                </a:solidFill>
                <a:latin typeface="Arial" charset="0"/>
              </a:rPr>
              <a:t>České kardiologické                               společnosti</a:t>
            </a:r>
            <a:endParaRPr lang="cs-CZ" altLang="cs-CZ" sz="2800" dirty="0">
              <a:solidFill>
                <a:srgbClr val="FF0000"/>
              </a:solidFill>
              <a:latin typeface="Arial" charset="0"/>
            </a:endParaRPr>
          </a:p>
          <a:p>
            <a:endParaRPr lang="cs-CZ" sz="2800" dirty="0"/>
          </a:p>
        </p:txBody>
      </p:sp>
      <p:pic>
        <p:nvPicPr>
          <p:cNvPr id="3074" name="Picture 2" descr="Lidí se srdečními implantáty přibývá. Může za to lepší diagnostika i špatný  životní styl | iROZHLAS - spolehlivé zpráv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814310"/>
            <a:ext cx="4724400" cy="354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108700" y="6248523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irozhlas.cz</a:t>
            </a:r>
          </a:p>
        </p:txBody>
      </p:sp>
    </p:spTree>
    <p:extLst>
      <p:ext uri="{BB962C8B-B14F-4D97-AF65-F5344CB8AC3E}">
        <p14:creationId xmlns:p14="http://schemas.microsoft.com/office/powerpoint/2010/main" val="36259047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98500" y="962025"/>
            <a:ext cx="9278797" cy="615553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Péče o pacienta před a po výkonu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46100" y="1724025"/>
            <a:ext cx="4651629" cy="5170646"/>
          </a:xfrm>
        </p:spPr>
        <p:txBody>
          <a:bodyPr/>
          <a:lstStyle/>
          <a:p>
            <a:pPr eaLnBrk="1" hangingPunct="1"/>
            <a:r>
              <a:rPr lang="cs-CZ" altLang="cs-CZ" sz="2400" b="1" dirty="0">
                <a:solidFill>
                  <a:srgbClr val="0083AC"/>
                </a:solidFill>
                <a:latin typeface="Arial" charset="0"/>
              </a:rPr>
              <a:t>Před výkonem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Fyzická a psychická příprava pac.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Informovaný souhlas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Malý chirurgický výkon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Místní anestezie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Laboratorní vyšetření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RTG ♥ + plic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EKG záznam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Monitorace FF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Lačnění v den výkonu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Příprava operačního pole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Zavedení PŽK</a:t>
            </a:r>
          </a:p>
          <a:p>
            <a:endParaRPr lang="cs-CZ" sz="2400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3"/>
          </p:nvPr>
        </p:nvSpPr>
        <p:spPr>
          <a:xfrm>
            <a:off x="5499100" y="1800225"/>
            <a:ext cx="4651629" cy="3877985"/>
          </a:xfrm>
        </p:spPr>
        <p:txBody>
          <a:bodyPr/>
          <a:lstStyle/>
          <a:p>
            <a:pPr eaLnBrk="1" hangingPunct="1"/>
            <a:r>
              <a:rPr lang="cs-CZ" altLang="cs-CZ" sz="2800" b="1" dirty="0">
                <a:solidFill>
                  <a:srgbClr val="0083AC"/>
                </a:solidFill>
                <a:latin typeface="Arial" charset="0"/>
              </a:rPr>
              <a:t>Po výkonu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Monitorace FF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Monitorace EKG, SpO</a:t>
            </a:r>
            <a:r>
              <a:rPr lang="cs-CZ" altLang="cs-CZ" sz="2800" baseline="-25000" dirty="0">
                <a:latin typeface="Arial" charset="0"/>
              </a:rPr>
              <a:t>2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Kontrola operační rány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Klidový režim </a:t>
            </a:r>
          </a:p>
          <a:p>
            <a:pPr marL="914400" lvl="1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solidFill>
                  <a:srgbClr val="0070C0"/>
                </a:solidFill>
                <a:latin typeface="Arial" charset="0"/>
              </a:rPr>
              <a:t>prevence dislokace elektrody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184064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98500" y="885825"/>
            <a:ext cx="9278797" cy="1231106"/>
          </a:xfrm>
        </p:spPr>
        <p:txBody>
          <a:bodyPr/>
          <a:lstStyle/>
          <a:p>
            <a:pPr algn="ctr"/>
            <a:r>
              <a:rPr lang="cs-CZ" altLang="cs-CZ" sz="4000" dirty="0">
                <a:latin typeface="Arial" charset="0"/>
              </a:rPr>
              <a:t>Implantovaný </a:t>
            </a:r>
            <a:r>
              <a:rPr lang="cs-CZ" altLang="cs-CZ" sz="4000" dirty="0" err="1">
                <a:latin typeface="Arial" charset="0"/>
              </a:rPr>
              <a:t>kardioverter</a:t>
            </a:r>
            <a:r>
              <a:rPr lang="cs-CZ" altLang="cs-CZ" sz="4000" dirty="0">
                <a:latin typeface="Arial" charset="0"/>
              </a:rPr>
              <a:t>/defibrilátor - ICD</a:t>
            </a:r>
            <a:endParaRPr lang="cs-CZ" sz="4000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698500" y="2105025"/>
            <a:ext cx="9278797" cy="4339650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Přístroj, který se používá k léčbě </a:t>
            </a:r>
            <a:r>
              <a:rPr lang="cs-CZ" altLang="cs-CZ" sz="2400" dirty="0" smtClean="0">
                <a:latin typeface="Arial" charset="0"/>
              </a:rPr>
              <a:t>arytmií </a:t>
            </a:r>
            <a:r>
              <a:rPr lang="cs-CZ" altLang="cs-CZ" sz="2400" dirty="0">
                <a:latin typeface="Arial" charset="0"/>
              </a:rPr>
              <a:t>a k prevenci náhlé ♥ smrti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Přístroj vzniku arytmie nezabrání, ale dovede ji automaticky zjistit a poskytnout okamžitou léčbu (</a:t>
            </a:r>
            <a:r>
              <a:rPr lang="cs-CZ" altLang="cs-CZ" sz="2400" dirty="0" err="1">
                <a:latin typeface="Arial" charset="0"/>
              </a:rPr>
              <a:t>kardioverze</a:t>
            </a:r>
            <a:r>
              <a:rPr lang="cs-CZ" altLang="cs-CZ" sz="2400" dirty="0">
                <a:latin typeface="Arial" charset="0"/>
              </a:rPr>
              <a:t> či defibrilace)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Skládá se z vlastního přístroje a z jedné nebo dvou ohebných elektrod zavedených přes v. </a:t>
            </a:r>
            <a:r>
              <a:rPr lang="cs-CZ" altLang="cs-CZ" sz="2400" dirty="0" err="1">
                <a:latin typeface="Arial" charset="0"/>
              </a:rPr>
              <a:t>subclavia</a:t>
            </a:r>
            <a:r>
              <a:rPr lang="cs-CZ" altLang="cs-CZ" sz="2400" dirty="0">
                <a:latin typeface="Arial" charset="0"/>
              </a:rPr>
              <a:t> do </a:t>
            </a:r>
            <a:r>
              <a:rPr lang="cs-CZ" altLang="cs-CZ" sz="2400" dirty="0" smtClean="0">
                <a:latin typeface="Arial" charset="0"/>
              </a:rPr>
              <a:t>srdce </a:t>
            </a:r>
            <a:endParaRPr lang="cs-CZ" altLang="cs-CZ" sz="2400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</a:rPr>
              <a:t>Umísťuje </a:t>
            </a:r>
            <a:r>
              <a:rPr lang="cs-CZ" altLang="cs-CZ" sz="2400" dirty="0">
                <a:latin typeface="Arial" charset="0"/>
              </a:rPr>
              <a:t>se do podkoží nebo pod prsní sval v oblasti pod levou klíční kostí 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Nepřetržitě sleduje el. aktivitu </a:t>
            </a:r>
            <a:r>
              <a:rPr lang="cs-CZ" altLang="cs-CZ" sz="2400" dirty="0" smtClean="0">
                <a:latin typeface="Arial" charset="0"/>
              </a:rPr>
              <a:t>srdce</a:t>
            </a:r>
            <a:endParaRPr lang="cs-CZ" altLang="cs-CZ" sz="2400" dirty="0">
              <a:latin typeface="Arial" charset="0"/>
            </a:endParaRP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</a:rPr>
              <a:t>V </a:t>
            </a:r>
            <a:r>
              <a:rPr lang="cs-CZ" altLang="cs-CZ" sz="2400" dirty="0">
                <a:latin typeface="Arial" charset="0"/>
              </a:rPr>
              <a:t>případě vzniku rychlého, život ohrožujícího rytmu, zahájí během několika vteřin příslušnou léčbu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92625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Arial" charset="0"/>
              </a:rPr>
              <a:t>Použité zdroje</a:t>
            </a:r>
            <a:endParaRPr lang="cs-CZ" sz="44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3693319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2016. ISBN 978-80-247-4343-1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Guidelines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Resuscitation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2021.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MALÁSKA, J., STAŠEK, J.,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v praxi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2020. ISBN 978-80-7345-675-7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lang="cs-CZ" sz="2400" cap="all" dirty="0" err="1">
                <a:latin typeface="Arial" panose="020B0604020202020204" pitchFamily="34" charset="0"/>
                <a:cs typeface="Arial" panose="020B0604020202020204" pitchFamily="34" charset="0"/>
              </a:rPr>
              <a:t>eblová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J. a kol. </a:t>
            </a:r>
            <a:r>
              <a:rPr lang="cs-CZ" sz="2400" i="1" dirty="0">
                <a:latin typeface="Arial" panose="020B0604020202020204" pitchFamily="34" charset="0"/>
                <a:cs typeface="Arial" panose="020B0604020202020204" pitchFamily="34" charset="0"/>
              </a:rPr>
              <a:t>Urgentní medicína v klinické praxi lékaře.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2. vyd. Praha: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2018. ISBN 978-80-271-0596-0.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983</TotalTime>
  <Words>1796</Words>
  <Application>Microsoft Office PowerPoint</Application>
  <PresentationFormat>Vlastní</PresentationFormat>
  <Paragraphs>373</Paragraphs>
  <Slides>48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49" baseType="lpstr">
      <vt:lpstr>Office Theme</vt:lpstr>
      <vt:lpstr>Prezentace aplikace PowerPoint</vt:lpstr>
      <vt:lpstr>Elektroimpulzoterapie</vt:lpstr>
      <vt:lpstr>Defibrilátor</vt:lpstr>
      <vt:lpstr>Defibrilátor</vt:lpstr>
      <vt:lpstr>Přímá defibrilace</vt:lpstr>
      <vt:lpstr>Přímá defibrilace</vt:lpstr>
      <vt:lpstr>Okénko do historie…</vt:lpstr>
      <vt:lpstr>Defibrilátor</vt:lpstr>
      <vt:lpstr>Defibrilátor</vt:lpstr>
      <vt:lpstr>AED – automatizovaný  externí defibrilátor</vt:lpstr>
      <vt:lpstr>Umístění AED</vt:lpstr>
      <vt:lpstr>AED – automatizovaný externí defibrilátor</vt:lpstr>
      <vt:lpstr>AED – automatizovaný externí defibrilátor</vt:lpstr>
      <vt:lpstr>Defibrilace</vt:lpstr>
      <vt:lpstr>Podstata defibrilace</vt:lpstr>
      <vt:lpstr>Defibrilovatelné rytmy</vt:lpstr>
      <vt:lpstr>Postup při defibrilaci</vt:lpstr>
      <vt:lpstr>Postup při defibrilaci</vt:lpstr>
      <vt:lpstr>Umístění elektrod</vt:lpstr>
      <vt:lpstr>Kardioverze</vt:lpstr>
      <vt:lpstr>Kardioverze</vt:lpstr>
      <vt:lpstr>Farmakoverze</vt:lpstr>
      <vt:lpstr>Farmakoverze</vt:lpstr>
      <vt:lpstr>Adenosin  </vt:lpstr>
      <vt:lpstr>Amiodaron  </vt:lpstr>
      <vt:lpstr>Metoprolol </vt:lpstr>
      <vt:lpstr>MgSO4 10 %, 20 %</vt:lpstr>
      <vt:lpstr>Plánovaná kardioverze</vt:lpstr>
      <vt:lpstr>Elektroimpulzoterapie v guidelines ERC 2021</vt:lpstr>
      <vt:lpstr>Kardiostimulace</vt:lpstr>
      <vt:lpstr>Kardiostimulace</vt:lpstr>
      <vt:lpstr>Indikace kardiostimulace</vt:lpstr>
      <vt:lpstr>Algoritmus bradykardie</vt:lpstr>
      <vt:lpstr>Atropin </vt:lpstr>
      <vt:lpstr>Isoprenalin </vt:lpstr>
      <vt:lpstr>Adrenalin </vt:lpstr>
      <vt:lpstr>Dopamin </vt:lpstr>
      <vt:lpstr>Aminophyllin  </vt:lpstr>
      <vt:lpstr>Dočasná kardiostimulace - zevní</vt:lpstr>
      <vt:lpstr>Dočasná kardiostimulace - zevní</vt:lpstr>
      <vt:lpstr>Dočasná kardiostimulace - vnitřní</vt:lpstr>
      <vt:lpstr>Pomůcky k zavedení kardiostimulátoru</vt:lpstr>
      <vt:lpstr>Trvalá kardiostimulace</vt:lpstr>
      <vt:lpstr>Dělení trvalé kardiostimulace</vt:lpstr>
      <vt:lpstr>Indikace k trvalé kardiostimulaci</vt:lpstr>
      <vt:lpstr>Péče o pacienta před a po výkonu</vt:lpstr>
      <vt:lpstr>Implantovaný kardioverter/defibrilátor - ICD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61</cp:revision>
  <dcterms:created xsi:type="dcterms:W3CDTF">2017-03-15T11:07:40Z</dcterms:created>
  <dcterms:modified xsi:type="dcterms:W3CDTF">2021-11-10T17:23:11Z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