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8" r:id="rId3"/>
    <p:sldId id="259" r:id="rId4"/>
    <p:sldId id="260" r:id="rId5"/>
    <p:sldId id="261" r:id="rId6"/>
    <p:sldId id="262" r:id="rId7"/>
    <p:sldId id="263" r:id="rId8"/>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01FB32C4-3BD0-4469-9055-394A60D2A797}"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4262666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01FB32C4-3BD0-4469-9055-394A60D2A797}"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3445782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01FB32C4-3BD0-4469-9055-394A60D2A797}"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2532702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01FB32C4-3BD0-4469-9055-394A60D2A797}" type="datetimeFigureOut">
              <a:rPr lang="cs-CZ" smtClean="0"/>
              <a:t>16.02.2023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452190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01FB32C4-3BD0-4469-9055-394A60D2A797}" type="datetimeFigureOut">
              <a:rPr lang="cs-CZ" smtClean="0"/>
              <a:t>16.02.2023</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2453976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01FB32C4-3BD0-4469-9055-394A60D2A797}" type="datetimeFigureOut">
              <a:rPr lang="cs-CZ" smtClean="0"/>
              <a:t>16.02.2023</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3402378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01FB32C4-3BD0-4469-9055-394A60D2A797}" type="datetimeFigureOut">
              <a:rPr lang="cs-CZ" smtClean="0"/>
              <a:t>16.02.2023</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3699098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1FB32C4-3BD0-4469-9055-394A60D2A797}" type="datetimeFigureOut">
              <a:rPr lang="cs-CZ" smtClean="0"/>
              <a:t>16.02.2023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1570279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1FB32C4-3BD0-4469-9055-394A60D2A797}" type="datetimeFigureOut">
              <a:rPr lang="cs-CZ" smtClean="0"/>
              <a:t>16.02.2023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3323508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01FB32C4-3BD0-4469-9055-394A60D2A797}"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740164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01FB32C4-3BD0-4469-9055-394A60D2A797}"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FA5DD8D-67D6-4ECD-B75B-85963DB083E9}" type="slidenum">
              <a:rPr lang="cs-CZ" smtClean="0"/>
              <a:t>‹#›</a:t>
            </a:fld>
            <a:endParaRPr lang="cs-CZ"/>
          </a:p>
        </p:txBody>
      </p:sp>
    </p:spTree>
    <p:extLst>
      <p:ext uri="{BB962C8B-B14F-4D97-AF65-F5344CB8AC3E}">
        <p14:creationId xmlns:p14="http://schemas.microsoft.com/office/powerpoint/2010/main" val="1970701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083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FB32C4-3BD0-4469-9055-394A60D2A797}" type="datetimeFigureOut">
              <a:rPr lang="cs-CZ" smtClean="0"/>
              <a:t>16.02.2023</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A5DD8D-67D6-4ECD-B75B-85963DB083E9}" type="slidenum">
              <a:rPr lang="cs-CZ" smtClean="0"/>
              <a:t>‹#›</a:t>
            </a:fld>
            <a:endParaRPr lang="cs-CZ"/>
          </a:p>
        </p:txBody>
      </p:sp>
    </p:spTree>
    <p:extLst>
      <p:ext uri="{BB962C8B-B14F-4D97-AF65-F5344CB8AC3E}">
        <p14:creationId xmlns:p14="http://schemas.microsoft.com/office/powerpoint/2010/main" val="6338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4a"/><Relationship Id="rId1" Type="http://schemas.openxmlformats.org/officeDocument/2006/relationships/audio" Target="NULL"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4a"/><Relationship Id="rId1" Type="http://schemas.openxmlformats.org/officeDocument/2006/relationships/audio" Target="NULL"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microsoft.com/office/2007/relationships/media" Target="../media/media3.m4a"/><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3.m4a"/></Relationships>
</file>

<file path=ppt/slides/_rels/slide5.xml.rels><?xml version="1.0" encoding="UTF-8" standalone="yes"?>
<Relationships xmlns="http://schemas.openxmlformats.org/package/2006/relationships"><Relationship Id="rId3" Type="http://schemas.microsoft.com/office/2007/relationships/media" Target="../media/media5.m4a"/><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5.m4a"/></Relationships>
</file>

<file path=ppt/slides/_rels/slide6.xml.rels><?xml version="1.0" encoding="UTF-8" standalone="yes"?>
<Relationships xmlns="http://schemas.openxmlformats.org/package/2006/relationships"><Relationship Id="rId3" Type="http://schemas.microsoft.com/office/2007/relationships/media" Target="../media/media7.m4a"/><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7.m4a"/></Relationships>
</file>

<file path=ppt/slides/_rels/slide7.xml.rels><?xml version="1.0" encoding="UTF-8" standalone="yes"?>
<Relationships xmlns="http://schemas.openxmlformats.org/package/2006/relationships"><Relationship Id="rId3" Type="http://schemas.microsoft.com/office/2007/relationships/media" Target="../media/media9.m4a"/><Relationship Id="rId7" Type="http://schemas.openxmlformats.org/officeDocument/2006/relationships/image" Target="../media/image5.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9.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47607" y="0"/>
            <a:ext cx="9695518" cy="5876068"/>
          </a:xfrm>
          <a:prstGeom prst="rect">
            <a:avLst/>
          </a:prstGeom>
          <a:blipFill>
            <a:blip r:embed="rId2" cstate="print"/>
            <a:stretch>
              <a:fillRect/>
            </a:stretch>
          </a:blipFill>
        </p:spPr>
        <p:txBody>
          <a:bodyPr wrap="square" lIns="0" tIns="0" rIns="0" bIns="0" rtlCol="0"/>
          <a:lstStyle/>
          <a:p>
            <a:endParaRPr sz="1632"/>
          </a:p>
        </p:txBody>
      </p:sp>
      <p:sp>
        <p:nvSpPr>
          <p:cNvPr id="3" name="object 3"/>
          <p:cNvSpPr/>
          <p:nvPr/>
        </p:nvSpPr>
        <p:spPr>
          <a:xfrm>
            <a:off x="7308749" y="6120915"/>
            <a:ext cx="1013255" cy="489670"/>
          </a:xfrm>
          <a:prstGeom prst="rect">
            <a:avLst/>
          </a:prstGeom>
          <a:blipFill>
            <a:blip r:embed="rId3" cstate="print"/>
            <a:stretch>
              <a:fillRect/>
            </a:stretch>
          </a:blipFill>
        </p:spPr>
        <p:txBody>
          <a:bodyPr wrap="square" lIns="0" tIns="0" rIns="0" bIns="0" rtlCol="0"/>
          <a:lstStyle/>
          <a:p>
            <a:endParaRPr sz="1632"/>
          </a:p>
        </p:txBody>
      </p:sp>
      <p:sp>
        <p:nvSpPr>
          <p:cNvPr id="4" name="object 4"/>
          <p:cNvSpPr/>
          <p:nvPr/>
        </p:nvSpPr>
        <p:spPr>
          <a:xfrm>
            <a:off x="4680806" y="6192160"/>
            <a:ext cx="1884941" cy="350009"/>
          </a:xfrm>
          <a:prstGeom prst="rect">
            <a:avLst/>
          </a:prstGeom>
          <a:blipFill>
            <a:blip r:embed="rId4" cstate="print"/>
            <a:stretch>
              <a:fillRect/>
            </a:stretch>
          </a:blipFill>
        </p:spPr>
        <p:txBody>
          <a:bodyPr wrap="square" lIns="0" tIns="0" rIns="0" bIns="0" rtlCol="0"/>
          <a:lstStyle/>
          <a:p>
            <a:endParaRPr sz="1632"/>
          </a:p>
        </p:txBody>
      </p:sp>
      <p:sp>
        <p:nvSpPr>
          <p:cNvPr id="5" name="object 5"/>
          <p:cNvSpPr/>
          <p:nvPr/>
        </p:nvSpPr>
        <p:spPr>
          <a:xfrm>
            <a:off x="3868733" y="6120918"/>
            <a:ext cx="734745" cy="490022"/>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sz="1632"/>
          </a:p>
        </p:txBody>
      </p:sp>
      <p:sp>
        <p:nvSpPr>
          <p:cNvPr id="6" name="object 6"/>
          <p:cNvSpPr/>
          <p:nvPr/>
        </p:nvSpPr>
        <p:spPr>
          <a:xfrm>
            <a:off x="4210107" y="6175325"/>
            <a:ext cx="51824" cy="4952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7" name="object 7"/>
          <p:cNvSpPr/>
          <p:nvPr/>
        </p:nvSpPr>
        <p:spPr>
          <a:xfrm>
            <a:off x="4128495" y="6197193"/>
            <a:ext cx="51824" cy="4952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8" name="object 8"/>
          <p:cNvSpPr/>
          <p:nvPr/>
        </p:nvSpPr>
        <p:spPr>
          <a:xfrm>
            <a:off x="4068750" y="6256925"/>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9" name="object 9"/>
          <p:cNvSpPr/>
          <p:nvPr/>
        </p:nvSpPr>
        <p:spPr>
          <a:xfrm>
            <a:off x="4046883" y="6338550"/>
            <a:ext cx="51824" cy="4952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0" name="object 10"/>
          <p:cNvSpPr/>
          <p:nvPr/>
        </p:nvSpPr>
        <p:spPr>
          <a:xfrm>
            <a:off x="4373331" y="6338550"/>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1" name="object 11"/>
          <p:cNvSpPr/>
          <p:nvPr/>
        </p:nvSpPr>
        <p:spPr>
          <a:xfrm>
            <a:off x="4351463" y="6256925"/>
            <a:ext cx="51824" cy="4952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2" name="object 12"/>
          <p:cNvSpPr/>
          <p:nvPr/>
        </p:nvSpPr>
        <p:spPr>
          <a:xfrm>
            <a:off x="4291719" y="6197193"/>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3" name="object 13"/>
          <p:cNvSpPr/>
          <p:nvPr/>
        </p:nvSpPr>
        <p:spPr>
          <a:xfrm>
            <a:off x="4351463" y="6420152"/>
            <a:ext cx="51824" cy="4952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4" name="object 14"/>
          <p:cNvSpPr/>
          <p:nvPr/>
        </p:nvSpPr>
        <p:spPr>
          <a:xfrm>
            <a:off x="4291719" y="6479894"/>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5" name="object 15"/>
          <p:cNvSpPr/>
          <p:nvPr/>
        </p:nvSpPr>
        <p:spPr>
          <a:xfrm>
            <a:off x="4210107" y="6501763"/>
            <a:ext cx="51824" cy="4952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6" name="object 16"/>
          <p:cNvSpPr/>
          <p:nvPr/>
        </p:nvSpPr>
        <p:spPr>
          <a:xfrm>
            <a:off x="4128495" y="6479894"/>
            <a:ext cx="51824" cy="4952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7" name="object 17"/>
          <p:cNvSpPr/>
          <p:nvPr/>
        </p:nvSpPr>
        <p:spPr>
          <a:xfrm>
            <a:off x="4068750" y="6420152"/>
            <a:ext cx="51824" cy="4952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8" name="object 18"/>
          <p:cNvSpPr txBox="1"/>
          <p:nvPr/>
        </p:nvSpPr>
        <p:spPr>
          <a:xfrm>
            <a:off x="2059687" y="2103102"/>
            <a:ext cx="8072402" cy="1102866"/>
          </a:xfrm>
          <a:prstGeom prst="rect">
            <a:avLst/>
          </a:prstGeom>
        </p:spPr>
        <p:txBody>
          <a:bodyPr vert="horz" wrap="square" lIns="0" tIns="0" rIns="0" bIns="0" rtlCol="0">
            <a:spAutoFit/>
          </a:bodyPr>
          <a:lstStyle/>
          <a:p>
            <a:pPr algn="ctr">
              <a:lnSpc>
                <a:spcPts val="4262"/>
              </a:lnSpc>
            </a:pPr>
            <a:r>
              <a:rPr lang="cs-CZ" sz="2902" b="1" spc="-18" dirty="0">
                <a:solidFill>
                  <a:srgbClr val="428F9B"/>
                </a:solidFill>
                <a:cs typeface="Calibri"/>
              </a:rPr>
              <a:t>ESF II projekt Západočeské univerzity v Plzni</a:t>
            </a:r>
          </a:p>
          <a:p>
            <a:pPr algn="ctr">
              <a:lnSpc>
                <a:spcPts val="4262"/>
              </a:lnSpc>
            </a:pPr>
            <a:r>
              <a:rPr lang="cs-CZ" sz="1814" b="1" spc="-18" dirty="0" err="1">
                <a:solidFill>
                  <a:srgbClr val="428F9B"/>
                </a:solidFill>
                <a:cs typeface="Calibri"/>
              </a:rPr>
              <a:t>reg</a:t>
            </a:r>
            <a:r>
              <a:rPr lang="cs-CZ" sz="1814" b="1" spc="-18" dirty="0">
                <a:solidFill>
                  <a:srgbClr val="428F9B"/>
                </a:solidFill>
                <a:cs typeface="Calibri"/>
              </a:rPr>
              <a:t>. č. CZ.02.2.69/0.0/0.0/18_056/0013239</a:t>
            </a:r>
            <a:endParaRPr sz="3627" dirty="0">
              <a:latin typeface="Calibri"/>
              <a:cs typeface="Calibri"/>
            </a:endParaRPr>
          </a:p>
        </p:txBody>
      </p:sp>
    </p:spTree>
    <p:extLst>
      <p:ext uri="{BB962C8B-B14F-4D97-AF65-F5344CB8AC3E}">
        <p14:creationId xmlns:p14="http://schemas.microsoft.com/office/powerpoint/2010/main" val="1398026609"/>
      </p:ext>
    </p:extLst>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397000" y="306222"/>
            <a:ext cx="9359900" cy="5632376"/>
          </a:xfrm>
          <a:prstGeom prst="rect">
            <a:avLst/>
          </a:prstGeom>
          <a:solidFill>
            <a:schemeClr val="accent2">
              <a:lumMod val="20000"/>
              <a:lumOff val="80000"/>
            </a:schemeClr>
          </a:solidFill>
          <a:effectLst>
            <a:innerShdw blurRad="114300">
              <a:prstClr val="black"/>
            </a:innerShdw>
          </a:effectLst>
        </p:spPr>
        <p:txBody>
          <a:bodyPr wrap="square">
            <a:spAutoFit/>
          </a:bodyPr>
          <a:lstStyle/>
          <a:p>
            <a:pPr marL="6350" indent="-6350" algn="just">
              <a:lnSpc>
                <a:spcPct val="111000"/>
              </a:lnSpc>
              <a:spcAft>
                <a:spcPts val="45"/>
              </a:spcAft>
            </a:pPr>
            <a:r>
              <a:rPr lang="cs-CZ" b="1" u="sng" dirty="0">
                <a:solidFill>
                  <a:srgbClr val="000000"/>
                </a:solidFill>
                <a:uFill>
                  <a:solidFill>
                    <a:srgbClr val="000000"/>
                  </a:solidFill>
                </a:uFill>
                <a:latin typeface="Arial" panose="020B0604020202020204" pitchFamily="34" charset="0"/>
                <a:ea typeface="Arial" panose="020B0604020202020204" pitchFamily="34" charset="0"/>
              </a:rPr>
              <a:t>4</a:t>
            </a:r>
            <a:r>
              <a:rPr lang="cs-CZ" b="1" u="sng" baseline="30000" smtClean="0">
                <a:solidFill>
                  <a:srgbClr val="000000"/>
                </a:solidFill>
                <a:effectLst/>
                <a:latin typeface="Arial" panose="020B0604020202020204" pitchFamily="34" charset="0"/>
                <a:ea typeface="Arial" panose="020B0604020202020204" pitchFamily="34" charset="0"/>
              </a:rPr>
              <a:t>e </a:t>
            </a:r>
            <a:r>
              <a:rPr lang="cs-CZ" b="1" u="sng" dirty="0" smtClean="0">
                <a:solidFill>
                  <a:srgbClr val="000000"/>
                </a:solidFill>
                <a:effectLst/>
                <a:uFill>
                  <a:solidFill>
                    <a:srgbClr val="000000"/>
                  </a:solidFill>
                </a:uFill>
                <a:latin typeface="Arial" panose="020B0604020202020204" pitchFamily="34" charset="0"/>
                <a:ea typeface="Arial" panose="020B0604020202020204" pitchFamily="34" charset="0"/>
              </a:rPr>
              <a:t>SEMAINE</a:t>
            </a:r>
            <a:endParaRPr lang="cs-CZ" dirty="0" smtClean="0">
              <a:solidFill>
                <a:srgbClr val="000000"/>
              </a:solidFill>
              <a:effectLst/>
              <a:latin typeface="Arial" panose="020B0604020202020204" pitchFamily="34" charset="0"/>
              <a:ea typeface="Arial" panose="020B0604020202020204" pitchFamily="34" charset="0"/>
            </a:endParaRPr>
          </a:p>
          <a:p>
            <a:pPr marL="6350" indent="-6350">
              <a:lnSpc>
                <a:spcPct val="107000"/>
              </a:lnSpc>
              <a:spcAft>
                <a:spcPts val="120"/>
              </a:spcAft>
            </a:pPr>
            <a:r>
              <a:rPr lang="cs-CZ" b="1" dirty="0" smtClean="0">
                <a:solidFill>
                  <a:srgbClr val="000000"/>
                </a:solidFill>
                <a:effectLst/>
                <a:latin typeface="Arial" panose="020B0604020202020204" pitchFamily="34" charset="0"/>
                <a:ea typeface="Arial" panose="020B0604020202020204" pitchFamily="34" charset="0"/>
              </a:rPr>
              <a:t> </a:t>
            </a:r>
            <a:endParaRPr lang="cs-CZ" dirty="0" smtClean="0">
              <a:solidFill>
                <a:srgbClr val="000000"/>
              </a:solidFill>
              <a:effectLst/>
              <a:latin typeface="Arial" panose="020B0604020202020204" pitchFamily="34" charset="0"/>
              <a:ea typeface="Arial" panose="020B0604020202020204" pitchFamily="34" charset="0"/>
            </a:endParaRPr>
          </a:p>
          <a:p>
            <a:pPr marL="6350" indent="-6350" algn="just">
              <a:lnSpc>
                <a:spcPct val="111000"/>
              </a:lnSpc>
              <a:spcAft>
                <a:spcPts val="25"/>
              </a:spcAft>
            </a:pPr>
            <a:r>
              <a:rPr lang="cs-CZ" b="1" u="sng" dirty="0" smtClean="0">
                <a:solidFill>
                  <a:srgbClr val="000000"/>
                </a:solidFill>
                <a:effectLst/>
                <a:uFill>
                  <a:solidFill>
                    <a:srgbClr val="000000"/>
                  </a:solidFill>
                </a:uFill>
                <a:latin typeface="Arial" panose="020B0604020202020204" pitchFamily="34" charset="0"/>
                <a:ea typeface="Arial" panose="020B0604020202020204" pitchFamily="34" charset="0"/>
              </a:rPr>
              <a:t>TRANSPOSITION DE L’ADVERBE TCHÈQUE – TRANSPOZICE ČESKÉHO</a:t>
            </a:r>
            <a:r>
              <a:rPr lang="cs-CZ" b="1" dirty="0" smtClean="0">
                <a:solidFill>
                  <a:srgbClr val="000000"/>
                </a:solidFill>
                <a:effectLst/>
                <a:latin typeface="Arial" panose="020B0604020202020204" pitchFamily="34" charset="0"/>
                <a:ea typeface="Arial" panose="020B0604020202020204" pitchFamily="34" charset="0"/>
              </a:rPr>
              <a:t> </a:t>
            </a:r>
            <a:endParaRPr lang="cs-CZ" dirty="0" smtClean="0">
              <a:solidFill>
                <a:srgbClr val="000000"/>
              </a:solidFill>
              <a:effectLst/>
              <a:latin typeface="Arial" panose="020B0604020202020204" pitchFamily="34" charset="0"/>
              <a:ea typeface="Arial" panose="020B0604020202020204" pitchFamily="34" charset="0"/>
            </a:endParaRPr>
          </a:p>
          <a:p>
            <a:pPr marL="6350" indent="-6350" algn="just">
              <a:lnSpc>
                <a:spcPct val="111000"/>
              </a:lnSpc>
              <a:spcAft>
                <a:spcPts val="25"/>
              </a:spcAft>
            </a:pPr>
            <a:r>
              <a:rPr lang="cs-CZ" b="1" u="sng" dirty="0" smtClean="0">
                <a:solidFill>
                  <a:srgbClr val="000000"/>
                </a:solidFill>
                <a:effectLst/>
                <a:uFill>
                  <a:solidFill>
                    <a:srgbClr val="000000"/>
                  </a:solidFill>
                </a:uFill>
                <a:latin typeface="Arial" panose="020B0604020202020204" pitchFamily="34" charset="0"/>
                <a:ea typeface="Arial" panose="020B0604020202020204" pitchFamily="34" charset="0"/>
              </a:rPr>
              <a:t>ADVERBIA</a:t>
            </a:r>
            <a:r>
              <a:rPr lang="cs-CZ" b="1" dirty="0" smtClean="0">
                <a:solidFill>
                  <a:srgbClr val="000000"/>
                </a:solidFill>
                <a:effectLst/>
                <a:latin typeface="Arial" panose="020B0604020202020204" pitchFamily="34" charset="0"/>
                <a:ea typeface="Arial" panose="020B0604020202020204" pitchFamily="34" charset="0"/>
              </a:rPr>
              <a:t> </a:t>
            </a:r>
            <a:endParaRPr lang="cs-CZ" dirty="0" smtClean="0">
              <a:solidFill>
                <a:srgbClr val="000000"/>
              </a:solidFill>
              <a:effectLst/>
              <a:latin typeface="Arial" panose="020B0604020202020204" pitchFamily="34" charset="0"/>
              <a:ea typeface="Arial" panose="020B0604020202020204" pitchFamily="34" charset="0"/>
            </a:endParaRPr>
          </a:p>
          <a:p>
            <a:pPr marL="6350" indent="-6350">
              <a:lnSpc>
                <a:spcPct val="107000"/>
              </a:lnSpc>
              <a:spcAft>
                <a:spcPts val="100"/>
              </a:spcAft>
            </a:pPr>
            <a:r>
              <a:rPr lang="cs-CZ" b="1" dirty="0" smtClean="0">
                <a:solidFill>
                  <a:srgbClr val="000000"/>
                </a:solidFill>
                <a:effectLst/>
                <a:latin typeface="Arial" panose="020B0604020202020204" pitchFamily="34" charset="0"/>
                <a:ea typeface="Arial" panose="020B0604020202020204" pitchFamily="34" charset="0"/>
              </a:rPr>
              <a:t> </a:t>
            </a:r>
            <a:r>
              <a:rPr lang="cs-CZ" dirty="0" smtClean="0">
                <a:solidFill>
                  <a:srgbClr val="000000"/>
                </a:solidFill>
                <a:effectLst/>
                <a:latin typeface="Arial" panose="020B0604020202020204" pitchFamily="34" charset="0"/>
                <a:ea typeface="Arial" panose="020B0604020202020204" pitchFamily="34" charset="0"/>
              </a:rPr>
              <a:t>Př. </a:t>
            </a:r>
            <a:r>
              <a:rPr lang="cs-CZ" dirty="0" err="1" smtClean="0">
                <a:solidFill>
                  <a:srgbClr val="000000"/>
                </a:solidFill>
                <a:effectLst/>
                <a:latin typeface="Arial" panose="020B0604020202020204" pitchFamily="34" charset="0"/>
                <a:ea typeface="Arial" panose="020B0604020202020204" pitchFamily="34" charset="0"/>
              </a:rPr>
              <a:t>Le</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juge</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demanda</a:t>
            </a:r>
            <a:r>
              <a:rPr lang="cs-CZ" dirty="0" smtClean="0">
                <a:solidFill>
                  <a:srgbClr val="000000"/>
                </a:solidFill>
                <a:effectLst/>
                <a:latin typeface="Arial" panose="020B0604020202020204" pitchFamily="34" charset="0"/>
                <a:ea typeface="Arial" panose="020B0604020202020204" pitchFamily="34" charset="0"/>
              </a:rPr>
              <a:t> son </a:t>
            </a:r>
            <a:r>
              <a:rPr lang="cs-CZ" b="1" u="sng" dirty="0" err="1" smtClean="0">
                <a:solidFill>
                  <a:srgbClr val="000000"/>
                </a:solidFill>
                <a:effectLst/>
                <a:uFill>
                  <a:solidFill>
                    <a:srgbClr val="000000"/>
                  </a:solidFill>
                </a:uFill>
                <a:latin typeface="Arial" panose="020B0604020202020204" pitchFamily="34" charset="0"/>
                <a:ea typeface="Arial" panose="020B0604020202020204" pitchFamily="34" charset="0"/>
              </a:rPr>
              <a:t>arrestation</a:t>
            </a:r>
            <a:r>
              <a:rPr lang="cs-CZ" b="1" u="sng" dirty="0" smtClean="0">
                <a:solidFill>
                  <a:srgbClr val="000000"/>
                </a:solidFill>
                <a:effectLst/>
                <a:uFill>
                  <a:solidFill>
                    <a:srgbClr val="000000"/>
                  </a:solidFill>
                </a:uFill>
                <a:latin typeface="Arial" panose="020B0604020202020204" pitchFamily="34" charset="0"/>
                <a:ea typeface="Arial" panose="020B0604020202020204" pitchFamily="34" charset="0"/>
              </a:rPr>
              <a:t> </a:t>
            </a:r>
            <a:r>
              <a:rPr lang="cs-CZ" b="1" u="sng" dirty="0" err="1" smtClean="0">
                <a:solidFill>
                  <a:srgbClr val="000000"/>
                </a:solidFill>
                <a:effectLst/>
                <a:uFill>
                  <a:solidFill>
                    <a:srgbClr val="000000"/>
                  </a:solidFill>
                </a:uFill>
                <a:latin typeface="Arial" panose="020B0604020202020204" pitchFamily="34" charset="0"/>
                <a:ea typeface="Arial" panose="020B0604020202020204" pitchFamily="34" charset="0"/>
              </a:rPr>
              <a:t>immédiate</a:t>
            </a:r>
            <a:r>
              <a:rPr lang="cs-CZ" dirty="0" smtClean="0">
                <a:solidFill>
                  <a:srgbClr val="000000"/>
                </a:solidFill>
                <a:effectLst/>
                <a:latin typeface="Arial" panose="020B0604020202020204" pitchFamily="34" charset="0"/>
                <a:ea typeface="Arial" panose="020B0604020202020204" pitchFamily="34" charset="0"/>
              </a:rPr>
              <a:t>. Soudce požadoval, aby byla </a:t>
            </a:r>
            <a:r>
              <a:rPr lang="cs-CZ" b="1" u="sng" dirty="0" smtClean="0">
                <a:solidFill>
                  <a:srgbClr val="000000"/>
                </a:solidFill>
                <a:effectLst/>
                <a:uFill>
                  <a:solidFill>
                    <a:srgbClr val="000000"/>
                  </a:solidFill>
                </a:uFill>
                <a:latin typeface="Arial" panose="020B0604020202020204" pitchFamily="34" charset="0"/>
                <a:ea typeface="Arial" panose="020B0604020202020204" pitchFamily="34" charset="0"/>
              </a:rPr>
              <a:t>okamžitě zatčena</a:t>
            </a:r>
            <a:r>
              <a:rPr lang="cs-CZ" dirty="0" smtClean="0">
                <a:solidFill>
                  <a:srgbClr val="000000"/>
                </a:solidFill>
                <a:effectLst/>
                <a:latin typeface="Arial" panose="020B0604020202020204" pitchFamily="34" charset="0"/>
                <a:ea typeface="Arial" panose="020B0604020202020204" pitchFamily="34" charset="0"/>
              </a:rPr>
              <a:t>. </a:t>
            </a:r>
          </a:p>
          <a:p>
            <a:pPr marL="6350" indent="-6350">
              <a:lnSpc>
                <a:spcPct val="107000"/>
              </a:lnSpc>
              <a:spcAft>
                <a:spcPts val="105"/>
              </a:spcAft>
            </a:pPr>
            <a:r>
              <a:rPr lang="cs-CZ" dirty="0" smtClean="0">
                <a:solidFill>
                  <a:srgbClr val="000000"/>
                </a:solidFill>
                <a:effectLst/>
                <a:latin typeface="Arial" panose="020B0604020202020204" pitchFamily="34" charset="0"/>
                <a:ea typeface="Arial" panose="020B0604020202020204" pitchFamily="34" charset="0"/>
              </a:rPr>
              <a:t> </a:t>
            </a:r>
          </a:p>
          <a:p>
            <a:pPr marL="6350" indent="-6350" algn="just">
              <a:lnSpc>
                <a:spcPct val="111000"/>
              </a:lnSpc>
              <a:spcAft>
                <a:spcPts val="45"/>
              </a:spcAft>
            </a:pPr>
            <a:r>
              <a:rPr lang="cs-CZ" dirty="0" smtClean="0">
                <a:solidFill>
                  <a:srgbClr val="000000"/>
                </a:solidFill>
                <a:effectLst/>
                <a:latin typeface="Arial" panose="020B0604020202020204" pitchFamily="34" charset="0"/>
                <a:ea typeface="Arial" panose="020B0604020202020204" pitchFamily="34" charset="0"/>
              </a:rPr>
              <a:t>Nejčastější ekvivalenty českého adverbia: </a:t>
            </a:r>
          </a:p>
          <a:p>
            <a:pPr marL="342900" marR="331470" indent="-342900">
              <a:lnSpc>
                <a:spcPct val="112000"/>
              </a:lnSpc>
              <a:spcAft>
                <a:spcPts val="50"/>
              </a:spcAft>
              <a:buAutoNum type="arabicPeriod"/>
            </a:pPr>
            <a:r>
              <a:rPr lang="cs-CZ" b="1" dirty="0" smtClean="0">
                <a:solidFill>
                  <a:srgbClr val="000000"/>
                </a:solidFill>
                <a:effectLst/>
                <a:latin typeface="Arial" panose="020B0604020202020204" pitchFamily="34" charset="0"/>
                <a:ea typeface="Arial" panose="020B0604020202020204" pitchFamily="34" charset="0"/>
              </a:rPr>
              <a:t>Přídavné jméno,</a:t>
            </a:r>
            <a:r>
              <a:rPr lang="cs-CZ" dirty="0" smtClean="0">
                <a:solidFill>
                  <a:srgbClr val="000000"/>
                </a:solidFill>
                <a:effectLst/>
                <a:latin typeface="Arial" panose="020B0604020202020204" pitchFamily="34" charset="0"/>
                <a:ea typeface="Arial" panose="020B0604020202020204" pitchFamily="34" charset="0"/>
              </a:rPr>
              <a:t> často ve funkci přístavku nebo odděleného přívlastku. Př. </a:t>
            </a:r>
            <a:r>
              <a:rPr lang="cs-CZ" b="1" dirty="0" smtClean="0">
                <a:solidFill>
                  <a:srgbClr val="000000"/>
                </a:solidFill>
                <a:effectLst/>
                <a:latin typeface="Arial" panose="020B0604020202020204" pitchFamily="34" charset="0"/>
                <a:ea typeface="Arial" panose="020B0604020202020204" pitchFamily="34" charset="0"/>
              </a:rPr>
              <a:t>Obřadně </a:t>
            </a:r>
            <a:r>
              <a:rPr lang="cs-CZ" dirty="0" smtClean="0">
                <a:solidFill>
                  <a:srgbClr val="000000"/>
                </a:solidFill>
                <a:effectLst/>
                <a:latin typeface="Arial" panose="020B0604020202020204" pitchFamily="34" charset="0"/>
                <a:ea typeface="Arial" panose="020B0604020202020204" pitchFamily="34" charset="0"/>
              </a:rPr>
              <a:t>vstal. </a:t>
            </a:r>
            <a:r>
              <a:rPr lang="cs-CZ" dirty="0" err="1" smtClean="0">
                <a:solidFill>
                  <a:srgbClr val="000000"/>
                </a:solidFill>
                <a:effectLst/>
                <a:latin typeface="Arial" panose="020B0604020202020204" pitchFamily="34" charset="0"/>
                <a:ea typeface="Arial" panose="020B0604020202020204" pitchFamily="34" charset="0"/>
              </a:rPr>
              <a:t>Il</a:t>
            </a:r>
            <a:r>
              <a:rPr lang="cs-CZ" dirty="0" smtClean="0">
                <a:solidFill>
                  <a:srgbClr val="000000"/>
                </a:solidFill>
                <a:effectLst/>
                <a:latin typeface="Arial" panose="020B0604020202020204" pitchFamily="34" charset="0"/>
                <a:ea typeface="Arial" panose="020B0604020202020204" pitchFamily="34" charset="0"/>
              </a:rPr>
              <a:t> se leva, </a:t>
            </a:r>
            <a:r>
              <a:rPr lang="cs-CZ" b="1" dirty="0" err="1" smtClean="0">
                <a:solidFill>
                  <a:srgbClr val="000000"/>
                </a:solidFill>
                <a:effectLst/>
                <a:latin typeface="Arial" panose="020B0604020202020204" pitchFamily="34" charset="0"/>
                <a:ea typeface="Arial" panose="020B0604020202020204" pitchFamily="34" charset="0"/>
              </a:rPr>
              <a:t>cérémonieux</a:t>
            </a:r>
            <a:r>
              <a:rPr lang="cs-CZ" dirty="0" smtClean="0">
                <a:solidFill>
                  <a:srgbClr val="000000"/>
                </a:solidFill>
                <a:effectLst/>
                <a:latin typeface="Arial" panose="020B0604020202020204" pitchFamily="34" charset="0"/>
                <a:ea typeface="Arial" panose="020B0604020202020204" pitchFamily="34" charset="0"/>
              </a:rPr>
              <a:t>. </a:t>
            </a:r>
          </a:p>
          <a:p>
            <a:pPr marL="342900" marR="331470" indent="-342900">
              <a:lnSpc>
                <a:spcPct val="112000"/>
              </a:lnSpc>
              <a:spcAft>
                <a:spcPts val="50"/>
              </a:spcAft>
              <a:buAutoNum type="arabicPeriod"/>
            </a:pPr>
            <a:r>
              <a:rPr lang="cs-CZ" b="1" dirty="0" smtClean="0">
                <a:solidFill>
                  <a:srgbClr val="000000"/>
                </a:solidFill>
                <a:effectLst/>
                <a:latin typeface="Arial" panose="020B0604020202020204" pitchFamily="34" charset="0"/>
                <a:ea typeface="Arial" panose="020B0604020202020204" pitchFamily="34" charset="0"/>
              </a:rPr>
              <a:t>Předložka se substantivem</a:t>
            </a:r>
            <a:r>
              <a:rPr lang="cs-CZ" dirty="0" smtClean="0">
                <a:solidFill>
                  <a:srgbClr val="000000"/>
                </a:solidFill>
                <a:effectLst/>
                <a:latin typeface="Arial" panose="020B0604020202020204" pitchFamily="34" charset="0"/>
                <a:ea typeface="Arial" panose="020B0604020202020204" pitchFamily="34" charset="0"/>
              </a:rPr>
              <a:t>. </a:t>
            </a:r>
          </a:p>
          <a:p>
            <a:pPr marL="6350" indent="-6350" algn="just">
              <a:lnSpc>
                <a:spcPct val="111000"/>
              </a:lnSpc>
              <a:spcAft>
                <a:spcPts val="45"/>
              </a:spcAft>
            </a:pPr>
            <a:r>
              <a:rPr lang="cs-CZ" dirty="0" smtClean="0">
                <a:solidFill>
                  <a:srgbClr val="000000"/>
                </a:solidFill>
                <a:effectLst/>
                <a:latin typeface="Arial" panose="020B0604020202020204" pitchFamily="34" charset="0"/>
                <a:ea typeface="Arial" panose="020B0604020202020204" pitchFamily="34" charset="0"/>
              </a:rPr>
              <a:t>Př. laskavě – </a:t>
            </a:r>
            <a:r>
              <a:rPr lang="cs-CZ" dirty="0" err="1" smtClean="0">
                <a:solidFill>
                  <a:srgbClr val="000000"/>
                </a:solidFill>
                <a:effectLst/>
                <a:latin typeface="Arial" panose="020B0604020202020204" pitchFamily="34" charset="0"/>
                <a:ea typeface="Arial" panose="020B0604020202020204" pitchFamily="34" charset="0"/>
              </a:rPr>
              <a:t>avec</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douceur</a:t>
            </a:r>
            <a:r>
              <a:rPr lang="cs-CZ" dirty="0" smtClean="0">
                <a:solidFill>
                  <a:srgbClr val="000000"/>
                </a:solidFill>
                <a:effectLst/>
                <a:latin typeface="Arial" panose="020B0604020202020204" pitchFamily="34" charset="0"/>
                <a:ea typeface="Arial" panose="020B0604020202020204" pitchFamily="34" charset="0"/>
              </a:rPr>
              <a:t>, nehlučně – </a:t>
            </a:r>
            <a:r>
              <a:rPr lang="cs-CZ" dirty="0" err="1" smtClean="0">
                <a:solidFill>
                  <a:srgbClr val="000000"/>
                </a:solidFill>
                <a:effectLst/>
                <a:latin typeface="Arial" panose="020B0604020202020204" pitchFamily="34" charset="0"/>
                <a:ea typeface="Arial" panose="020B0604020202020204" pitchFamily="34" charset="0"/>
              </a:rPr>
              <a:t>sans</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bruit</a:t>
            </a:r>
            <a:r>
              <a:rPr lang="cs-CZ" dirty="0" smtClean="0">
                <a:solidFill>
                  <a:srgbClr val="000000"/>
                </a:solidFill>
                <a:effectLst/>
                <a:latin typeface="Arial" panose="020B0604020202020204" pitchFamily="34" charset="0"/>
                <a:ea typeface="Arial" panose="020B0604020202020204" pitchFamily="34" charset="0"/>
              </a:rPr>
              <a:t>…. </a:t>
            </a:r>
          </a:p>
          <a:p>
            <a:pPr marL="6350" indent="-6350" algn="just">
              <a:lnSpc>
                <a:spcPct val="112000"/>
              </a:lnSpc>
              <a:spcAft>
                <a:spcPts val="25"/>
              </a:spcAft>
            </a:pPr>
            <a:r>
              <a:rPr lang="cs-CZ" b="1" dirty="0" smtClean="0">
                <a:solidFill>
                  <a:srgbClr val="000000"/>
                </a:solidFill>
                <a:effectLst/>
                <a:latin typeface="Arial" panose="020B0604020202020204" pitchFamily="34" charset="0"/>
                <a:ea typeface="Arial" panose="020B0604020202020204" pitchFamily="34" charset="0"/>
              </a:rPr>
              <a:t>3.  Infinitivní vazba s předložkou </a:t>
            </a:r>
            <a:r>
              <a:rPr lang="cs-CZ" b="1" dirty="0" err="1" smtClean="0">
                <a:solidFill>
                  <a:srgbClr val="000000"/>
                </a:solidFill>
                <a:effectLst/>
                <a:latin typeface="Arial" panose="020B0604020202020204" pitchFamily="34" charset="0"/>
                <a:ea typeface="Arial" panose="020B0604020202020204" pitchFamily="34" charset="0"/>
              </a:rPr>
              <a:t>sans</a:t>
            </a:r>
            <a:r>
              <a:rPr lang="cs-CZ" b="1" dirty="0" smtClean="0">
                <a:solidFill>
                  <a:srgbClr val="000000"/>
                </a:solidFill>
                <a:effectLst/>
                <a:latin typeface="Arial" panose="020B0604020202020204" pitchFamily="34" charset="0"/>
                <a:ea typeface="Arial" panose="020B0604020202020204" pitchFamily="34" charset="0"/>
              </a:rPr>
              <a:t> </a:t>
            </a:r>
            <a:endParaRPr lang="cs-CZ" dirty="0" smtClean="0">
              <a:solidFill>
                <a:srgbClr val="000000"/>
              </a:solidFill>
              <a:effectLst/>
              <a:latin typeface="Arial" panose="020B0604020202020204" pitchFamily="34" charset="0"/>
              <a:ea typeface="Arial" panose="020B0604020202020204" pitchFamily="34" charset="0"/>
            </a:endParaRPr>
          </a:p>
          <a:p>
            <a:pPr marL="6350" marR="1227455" indent="-6350" algn="just">
              <a:lnSpc>
                <a:spcPct val="111000"/>
              </a:lnSpc>
              <a:spcAft>
                <a:spcPts val="45"/>
              </a:spcAft>
            </a:pPr>
            <a:r>
              <a:rPr lang="cs-CZ" dirty="0" smtClean="0">
                <a:solidFill>
                  <a:srgbClr val="000000"/>
                </a:solidFill>
                <a:effectLst/>
                <a:latin typeface="Arial" panose="020B0604020202020204" pitchFamily="34" charset="0"/>
                <a:ea typeface="Arial" panose="020B0604020202020204" pitchFamily="34" charset="0"/>
              </a:rPr>
              <a:t>Př. nehybně – </a:t>
            </a:r>
            <a:r>
              <a:rPr lang="cs-CZ" dirty="0" err="1" smtClean="0">
                <a:solidFill>
                  <a:srgbClr val="000000"/>
                </a:solidFill>
                <a:effectLst/>
                <a:latin typeface="Arial" panose="020B0604020202020204" pitchFamily="34" charset="0"/>
                <a:ea typeface="Arial" panose="020B0604020202020204" pitchFamily="34" charset="0"/>
              </a:rPr>
              <a:t>sans</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bouger</a:t>
            </a:r>
            <a:r>
              <a:rPr lang="cs-CZ" dirty="0" smtClean="0">
                <a:solidFill>
                  <a:srgbClr val="000000"/>
                </a:solidFill>
                <a:effectLst/>
                <a:latin typeface="Arial" panose="020B0604020202020204" pitchFamily="34" charset="0"/>
                <a:ea typeface="Arial" panose="020B0604020202020204" pitchFamily="34" charset="0"/>
              </a:rPr>
              <a:t>, neuváženě – </a:t>
            </a:r>
            <a:r>
              <a:rPr lang="cs-CZ" dirty="0" err="1" smtClean="0">
                <a:solidFill>
                  <a:srgbClr val="000000"/>
                </a:solidFill>
                <a:effectLst/>
                <a:latin typeface="Arial" panose="020B0604020202020204" pitchFamily="34" charset="0"/>
                <a:ea typeface="Arial" panose="020B0604020202020204" pitchFamily="34" charset="0"/>
              </a:rPr>
              <a:t>sans</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réfléchir</a:t>
            </a:r>
            <a:r>
              <a:rPr lang="cs-CZ" dirty="0" smtClean="0">
                <a:solidFill>
                  <a:srgbClr val="000000"/>
                </a:solidFill>
                <a:effectLst/>
                <a:latin typeface="Arial" panose="020B0604020202020204" pitchFamily="34" charset="0"/>
                <a:ea typeface="Arial" panose="020B0604020202020204" pitchFamily="34" charset="0"/>
              </a:rPr>
              <a:t> ….. </a:t>
            </a:r>
          </a:p>
          <a:p>
            <a:pPr marL="6350" marR="1227455" indent="-6350" algn="just">
              <a:lnSpc>
                <a:spcPct val="111000"/>
              </a:lnSpc>
              <a:spcAft>
                <a:spcPts val="45"/>
              </a:spcAft>
            </a:pPr>
            <a:r>
              <a:rPr lang="cs-CZ" b="1" dirty="0" smtClean="0">
                <a:solidFill>
                  <a:srgbClr val="000000"/>
                </a:solidFill>
                <a:effectLst/>
                <a:latin typeface="Arial" panose="020B0604020202020204" pitchFamily="34" charset="0"/>
                <a:ea typeface="Arial" panose="020B0604020202020204" pitchFamily="34" charset="0"/>
              </a:rPr>
              <a:t>4. </a:t>
            </a:r>
            <a:r>
              <a:rPr lang="cs-CZ" b="1" dirty="0" err="1" smtClean="0">
                <a:solidFill>
                  <a:srgbClr val="000000"/>
                </a:solidFill>
                <a:effectLst/>
                <a:latin typeface="Arial" panose="020B0604020202020204" pitchFamily="34" charset="0"/>
                <a:ea typeface="Arial" panose="020B0604020202020204" pitchFamily="34" charset="0"/>
              </a:rPr>
              <a:t>Gérondif</a:t>
            </a:r>
            <a:r>
              <a:rPr lang="cs-CZ" b="1" dirty="0" smtClean="0">
                <a:solidFill>
                  <a:srgbClr val="000000"/>
                </a:solidFill>
                <a:effectLst/>
                <a:latin typeface="Arial" panose="020B0604020202020204" pitchFamily="34" charset="0"/>
                <a:ea typeface="Arial" panose="020B0604020202020204" pitchFamily="34" charset="0"/>
              </a:rPr>
              <a:t>  </a:t>
            </a:r>
            <a:endParaRPr lang="cs-CZ" dirty="0" smtClean="0">
              <a:solidFill>
                <a:srgbClr val="000000"/>
              </a:solidFill>
              <a:effectLst/>
              <a:latin typeface="Arial" panose="020B0604020202020204" pitchFamily="34" charset="0"/>
              <a:ea typeface="Arial" panose="020B0604020202020204" pitchFamily="34" charset="0"/>
            </a:endParaRPr>
          </a:p>
          <a:p>
            <a:pPr marL="6350" marR="335280" indent="-6350" algn="just">
              <a:lnSpc>
                <a:spcPct val="112000"/>
              </a:lnSpc>
              <a:spcAft>
                <a:spcPts val="25"/>
              </a:spcAft>
            </a:pPr>
            <a:r>
              <a:rPr lang="cs-CZ" dirty="0" smtClean="0">
                <a:solidFill>
                  <a:srgbClr val="000000"/>
                </a:solidFill>
                <a:effectLst/>
                <a:latin typeface="Arial" panose="020B0604020202020204" pitchFamily="34" charset="0"/>
                <a:ea typeface="Arial" panose="020B0604020202020204" pitchFamily="34" charset="0"/>
              </a:rPr>
              <a:t>Př. mimochodem – en </a:t>
            </a:r>
            <a:r>
              <a:rPr lang="cs-CZ" dirty="0" err="1" smtClean="0">
                <a:solidFill>
                  <a:srgbClr val="000000"/>
                </a:solidFill>
                <a:effectLst/>
                <a:latin typeface="Arial" panose="020B0604020202020204" pitchFamily="34" charset="0"/>
                <a:ea typeface="Arial" panose="020B0604020202020204" pitchFamily="34" charset="0"/>
              </a:rPr>
              <a:t>passant</a:t>
            </a:r>
            <a:r>
              <a:rPr lang="cs-CZ" dirty="0" smtClean="0">
                <a:solidFill>
                  <a:srgbClr val="000000"/>
                </a:solidFill>
                <a:effectLst/>
                <a:latin typeface="Arial" panose="020B0604020202020204" pitchFamily="34" charset="0"/>
                <a:ea typeface="Arial" panose="020B0604020202020204" pitchFamily="34" charset="0"/>
              </a:rPr>
              <a:t> </a:t>
            </a:r>
          </a:p>
          <a:p>
            <a:pPr marL="6350" marR="335280" indent="-6350" algn="just">
              <a:lnSpc>
                <a:spcPct val="112000"/>
              </a:lnSpc>
              <a:spcAft>
                <a:spcPts val="25"/>
              </a:spcAft>
            </a:pPr>
            <a:r>
              <a:rPr lang="cs-CZ" b="1" dirty="0" smtClean="0">
                <a:solidFill>
                  <a:srgbClr val="000000"/>
                </a:solidFill>
                <a:effectLst/>
                <a:latin typeface="Arial" panose="020B0604020202020204" pitchFamily="34" charset="0"/>
                <a:ea typeface="Arial" panose="020B0604020202020204" pitchFamily="34" charset="0"/>
              </a:rPr>
              <a:t>5. Sousloví předložka + substantivum </a:t>
            </a:r>
            <a:r>
              <a:rPr lang="cs-CZ" b="1" dirty="0" err="1" smtClean="0">
                <a:solidFill>
                  <a:srgbClr val="000000"/>
                </a:solidFill>
                <a:effectLst/>
                <a:latin typeface="Arial" panose="020B0604020202020204" pitchFamily="34" charset="0"/>
                <a:ea typeface="Arial" panose="020B0604020202020204" pitchFamily="34" charset="0"/>
              </a:rPr>
              <a:t>façon</a:t>
            </a:r>
            <a:r>
              <a:rPr lang="cs-CZ" b="1" dirty="0" smtClean="0">
                <a:solidFill>
                  <a:srgbClr val="000000"/>
                </a:solidFill>
                <a:effectLst/>
                <a:latin typeface="Arial" panose="020B0604020202020204" pitchFamily="34" charset="0"/>
                <a:ea typeface="Arial" panose="020B0604020202020204" pitchFamily="34" charset="0"/>
              </a:rPr>
              <a:t>/</a:t>
            </a:r>
            <a:r>
              <a:rPr lang="cs-CZ" b="1" dirty="0" err="1" smtClean="0">
                <a:solidFill>
                  <a:srgbClr val="000000"/>
                </a:solidFill>
                <a:effectLst/>
                <a:latin typeface="Arial" panose="020B0604020202020204" pitchFamily="34" charset="0"/>
                <a:ea typeface="Arial" panose="020B0604020202020204" pitchFamily="34" charset="0"/>
              </a:rPr>
              <a:t>manière</a:t>
            </a:r>
            <a:r>
              <a:rPr lang="cs-CZ" b="1" dirty="0" smtClean="0">
                <a:solidFill>
                  <a:srgbClr val="000000"/>
                </a:solidFill>
                <a:effectLst/>
                <a:latin typeface="Arial" panose="020B0604020202020204" pitchFamily="34" charset="0"/>
                <a:ea typeface="Arial" panose="020B0604020202020204" pitchFamily="34" charset="0"/>
              </a:rPr>
              <a:t>/ton/</a:t>
            </a:r>
            <a:r>
              <a:rPr lang="cs-CZ" b="1" dirty="0" err="1" smtClean="0">
                <a:solidFill>
                  <a:srgbClr val="000000"/>
                </a:solidFill>
                <a:effectLst/>
                <a:latin typeface="Arial" panose="020B0604020202020204" pitchFamily="34" charset="0"/>
                <a:ea typeface="Arial" panose="020B0604020202020204" pitchFamily="34" charset="0"/>
              </a:rPr>
              <a:t>voix</a:t>
            </a:r>
            <a:r>
              <a:rPr lang="cs-CZ" b="1" dirty="0" smtClean="0">
                <a:solidFill>
                  <a:srgbClr val="000000"/>
                </a:solidFill>
                <a:effectLst/>
                <a:latin typeface="Arial" panose="020B0604020202020204" pitchFamily="34" charset="0"/>
                <a:ea typeface="Arial" panose="020B0604020202020204" pitchFamily="34" charset="0"/>
              </a:rPr>
              <a:t> …+ </a:t>
            </a:r>
            <a:r>
              <a:rPr lang="cs-CZ" b="1" dirty="0" err="1" smtClean="0">
                <a:solidFill>
                  <a:srgbClr val="000000"/>
                </a:solidFill>
                <a:effectLst/>
                <a:latin typeface="Arial" panose="020B0604020202020204" pitchFamily="34" charset="0"/>
                <a:ea typeface="Arial" panose="020B0604020202020204" pitchFamily="34" charset="0"/>
              </a:rPr>
              <a:t>adj</a:t>
            </a:r>
            <a:r>
              <a:rPr lang="cs-CZ" b="1" dirty="0" smtClean="0">
                <a:solidFill>
                  <a:srgbClr val="000000"/>
                </a:solidFill>
                <a:effectLst/>
                <a:latin typeface="Arial" panose="020B0604020202020204" pitchFamily="34" charset="0"/>
                <a:ea typeface="Arial" panose="020B0604020202020204" pitchFamily="34" charset="0"/>
              </a:rPr>
              <a:t>. </a:t>
            </a:r>
            <a:endParaRPr lang="cs-CZ" dirty="0" smtClean="0">
              <a:solidFill>
                <a:srgbClr val="000000"/>
              </a:solidFill>
              <a:effectLst/>
              <a:latin typeface="Arial" panose="020B0604020202020204" pitchFamily="34" charset="0"/>
              <a:ea typeface="Arial" panose="020B0604020202020204" pitchFamily="34" charset="0"/>
            </a:endParaRPr>
          </a:p>
          <a:p>
            <a:r>
              <a:rPr lang="cs-CZ" dirty="0" smtClean="0">
                <a:solidFill>
                  <a:srgbClr val="000000"/>
                </a:solidFill>
                <a:effectLst/>
                <a:latin typeface="Arial" panose="020B0604020202020204" pitchFamily="34" charset="0"/>
                <a:ea typeface="Arial" panose="020B0604020202020204" pitchFamily="34" charset="0"/>
              </a:rPr>
              <a:t>Př. nenapodobitelně – </a:t>
            </a:r>
            <a:r>
              <a:rPr lang="cs-CZ" dirty="0" err="1" smtClean="0">
                <a:solidFill>
                  <a:srgbClr val="000000"/>
                </a:solidFill>
                <a:effectLst/>
                <a:latin typeface="Arial" panose="020B0604020202020204" pitchFamily="34" charset="0"/>
                <a:ea typeface="Arial" panose="020B0604020202020204" pitchFamily="34" charset="0"/>
              </a:rPr>
              <a:t>d’une</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façon</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inimitable</a:t>
            </a:r>
            <a:r>
              <a:rPr lang="cs-CZ" b="1" dirty="0" smtClean="0">
                <a:solidFill>
                  <a:srgbClr val="000000"/>
                </a:solidFill>
                <a:effectLst/>
                <a:latin typeface="Arial" panose="020B0604020202020204" pitchFamily="34" charset="0"/>
                <a:ea typeface="Arial" panose="020B0604020202020204" pitchFamily="34" charset="0"/>
              </a:rPr>
              <a:t> </a:t>
            </a:r>
            <a:endParaRPr lang="cs-CZ" dirty="0"/>
          </a:p>
        </p:txBody>
      </p:sp>
      <p:pic>
        <p:nvPicPr>
          <p:cNvPr id="3" name="Nahraný zvuk">
            <a:hlinkClick r:id="" action="ppaction://media"/>
          </p:cNvPr>
          <p:cNvPicPr>
            <a:picLocks noChangeAspect="1"/>
          </p:cNvPicPr>
          <p:nvPr>
            <a:audioFile r:link="rId1"/>
            <p:extLst>
              <p:ext uri="{DAA4B4D4-6D71-4841-9C94-3DE7FCFB9230}">
                <p14:media xmlns:p14="http://schemas.microsoft.com/office/powerpoint/2010/main" r:embed="rId2">
                  <p14:trim end="216190.0453"/>
                </p14:media>
              </p:ext>
            </p:extLst>
          </p:nvPr>
        </p:nvPicPr>
        <p:blipFill>
          <a:blip r:embed="rId4"/>
          <a:stretch>
            <a:fillRect/>
          </a:stretch>
        </p:blipFill>
        <p:spPr>
          <a:xfrm>
            <a:off x="444500" y="546100"/>
            <a:ext cx="609600" cy="609600"/>
          </a:xfrm>
          <a:prstGeom prst="rect">
            <a:avLst/>
          </a:prstGeom>
        </p:spPr>
      </p:pic>
    </p:spTree>
    <p:extLst>
      <p:ext uri="{BB962C8B-B14F-4D97-AF65-F5344CB8AC3E}">
        <p14:creationId xmlns:p14="http://schemas.microsoft.com/office/powerpoint/2010/main" val="23528836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30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371600" y="1660028"/>
            <a:ext cx="9194800" cy="3493649"/>
          </a:xfrm>
          <a:prstGeom prst="rect">
            <a:avLst/>
          </a:prstGeom>
          <a:solidFill>
            <a:schemeClr val="accent2">
              <a:lumMod val="20000"/>
              <a:lumOff val="80000"/>
            </a:schemeClr>
          </a:solidFill>
          <a:effectLst>
            <a:innerShdw blurRad="114300">
              <a:prstClr val="black"/>
            </a:innerShdw>
          </a:effectLst>
        </p:spPr>
        <p:txBody>
          <a:bodyPr wrap="square">
            <a:spAutoFit/>
          </a:bodyPr>
          <a:lstStyle/>
          <a:p>
            <a:pPr lvl="0" algn="just" fontAlgn="base">
              <a:lnSpc>
                <a:spcPct val="112000"/>
              </a:lnSpc>
              <a:spcAft>
                <a:spcPts val="25"/>
              </a:spcAft>
              <a:buClr>
                <a:srgbClr val="000000"/>
              </a:buClr>
              <a:buSzPts val="1300"/>
            </a:pPr>
            <a:r>
              <a:rPr lang="cs-CZ" b="1"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6. Sousloví předložka + substantivum esprit/air/</a:t>
            </a:r>
            <a:r>
              <a:rPr lang="cs-CZ" b="1"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signe</a:t>
            </a:r>
            <a:r>
              <a:rPr lang="cs-CZ" b="1"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 de + substantivum plnovýznamové </a:t>
            </a:r>
            <a:endPar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 indent="-6350" algn="just">
              <a:lnSpc>
                <a:spcPct val="111000"/>
              </a:lnSpc>
              <a:spcAft>
                <a:spcPts val="45"/>
              </a:spcAft>
            </a:pPr>
            <a:r>
              <a:rPr lang="cs-CZ" dirty="0" smtClean="0">
                <a:solidFill>
                  <a:srgbClr val="000000"/>
                </a:solidFill>
                <a:effectLst/>
                <a:latin typeface="Arial" panose="020B0604020202020204" pitchFamily="34" charset="0"/>
                <a:ea typeface="Arial" panose="020B0604020202020204" pitchFamily="34" charset="0"/>
              </a:rPr>
              <a:t>Př. vyčítavě – </a:t>
            </a:r>
            <a:r>
              <a:rPr lang="cs-CZ" dirty="0" err="1" smtClean="0">
                <a:solidFill>
                  <a:srgbClr val="000000"/>
                </a:solidFill>
                <a:effectLst/>
                <a:latin typeface="Arial" panose="020B0604020202020204" pitchFamily="34" charset="0"/>
                <a:ea typeface="Arial" panose="020B0604020202020204" pitchFamily="34" charset="0"/>
              </a:rPr>
              <a:t>d’un</a:t>
            </a:r>
            <a:r>
              <a:rPr lang="cs-CZ" dirty="0" smtClean="0">
                <a:solidFill>
                  <a:srgbClr val="000000"/>
                </a:solidFill>
                <a:effectLst/>
                <a:latin typeface="Arial" panose="020B0604020202020204" pitchFamily="34" charset="0"/>
                <a:ea typeface="Arial" panose="020B0604020202020204" pitchFamily="34" charset="0"/>
              </a:rPr>
              <a:t> air de </a:t>
            </a:r>
            <a:r>
              <a:rPr lang="cs-CZ" dirty="0" err="1" smtClean="0">
                <a:solidFill>
                  <a:srgbClr val="000000"/>
                </a:solidFill>
                <a:effectLst/>
                <a:latin typeface="Arial" panose="020B0604020202020204" pitchFamily="34" charset="0"/>
                <a:ea typeface="Arial" panose="020B0604020202020204" pitchFamily="34" charset="0"/>
              </a:rPr>
              <a:t>reproche</a:t>
            </a:r>
            <a:r>
              <a:rPr lang="cs-CZ" dirty="0" smtClean="0">
                <a:solidFill>
                  <a:srgbClr val="000000"/>
                </a:solidFill>
                <a:effectLst/>
                <a:latin typeface="Arial" panose="020B0604020202020204" pitchFamily="34" charset="0"/>
                <a:ea typeface="Arial" panose="020B0604020202020204" pitchFamily="34" charset="0"/>
              </a:rPr>
              <a:t> </a:t>
            </a:r>
          </a:p>
          <a:p>
            <a:pPr lvl="0" algn="just" fontAlgn="base">
              <a:lnSpc>
                <a:spcPct val="112000"/>
              </a:lnSpc>
              <a:spcAft>
                <a:spcPts val="25"/>
              </a:spcAft>
              <a:buClr>
                <a:srgbClr val="000000"/>
              </a:buClr>
              <a:buSzPts val="1300"/>
            </a:pPr>
            <a:r>
              <a:rPr lang="cs-CZ" b="1"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7.  České sousloví adverbium + adjektivum – ve FRJ substantivum – adjektivum </a:t>
            </a:r>
            <a:endPar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 indent="-6350" algn="just">
              <a:lnSpc>
                <a:spcPct val="111000"/>
              </a:lnSpc>
              <a:spcAft>
                <a:spcPts val="45"/>
              </a:spcAft>
            </a:pPr>
            <a:r>
              <a:rPr lang="cs-CZ" dirty="0" smtClean="0">
                <a:solidFill>
                  <a:srgbClr val="000000"/>
                </a:solidFill>
                <a:effectLst/>
                <a:latin typeface="Arial" panose="020B0604020202020204" pitchFamily="34" charset="0"/>
                <a:ea typeface="Arial" panose="020B0604020202020204" pitchFamily="34" charset="0"/>
              </a:rPr>
              <a:t>Př. předčasně dospělá tvář – </a:t>
            </a:r>
            <a:r>
              <a:rPr lang="cs-CZ" dirty="0" err="1" smtClean="0">
                <a:solidFill>
                  <a:srgbClr val="000000"/>
                </a:solidFill>
                <a:effectLst/>
                <a:latin typeface="Arial" panose="020B0604020202020204" pitchFamily="34" charset="0"/>
                <a:ea typeface="Arial" panose="020B0604020202020204" pitchFamily="34" charset="0"/>
              </a:rPr>
              <a:t>un</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visage</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d’une</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maturité</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précoce</a:t>
            </a:r>
            <a:r>
              <a:rPr lang="cs-CZ" dirty="0" smtClean="0">
                <a:solidFill>
                  <a:srgbClr val="000000"/>
                </a:solidFill>
                <a:effectLst/>
                <a:latin typeface="Arial" panose="020B0604020202020204" pitchFamily="34" charset="0"/>
                <a:ea typeface="Arial" panose="020B0604020202020204" pitchFamily="34" charset="0"/>
              </a:rPr>
              <a:t> </a:t>
            </a:r>
          </a:p>
          <a:p>
            <a:pPr lvl="0" algn="just" fontAlgn="base">
              <a:lnSpc>
                <a:spcPct val="112000"/>
              </a:lnSpc>
              <a:spcAft>
                <a:spcPts val="25"/>
              </a:spcAft>
              <a:buClr>
                <a:srgbClr val="000000"/>
              </a:buClr>
              <a:buSzPts val="1300"/>
            </a:pPr>
            <a:r>
              <a:rPr lang="cs-CZ" b="1"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8. Slovesný opis  </a:t>
            </a:r>
            <a:endPar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 indent="-6350" algn="just">
              <a:lnSpc>
                <a:spcPct val="111000"/>
              </a:lnSpc>
              <a:spcAft>
                <a:spcPts val="45"/>
              </a:spcAft>
            </a:pPr>
            <a:r>
              <a:rPr lang="cs-CZ" dirty="0" smtClean="0">
                <a:solidFill>
                  <a:srgbClr val="000000"/>
                </a:solidFill>
                <a:effectLst/>
                <a:latin typeface="Arial" panose="020B0604020202020204" pitchFamily="34" charset="0"/>
                <a:ea typeface="Arial" panose="020B0604020202020204" pitchFamily="34" charset="0"/>
              </a:rPr>
              <a:t>Př. Právě odešli. </a:t>
            </a:r>
            <a:r>
              <a:rPr lang="cs-CZ" dirty="0" err="1" smtClean="0">
                <a:solidFill>
                  <a:srgbClr val="000000"/>
                </a:solidFill>
                <a:effectLst/>
                <a:latin typeface="Arial" panose="020B0604020202020204" pitchFamily="34" charset="0"/>
                <a:ea typeface="Arial" panose="020B0604020202020204" pitchFamily="34" charset="0"/>
              </a:rPr>
              <a:t>Ils</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viennent</a:t>
            </a:r>
            <a:r>
              <a:rPr lang="cs-CZ" dirty="0" smtClean="0">
                <a:solidFill>
                  <a:srgbClr val="000000"/>
                </a:solidFill>
                <a:effectLst/>
                <a:latin typeface="Arial" panose="020B0604020202020204" pitchFamily="34" charset="0"/>
                <a:ea typeface="Arial" panose="020B0604020202020204" pitchFamily="34" charset="0"/>
              </a:rPr>
              <a:t> de </a:t>
            </a:r>
            <a:r>
              <a:rPr lang="cs-CZ" dirty="0" err="1" smtClean="0">
                <a:solidFill>
                  <a:srgbClr val="000000"/>
                </a:solidFill>
                <a:effectLst/>
                <a:latin typeface="Arial" panose="020B0604020202020204" pitchFamily="34" charset="0"/>
                <a:ea typeface="Arial" panose="020B0604020202020204" pitchFamily="34" charset="0"/>
              </a:rPr>
              <a:t>partir</a:t>
            </a:r>
            <a:r>
              <a:rPr lang="cs-CZ" dirty="0" smtClean="0">
                <a:solidFill>
                  <a:srgbClr val="000000"/>
                </a:solidFill>
                <a:effectLst/>
                <a:latin typeface="Arial" panose="020B0604020202020204" pitchFamily="34" charset="0"/>
                <a:ea typeface="Arial" panose="020B0604020202020204" pitchFamily="34" charset="0"/>
              </a:rPr>
              <a:t>. </a:t>
            </a:r>
          </a:p>
          <a:p>
            <a:pPr lvl="0" algn="just" fontAlgn="base">
              <a:lnSpc>
                <a:spcPct val="112000"/>
              </a:lnSpc>
              <a:spcAft>
                <a:spcPts val="25"/>
              </a:spcAft>
              <a:buClr>
                <a:srgbClr val="000000"/>
              </a:buClr>
              <a:buSzPts val="1300"/>
            </a:pPr>
            <a:r>
              <a:rPr lang="cs-CZ" b="1"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9. Francouzský ekvivalent českého adverbia je součástí </a:t>
            </a:r>
            <a:r>
              <a:rPr lang="cs-CZ" b="1"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verbo</a:t>
            </a:r>
            <a:r>
              <a:rPr lang="cs-CZ" b="1"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-nominální vazby </a:t>
            </a:r>
            <a:endPar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 indent="-6350" algn="just">
              <a:lnSpc>
                <a:spcPct val="111000"/>
              </a:lnSpc>
              <a:spcAft>
                <a:spcPts val="45"/>
              </a:spcAft>
            </a:pPr>
            <a:r>
              <a:rPr lang="cs-CZ" dirty="0" smtClean="0">
                <a:solidFill>
                  <a:srgbClr val="000000"/>
                </a:solidFill>
                <a:effectLst/>
                <a:latin typeface="Arial" panose="020B0604020202020204" pitchFamily="34" charset="0"/>
                <a:ea typeface="Arial" panose="020B0604020202020204" pitchFamily="34" charset="0"/>
              </a:rPr>
              <a:t>Př. Zlostně se zašklebil. </a:t>
            </a:r>
            <a:r>
              <a:rPr lang="cs-CZ" dirty="0" err="1" smtClean="0">
                <a:solidFill>
                  <a:srgbClr val="000000"/>
                </a:solidFill>
                <a:effectLst/>
                <a:latin typeface="Arial" panose="020B0604020202020204" pitchFamily="34" charset="0"/>
                <a:ea typeface="Arial" panose="020B0604020202020204" pitchFamily="34" charset="0"/>
              </a:rPr>
              <a:t>Il</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eut</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une</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grimace</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méchante</a:t>
            </a:r>
            <a:r>
              <a:rPr lang="cs-CZ" dirty="0" smtClean="0">
                <a:solidFill>
                  <a:srgbClr val="000000"/>
                </a:solidFill>
                <a:effectLst/>
                <a:latin typeface="Arial" panose="020B0604020202020204" pitchFamily="34" charset="0"/>
                <a:ea typeface="Arial" panose="020B0604020202020204" pitchFamily="34" charset="0"/>
              </a:rPr>
              <a:t>. </a:t>
            </a:r>
          </a:p>
          <a:p>
            <a:pPr lvl="0" algn="just" fontAlgn="base">
              <a:lnSpc>
                <a:spcPct val="112000"/>
              </a:lnSpc>
              <a:spcAft>
                <a:spcPts val="25"/>
              </a:spcAft>
              <a:buClr>
                <a:srgbClr val="000000"/>
              </a:buClr>
              <a:buSzPts val="1300"/>
            </a:pPr>
            <a:r>
              <a:rPr lang="cs-CZ" b="1"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10. Skupinu 2 adverbií, z nichž jedno je závislé na druhém, opisuje francouzština jinými prostředky: </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Př. Zcela nevinně – en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toute</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innocence</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cs-CZ"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3" name="Nahraný zvuk">
            <a:hlinkClick r:id="" action="ppaction://media"/>
          </p:cNvPr>
          <p:cNvPicPr>
            <a:picLocks noChangeAspect="1"/>
          </p:cNvPicPr>
          <p:nvPr>
            <a:audioFile r:link="rId1"/>
            <p:extLst>
              <p:ext uri="{DAA4B4D4-6D71-4841-9C94-3DE7FCFB9230}">
                <p14:media xmlns:p14="http://schemas.microsoft.com/office/powerpoint/2010/main" r:embed="rId2">
                  <p14:trim st="230300"/>
                </p14:media>
              </p:ext>
            </p:extLst>
          </p:nvPr>
        </p:nvPicPr>
        <p:blipFill>
          <a:blip r:embed="rId4"/>
          <a:stretch>
            <a:fillRect/>
          </a:stretch>
        </p:blipFill>
        <p:spPr>
          <a:xfrm>
            <a:off x="584200" y="1660028"/>
            <a:ext cx="609600" cy="609600"/>
          </a:xfrm>
          <a:prstGeom prst="rect">
            <a:avLst/>
          </a:prstGeom>
        </p:spPr>
      </p:pic>
    </p:spTree>
    <p:extLst>
      <p:ext uri="{BB962C8B-B14F-4D97-AF65-F5344CB8AC3E}">
        <p14:creationId xmlns:p14="http://schemas.microsoft.com/office/powerpoint/2010/main" val="36668018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19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130300" y="940306"/>
            <a:ext cx="9804400" cy="4164923"/>
          </a:xfrm>
          <a:prstGeom prst="rect">
            <a:avLst/>
          </a:prstGeom>
          <a:solidFill>
            <a:schemeClr val="accent2">
              <a:lumMod val="20000"/>
              <a:lumOff val="80000"/>
            </a:schemeClr>
          </a:solidFill>
          <a:effectLst>
            <a:innerShdw blurRad="114300">
              <a:prstClr val="black"/>
            </a:innerShdw>
          </a:effectLst>
        </p:spPr>
        <p:txBody>
          <a:bodyPr wrap="square">
            <a:spAutoFit/>
          </a:bodyPr>
          <a:lstStyle/>
          <a:p>
            <a:pPr lvl="0" algn="just" fontAlgn="base">
              <a:lnSpc>
                <a:spcPct val="111000"/>
              </a:lnSpc>
              <a:spcAft>
                <a:spcPts val="25"/>
              </a:spcAft>
              <a:buClr>
                <a:srgbClr val="000000"/>
              </a:buClr>
              <a:buSzPts val="1300"/>
            </a:pPr>
            <a:r>
              <a:rPr lang="cs-CZ" sz="2000"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 </a:t>
            </a:r>
            <a:r>
              <a:rPr lang="cs-CZ" sz="2000"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Transposez</a:t>
            </a:r>
            <a:r>
              <a:rPr lang="cs-CZ" sz="2000"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cs-CZ" sz="2000"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l’adverbe</a:t>
            </a:r>
            <a:r>
              <a:rPr lang="cs-CZ" sz="2000"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cs-CZ" sz="2000"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tchèque</a:t>
            </a:r>
            <a:r>
              <a:rPr lang="cs-CZ" sz="2000"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en </a:t>
            </a:r>
            <a:r>
              <a:rPr lang="cs-CZ" sz="2000"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français</a:t>
            </a:r>
            <a:r>
              <a:rPr lang="cs-CZ" sz="2000"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à </a:t>
            </a:r>
            <a:r>
              <a:rPr lang="cs-CZ" sz="2000"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l’aide</a:t>
            </a:r>
            <a:r>
              <a:rPr lang="cs-CZ" sz="2000"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cs-CZ" sz="2000"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d’une</a:t>
            </a:r>
            <a:r>
              <a:rPr lang="cs-CZ" sz="2000"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cs-CZ" sz="2000"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préposition</a:t>
            </a:r>
            <a:r>
              <a:rPr lang="cs-CZ" sz="2000"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 </a:t>
            </a:r>
            <a:r>
              <a:rPr lang="cs-CZ" sz="2000"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substantif</a:t>
            </a:r>
            <a:r>
              <a:rPr lang="cs-CZ" sz="2000"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 </a:t>
            </a:r>
            <a:endParaRPr lang="cs-CZ" sz="2000"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lvl="1" algn="just" fontAlgn="base">
              <a:lnSpc>
                <a:spcPct val="111000"/>
              </a:lnSpc>
              <a:spcAft>
                <a:spcPts val="45"/>
              </a:spcAft>
              <a:buClr>
                <a:srgbClr val="000000"/>
              </a:buClr>
              <a:buSzPts val="1300"/>
            </a:pP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 bezpodmínečně  	 	 	 	11. vzrušeně </a:t>
            </a:r>
          </a:p>
          <a:p>
            <a:pPr lvl="1" algn="just" fontAlgn="base">
              <a:lnSpc>
                <a:spcPct val="111000"/>
              </a:lnSpc>
              <a:spcAft>
                <a:spcPts val="45"/>
              </a:spcAft>
              <a:buClr>
                <a:srgbClr val="000000"/>
              </a:buClr>
              <a:buSzPts val="1300"/>
            </a:pPr>
            <a:r>
              <a:rPr lang="cs-CZ" sz="20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2</a:t>
            </a: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podrobně 	 	 	 	12. čestně </a:t>
            </a:r>
          </a:p>
          <a:p>
            <a:pPr lvl="1" algn="just" fontAlgn="base">
              <a:lnSpc>
                <a:spcPct val="111000"/>
              </a:lnSpc>
              <a:spcAft>
                <a:spcPts val="45"/>
              </a:spcAft>
              <a:buClr>
                <a:srgbClr val="000000"/>
              </a:buClr>
              <a:buSzPts val="1300"/>
            </a:pPr>
            <a:r>
              <a:rPr lang="cs-CZ" sz="20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3</a:t>
            </a: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osobně 	 	 	 	 	13. opatrně </a:t>
            </a:r>
          </a:p>
          <a:p>
            <a:pPr lvl="1" algn="just" fontAlgn="base">
              <a:lnSpc>
                <a:spcPct val="111000"/>
              </a:lnSpc>
              <a:spcAft>
                <a:spcPts val="45"/>
              </a:spcAft>
              <a:buClr>
                <a:srgbClr val="000000"/>
              </a:buClr>
              <a:buSzPts val="1300"/>
            </a:pPr>
            <a:r>
              <a:rPr lang="cs-CZ" sz="20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4</a:t>
            </a: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neustále 	 	 	 	 	14. vychytrale </a:t>
            </a:r>
          </a:p>
          <a:p>
            <a:pPr lvl="1" algn="just" fontAlgn="base">
              <a:lnSpc>
                <a:spcPct val="111000"/>
              </a:lnSpc>
              <a:spcAft>
                <a:spcPts val="45"/>
              </a:spcAft>
              <a:buClr>
                <a:srgbClr val="000000"/>
              </a:buClr>
              <a:buSzPts val="1300"/>
            </a:pPr>
            <a:r>
              <a:rPr lang="cs-CZ" sz="20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5</a:t>
            </a: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prozatím 	 	 	 	 	15. tvrdohlavě </a:t>
            </a:r>
          </a:p>
          <a:p>
            <a:pPr lvl="1" algn="just" fontAlgn="base">
              <a:lnSpc>
                <a:spcPct val="111000"/>
              </a:lnSpc>
              <a:spcAft>
                <a:spcPts val="45"/>
              </a:spcAft>
              <a:buClr>
                <a:srgbClr val="000000"/>
              </a:buClr>
              <a:buSzPts val="1300"/>
            </a:pPr>
            <a:r>
              <a:rPr lang="cs-CZ" sz="20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6</a:t>
            </a: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netrpělivě  	 	 	 	16. zlomyslně </a:t>
            </a:r>
          </a:p>
          <a:p>
            <a:pPr lvl="1" algn="just" fontAlgn="base">
              <a:lnSpc>
                <a:spcPct val="111000"/>
              </a:lnSpc>
              <a:spcAft>
                <a:spcPts val="45"/>
              </a:spcAft>
              <a:buClr>
                <a:srgbClr val="000000"/>
              </a:buClr>
              <a:buSzPts val="1300"/>
            </a:pPr>
            <a:r>
              <a:rPr lang="cs-CZ" sz="20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7</a:t>
            </a: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přesně 	 	 	 	 	17. zběsile </a:t>
            </a:r>
          </a:p>
          <a:p>
            <a:pPr lvl="1" algn="just" fontAlgn="base">
              <a:lnSpc>
                <a:spcPct val="111000"/>
              </a:lnSpc>
              <a:spcAft>
                <a:spcPts val="45"/>
              </a:spcAft>
              <a:buClr>
                <a:srgbClr val="000000"/>
              </a:buClr>
              <a:buSzPts val="1300"/>
            </a:pPr>
            <a:r>
              <a:rPr lang="cs-CZ" sz="20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8</a:t>
            </a: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skromně 	 	 	 	 	18. zoufale </a:t>
            </a:r>
          </a:p>
          <a:p>
            <a:pPr lvl="1" algn="just" fontAlgn="base">
              <a:lnSpc>
                <a:spcPct val="111000"/>
              </a:lnSpc>
              <a:spcAft>
                <a:spcPts val="45"/>
              </a:spcAft>
              <a:buClr>
                <a:srgbClr val="000000"/>
              </a:buClr>
              <a:buSzPts val="1300"/>
            </a:pPr>
            <a:r>
              <a:rPr lang="cs-CZ" sz="20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9</a:t>
            </a: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rozhořčeně  	 	 	 	19. obětavě </a:t>
            </a:r>
          </a:p>
          <a:p>
            <a:pPr lvl="1" algn="just" fontAlgn="base">
              <a:lnSpc>
                <a:spcPct val="111000"/>
              </a:lnSpc>
              <a:spcAft>
                <a:spcPts val="45"/>
              </a:spcAft>
              <a:buClr>
                <a:srgbClr val="000000"/>
              </a:buClr>
              <a:buSzPts val="1300"/>
            </a:pPr>
            <a:r>
              <a:rPr lang="cs-CZ" sz="2000"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10.odvážně 	 	 	 	20. zodpovědně </a:t>
            </a:r>
            <a:endParaRPr lang="cs-CZ" sz="20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0700" y="1181100"/>
            <a:ext cx="609600" cy="609600"/>
          </a:xfrm>
          <a:prstGeom prst="rect">
            <a:avLst/>
          </a:prstGeom>
        </p:spPr>
      </p:pic>
      <p:pic>
        <p:nvPicPr>
          <p:cNvPr id="4"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690100" y="4241800"/>
            <a:ext cx="609600" cy="609600"/>
          </a:xfrm>
          <a:prstGeom prst="rect">
            <a:avLst/>
          </a:prstGeom>
        </p:spPr>
      </p:pic>
    </p:spTree>
    <p:extLst>
      <p:ext uri="{BB962C8B-B14F-4D97-AF65-F5344CB8AC3E}">
        <p14:creationId xmlns:p14="http://schemas.microsoft.com/office/powerpoint/2010/main" val="18506261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0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281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079500" y="1447004"/>
            <a:ext cx="10033000" cy="3783536"/>
          </a:xfrm>
          <a:prstGeom prst="rect">
            <a:avLst/>
          </a:prstGeom>
          <a:solidFill>
            <a:schemeClr val="accent2">
              <a:lumMod val="20000"/>
              <a:lumOff val="80000"/>
            </a:schemeClr>
          </a:solidFill>
          <a:effectLst>
            <a:innerShdw blurRad="114300">
              <a:prstClr val="black"/>
            </a:innerShdw>
          </a:effectLst>
        </p:spPr>
        <p:txBody>
          <a:bodyPr wrap="square">
            <a:spAutoFit/>
          </a:bodyPr>
          <a:lstStyle/>
          <a:p>
            <a:pPr lvl="0" algn="just" fontAlgn="base">
              <a:lnSpc>
                <a:spcPct val="111000"/>
              </a:lnSpc>
              <a:spcAft>
                <a:spcPts val="25"/>
              </a:spcAft>
              <a:buClr>
                <a:srgbClr val="000000"/>
              </a:buClr>
              <a:buSzPts val="1300"/>
            </a:pP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2.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Exprimez</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l’adverbe</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tchèque</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„dále“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suivi</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de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l‘infinitif</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 </a:t>
            </a:r>
            <a:endParaRPr lang="cs-CZ"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 indent="-6350" algn="just">
              <a:lnSpc>
                <a:spcPct val="111000"/>
              </a:lnSpc>
              <a:spcAft>
                <a:spcPts val="45"/>
              </a:spcAft>
            </a:pPr>
            <a:r>
              <a:rPr lang="cs-CZ" b="1" dirty="0" err="1" smtClean="0">
                <a:solidFill>
                  <a:srgbClr val="000000"/>
                </a:solidFill>
                <a:effectLst/>
                <a:latin typeface="Arial" panose="020B0604020202020204" pitchFamily="34" charset="0"/>
                <a:ea typeface="Arial" panose="020B0604020202020204" pitchFamily="34" charset="0"/>
              </a:rPr>
              <a:t>Exemple</a:t>
            </a:r>
            <a:r>
              <a:rPr lang="cs-CZ" b="1" dirty="0" smtClean="0">
                <a:solidFill>
                  <a:srgbClr val="000000"/>
                </a:solidFill>
                <a:effectLst/>
                <a:latin typeface="Arial" panose="020B0604020202020204" pitchFamily="34" charset="0"/>
                <a:ea typeface="Arial" panose="020B0604020202020204" pitchFamily="34" charset="0"/>
              </a:rPr>
              <a:t> : </a:t>
            </a:r>
            <a:r>
              <a:rPr lang="cs-CZ" dirty="0" smtClean="0">
                <a:solidFill>
                  <a:srgbClr val="000000"/>
                </a:solidFill>
                <a:effectLst/>
                <a:latin typeface="Arial" panose="020B0604020202020204" pitchFamily="34" charset="0"/>
                <a:ea typeface="Arial" panose="020B0604020202020204" pitchFamily="34" charset="0"/>
              </a:rPr>
              <a:t>Budeme dále pracovat. </a:t>
            </a:r>
            <a:r>
              <a:rPr lang="cs-CZ" dirty="0" err="1" smtClean="0">
                <a:solidFill>
                  <a:srgbClr val="000000"/>
                </a:solidFill>
                <a:effectLst/>
                <a:latin typeface="Arial" panose="020B0604020202020204" pitchFamily="34" charset="0"/>
                <a:ea typeface="Arial" panose="020B0604020202020204" pitchFamily="34" charset="0"/>
              </a:rPr>
              <a:t>Nous</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continuerons</a:t>
            </a:r>
            <a:r>
              <a:rPr lang="cs-CZ" dirty="0" smtClean="0">
                <a:solidFill>
                  <a:srgbClr val="000000"/>
                </a:solidFill>
                <a:effectLst/>
                <a:latin typeface="Arial" panose="020B0604020202020204" pitchFamily="34" charset="0"/>
                <a:ea typeface="Arial" panose="020B0604020202020204" pitchFamily="34" charset="0"/>
              </a:rPr>
              <a:t> à </a:t>
            </a:r>
            <a:r>
              <a:rPr lang="cs-CZ" dirty="0" err="1" smtClean="0">
                <a:solidFill>
                  <a:srgbClr val="000000"/>
                </a:solidFill>
                <a:effectLst/>
                <a:latin typeface="Arial" panose="020B0604020202020204" pitchFamily="34" charset="0"/>
                <a:ea typeface="Arial" panose="020B0604020202020204" pitchFamily="34" charset="0"/>
              </a:rPr>
              <a:t>travailler</a:t>
            </a:r>
            <a:r>
              <a:rPr lang="cs-CZ" dirty="0" smtClean="0">
                <a:solidFill>
                  <a:srgbClr val="000000"/>
                </a:solidFill>
                <a:effectLst/>
                <a:latin typeface="Arial" panose="020B0604020202020204" pitchFamily="34" charset="0"/>
                <a:ea typeface="Arial" panose="020B0604020202020204" pitchFamily="34" charset="0"/>
              </a:rPr>
              <a:t>./</a:t>
            </a:r>
            <a:r>
              <a:rPr lang="cs-CZ" dirty="0" err="1" smtClean="0">
                <a:solidFill>
                  <a:srgbClr val="000000"/>
                </a:solidFill>
                <a:effectLst/>
                <a:latin typeface="Arial" panose="020B0604020202020204" pitchFamily="34" charset="0"/>
                <a:ea typeface="Arial" panose="020B0604020202020204" pitchFamily="34" charset="0"/>
              </a:rPr>
              <a:t>Nous</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poursuivrons</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notre</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travail</a:t>
            </a:r>
            <a:r>
              <a:rPr lang="cs-CZ" dirty="0" smtClean="0">
                <a:solidFill>
                  <a:srgbClr val="000000"/>
                </a:solidFill>
                <a:effectLst/>
                <a:latin typeface="Arial" panose="020B0604020202020204" pitchFamily="34" charset="0"/>
                <a:ea typeface="Arial" panose="020B0604020202020204" pitchFamily="34" charset="0"/>
              </a:rPr>
              <a:t>. </a:t>
            </a:r>
          </a:p>
          <a:p>
            <a:pPr marL="6350" indent="-6350">
              <a:lnSpc>
                <a:spcPct val="107000"/>
              </a:lnSpc>
              <a:spcAft>
                <a:spcPts val="75"/>
              </a:spcAft>
            </a:pPr>
            <a:r>
              <a:rPr lang="cs-CZ" dirty="0" smtClean="0">
                <a:solidFill>
                  <a:srgbClr val="000000"/>
                </a:solidFill>
                <a:effectLst/>
                <a:latin typeface="Arial" panose="020B0604020202020204" pitchFamily="34" charset="0"/>
                <a:ea typeface="Arial" panose="020B0604020202020204" pitchFamily="34" charset="0"/>
              </a:rPr>
              <a:t> </a:t>
            </a:r>
          </a:p>
          <a:p>
            <a:pPr lvl="0"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 Budeme dále uveřejňovat vaše dopisy. </a:t>
            </a:r>
          </a:p>
          <a:p>
            <a:pPr lvl="0"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2. Budeme dále diskutovat o těchto problémech. </a:t>
            </a:r>
          </a:p>
          <a:p>
            <a:pPr lvl="0"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3. Budeme dále kritizovat nešvary. </a:t>
            </a:r>
          </a:p>
          <a:p>
            <a:pPr lvl="0"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4. Budeme dále pomáhat lidem bez prostředků. </a:t>
            </a:r>
          </a:p>
          <a:p>
            <a:pPr lvl="0"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5. Budeme dále zajišťovat bezpečnost zaměstnanců. </a:t>
            </a:r>
          </a:p>
          <a:p>
            <a:pPr lvl="0"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6. Budeme dále kontrolovat své podřízené. </a:t>
            </a:r>
          </a:p>
          <a:p>
            <a:pPr lvl="0"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7. Budeme dále navazovat styky se zákazníky. </a:t>
            </a:r>
          </a:p>
          <a:p>
            <a:pPr lvl="0"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8. Budeme dále pracovat v týmu. </a:t>
            </a:r>
            <a:endParaRPr lang="cs-CZ"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69900" y="1536700"/>
            <a:ext cx="609600" cy="609600"/>
          </a:xfrm>
          <a:prstGeom prst="rect">
            <a:avLst/>
          </a:prstGeom>
        </p:spPr>
      </p:pic>
      <p:pic>
        <p:nvPicPr>
          <p:cNvPr id="4"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829800" y="4394200"/>
            <a:ext cx="609600" cy="609600"/>
          </a:xfrm>
          <a:prstGeom prst="rect">
            <a:avLst/>
          </a:prstGeom>
        </p:spPr>
      </p:pic>
    </p:spTree>
    <p:extLst>
      <p:ext uri="{BB962C8B-B14F-4D97-AF65-F5344CB8AC3E}">
        <p14:creationId xmlns:p14="http://schemas.microsoft.com/office/powerpoint/2010/main" val="12025325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8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39336"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536700" y="1054100"/>
            <a:ext cx="8788400" cy="3781805"/>
          </a:xfrm>
          <a:prstGeom prst="rect">
            <a:avLst/>
          </a:prstGeom>
          <a:solidFill>
            <a:schemeClr val="accent2">
              <a:lumMod val="20000"/>
              <a:lumOff val="80000"/>
            </a:schemeClr>
          </a:solidFill>
          <a:effectLst>
            <a:innerShdw blurRad="114300">
              <a:prstClr val="black"/>
            </a:innerShdw>
          </a:effectLst>
        </p:spPr>
        <p:txBody>
          <a:bodyPr wrap="square">
            <a:spAutoFit/>
          </a:bodyPr>
          <a:lstStyle/>
          <a:p>
            <a:pPr lvl="0" algn="just" fontAlgn="base">
              <a:lnSpc>
                <a:spcPct val="111000"/>
              </a:lnSpc>
              <a:spcAft>
                <a:spcPts val="25"/>
              </a:spcAft>
              <a:buClr>
                <a:srgbClr val="000000"/>
              </a:buClr>
              <a:buSzPts val="1300"/>
            </a:pP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3.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Transformez</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les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adverbes</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suivants</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en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locution</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adverbiale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synonyme</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et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traduisez</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-les en </a:t>
            </a:r>
            <a:r>
              <a:rPr lang="cs-CZ" b="1" u="sng"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tchèque</a:t>
            </a:r>
            <a:r>
              <a:rPr lang="cs-CZ" b="1"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 </a:t>
            </a:r>
            <a:endParaRPr lang="cs-CZ" u="sng"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 indent="-6350" algn="just">
              <a:lnSpc>
                <a:spcPct val="111000"/>
              </a:lnSpc>
              <a:spcAft>
                <a:spcPts val="45"/>
              </a:spcAft>
            </a:pPr>
            <a:r>
              <a:rPr lang="cs-CZ" b="1" dirty="0" err="1" smtClean="0">
                <a:solidFill>
                  <a:srgbClr val="000000"/>
                </a:solidFill>
                <a:effectLst/>
                <a:latin typeface="Arial" panose="020B0604020202020204" pitchFamily="34" charset="0"/>
                <a:ea typeface="Arial" panose="020B0604020202020204" pitchFamily="34" charset="0"/>
              </a:rPr>
              <a:t>Exemple</a:t>
            </a:r>
            <a:r>
              <a:rPr lang="cs-CZ" b="1" dirty="0" smtClean="0">
                <a:solidFill>
                  <a:srgbClr val="000000"/>
                </a:solidFill>
                <a:effectLst/>
                <a:latin typeface="Arial" panose="020B0604020202020204" pitchFamily="34" charset="0"/>
                <a:ea typeface="Arial" panose="020B0604020202020204" pitchFamily="34" charset="0"/>
              </a:rPr>
              <a:t> : </a:t>
            </a:r>
            <a:r>
              <a:rPr lang="cs-CZ" dirty="0" err="1" smtClean="0">
                <a:solidFill>
                  <a:srgbClr val="000000"/>
                </a:solidFill>
                <a:effectLst/>
                <a:latin typeface="Arial" panose="020B0604020202020204" pitchFamily="34" charset="0"/>
                <a:ea typeface="Arial" panose="020B0604020202020204" pitchFamily="34" charset="0"/>
              </a:rPr>
              <a:t>désespérément</a:t>
            </a:r>
            <a:r>
              <a:rPr lang="cs-CZ" dirty="0" smtClean="0">
                <a:solidFill>
                  <a:srgbClr val="000000"/>
                </a:solidFill>
                <a:effectLst/>
                <a:latin typeface="Arial" panose="020B0604020202020204" pitchFamily="34" charset="0"/>
                <a:ea typeface="Arial" panose="020B0604020202020204" pitchFamily="34" charset="0"/>
              </a:rPr>
              <a:t> – </a:t>
            </a:r>
            <a:r>
              <a:rPr lang="cs-CZ" dirty="0" err="1" smtClean="0">
                <a:solidFill>
                  <a:srgbClr val="000000"/>
                </a:solidFill>
                <a:effectLst/>
                <a:latin typeface="Arial" panose="020B0604020202020204" pitchFamily="34" charset="0"/>
                <a:ea typeface="Arial" panose="020B0604020202020204" pitchFamily="34" charset="0"/>
              </a:rPr>
              <a:t>avec</a:t>
            </a:r>
            <a:r>
              <a:rPr lang="cs-CZ" dirty="0" smtClean="0">
                <a:solidFill>
                  <a:srgbClr val="000000"/>
                </a:solidFill>
                <a:effectLst/>
                <a:latin typeface="Arial" panose="020B0604020202020204" pitchFamily="34" charset="0"/>
                <a:ea typeface="Arial" panose="020B0604020202020204" pitchFamily="34" charset="0"/>
              </a:rPr>
              <a:t> </a:t>
            </a:r>
            <a:r>
              <a:rPr lang="cs-CZ" dirty="0" err="1" smtClean="0">
                <a:solidFill>
                  <a:srgbClr val="000000"/>
                </a:solidFill>
                <a:effectLst/>
                <a:latin typeface="Arial" panose="020B0604020202020204" pitchFamily="34" charset="0"/>
                <a:ea typeface="Arial" panose="020B0604020202020204" pitchFamily="34" charset="0"/>
              </a:rPr>
              <a:t>désespoir</a:t>
            </a:r>
            <a:r>
              <a:rPr lang="cs-CZ" dirty="0" smtClean="0">
                <a:solidFill>
                  <a:srgbClr val="000000"/>
                </a:solidFill>
                <a:effectLst/>
                <a:latin typeface="Arial" panose="020B0604020202020204" pitchFamily="34" charset="0"/>
                <a:ea typeface="Arial" panose="020B0604020202020204" pitchFamily="34" charset="0"/>
              </a:rPr>
              <a:t> – zoufale </a:t>
            </a:r>
          </a:p>
          <a:p>
            <a:pPr marL="6350" indent="-6350" algn="just">
              <a:lnSpc>
                <a:spcPct val="111000"/>
              </a:lnSpc>
              <a:spcAft>
                <a:spcPts val="45"/>
              </a:spcAft>
            </a:pPr>
            <a:endParaRPr lang="cs-CZ" dirty="0" smtClean="0">
              <a:solidFill>
                <a:srgbClr val="000000"/>
              </a:solidFill>
              <a:effectLst/>
              <a:latin typeface="Arial" panose="020B0604020202020204" pitchFamily="34" charset="0"/>
              <a:ea typeface="Arial" panose="020B0604020202020204" pitchFamily="34" charset="0"/>
            </a:endParaRPr>
          </a:p>
          <a:p>
            <a:pPr lvl="1"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gentiment</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lvl="1"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2.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cruellement</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lvl="1"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3.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inconditionnellement</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lvl="1"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4.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assidûment</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lvl="1"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5.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impatiemment</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lvl="1"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6.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précisément</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lvl="1"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7.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décidément</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lvl="1" algn="just" fontAlgn="base">
              <a:lnSpc>
                <a:spcPct val="111000"/>
              </a:lnSpc>
              <a:spcAft>
                <a:spcPts val="45"/>
              </a:spcAft>
              <a:buClr>
                <a:srgbClr val="000000"/>
              </a:buClr>
              <a:buSzPts val="1300"/>
            </a:pP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8. </a:t>
            </a:r>
            <a:r>
              <a:rPr lang="cs-CZ" u="none" strike="noStrike" dirty="0" err="1"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justement</a:t>
            </a:r>
            <a:r>
              <a:rPr lang="cs-CZ" u="none" strike="noStrike" dirty="0"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cs-CZ"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7100" y="1206500"/>
            <a:ext cx="609600" cy="609600"/>
          </a:xfrm>
          <a:prstGeom prst="rect">
            <a:avLst/>
          </a:prstGeom>
        </p:spPr>
      </p:pic>
      <p:pic>
        <p:nvPicPr>
          <p:cNvPr id="4"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207500" y="4038600"/>
            <a:ext cx="609600" cy="609600"/>
          </a:xfrm>
          <a:prstGeom prst="rect">
            <a:avLst/>
          </a:prstGeom>
        </p:spPr>
      </p:pic>
    </p:spTree>
    <p:extLst>
      <p:ext uri="{BB962C8B-B14F-4D97-AF65-F5344CB8AC3E}">
        <p14:creationId xmlns:p14="http://schemas.microsoft.com/office/powerpoint/2010/main" val="39133559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6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7981"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409700" y="1143000"/>
            <a:ext cx="9474200" cy="4196533"/>
          </a:xfrm>
          <a:prstGeom prst="rect">
            <a:avLst/>
          </a:prstGeom>
          <a:solidFill>
            <a:schemeClr val="accent2">
              <a:lumMod val="20000"/>
              <a:lumOff val="80000"/>
            </a:schemeClr>
          </a:solidFill>
          <a:effectLst>
            <a:innerShdw blurRad="114300">
              <a:prstClr val="black"/>
            </a:innerShdw>
          </a:effectLst>
        </p:spPr>
        <p:txBody>
          <a:bodyPr wrap="square">
            <a:spAutoFit/>
          </a:bodyPr>
          <a:lstStyle/>
          <a:p>
            <a:pPr lvl="0" fontAlgn="base">
              <a:lnSpc>
                <a:spcPct val="110000"/>
              </a:lnSpc>
              <a:spcAft>
                <a:spcPts val="600"/>
              </a:spcAft>
              <a:buClr>
                <a:srgbClr val="000000"/>
              </a:buClr>
              <a:buSzPts val="1300"/>
            </a:pPr>
            <a:r>
              <a:rPr lang="cs-CZ" b="1" u="sng" smtClean="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4. Traduisez </a:t>
            </a:r>
            <a:r>
              <a:rPr lang="cs-CZ" b="1" u="sng">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le texte suivant en tchèque et commentez les transpositions opérées : </a:t>
            </a:r>
            <a:r>
              <a:rPr lang="cs-CZ" u="sng">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cs-CZ" sz="1400" u="sng">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8890" marR="3810" algn="just">
              <a:lnSpc>
                <a:spcPct val="112000"/>
              </a:lnSpc>
              <a:spcAft>
                <a:spcPts val="0"/>
              </a:spcAft>
            </a:pPr>
            <a:endParaRPr lang="cs-CZ" smtClean="0">
              <a:solidFill>
                <a:srgbClr val="000000"/>
              </a:solidFill>
              <a:latin typeface="Arial" panose="020B0604020202020204" pitchFamily="34" charset="0"/>
              <a:ea typeface="Arial" panose="020B0604020202020204" pitchFamily="34" charset="0"/>
            </a:endParaRPr>
          </a:p>
          <a:p>
            <a:pPr marL="8890" marR="3810" algn="just">
              <a:lnSpc>
                <a:spcPct val="112000"/>
              </a:lnSpc>
              <a:spcAft>
                <a:spcPts val="0"/>
              </a:spcAft>
            </a:pPr>
            <a:r>
              <a:rPr lang="cs-CZ" smtClean="0">
                <a:solidFill>
                  <a:srgbClr val="000000"/>
                </a:solidFill>
                <a:latin typeface="Arial" panose="020B0604020202020204" pitchFamily="34" charset="0"/>
                <a:ea typeface="Arial" panose="020B0604020202020204" pitchFamily="34" charset="0"/>
              </a:rPr>
              <a:t>Dans </a:t>
            </a:r>
            <a:r>
              <a:rPr lang="cs-CZ">
                <a:solidFill>
                  <a:srgbClr val="000000"/>
                </a:solidFill>
                <a:latin typeface="Arial" panose="020B0604020202020204" pitchFamily="34" charset="0"/>
                <a:ea typeface="Arial" panose="020B0604020202020204" pitchFamily="34" charset="0"/>
              </a:rPr>
              <a:t>les pays développés, une personne est exposée à plus de 2 500 messages publicitaires par jour (incluant les affiches que vous voyez dans le train, les annonces radio et télévision que vous entendez même sans être devant votre poste, les prospectus que vous jetez distraitement dans la poubelle, etc.). Mais, de ces 2 500 „impacts“, seuls 5 % vous resteront en mémoire le lendemain. Ce qui n’est déjà pas mal !  </a:t>
            </a:r>
            <a:endParaRPr lang="cs-CZ" smtClean="0">
              <a:solidFill>
                <a:srgbClr val="000000"/>
              </a:solidFill>
              <a:latin typeface="Arial" panose="020B0604020202020204" pitchFamily="34" charset="0"/>
              <a:ea typeface="Arial" panose="020B0604020202020204" pitchFamily="34" charset="0"/>
            </a:endParaRPr>
          </a:p>
          <a:p>
            <a:pPr marL="8890" marR="3810" algn="just">
              <a:lnSpc>
                <a:spcPct val="112000"/>
              </a:lnSpc>
              <a:spcAft>
                <a:spcPts val="0"/>
              </a:spcAft>
            </a:pPr>
            <a:r>
              <a:rPr lang="cs-CZ" smtClean="0">
                <a:solidFill>
                  <a:srgbClr val="000000"/>
                </a:solidFill>
                <a:effectLst/>
                <a:latin typeface="Arial" panose="020B0604020202020204" pitchFamily="34" charset="0"/>
                <a:ea typeface="Calibri" panose="020F0502020204030204" pitchFamily="34" charset="0"/>
              </a:rPr>
              <a:t>…………………………………………………………………………………………………………………………………………………………………………………………………………………………………………………………………………………………………………………………………………………………………………………………………………………………………………………………………………………………………………………………………………………………………………………………………………………………………………</a:t>
            </a:r>
            <a:endParaRPr lang="cs-CZ">
              <a:solidFill>
                <a:srgbClr val="000000"/>
              </a:solidFill>
              <a:effectLst/>
              <a:latin typeface="Calibri" panose="020F0502020204030204" pitchFamily="34" charset="0"/>
              <a:ea typeface="Calibri" panose="020F0502020204030204" pitchFamily="34" charset="0"/>
            </a:endParaRPr>
          </a:p>
        </p:txBody>
      </p:sp>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6600" y="1143000"/>
            <a:ext cx="609600" cy="609600"/>
          </a:xfrm>
          <a:prstGeom prst="rect">
            <a:avLst/>
          </a:prstGeom>
        </p:spPr>
      </p:pic>
      <p:pic>
        <p:nvPicPr>
          <p:cNvPr id="5"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096500" y="4729933"/>
            <a:ext cx="609600" cy="609600"/>
          </a:xfrm>
          <a:prstGeom prst="rect">
            <a:avLst/>
          </a:prstGeom>
        </p:spPr>
      </p:pic>
      <p:pic>
        <p:nvPicPr>
          <p:cNvPr id="6" name="Obrázek 5" descr="\\op.msmt.cz\DavWWWRoot\SiteCollectionDocuments\OPVVV\12_Publicita\Vizuální identita OP VVV - platná loga 2014-2020\02_Logolinky\a) logolink horizontální a vertikální čj barevný\EU OP VVV MSMT logo horizont CZ.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09390" y="5643699"/>
            <a:ext cx="4274820" cy="952500"/>
          </a:xfrm>
          <a:prstGeom prst="rect">
            <a:avLst/>
          </a:prstGeom>
          <a:noFill/>
          <a:ln>
            <a:noFill/>
          </a:ln>
        </p:spPr>
      </p:pic>
    </p:spTree>
    <p:extLst>
      <p:ext uri="{BB962C8B-B14F-4D97-AF65-F5344CB8AC3E}">
        <p14:creationId xmlns:p14="http://schemas.microsoft.com/office/powerpoint/2010/main" val="15288085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32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4787"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TotalTime>
  <Words>494</Words>
  <Application>Microsoft Office PowerPoint</Application>
  <PresentationFormat>Širokoúhlá obrazovka</PresentationFormat>
  <Paragraphs>64</Paragraphs>
  <Slides>7</Slides>
  <Notes>0</Notes>
  <HiddenSlides>0</HiddenSlides>
  <MMClips>10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7</vt:i4>
      </vt:variant>
    </vt:vector>
  </HeadingPairs>
  <TitlesOfParts>
    <vt:vector size="11" baseType="lpstr">
      <vt:lpstr>Arial</vt:lpstr>
      <vt:lpstr>Calibri</vt:lpstr>
      <vt:lpstr>Calibri Light</vt:lpstr>
      <vt:lpstr>Motiv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PK1F- 3. týden</dc:title>
  <dc:creator>Koláříková</dc:creator>
  <cp:lastModifiedBy>martin.buk@tiscali.cz</cp:lastModifiedBy>
  <cp:revision>16</cp:revision>
  <dcterms:created xsi:type="dcterms:W3CDTF">2020-10-08T07:26:00Z</dcterms:created>
  <dcterms:modified xsi:type="dcterms:W3CDTF">2023-02-16T19:59:40Z</dcterms:modified>
</cp:coreProperties>
</file>