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87" r:id="rId3"/>
    <p:sldId id="286" r:id="rId4"/>
    <p:sldId id="288" r:id="rId5"/>
    <p:sldId id="282" r:id="rId6"/>
    <p:sldId id="283" r:id="rId7"/>
    <p:sldId id="284" r:id="rId8"/>
    <p:sldId id="285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8" r:id="rId18"/>
    <p:sldId id="299" r:id="rId19"/>
    <p:sldId id="300" r:id="rId20"/>
    <p:sldId id="297" r:id="rId21"/>
    <p:sldId id="301" r:id="rId2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6" autoAdjust="0"/>
    <p:restoredTop sz="94674"/>
  </p:normalViewPr>
  <p:slideViewPr>
    <p:cSldViewPr>
      <p:cViewPr varScale="1">
        <p:scale>
          <a:sx n="124" d="100"/>
          <a:sy n="124" d="100"/>
        </p:scale>
        <p:origin x="183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22" name="Podnadpi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20" name="Zástupný symbol pro zápatí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Obdélní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cs-CZ"/>
              <a:t>Klepnutím na ikonu přidáte obrázek.</a:t>
            </a:r>
            <a:endParaRPr kumimoji="0" lang="en-US" dirty="0"/>
          </a:p>
        </p:txBody>
      </p:sp>
      <p:sp>
        <p:nvSpPr>
          <p:cNvPr id="9" name="Vývojový diagram: postup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Vývojový diagram: postup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ýseč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stenec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5" name="Obdélní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-714404"/>
            <a:ext cx="9144000" cy="7572404"/>
          </a:xfr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/>
          <a:p>
            <a:pPr algn="ctr"/>
            <a:br>
              <a:rPr lang="cs-CZ" sz="4400" dirty="0">
                <a:latin typeface="Book Antiqua" pitchFamily="18" charset="0"/>
              </a:rPr>
            </a:br>
            <a:br>
              <a:rPr lang="cs-CZ" sz="4400" dirty="0">
                <a:latin typeface="Book Antiqua" pitchFamily="18" charset="0"/>
              </a:rPr>
            </a:br>
            <a:r>
              <a:rPr lang="cs-CZ" sz="4400" dirty="0">
                <a:latin typeface="Book Antiqua" pitchFamily="18" charset="0"/>
              </a:rPr>
              <a:t>FEHLER  IM UNTERRICHT</a:t>
            </a:r>
            <a:br>
              <a:rPr lang="cs-CZ" sz="4400" dirty="0">
                <a:latin typeface="Book Antiqua" pitchFamily="18" charset="0"/>
              </a:rPr>
            </a:br>
            <a:br>
              <a:rPr lang="cs-CZ" sz="4400" dirty="0">
                <a:latin typeface="Book Antiqua" pitchFamily="18" charset="0"/>
              </a:rPr>
            </a:br>
            <a:endParaRPr lang="cs-CZ" sz="4400" dirty="0">
              <a:latin typeface="Book Antiqua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47ADC1A-F63D-4A46-8BAF-9D1AAD856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-33924"/>
            <a:ext cx="72644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02767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WAS HEI</a:t>
            </a:r>
            <a:r>
              <a:rPr lang="el-GR" sz="2000" b="1" u="sng" dirty="0">
                <a:latin typeface="Book Antiqua" pitchFamily="18" charset="0"/>
                <a:cs typeface="Times New Roman"/>
              </a:rPr>
              <a:t>β</a:t>
            </a:r>
            <a:r>
              <a:rPr lang="cs-CZ" sz="2000" b="1" u="sng" dirty="0">
                <a:latin typeface="Book Antiqua" pitchFamily="18" charset="0"/>
                <a:cs typeface="Times New Roman"/>
              </a:rPr>
              <a:t>T SCHRIFTLICHE FEHLERKORREKTUR?</a:t>
            </a:r>
            <a:endParaRPr lang="cs-CZ" sz="2000" b="1" u="sng" dirty="0">
              <a:latin typeface="Book Antiqua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i="1" dirty="0" err="1">
                <a:latin typeface="Book Antiqua" pitchFamily="18" charset="0"/>
              </a:rPr>
              <a:t>Schriftliche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Fehlerkorrektur</a:t>
            </a:r>
            <a:r>
              <a:rPr lang="cs-CZ" sz="2000" i="1" dirty="0">
                <a:latin typeface="Book Antiqua" pitchFamily="18" charset="0"/>
              </a:rPr>
              <a:t>/</a:t>
            </a:r>
            <a:r>
              <a:rPr lang="cs-CZ" sz="2000" i="1" dirty="0" err="1">
                <a:latin typeface="Book Antiqua" pitchFamily="18" charset="0"/>
              </a:rPr>
              <a:t>Mündliche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Fehlerkorrektur</a:t>
            </a:r>
            <a:r>
              <a:rPr lang="cs-CZ" sz="2000" i="1" dirty="0">
                <a:latin typeface="Book Antiqua" pitchFamily="18" charset="0"/>
              </a:rPr>
              <a:t> – </a:t>
            </a:r>
            <a:r>
              <a:rPr lang="cs-CZ" sz="2000" i="1" dirty="0" err="1">
                <a:latin typeface="Book Antiqua" pitchFamily="18" charset="0"/>
              </a:rPr>
              <a:t>Unterschiede</a:t>
            </a:r>
            <a:r>
              <a:rPr lang="cs-CZ" sz="2000" i="1" dirty="0">
                <a:latin typeface="Book Antiqua" pitchFamily="18" charset="0"/>
              </a:rPr>
              <a:t>? </a:t>
            </a:r>
            <a:r>
              <a:rPr lang="cs-CZ" sz="2000" i="1" dirty="0" err="1">
                <a:latin typeface="Book Antiqua" pitchFamily="18" charset="0"/>
              </a:rPr>
              <a:t>Vorteile</a:t>
            </a:r>
            <a:r>
              <a:rPr lang="cs-CZ" sz="2000" i="1" dirty="0">
                <a:latin typeface="Book Antiqua" pitchFamily="18" charset="0"/>
              </a:rPr>
              <a:t>/</a:t>
            </a:r>
            <a:r>
              <a:rPr lang="cs-CZ" sz="2000" i="1" dirty="0" err="1">
                <a:latin typeface="Book Antiqua" pitchFamily="18" charset="0"/>
              </a:rPr>
              <a:t>Nachteile</a:t>
            </a:r>
            <a:r>
              <a:rPr lang="cs-CZ" sz="2000" i="1" dirty="0">
                <a:latin typeface="Book Antiqua" pitchFamily="18" charset="0"/>
              </a:rPr>
              <a:t>?</a:t>
            </a: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Gruppenarbeit</a:t>
            </a:r>
            <a:endParaRPr lang="cs-CZ" sz="2000" dirty="0">
              <a:latin typeface="Book Antiqua" pitchFamily="18" charset="0"/>
            </a:endParaRPr>
          </a:p>
          <a:p>
            <a:endParaRPr lang="cs-CZ" sz="20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WAS HEI</a:t>
            </a:r>
            <a:r>
              <a:rPr lang="el-GR" sz="2000" b="1" u="sng" dirty="0">
                <a:latin typeface="Book Antiqua" pitchFamily="18" charset="0"/>
                <a:cs typeface="Times New Roman"/>
              </a:rPr>
              <a:t>β</a:t>
            </a:r>
            <a:r>
              <a:rPr lang="cs-CZ" sz="2000" b="1" u="sng" dirty="0">
                <a:latin typeface="Book Antiqua" pitchFamily="18" charset="0"/>
                <a:cs typeface="Times New Roman"/>
              </a:rPr>
              <a:t>T SCHRIFTLICHE FEHLERKORREKTUR?</a:t>
            </a:r>
            <a:endParaRPr lang="cs-CZ" sz="2000" b="1" u="sng" dirty="0">
              <a:latin typeface="Book Antiqua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sz="2200" dirty="0" err="1">
                <a:latin typeface="Book Antiqua" pitchFamily="18" charset="0"/>
              </a:rPr>
              <a:t>Nicht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nur</a:t>
            </a:r>
            <a:r>
              <a:rPr lang="cs-CZ" sz="2200" dirty="0">
                <a:latin typeface="Book Antiqua" pitchFamily="18" charset="0"/>
              </a:rPr>
              <a:t> der </a:t>
            </a:r>
            <a:r>
              <a:rPr lang="cs-CZ" sz="2200" dirty="0" err="1">
                <a:latin typeface="Book Antiqua" pitchFamily="18" charset="0"/>
              </a:rPr>
              <a:t>Lernende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hat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bei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schriftlichen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Arbeiten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Zeit</a:t>
            </a:r>
            <a:r>
              <a:rPr lang="cs-CZ" sz="2200" dirty="0">
                <a:latin typeface="Book Antiqua" pitchFamily="18" charset="0"/>
              </a:rPr>
              <a:t>, </a:t>
            </a:r>
            <a:r>
              <a:rPr lang="cs-CZ" sz="2200" dirty="0" err="1">
                <a:latin typeface="Book Antiqua" pitchFamily="18" charset="0"/>
              </a:rPr>
              <a:t>sich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Gedanken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über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seine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Äu</a:t>
            </a:r>
            <a:r>
              <a:rPr lang="el-GR" sz="2200" dirty="0">
                <a:latin typeface="Book Antiqua" pitchFamily="18" charset="0"/>
                <a:cs typeface="Times New Roman"/>
              </a:rPr>
              <a:t>β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erungen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zu</a:t>
            </a:r>
            <a:r>
              <a:rPr lang="cs-CZ" sz="2200" dirty="0">
                <a:latin typeface="Book Antiqua" pitchFamily="18" charset="0"/>
                <a:cs typeface="Times New Roman"/>
              </a:rPr>
              <a:t> machen: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Er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kann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verschiedene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Formulierungen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ausprobieren</a:t>
            </a:r>
            <a:r>
              <a:rPr lang="cs-CZ" sz="2200" dirty="0">
                <a:latin typeface="Book Antiqua" pitchFamily="18" charset="0"/>
                <a:cs typeface="Times New Roman"/>
              </a:rPr>
              <a:t> ,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Entscheidungen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revidieren</a:t>
            </a:r>
            <a:r>
              <a:rPr lang="cs-CZ" sz="2200" dirty="0">
                <a:latin typeface="Book Antiqua" pitchFamily="18" charset="0"/>
                <a:cs typeface="Times New Roman"/>
              </a:rPr>
              <a:t>,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alles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noch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einmal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am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Schluss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überprüfen</a:t>
            </a:r>
            <a:r>
              <a:rPr lang="cs-CZ" sz="2200" dirty="0">
                <a:latin typeface="Book Antiqua" pitchFamily="18" charset="0"/>
                <a:cs typeface="Times New Roman"/>
              </a:rPr>
              <a:t> –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und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dann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vielleicht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doch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die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falsche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Alternative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wählen</a:t>
            </a:r>
            <a:r>
              <a:rPr lang="cs-CZ" sz="2200" dirty="0">
                <a:latin typeface="Book Antiqua" pitchFamily="18" charset="0"/>
                <a:cs typeface="Times New Roman"/>
              </a:rPr>
              <a:t>.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Auch</a:t>
            </a:r>
            <a:r>
              <a:rPr lang="cs-CZ" sz="2200" dirty="0">
                <a:latin typeface="Book Antiqua" pitchFamily="18" charset="0"/>
                <a:cs typeface="Times New Roman"/>
              </a:rPr>
              <a:t> der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Lehrer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hat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bei</a:t>
            </a:r>
            <a:r>
              <a:rPr lang="cs-CZ" sz="2200" dirty="0">
                <a:latin typeface="Book Antiqua" pitchFamily="18" charset="0"/>
                <a:cs typeface="Times New Roman"/>
              </a:rPr>
              <a:t> den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schriftlichen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Korrekturen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mehr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Zeit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und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kann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daher</a:t>
            </a:r>
            <a:r>
              <a:rPr lang="cs-CZ" sz="2200" dirty="0">
                <a:latin typeface="Book Antiqua" pitchFamily="18" charset="0"/>
                <a:cs typeface="Times New Roman"/>
              </a:rPr>
              <a:t> –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anders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als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bei</a:t>
            </a:r>
            <a:r>
              <a:rPr lang="cs-CZ" sz="2200" dirty="0">
                <a:latin typeface="Book Antiqua" pitchFamily="18" charset="0"/>
                <a:cs typeface="Times New Roman"/>
              </a:rPr>
              <a:t> der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mündlichen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Fehlerkorrektur</a:t>
            </a:r>
            <a:r>
              <a:rPr lang="cs-CZ" sz="2200" dirty="0">
                <a:latin typeface="Book Antiqua" pitchFamily="18" charset="0"/>
                <a:cs typeface="Times New Roman"/>
              </a:rPr>
              <a:t> –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begründetere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und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reflektiertere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Entscheidungen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treffen</a:t>
            </a:r>
            <a:r>
              <a:rPr lang="cs-CZ" sz="2200" dirty="0">
                <a:latin typeface="Book Antiqua" pitchFamily="18" charset="0"/>
                <a:cs typeface="Times New Roman"/>
              </a:rPr>
              <a:t>.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Er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kann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überlegen</a:t>
            </a:r>
            <a:r>
              <a:rPr lang="cs-CZ" sz="2200" dirty="0">
                <a:latin typeface="Book Antiqua" pitchFamily="18" charset="0"/>
                <a:cs typeface="Times New Roman"/>
              </a:rPr>
              <a:t>,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bei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wem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er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wie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reagiert</a:t>
            </a:r>
            <a:r>
              <a:rPr lang="cs-CZ" sz="2200" dirty="0">
                <a:latin typeface="Book Antiqua" pitchFamily="18" charset="0"/>
                <a:cs typeface="Times New Roman"/>
              </a:rPr>
              <a:t>, ob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er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Verfahren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individuell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ausrichtet</a:t>
            </a:r>
            <a:r>
              <a:rPr lang="cs-CZ" sz="2200" dirty="0">
                <a:latin typeface="Book Antiqua" pitchFamily="18" charset="0"/>
                <a:cs typeface="Times New Roman"/>
              </a:rPr>
              <a:t> </a:t>
            </a:r>
            <a:r>
              <a:rPr lang="cs-CZ" sz="2200" dirty="0" err="1">
                <a:latin typeface="Book Antiqua" pitchFamily="18" charset="0"/>
                <a:cs typeface="Times New Roman"/>
              </a:rPr>
              <a:t>usw</a:t>
            </a:r>
            <a:r>
              <a:rPr lang="cs-CZ" sz="2200" dirty="0">
                <a:latin typeface="Book Antiqua" pitchFamily="18" charset="0"/>
                <a:cs typeface="Times New Roman"/>
              </a:rPr>
              <a:t>.</a:t>
            </a:r>
          </a:p>
          <a:p>
            <a:endParaRPr lang="cs-CZ" sz="2000" dirty="0">
              <a:latin typeface="Book Antiqua" pitchFamily="18" charset="0"/>
              <a:cs typeface="Times New Roman"/>
            </a:endParaRPr>
          </a:p>
          <a:p>
            <a:r>
              <a:rPr lang="de-DE" sz="2200" dirty="0">
                <a:latin typeface="Book Antiqua" pitchFamily="18" charset="0"/>
              </a:rPr>
              <a:t>Nach </a:t>
            </a:r>
            <a:r>
              <a:rPr lang="cs-CZ" sz="2200" dirty="0" err="1">
                <a:latin typeface="Book Antiqua" pitchFamily="18" charset="0"/>
              </a:rPr>
              <a:t>Heyd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und</a:t>
            </a:r>
            <a:r>
              <a:rPr lang="cs-CZ" sz="2200" dirty="0">
                <a:latin typeface="Book Antiqua" pitchFamily="18" charset="0"/>
              </a:rPr>
              <a:t> </a:t>
            </a:r>
            <a:r>
              <a:rPr lang="cs-CZ" sz="2200" dirty="0" err="1">
                <a:latin typeface="Book Antiqua" pitchFamily="18" charset="0"/>
              </a:rPr>
              <a:t>Kleppin</a:t>
            </a:r>
            <a:r>
              <a:rPr lang="de-DE" sz="2200" dirty="0">
                <a:latin typeface="Book Antiqua" pitchFamily="18" charset="0"/>
              </a:rPr>
              <a:t> ist die mündliche Fehlerkorrektur eine </a:t>
            </a:r>
            <a:r>
              <a:rPr lang="de-DE" sz="2200" u="sng" dirty="0">
                <a:latin typeface="Book Antiqua" pitchFamily="18" charset="0"/>
              </a:rPr>
              <a:t>komplexere Art der Korrektur </a:t>
            </a:r>
            <a:r>
              <a:rPr lang="de-DE" sz="2200" dirty="0">
                <a:latin typeface="Book Antiqua" pitchFamily="18" charset="0"/>
              </a:rPr>
              <a:t>als die schriftliche. Der wichtigste Aspekt hier ist </a:t>
            </a:r>
            <a:r>
              <a:rPr lang="de-DE" sz="2200" u="sng" dirty="0">
                <a:latin typeface="Book Antiqua" pitchFamily="18" charset="0"/>
              </a:rPr>
              <a:t>der Mangel an Zeit</a:t>
            </a:r>
            <a:r>
              <a:rPr lang="de-DE" sz="2200" dirty="0">
                <a:latin typeface="Book Antiqua" pitchFamily="18" charset="0"/>
              </a:rPr>
              <a:t>. Bei der schriftlichen Korrektur hat der Lehrer mehr Zeit nachzudenken wie er einen bestimmten Fehler korrigiert und bei der mündlichen muss die Korrektur sofort passieren. Mündliche Kommunikation hinterlässt </a:t>
            </a:r>
            <a:r>
              <a:rPr lang="de-DE" sz="2200" u="sng" dirty="0">
                <a:latin typeface="Book Antiqua" pitchFamily="18" charset="0"/>
              </a:rPr>
              <a:t>keine sichtbaren Spuren</a:t>
            </a:r>
            <a:r>
              <a:rPr lang="cs-CZ" sz="2200" dirty="0">
                <a:latin typeface="Book Antiqua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SCHRIFTLICHE FEHLERKORREKTUR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2000" dirty="0" err="1">
                <a:latin typeface="Book Antiqua" pitchFamily="18" charset="0"/>
              </a:rPr>
              <a:t>Überlegen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welche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folgenden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Möglichkeiten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Ihrer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Auffassung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von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schriftlicher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Fehlerkorrektur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meisten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entspricht</a:t>
            </a:r>
            <a:r>
              <a:rPr lang="cs-CZ" sz="2000" dirty="0">
                <a:latin typeface="Book Antiqua" pitchFamily="18" charset="0"/>
              </a:rPr>
              <a:t>.</a:t>
            </a: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i="1" dirty="0">
                <a:latin typeface="Book Antiqua" pitchFamily="18" charset="0"/>
              </a:rPr>
              <a:t>1) Der </a:t>
            </a:r>
            <a:r>
              <a:rPr lang="cs-CZ" sz="2000" i="1" dirty="0" err="1">
                <a:latin typeface="Book Antiqua" pitchFamily="18" charset="0"/>
              </a:rPr>
              <a:t>Lehrer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macht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nur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deutlich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dass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mit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einer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Äu</a:t>
            </a:r>
            <a:r>
              <a:rPr lang="el-GR" sz="2000" i="1" dirty="0">
                <a:latin typeface="Times New Roman"/>
                <a:cs typeface="Times New Roman"/>
              </a:rPr>
              <a:t>β</a:t>
            </a:r>
            <a:r>
              <a:rPr lang="cs-CZ" sz="2000" i="1" dirty="0" err="1">
                <a:latin typeface="Times New Roman"/>
                <a:cs typeface="Times New Roman"/>
              </a:rPr>
              <a:t>erung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nicht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einverstanden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ist</a:t>
            </a:r>
            <a:r>
              <a:rPr lang="cs-CZ" sz="2000" i="1" dirty="0">
                <a:latin typeface="Times New Roman"/>
                <a:cs typeface="Times New Roman"/>
              </a:rPr>
              <a:t>. </a:t>
            </a:r>
            <a:r>
              <a:rPr lang="cs-CZ" sz="2000" i="1" dirty="0" err="1">
                <a:latin typeface="Times New Roman"/>
                <a:cs typeface="Times New Roman"/>
              </a:rPr>
              <a:t>Er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unterstreicht</a:t>
            </a:r>
            <a:r>
              <a:rPr lang="cs-CZ" sz="2000" i="1" dirty="0">
                <a:latin typeface="Times New Roman"/>
                <a:cs typeface="Times New Roman"/>
              </a:rPr>
              <a:t> z. B. den </a:t>
            </a:r>
            <a:r>
              <a:rPr lang="cs-CZ" sz="2000" i="1" dirty="0" err="1">
                <a:latin typeface="Times New Roman"/>
                <a:cs typeface="Times New Roman"/>
              </a:rPr>
              <a:t>fehlerhaften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Teil</a:t>
            </a:r>
            <a:r>
              <a:rPr lang="cs-CZ" sz="2000" i="1" dirty="0">
                <a:latin typeface="Times New Roman"/>
                <a:cs typeface="Times New Roman"/>
              </a:rPr>
              <a:t>.</a:t>
            </a:r>
          </a:p>
          <a:p>
            <a:r>
              <a:rPr lang="cs-CZ" sz="2000" i="1" dirty="0">
                <a:latin typeface="Times New Roman"/>
                <a:cs typeface="Times New Roman"/>
              </a:rPr>
              <a:t>2) Der </a:t>
            </a:r>
            <a:r>
              <a:rPr lang="cs-CZ" sz="2000" i="1" dirty="0" err="1">
                <a:latin typeface="Times New Roman"/>
                <a:cs typeface="Times New Roman"/>
              </a:rPr>
              <a:t>Lehrer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macht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deutlich</a:t>
            </a:r>
            <a:r>
              <a:rPr lang="cs-CZ" sz="2000" i="1" dirty="0">
                <a:latin typeface="Times New Roman"/>
                <a:cs typeface="Times New Roman"/>
              </a:rPr>
              <a:t>, </a:t>
            </a:r>
            <a:r>
              <a:rPr lang="cs-CZ" sz="2000" i="1" dirty="0" err="1">
                <a:latin typeface="Times New Roman"/>
                <a:cs typeface="Times New Roman"/>
              </a:rPr>
              <a:t>dass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er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mit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einer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Äu</a:t>
            </a:r>
            <a:r>
              <a:rPr lang="el-GR" sz="2000" i="1" dirty="0">
                <a:latin typeface="Times New Roman"/>
                <a:cs typeface="Times New Roman"/>
              </a:rPr>
              <a:t>β</a:t>
            </a:r>
            <a:r>
              <a:rPr lang="cs-CZ" sz="2000" i="1" dirty="0" err="1">
                <a:latin typeface="Times New Roman"/>
                <a:cs typeface="Times New Roman"/>
              </a:rPr>
              <a:t>erung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nicht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einverstanden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ist</a:t>
            </a:r>
            <a:r>
              <a:rPr lang="cs-CZ" sz="2000" i="1" dirty="0">
                <a:latin typeface="Times New Roman"/>
                <a:cs typeface="Times New Roman"/>
              </a:rPr>
              <a:t>, </a:t>
            </a:r>
            <a:r>
              <a:rPr lang="cs-CZ" sz="2000" i="1" dirty="0" err="1">
                <a:latin typeface="Times New Roman"/>
                <a:cs typeface="Times New Roman"/>
              </a:rPr>
              <a:t>und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gibt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dem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Lernenden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zusätzlich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eine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Hilfe</a:t>
            </a:r>
            <a:r>
              <a:rPr lang="cs-CZ" sz="2000" i="1" dirty="0">
                <a:latin typeface="Times New Roman"/>
                <a:cs typeface="Times New Roman"/>
              </a:rPr>
              <a:t>. </a:t>
            </a:r>
            <a:r>
              <a:rPr lang="cs-CZ" sz="2000" i="1" dirty="0" err="1">
                <a:latin typeface="Times New Roman"/>
                <a:cs typeface="Times New Roman"/>
              </a:rPr>
              <a:t>Er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streicht</a:t>
            </a:r>
            <a:r>
              <a:rPr lang="cs-CZ" sz="2000" i="1" dirty="0">
                <a:latin typeface="Times New Roman"/>
                <a:cs typeface="Times New Roman"/>
              </a:rPr>
              <a:t> z. B. den </a:t>
            </a:r>
            <a:r>
              <a:rPr lang="cs-CZ" sz="2000" i="1" dirty="0" err="1">
                <a:latin typeface="Times New Roman"/>
                <a:cs typeface="Times New Roman"/>
              </a:rPr>
              <a:t>Fehler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an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und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kennzeichnet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ihn</a:t>
            </a:r>
            <a:r>
              <a:rPr lang="cs-CZ" sz="2000" i="1" dirty="0">
                <a:latin typeface="Times New Roman"/>
                <a:cs typeface="Times New Roman"/>
              </a:rPr>
              <a:t> au</a:t>
            </a:r>
            <a:r>
              <a:rPr lang="el-GR" sz="2000" i="1" dirty="0">
                <a:latin typeface="Times New Roman"/>
                <a:cs typeface="Times New Roman"/>
              </a:rPr>
              <a:t>β</a:t>
            </a:r>
            <a:r>
              <a:rPr lang="cs-CZ" sz="2000" i="1" dirty="0" err="1">
                <a:latin typeface="Times New Roman"/>
                <a:cs typeface="Times New Roman"/>
              </a:rPr>
              <a:t>erdem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genauer</a:t>
            </a:r>
            <a:r>
              <a:rPr lang="cs-CZ" sz="2000" i="1" dirty="0">
                <a:latin typeface="Times New Roman"/>
                <a:cs typeface="Times New Roman"/>
              </a:rPr>
              <a:t> (z. B. </a:t>
            </a:r>
            <a:r>
              <a:rPr lang="cs-CZ" sz="2000" i="1" dirty="0" err="1">
                <a:latin typeface="Times New Roman"/>
                <a:cs typeface="Times New Roman"/>
              </a:rPr>
              <a:t>lexikalischer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Fehler</a:t>
            </a:r>
            <a:r>
              <a:rPr lang="cs-CZ" sz="2000" i="1" dirty="0">
                <a:latin typeface="Times New Roman"/>
                <a:cs typeface="Times New Roman"/>
              </a:rPr>
              <a:t>, </a:t>
            </a:r>
            <a:r>
              <a:rPr lang="cs-CZ" sz="2000" i="1" dirty="0" err="1">
                <a:latin typeface="Times New Roman"/>
                <a:cs typeface="Times New Roman"/>
              </a:rPr>
              <a:t>Fehler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beim</a:t>
            </a:r>
            <a:r>
              <a:rPr lang="cs-CZ" sz="2000" i="1" dirty="0">
                <a:latin typeface="Times New Roman"/>
                <a:cs typeface="Times New Roman"/>
              </a:rPr>
              <a:t> Genus, Modus, </a:t>
            </a:r>
            <a:r>
              <a:rPr lang="cs-CZ" sz="2000" i="1" dirty="0" err="1">
                <a:latin typeface="Times New Roman"/>
                <a:cs typeface="Times New Roman"/>
              </a:rPr>
              <a:t>Tempus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etc</a:t>
            </a:r>
            <a:r>
              <a:rPr lang="cs-CZ" sz="2000" i="1" dirty="0">
                <a:latin typeface="Times New Roman"/>
                <a:cs typeface="Times New Roman"/>
              </a:rPr>
              <a:t>.).</a:t>
            </a:r>
          </a:p>
          <a:p>
            <a:r>
              <a:rPr lang="cs-CZ" sz="2000" i="1" dirty="0">
                <a:latin typeface="Times New Roman"/>
                <a:cs typeface="Times New Roman"/>
              </a:rPr>
              <a:t>3) Der </a:t>
            </a:r>
            <a:r>
              <a:rPr lang="cs-CZ" sz="2000" i="1" dirty="0" err="1">
                <a:latin typeface="Times New Roman"/>
                <a:cs typeface="Times New Roman"/>
              </a:rPr>
              <a:t>Lehrer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markiert</a:t>
            </a:r>
            <a:r>
              <a:rPr lang="cs-CZ" sz="2000" i="1" dirty="0">
                <a:latin typeface="Times New Roman"/>
                <a:cs typeface="Times New Roman"/>
              </a:rPr>
              <a:t> den </a:t>
            </a:r>
            <a:r>
              <a:rPr lang="cs-CZ" sz="2000" i="1" dirty="0" err="1">
                <a:latin typeface="Times New Roman"/>
                <a:cs typeface="Times New Roman"/>
              </a:rPr>
              <a:t>Fehler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und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schreibt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die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korrekte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Äu</a:t>
            </a:r>
            <a:r>
              <a:rPr lang="el-GR" sz="2000" i="1" dirty="0">
                <a:latin typeface="Times New Roman"/>
                <a:cs typeface="Times New Roman"/>
              </a:rPr>
              <a:t>β</a:t>
            </a:r>
            <a:r>
              <a:rPr lang="cs-CZ" sz="2000" i="1" dirty="0" err="1">
                <a:latin typeface="Times New Roman"/>
                <a:cs typeface="Times New Roman"/>
              </a:rPr>
              <a:t>erung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auf</a:t>
            </a:r>
            <a:r>
              <a:rPr lang="cs-CZ" sz="2000" i="1" dirty="0">
                <a:latin typeface="Times New Roman"/>
                <a:cs typeface="Times New Roman"/>
              </a:rPr>
              <a:t>.</a:t>
            </a:r>
          </a:p>
          <a:p>
            <a:r>
              <a:rPr lang="cs-CZ" sz="2000" i="1" dirty="0">
                <a:latin typeface="Times New Roman"/>
                <a:cs typeface="Times New Roman"/>
              </a:rPr>
              <a:t>4) Der </a:t>
            </a:r>
            <a:r>
              <a:rPr lang="cs-CZ" sz="2000" i="1" dirty="0" err="1">
                <a:latin typeface="Times New Roman"/>
                <a:cs typeface="Times New Roman"/>
              </a:rPr>
              <a:t>Lernende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verbessert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schlie</a:t>
            </a:r>
            <a:r>
              <a:rPr lang="el-GR" sz="2000" i="1" dirty="0">
                <a:latin typeface="Times New Roman"/>
                <a:cs typeface="Times New Roman"/>
              </a:rPr>
              <a:t>β</a:t>
            </a:r>
            <a:r>
              <a:rPr lang="cs-CZ" sz="2000" i="1" dirty="0" err="1">
                <a:latin typeface="Times New Roman"/>
                <a:cs typeface="Times New Roman"/>
              </a:rPr>
              <a:t>lich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seinen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Fehler</a:t>
            </a:r>
            <a:r>
              <a:rPr lang="cs-CZ" sz="2000" i="1" dirty="0">
                <a:latin typeface="Times New Roman"/>
                <a:cs typeface="Times New Roman"/>
              </a:rPr>
              <a:t>. </a:t>
            </a:r>
            <a:r>
              <a:rPr lang="cs-CZ" sz="2000" i="1" dirty="0" err="1">
                <a:latin typeface="Times New Roman"/>
                <a:cs typeface="Times New Roman"/>
              </a:rPr>
              <a:t>Dies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macht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er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entweder</a:t>
            </a:r>
            <a:r>
              <a:rPr lang="cs-CZ" sz="2000" i="1" dirty="0">
                <a:latin typeface="Times New Roman"/>
                <a:cs typeface="Times New Roman"/>
              </a:rPr>
              <a:t> nach </a:t>
            </a:r>
            <a:r>
              <a:rPr lang="cs-CZ" sz="2000" i="1" dirty="0" err="1">
                <a:latin typeface="Times New Roman"/>
                <a:cs typeface="Times New Roman"/>
              </a:rPr>
              <a:t>einer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Fehlermarkierung</a:t>
            </a:r>
            <a:r>
              <a:rPr lang="cs-CZ" sz="2000" i="1" dirty="0">
                <a:latin typeface="Times New Roman"/>
                <a:cs typeface="Times New Roman"/>
              </a:rPr>
              <a:t> des </a:t>
            </a:r>
            <a:r>
              <a:rPr lang="cs-CZ" sz="2000" i="1" dirty="0" err="1">
                <a:latin typeface="Times New Roman"/>
                <a:cs typeface="Times New Roman"/>
              </a:rPr>
              <a:t>Lehrers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selbstständig</a:t>
            </a:r>
            <a:r>
              <a:rPr lang="cs-CZ" sz="2000" i="1" dirty="0">
                <a:latin typeface="Times New Roman"/>
                <a:cs typeface="Times New Roman"/>
              </a:rPr>
              <a:t> oder </a:t>
            </a:r>
            <a:r>
              <a:rPr lang="cs-CZ" sz="2000" i="1" dirty="0" err="1">
                <a:latin typeface="Times New Roman"/>
                <a:cs typeface="Times New Roman"/>
              </a:rPr>
              <a:t>er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schreibt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die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vom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Lehrer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korrigierte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Aufgabe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noch</a:t>
            </a:r>
            <a:r>
              <a:rPr lang="cs-CZ" sz="2000" i="1" dirty="0">
                <a:latin typeface="Times New Roman"/>
                <a:cs typeface="Times New Roman"/>
              </a:rPr>
              <a:t> </a:t>
            </a:r>
            <a:r>
              <a:rPr lang="cs-CZ" sz="2000" i="1" dirty="0" err="1">
                <a:latin typeface="Times New Roman"/>
                <a:cs typeface="Times New Roman"/>
              </a:rPr>
              <a:t>einmal</a:t>
            </a:r>
            <a:r>
              <a:rPr lang="cs-CZ" sz="2000" i="1" dirty="0">
                <a:latin typeface="Times New Roman"/>
                <a:cs typeface="Times New Roman"/>
              </a:rPr>
              <a:t> ab.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Book Antiqua" pitchFamily="18" charset="0"/>
              </a:rPr>
              <a:t>SCHRIFTLICHE FEHLERKORREKTUR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000" dirty="0">
              <a:latin typeface="Book Antiqua" pitchFamily="18" charset="0"/>
            </a:endParaRPr>
          </a:p>
          <a:p>
            <a:r>
              <a:rPr lang="cs-CZ" sz="2000" i="1" dirty="0" err="1">
                <a:latin typeface="Book Antiqua" pitchFamily="18" charset="0"/>
              </a:rPr>
              <a:t>Welche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Übungstypen</a:t>
            </a:r>
            <a:r>
              <a:rPr lang="cs-CZ" sz="2000" i="1" dirty="0">
                <a:latin typeface="Book Antiqua" pitchFamily="18" charset="0"/>
              </a:rPr>
              <a:t>/</a:t>
            </a:r>
            <a:r>
              <a:rPr lang="cs-CZ" sz="2000" i="1" dirty="0" err="1">
                <a:latin typeface="Book Antiqua" pitchFamily="18" charset="0"/>
              </a:rPr>
              <a:t>Tests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benutzen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bei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Ihrem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Unterricht</a:t>
            </a:r>
            <a:r>
              <a:rPr lang="cs-CZ" sz="2000" i="1" dirty="0">
                <a:latin typeface="Book Antiqua" pitchFamily="18" charset="0"/>
              </a:rPr>
              <a:t>? </a:t>
            </a:r>
            <a:r>
              <a:rPr lang="cs-CZ" sz="2000" i="1" dirty="0" err="1">
                <a:latin typeface="Book Antiqua" pitchFamily="18" charset="0"/>
              </a:rPr>
              <a:t>Geschlossene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Übungstypen</a:t>
            </a:r>
            <a:r>
              <a:rPr lang="cs-CZ" sz="2000" i="1" dirty="0">
                <a:latin typeface="Book Antiqua" pitchFamily="18" charset="0"/>
              </a:rPr>
              <a:t>? </a:t>
            </a:r>
            <a:r>
              <a:rPr lang="cs-CZ" sz="2000" i="1" dirty="0" err="1">
                <a:latin typeface="Book Antiqua" pitchFamily="18" charset="0"/>
              </a:rPr>
              <a:t>Freie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schriftlichen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Produktionen</a:t>
            </a:r>
            <a:r>
              <a:rPr lang="cs-CZ" sz="2000" i="1" dirty="0">
                <a:latin typeface="Book Antiqua" pitchFamily="18" charset="0"/>
              </a:rPr>
              <a:t>? </a:t>
            </a:r>
            <a:r>
              <a:rPr lang="cs-CZ" sz="2000" i="1" dirty="0" err="1">
                <a:latin typeface="Book Antiqua" pitchFamily="18" charset="0"/>
              </a:rPr>
              <a:t>Welche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Übungstypen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kennen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noch</a:t>
            </a:r>
            <a:r>
              <a:rPr lang="cs-CZ" sz="2000" i="1" dirty="0">
                <a:latin typeface="Book Antiqua" pitchFamily="18" charset="0"/>
              </a:rPr>
              <a:t>?</a:t>
            </a:r>
          </a:p>
          <a:p>
            <a:pPr>
              <a:buNone/>
            </a:pPr>
            <a:endParaRPr lang="cs-CZ" sz="2000" dirty="0">
              <a:latin typeface="Book Antiqua" pitchFamily="18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SCHRIFTLICHE FEHLERKORREKTUR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>
                <a:latin typeface="Book Antiqua" pitchFamily="18" charset="0"/>
              </a:rPr>
              <a:t>Um </a:t>
            </a:r>
            <a:r>
              <a:rPr lang="cs-CZ" sz="2000" dirty="0" err="1">
                <a:latin typeface="Book Antiqua" pitchFamily="18" charset="0"/>
              </a:rPr>
              <a:t>ein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Vielfaches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komplizierter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als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Korrektur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von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geschlossenen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Übungstypen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ist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natürlich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Korrektur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von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freien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schriftlichen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Produktionen</a:t>
            </a:r>
            <a:r>
              <a:rPr lang="cs-CZ" sz="2000" dirty="0">
                <a:latin typeface="Book Antiqua" pitchFamily="18" charset="0"/>
              </a:rPr>
              <a:t>. </a:t>
            </a:r>
            <a:r>
              <a:rPr lang="cs-CZ" sz="2000" i="1" dirty="0" err="1">
                <a:latin typeface="Book Antiqua" pitchFamily="18" charset="0"/>
              </a:rPr>
              <a:t>Warum</a:t>
            </a:r>
            <a:r>
              <a:rPr lang="cs-CZ" sz="2000" i="1" dirty="0">
                <a:latin typeface="Book Antiqua" pitchFamily="18" charset="0"/>
              </a:rPr>
              <a:t>? </a:t>
            </a:r>
            <a:r>
              <a:rPr lang="cs-CZ" sz="2000" i="1" dirty="0" err="1">
                <a:latin typeface="Book Antiqua" pitchFamily="18" charset="0"/>
              </a:rPr>
              <a:t>Welche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Fragen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können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wir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uns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stellen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wenn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wir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eine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schriftliche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Prüfung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korrigieren</a:t>
            </a:r>
            <a:r>
              <a:rPr lang="cs-CZ" sz="2000" i="1" dirty="0">
                <a:latin typeface="Book Antiqua" pitchFamily="18" charset="0"/>
              </a:rPr>
              <a:t>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SCHRIFTLICHE FEHLERKORRETUR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000" dirty="0" err="1">
                <a:latin typeface="Book Antiqua" pitchFamily="18" charset="0"/>
              </a:rPr>
              <a:t>Hierbei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können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wir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uns</a:t>
            </a:r>
            <a:r>
              <a:rPr lang="cs-CZ" sz="2000" dirty="0">
                <a:latin typeface="Book Antiqua" pitchFamily="18" charset="0"/>
              </a:rPr>
              <a:t> vor </a:t>
            </a:r>
            <a:r>
              <a:rPr lang="cs-CZ" sz="2000" dirty="0" err="1">
                <a:latin typeface="Book Antiqua" pitchFamily="18" charset="0"/>
              </a:rPr>
              <a:t>allem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mit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folgenden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Fragen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beschäftigen</a:t>
            </a:r>
            <a:r>
              <a:rPr lang="cs-CZ" sz="2000" dirty="0">
                <a:latin typeface="Book Antiqua" pitchFamily="18" charset="0"/>
              </a:rPr>
              <a:t>:</a:t>
            </a: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i="1" dirty="0">
                <a:latin typeface="Book Antiqua" pitchFamily="18" charset="0"/>
              </a:rPr>
              <a:t>1) </a:t>
            </a:r>
            <a:r>
              <a:rPr lang="cs-CZ" sz="2000" i="1" dirty="0" err="1">
                <a:latin typeface="Book Antiqua" pitchFamily="18" charset="0"/>
              </a:rPr>
              <a:t>Was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ist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falsch</a:t>
            </a:r>
            <a:r>
              <a:rPr lang="cs-CZ" sz="2000" i="1" dirty="0">
                <a:latin typeface="Book Antiqua" pitchFamily="18" charset="0"/>
              </a:rPr>
              <a:t>? </a:t>
            </a:r>
            <a:r>
              <a:rPr lang="cs-CZ" sz="2000" i="1" dirty="0" err="1">
                <a:latin typeface="Book Antiqua" pitchFamily="18" charset="0"/>
              </a:rPr>
              <a:t>Was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kann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ich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noch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akzeptieren</a:t>
            </a:r>
            <a:r>
              <a:rPr lang="cs-CZ" sz="2000" i="1" dirty="0">
                <a:latin typeface="Book Antiqua" pitchFamily="18" charset="0"/>
              </a:rPr>
              <a:t>?</a:t>
            </a:r>
          </a:p>
          <a:p>
            <a:r>
              <a:rPr lang="cs-CZ" sz="2000" i="1" dirty="0">
                <a:latin typeface="Book Antiqua" pitchFamily="18" charset="0"/>
              </a:rPr>
              <a:t>2) </a:t>
            </a:r>
            <a:r>
              <a:rPr lang="cs-CZ" sz="2000" i="1" dirty="0" err="1">
                <a:latin typeface="Book Antiqua" pitchFamily="18" charset="0"/>
              </a:rPr>
              <a:t>Werde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ich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alle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Fehler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korrigieren</a:t>
            </a:r>
            <a:r>
              <a:rPr lang="cs-CZ" sz="2000" i="1" dirty="0">
                <a:latin typeface="Book Antiqua" pitchFamily="18" charset="0"/>
              </a:rPr>
              <a:t>?</a:t>
            </a:r>
          </a:p>
          <a:p>
            <a:r>
              <a:rPr lang="cs-CZ" sz="2000" i="1" dirty="0">
                <a:latin typeface="Book Antiqua" pitchFamily="18" charset="0"/>
              </a:rPr>
              <a:t>3) </a:t>
            </a:r>
            <a:r>
              <a:rPr lang="cs-CZ" sz="2000" i="1" dirty="0" err="1">
                <a:latin typeface="Book Antiqua" pitchFamily="18" charset="0"/>
              </a:rPr>
              <a:t>Schreibe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ich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die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richtige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Form</a:t>
            </a:r>
            <a:r>
              <a:rPr lang="cs-CZ" sz="2000" i="1" dirty="0">
                <a:latin typeface="Book Antiqua" pitchFamily="18" charset="0"/>
              </a:rPr>
              <a:t> in </a:t>
            </a:r>
            <a:r>
              <a:rPr lang="cs-CZ" sz="2000" i="1" dirty="0" err="1">
                <a:latin typeface="Book Antiqua" pitchFamily="18" charset="0"/>
              </a:rPr>
              <a:t>die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Lernerproduktion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hinein</a:t>
            </a:r>
            <a:r>
              <a:rPr lang="cs-CZ" sz="2000" i="1" dirty="0">
                <a:latin typeface="Book Antiqua" pitchFamily="18" charset="0"/>
              </a:rPr>
              <a:t>?</a:t>
            </a:r>
          </a:p>
          <a:p>
            <a:r>
              <a:rPr lang="cs-CZ" sz="2000" i="1" dirty="0">
                <a:latin typeface="Book Antiqua" pitchFamily="18" charset="0"/>
              </a:rPr>
              <a:t>4) </a:t>
            </a:r>
            <a:r>
              <a:rPr lang="cs-CZ" sz="2000" i="1" dirty="0" err="1">
                <a:latin typeface="Book Antiqua" pitchFamily="18" charset="0"/>
              </a:rPr>
              <a:t>Wie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bringe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ich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die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Lernenden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dazu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sich</a:t>
            </a:r>
            <a:r>
              <a:rPr lang="cs-CZ" sz="2000" i="1" dirty="0">
                <a:latin typeface="Book Antiqua" pitchFamily="18" charset="0"/>
              </a:rPr>
              <a:t> aktiv </a:t>
            </a:r>
            <a:r>
              <a:rPr lang="cs-CZ" sz="2000" i="1" dirty="0" err="1">
                <a:latin typeface="Book Antiqua" pitchFamily="18" charset="0"/>
              </a:rPr>
              <a:t>mit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meinen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Korrekturen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auseinander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zu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setzen</a:t>
            </a:r>
            <a:r>
              <a:rPr lang="cs-CZ" sz="2000" i="1" dirty="0">
                <a:latin typeface="Book Antiqua" pitchFamily="18" charset="0"/>
              </a:rPr>
              <a:t>?</a:t>
            </a:r>
          </a:p>
          <a:p>
            <a:endParaRPr lang="cs-CZ" sz="2000" i="1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Festzuhalten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ist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hier</a:t>
            </a:r>
            <a:r>
              <a:rPr lang="cs-CZ" sz="2000" dirty="0">
                <a:latin typeface="Book Antiqua" pitchFamily="18" charset="0"/>
              </a:rPr>
              <a:t>: Man </a:t>
            </a:r>
            <a:r>
              <a:rPr lang="cs-CZ" sz="2000" dirty="0" err="1">
                <a:latin typeface="Book Antiqua" pitchFamily="18" charset="0"/>
              </a:rPr>
              <a:t>sollte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unbedingt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unterscheiden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zwischen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Korrektur</a:t>
            </a:r>
            <a:r>
              <a:rPr lang="cs-CZ" sz="2000" dirty="0">
                <a:latin typeface="Book Antiqua" pitchFamily="18" charset="0"/>
              </a:rPr>
              <a:t> ,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Leistungsmessung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dienen</a:t>
            </a:r>
            <a:r>
              <a:rPr lang="cs-CZ" sz="2000" dirty="0">
                <a:latin typeface="Book Antiqua" pitchFamily="18" charset="0"/>
              </a:rPr>
              <a:t> soll, </a:t>
            </a:r>
            <a:r>
              <a:rPr lang="cs-CZ" sz="2000" dirty="0" err="1">
                <a:latin typeface="Book Antiqua" pitchFamily="18" charset="0"/>
              </a:rPr>
              <a:t>und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Korrektur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zum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Ziel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hat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einen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Lernfortschritt</a:t>
            </a:r>
            <a:r>
              <a:rPr lang="cs-CZ" sz="2000" dirty="0">
                <a:latin typeface="Book Antiqua" pitchFamily="18" charset="0"/>
              </a:rPr>
              <a:t> in den </a:t>
            </a:r>
            <a:r>
              <a:rPr lang="cs-CZ" sz="2000" dirty="0" err="1">
                <a:latin typeface="Book Antiqua" pitchFamily="18" charset="0"/>
              </a:rPr>
              <a:t>noch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fehlerhaften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Bereichen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zu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erzielen</a:t>
            </a:r>
            <a:r>
              <a:rPr lang="cs-CZ" sz="2000" dirty="0">
                <a:latin typeface="Book Antiqua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WIE VIEL AN SCHRIFTLICHER KORREKTUR IST NOTWENDIG  UND WELCHE FEHLER SOLLTE MAN KORRIGIEREN?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err="1">
                <a:latin typeface="Book Antiqua" pitchFamily="18" charset="0"/>
              </a:rPr>
              <a:t>Gruppenarbeit</a:t>
            </a:r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Diskussion</a:t>
            </a:r>
            <a:endParaRPr lang="cs-CZ" sz="2000" dirty="0">
              <a:latin typeface="Book Antiqua" pitchFamily="18" charset="0"/>
            </a:endParaRPr>
          </a:p>
          <a:p>
            <a:endParaRPr lang="cs-CZ" sz="2000" i="1" dirty="0">
              <a:latin typeface="Book Antiqua" pitchFamily="18" charset="0"/>
            </a:endParaRPr>
          </a:p>
          <a:p>
            <a:r>
              <a:rPr lang="cs-CZ" sz="2000" i="1" dirty="0">
                <a:latin typeface="Book Antiqua" pitchFamily="18" charset="0"/>
              </a:rPr>
              <a:t>1) </a:t>
            </a:r>
            <a:r>
              <a:rPr lang="cs-CZ" sz="2000" i="1" dirty="0" err="1">
                <a:latin typeface="Book Antiqua" pitchFamily="18" charset="0"/>
              </a:rPr>
              <a:t>Welche</a:t>
            </a:r>
            <a:r>
              <a:rPr lang="cs-CZ" sz="2000" i="1" dirty="0">
                <a:latin typeface="Book Antiqua" pitchFamily="18" charset="0"/>
              </a:rPr>
              <a:t> Argumente </a:t>
            </a:r>
            <a:r>
              <a:rPr lang="cs-CZ" sz="2000" i="1" dirty="0" err="1">
                <a:latin typeface="Book Antiqua" pitchFamily="18" charset="0"/>
              </a:rPr>
              <a:t>sprechen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für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eine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Korrektur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aller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Fehler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welche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dagegen</a:t>
            </a:r>
            <a:r>
              <a:rPr lang="cs-CZ" sz="2000" i="1" dirty="0">
                <a:latin typeface="Book Antiqua" pitchFamily="18" charset="0"/>
              </a:rPr>
              <a:t>? </a:t>
            </a:r>
            <a:r>
              <a:rPr lang="cs-CZ" sz="2000" i="1" dirty="0" err="1">
                <a:latin typeface="Book Antiqua" pitchFamily="18" charset="0"/>
              </a:rPr>
              <a:t>Versuchen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bitte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aus</a:t>
            </a:r>
            <a:r>
              <a:rPr lang="cs-CZ" sz="2000" i="1" dirty="0">
                <a:latin typeface="Book Antiqua" pitchFamily="18" charset="0"/>
              </a:rPr>
              <a:t> der </a:t>
            </a:r>
            <a:r>
              <a:rPr lang="cs-CZ" sz="2000" i="1" dirty="0" err="1">
                <a:latin typeface="Book Antiqua" pitchFamily="18" charset="0"/>
              </a:rPr>
              <a:t>Sicht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Ihrer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Schüler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zu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argumentieren</a:t>
            </a:r>
            <a:r>
              <a:rPr lang="cs-CZ" sz="2000" i="1" dirty="0">
                <a:latin typeface="Book Antiqua" pitchFamily="18" charset="0"/>
              </a:rPr>
              <a:t>.</a:t>
            </a:r>
          </a:p>
          <a:p>
            <a:r>
              <a:rPr lang="cs-CZ" sz="2000" i="1" dirty="0">
                <a:latin typeface="Book Antiqua" pitchFamily="18" charset="0"/>
              </a:rPr>
              <a:t>2) </a:t>
            </a:r>
            <a:r>
              <a:rPr lang="cs-CZ" sz="2000" i="1" dirty="0" err="1">
                <a:latin typeface="Book Antiqua" pitchFamily="18" charset="0"/>
              </a:rPr>
              <a:t>Bemühen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sich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grundsätzlich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alle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Fehler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zu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markieren</a:t>
            </a:r>
            <a:r>
              <a:rPr lang="cs-CZ" sz="2000" i="1" dirty="0">
                <a:latin typeface="Book Antiqua" pitchFamily="18" charset="0"/>
              </a:rPr>
              <a:t>, oder </a:t>
            </a:r>
            <a:r>
              <a:rPr lang="cs-CZ" sz="2000" i="1" dirty="0" err="1">
                <a:latin typeface="Book Antiqua" pitchFamily="18" charset="0"/>
              </a:rPr>
              <a:t>lassen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teilweise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Fehler</a:t>
            </a:r>
            <a:r>
              <a:rPr lang="cs-CZ" sz="2000" i="1" dirty="0">
                <a:latin typeface="Book Antiqua" pitchFamily="18" charset="0"/>
              </a:rPr>
              <a:t> „</a:t>
            </a:r>
            <a:r>
              <a:rPr lang="cs-CZ" sz="2000" i="1" dirty="0" err="1">
                <a:latin typeface="Book Antiqua" pitchFamily="18" charset="0"/>
              </a:rPr>
              <a:t>durchgehen</a:t>
            </a:r>
            <a:r>
              <a:rPr lang="cs-CZ" sz="2000" i="1" dirty="0">
                <a:latin typeface="Book Antiqua" pitchFamily="18" charset="0"/>
              </a:rPr>
              <a:t>“?</a:t>
            </a:r>
          </a:p>
          <a:p>
            <a:r>
              <a:rPr lang="cs-CZ" sz="2000" i="1" dirty="0">
                <a:latin typeface="Book Antiqua" pitchFamily="18" charset="0"/>
              </a:rPr>
              <a:t>3) </a:t>
            </a:r>
            <a:r>
              <a:rPr lang="cs-CZ" sz="2000" i="1" dirty="0" err="1">
                <a:latin typeface="Book Antiqua" pitchFamily="18" charset="0"/>
              </a:rPr>
              <a:t>Gehen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bei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schriftlichen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Arbeiten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die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benotet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werden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anders</a:t>
            </a:r>
            <a:r>
              <a:rPr lang="cs-CZ" sz="2000" i="1" dirty="0">
                <a:latin typeface="Book Antiqua" pitchFamily="18" charset="0"/>
              </a:rPr>
              <a:t> vor </a:t>
            </a:r>
            <a:r>
              <a:rPr lang="cs-CZ" sz="2000" i="1" dirty="0" err="1">
                <a:latin typeface="Book Antiqua" pitchFamily="18" charset="0"/>
              </a:rPr>
              <a:t>als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bei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Arbeiten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die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zur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Übung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schreiben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lassen</a:t>
            </a:r>
            <a:r>
              <a:rPr lang="cs-CZ" sz="2000" i="1" dirty="0">
                <a:latin typeface="Book Antiqua" pitchFamily="18" charset="0"/>
              </a:rPr>
              <a:t>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WIE VIEL AN SCHRIFTLICHER KORREKTUR IST NOTWENDIG  UND WELCHE FEHLER SOLLTE MAN KORRIGIEREN?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cs-CZ" dirty="0"/>
          </a:p>
          <a:p>
            <a:r>
              <a:rPr lang="cs-CZ" sz="2000" dirty="0" err="1">
                <a:latin typeface="Book Antiqua" pitchFamily="18" charset="0"/>
              </a:rPr>
              <a:t>Wenn</a:t>
            </a:r>
            <a:r>
              <a:rPr lang="cs-CZ" sz="2000" dirty="0">
                <a:latin typeface="Book Antiqua" pitchFamily="18" charset="0"/>
              </a:rPr>
              <a:t> klar </a:t>
            </a:r>
            <a:r>
              <a:rPr lang="cs-CZ" sz="2000" dirty="0" err="1">
                <a:latin typeface="Book Antiqua" pitchFamily="18" charset="0"/>
              </a:rPr>
              <a:t>ist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dass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durchaus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auch</a:t>
            </a:r>
            <a:r>
              <a:rPr lang="cs-CZ" sz="2000" dirty="0">
                <a:latin typeface="Book Antiqua" pitchFamily="18" charset="0"/>
              </a:rPr>
              <a:t> positiv </a:t>
            </a:r>
            <a:r>
              <a:rPr lang="cs-CZ" sz="2000" dirty="0" err="1">
                <a:latin typeface="Book Antiqua" pitchFamily="18" charset="0"/>
              </a:rPr>
              <a:t>zu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sehen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sind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und</a:t>
            </a:r>
            <a:r>
              <a:rPr lang="cs-CZ" sz="2000" dirty="0">
                <a:latin typeface="Book Antiqua" pitchFamily="18" charset="0"/>
              </a:rPr>
              <a:t> vor </a:t>
            </a:r>
            <a:r>
              <a:rPr lang="cs-CZ" sz="2000" dirty="0" err="1">
                <a:latin typeface="Book Antiqua" pitchFamily="18" charset="0"/>
              </a:rPr>
              <a:t>allem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dass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notwendiges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Durchgangsstadium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darstellen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dann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sollten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alle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schriftlichen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– </a:t>
            </a:r>
            <a:r>
              <a:rPr lang="cs-CZ" sz="2000" dirty="0" err="1">
                <a:latin typeface="Book Antiqua" pitchFamily="18" charset="0"/>
              </a:rPr>
              <a:t>meiner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Meinung</a:t>
            </a:r>
            <a:r>
              <a:rPr lang="cs-CZ" sz="2000" dirty="0">
                <a:latin typeface="Book Antiqua" pitchFamily="18" charset="0"/>
              </a:rPr>
              <a:t> nach – </a:t>
            </a:r>
            <a:r>
              <a:rPr lang="cs-CZ" sz="2000" dirty="0" err="1">
                <a:latin typeface="Book Antiqua" pitchFamily="18" charset="0"/>
              </a:rPr>
              <a:t>zumindest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markiert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werden</a:t>
            </a:r>
            <a:r>
              <a:rPr lang="cs-CZ" sz="2000" dirty="0">
                <a:latin typeface="Book Antiqua" pitchFamily="18" charset="0"/>
              </a:rPr>
              <a:t>. </a:t>
            </a:r>
            <a:r>
              <a:rPr lang="cs-CZ" sz="2000" dirty="0" err="1">
                <a:latin typeface="Book Antiqua" pitchFamily="18" charset="0"/>
              </a:rPr>
              <a:t>Wenn</a:t>
            </a:r>
            <a:r>
              <a:rPr lang="cs-CZ" sz="2000" dirty="0">
                <a:latin typeface="Book Antiqua" pitchFamily="18" charset="0"/>
              </a:rPr>
              <a:t> man </a:t>
            </a:r>
            <a:r>
              <a:rPr lang="cs-CZ" sz="2000" dirty="0" err="1">
                <a:latin typeface="Book Antiqua" pitchFamily="18" charset="0"/>
              </a:rPr>
              <a:t>als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Lehrer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schriftlichen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Bereich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nicht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anmerkt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muss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Lernende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davon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ausgehen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dass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kein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vorliegt</a:t>
            </a:r>
            <a:r>
              <a:rPr lang="cs-CZ" sz="2000" dirty="0">
                <a:latin typeface="Book Antiqua" pitchFamily="18" charset="0"/>
              </a:rPr>
              <a:t>. </a:t>
            </a:r>
            <a:r>
              <a:rPr lang="cs-CZ" sz="2000" dirty="0" err="1">
                <a:latin typeface="Book Antiqua" pitchFamily="18" charset="0"/>
              </a:rPr>
              <a:t>Woher</a:t>
            </a:r>
            <a:r>
              <a:rPr lang="cs-CZ" sz="2000" dirty="0">
                <a:latin typeface="Book Antiqua" pitchFamily="18" charset="0"/>
              </a:rPr>
              <a:t> soll </a:t>
            </a:r>
            <a:r>
              <a:rPr lang="cs-CZ" sz="2000" dirty="0" err="1">
                <a:latin typeface="Book Antiqua" pitchFamily="18" charset="0"/>
              </a:rPr>
              <a:t>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denn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wissen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dass</a:t>
            </a:r>
            <a:r>
              <a:rPr lang="cs-CZ" sz="2000" dirty="0">
                <a:latin typeface="Book Antiqua" pitchFamily="18" charset="0"/>
              </a:rPr>
              <a:t> man  </a:t>
            </a:r>
            <a:r>
              <a:rPr lang="cs-CZ" sz="2000" dirty="0" err="1">
                <a:latin typeface="Book Antiqua" pitchFamily="18" charset="0"/>
              </a:rPr>
              <a:t>etwas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nicht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anstreicht</a:t>
            </a:r>
            <a:r>
              <a:rPr lang="cs-CZ" sz="2000" dirty="0">
                <a:latin typeface="Book Antiqua" pitchFamily="18" charset="0"/>
              </a:rPr>
              <a:t>?</a:t>
            </a: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Natürlich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sind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Schüler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manchmal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entmutigt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wenn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ihre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Arbeit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voller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Fehlermarkierungen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zurückerhalten</a:t>
            </a:r>
            <a:r>
              <a:rPr lang="cs-CZ" sz="2000" dirty="0">
                <a:latin typeface="Book Antiqua" pitchFamily="18" charset="0"/>
              </a:rPr>
              <a:t>. </a:t>
            </a:r>
            <a:r>
              <a:rPr lang="cs-CZ" sz="2000" dirty="0" err="1">
                <a:latin typeface="Book Antiqua" pitchFamily="18" charset="0"/>
              </a:rPr>
              <a:t>Daher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sollten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b="1" dirty="0">
                <a:latin typeface="Book Antiqua" pitchFamily="18" charset="0"/>
              </a:rPr>
              <a:t>positiv </a:t>
            </a:r>
            <a:r>
              <a:rPr lang="cs-CZ" sz="2000" b="1" dirty="0" err="1">
                <a:latin typeface="Book Antiqua" pitchFamily="18" charset="0"/>
              </a:rPr>
              <a:t>hervorheben</a:t>
            </a:r>
            <a:r>
              <a:rPr lang="cs-CZ" sz="2000" b="1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wenn</a:t>
            </a:r>
            <a:r>
              <a:rPr lang="cs-CZ" sz="2000" dirty="0">
                <a:latin typeface="Book Antiqua" pitchFamily="18" charset="0"/>
              </a:rPr>
              <a:t> den </a:t>
            </a:r>
            <a:r>
              <a:rPr lang="cs-CZ" sz="2000" dirty="0" err="1">
                <a:latin typeface="Book Antiqua" pitchFamily="18" charset="0"/>
              </a:rPr>
              <a:t>Schülern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Äu</a:t>
            </a:r>
            <a:r>
              <a:rPr lang="el-GR" sz="2000" dirty="0">
                <a:latin typeface="Times New Roman"/>
                <a:cs typeface="Times New Roman"/>
              </a:rPr>
              <a:t>β</a:t>
            </a:r>
            <a:r>
              <a:rPr lang="cs-CZ" sz="2000" dirty="0" err="1">
                <a:latin typeface="Times New Roman"/>
                <a:cs typeface="Times New Roman"/>
              </a:rPr>
              <a:t>erung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geglückt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ist</a:t>
            </a:r>
            <a:r>
              <a:rPr lang="cs-CZ" sz="2000" dirty="0">
                <a:latin typeface="Times New Roman"/>
                <a:cs typeface="Times New Roman"/>
              </a:rPr>
              <a:t>. Man </a:t>
            </a:r>
            <a:r>
              <a:rPr lang="cs-CZ" sz="2000" dirty="0" err="1">
                <a:latin typeface="Times New Roman"/>
                <a:cs typeface="Times New Roman"/>
              </a:rPr>
              <a:t>spricht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hier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von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b="1" u="sng" dirty="0" err="1">
                <a:latin typeface="Times New Roman"/>
                <a:cs typeface="Times New Roman"/>
              </a:rPr>
              <a:t>Positivkorrekturen</a:t>
            </a:r>
            <a:r>
              <a:rPr lang="cs-CZ" sz="2000" b="1" u="sng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und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meint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damit</a:t>
            </a:r>
            <a:r>
              <a:rPr lang="cs-CZ" sz="2000" dirty="0">
                <a:latin typeface="Times New Roman"/>
                <a:cs typeface="Times New Roman"/>
              </a:rPr>
              <a:t>, </a:t>
            </a:r>
            <a:r>
              <a:rPr lang="cs-CZ" sz="2000" dirty="0" err="1">
                <a:latin typeface="Times New Roman"/>
                <a:cs typeface="Times New Roman"/>
              </a:rPr>
              <a:t>dass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auch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gelungene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Äu</a:t>
            </a:r>
            <a:r>
              <a:rPr lang="el-GR" sz="2000" dirty="0">
                <a:latin typeface="Times New Roman"/>
                <a:cs typeface="Times New Roman"/>
              </a:rPr>
              <a:t>β</a:t>
            </a:r>
            <a:r>
              <a:rPr lang="cs-CZ" sz="2000" dirty="0" err="1">
                <a:latin typeface="Times New Roman"/>
                <a:cs typeface="Times New Roman"/>
              </a:rPr>
              <a:t>erungen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vermerkt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werden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sollen</a:t>
            </a:r>
            <a:r>
              <a:rPr lang="cs-CZ" sz="2000" dirty="0">
                <a:latin typeface="Times New Roman"/>
                <a:cs typeface="Times New Roman"/>
              </a:rPr>
              <a:t>.</a:t>
            </a:r>
          </a:p>
          <a:p>
            <a:endParaRPr lang="cs-CZ" sz="2000" b="1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WIE KANN MAN BEI DER SCHRIFTLICHEN FEHLERKORREKTUR VORGEHEN?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err="1">
                <a:latin typeface="Book Antiqua" pitchFamily="18" charset="0"/>
              </a:rPr>
              <a:t>Denken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bitte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Ihre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Zeit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als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Lernender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zurück</a:t>
            </a:r>
            <a:r>
              <a:rPr lang="cs-CZ" sz="2000" dirty="0">
                <a:latin typeface="Book Antiqua" pitchFamily="18" charset="0"/>
              </a:rPr>
              <a:t>.</a:t>
            </a:r>
          </a:p>
          <a:p>
            <a:r>
              <a:rPr lang="cs-CZ" sz="2000" dirty="0" err="1">
                <a:latin typeface="Book Antiqua" pitchFamily="18" charset="0"/>
              </a:rPr>
              <a:t>Gruppenarbeit</a:t>
            </a:r>
            <a:r>
              <a:rPr lang="cs-CZ" sz="2000" dirty="0">
                <a:latin typeface="Book Antiqua" pitchFamily="18" charset="0"/>
              </a:rPr>
              <a:t>/</a:t>
            </a:r>
            <a:r>
              <a:rPr lang="cs-CZ" sz="2000" dirty="0" err="1">
                <a:latin typeface="Book Antiqua" pitchFamily="18" charset="0"/>
              </a:rPr>
              <a:t>Diskussion</a:t>
            </a:r>
            <a:endParaRPr lang="cs-CZ" sz="2000" dirty="0">
              <a:latin typeface="Book Antiqua" pitchFamily="18" charset="0"/>
            </a:endParaRP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i="1" dirty="0">
                <a:latin typeface="Book Antiqua" pitchFamily="18" charset="0"/>
              </a:rPr>
              <a:t>1) </a:t>
            </a:r>
            <a:r>
              <a:rPr lang="cs-CZ" sz="2000" i="1" dirty="0" err="1">
                <a:latin typeface="Book Antiqua" pitchFamily="18" charset="0"/>
              </a:rPr>
              <a:t>Wie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sind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Ihre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Lehrer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mit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schriftlichen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Korrekturen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verfahren</a:t>
            </a:r>
            <a:r>
              <a:rPr lang="cs-CZ" sz="2000" i="1" dirty="0">
                <a:latin typeface="Book Antiqua" pitchFamily="18" charset="0"/>
              </a:rPr>
              <a:t>?</a:t>
            </a:r>
          </a:p>
          <a:p>
            <a:r>
              <a:rPr lang="cs-CZ" sz="2000" i="1" dirty="0">
                <a:latin typeface="Book Antiqua" pitchFamily="18" charset="0"/>
              </a:rPr>
              <a:t>2) </a:t>
            </a:r>
            <a:r>
              <a:rPr lang="cs-CZ" sz="2000" i="1" dirty="0" err="1">
                <a:latin typeface="Book Antiqua" pitchFamily="18" charset="0"/>
              </a:rPr>
              <a:t>Wenden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heute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ähnliche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Korrekturverfahren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wie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damals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Ihre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Lehrer</a:t>
            </a:r>
            <a:r>
              <a:rPr lang="cs-CZ" sz="2000" i="1" dirty="0">
                <a:latin typeface="Book Antiqua" pitchFamily="18" charset="0"/>
              </a:rPr>
              <a:t>? </a:t>
            </a:r>
            <a:r>
              <a:rPr lang="cs-CZ" sz="2000" i="1" dirty="0" err="1">
                <a:latin typeface="Book Antiqua" pitchFamily="18" charset="0"/>
              </a:rPr>
              <a:t>Wenn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ja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warum</a:t>
            </a:r>
            <a:r>
              <a:rPr lang="cs-CZ" sz="2000" i="1" dirty="0">
                <a:latin typeface="Book Antiqua" pitchFamily="18" charset="0"/>
              </a:rPr>
              <a:t>? </a:t>
            </a:r>
            <a:r>
              <a:rPr lang="cs-CZ" sz="2000" i="1" dirty="0" err="1">
                <a:latin typeface="Book Antiqua" pitchFamily="18" charset="0"/>
              </a:rPr>
              <a:t>Wenn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nein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warum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nicht</a:t>
            </a:r>
            <a:r>
              <a:rPr lang="cs-CZ" sz="2000" i="1" dirty="0">
                <a:latin typeface="Book Antiqua" pitchFamily="18" charset="0"/>
              </a:rPr>
              <a:t>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DIE EINFACHE FEHLERMARKIERUNG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err="1">
                <a:latin typeface="Book Antiqua" pitchFamily="18" charset="0"/>
              </a:rPr>
              <a:t>Diskussion</a:t>
            </a:r>
            <a:r>
              <a:rPr lang="cs-CZ" sz="2000" dirty="0">
                <a:latin typeface="Book Antiqua" pitchFamily="18" charset="0"/>
              </a:rPr>
              <a:t>/</a:t>
            </a:r>
            <a:r>
              <a:rPr lang="cs-CZ" sz="2000" dirty="0" err="1">
                <a:latin typeface="Book Antiqua" pitchFamily="18" charset="0"/>
              </a:rPr>
              <a:t>Gruppenarbeit</a:t>
            </a:r>
            <a:endParaRPr lang="cs-CZ" sz="2000" dirty="0">
              <a:latin typeface="Book Antiqua" pitchFamily="18" charset="0"/>
            </a:endParaRP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i="1" dirty="0">
                <a:latin typeface="Book Antiqua" pitchFamily="18" charset="0"/>
              </a:rPr>
              <a:t>1) </a:t>
            </a:r>
            <a:r>
              <a:rPr lang="cs-CZ" sz="2000" i="1" dirty="0" err="1">
                <a:latin typeface="Book Antiqua" pitchFamily="18" charset="0"/>
              </a:rPr>
              <a:t>Wie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gehen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vor, </a:t>
            </a:r>
            <a:r>
              <a:rPr lang="cs-CZ" sz="2000" i="1" dirty="0" err="1">
                <a:latin typeface="Book Antiqua" pitchFamily="18" charset="0"/>
              </a:rPr>
              <a:t>wenn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Fehler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nur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markieren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möchten</a:t>
            </a:r>
            <a:r>
              <a:rPr lang="cs-CZ" sz="2000" i="1" dirty="0">
                <a:latin typeface="Book Antiqua" pitchFamily="18" charset="0"/>
              </a:rPr>
              <a:t>?</a:t>
            </a:r>
          </a:p>
          <a:p>
            <a:r>
              <a:rPr lang="cs-CZ" sz="2000" i="1" dirty="0">
                <a:latin typeface="Book Antiqua" pitchFamily="18" charset="0"/>
              </a:rPr>
              <a:t>2) </a:t>
            </a:r>
            <a:r>
              <a:rPr lang="cs-CZ" sz="2000" i="1" dirty="0" err="1">
                <a:latin typeface="Book Antiqua" pitchFamily="18" charset="0"/>
              </a:rPr>
              <a:t>Benutzen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bei</a:t>
            </a:r>
            <a:r>
              <a:rPr lang="cs-CZ" sz="2000" i="1" dirty="0">
                <a:latin typeface="Book Antiqua" pitchFamily="18" charset="0"/>
              </a:rPr>
              <a:t> der </a:t>
            </a:r>
            <a:r>
              <a:rPr lang="cs-CZ" sz="2000" i="1" dirty="0" err="1">
                <a:latin typeface="Book Antiqua" pitchFamily="18" charset="0"/>
              </a:rPr>
              <a:t>Fehlermarkierung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unterschiedliche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Farben</a:t>
            </a:r>
            <a:r>
              <a:rPr lang="cs-CZ" sz="2000" i="1" dirty="0">
                <a:latin typeface="Book Antiqua" pitchFamily="18" charset="0"/>
              </a:rPr>
              <a:t>? </a:t>
            </a:r>
            <a:r>
              <a:rPr lang="cs-CZ" sz="2000" i="1" dirty="0" err="1">
                <a:latin typeface="Book Antiqua" pitchFamily="18" charset="0"/>
              </a:rPr>
              <a:t>Wenn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ja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geben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bitte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Gründe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dafür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an</a:t>
            </a:r>
            <a:r>
              <a:rPr lang="cs-CZ" sz="2000" i="1" dirty="0">
                <a:latin typeface="Book Antiqua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FEHLERMARKIERUNG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Bei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einfachen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Fehlermarkierung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geht</a:t>
            </a:r>
            <a:r>
              <a:rPr lang="cs-CZ" sz="2000" dirty="0">
                <a:latin typeface="Book Antiqua" pitchFamily="18" charset="0"/>
              </a:rPr>
              <a:t> es </a:t>
            </a:r>
            <a:r>
              <a:rPr lang="cs-CZ" sz="2000" dirty="0" err="1">
                <a:latin typeface="Book Antiqua" pitchFamily="18" charset="0"/>
              </a:rPr>
              <a:t>nur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darum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anzustreichen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wo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vorkommen</a:t>
            </a:r>
            <a:r>
              <a:rPr lang="cs-CZ" sz="2000" dirty="0">
                <a:latin typeface="Book Antiqua" pitchFamily="18" charset="0"/>
              </a:rPr>
              <a:t>. </a:t>
            </a:r>
            <a:r>
              <a:rPr lang="cs-CZ" sz="2000" dirty="0" err="1">
                <a:latin typeface="Book Antiqua" pitchFamily="18" charset="0"/>
              </a:rPr>
              <a:t>Eventuell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können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einige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Schüler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dadurch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entmutigt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werden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dass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ihr</a:t>
            </a:r>
            <a:r>
              <a:rPr lang="cs-CZ" sz="2000" dirty="0">
                <a:latin typeface="Book Antiqua" pitchFamily="18" charset="0"/>
              </a:rPr>
              <a:t> Produkt – </a:t>
            </a:r>
            <a:r>
              <a:rPr lang="cs-CZ" sz="2000" dirty="0" err="1">
                <a:latin typeface="Book Antiqua" pitchFamily="18" charset="0"/>
              </a:rPr>
              <a:t>falls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Rotstift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gebrauchen</a:t>
            </a:r>
            <a:r>
              <a:rPr lang="cs-CZ" sz="2000" dirty="0">
                <a:latin typeface="Book Antiqua" pitchFamily="18" charset="0"/>
              </a:rPr>
              <a:t> – </a:t>
            </a:r>
            <a:r>
              <a:rPr lang="cs-CZ" sz="2000" dirty="0" err="1">
                <a:latin typeface="Book Antiqua" pitchFamily="18" charset="0"/>
              </a:rPr>
              <a:t>voll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roter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Farbmarkierungen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ist</a:t>
            </a:r>
            <a:r>
              <a:rPr lang="cs-CZ" sz="2000" dirty="0">
                <a:latin typeface="Book Antiqua" pitchFamily="18" charset="0"/>
              </a:rPr>
              <a:t>. Um </a:t>
            </a:r>
            <a:r>
              <a:rPr lang="cs-CZ" sz="2000" dirty="0" err="1">
                <a:latin typeface="Book Antiqua" pitchFamily="18" charset="0"/>
              </a:rPr>
              <a:t>dies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zu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vermeiden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könnten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unterschiedlich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gewichten</a:t>
            </a:r>
            <a:r>
              <a:rPr lang="cs-CZ" sz="2000" dirty="0">
                <a:latin typeface="Book Antiqua" pitchFamily="18" charset="0"/>
              </a:rPr>
              <a:t>. So </a:t>
            </a:r>
            <a:r>
              <a:rPr lang="cs-CZ" sz="2000" dirty="0" err="1">
                <a:latin typeface="Book Antiqua" pitchFamily="18" charset="0"/>
              </a:rPr>
              <a:t>könnten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z. B. </a:t>
            </a:r>
            <a:r>
              <a:rPr lang="cs-CZ" sz="2000" dirty="0">
                <a:solidFill>
                  <a:srgbClr val="FF0000"/>
                </a:solidFill>
                <a:latin typeface="Book Antiqua" pitchFamily="18" charset="0"/>
              </a:rPr>
              <a:t>rot </a:t>
            </a:r>
            <a:r>
              <a:rPr lang="cs-CZ" sz="2000" dirty="0" err="1">
                <a:latin typeface="Book Antiqua" pitchFamily="18" charset="0"/>
              </a:rPr>
              <a:t>nur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von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Ihnen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als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wirklich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schwere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Verstö</a:t>
            </a:r>
            <a:r>
              <a:rPr lang="el-G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β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e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. Die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anderen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Fehler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könnten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 durch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eine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andere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Farbe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gekennzeichnet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werden</a:t>
            </a:r>
            <a:r>
              <a:rPr lang="cs-C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  <a:cs typeface="Times New Roman"/>
              </a:rPr>
              <a:t>.</a:t>
            </a:r>
            <a:endParaRPr lang="cs-CZ" sz="20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FEHLERMARKIERUNG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sz="2000" dirty="0" err="1">
                <a:latin typeface="Book Antiqua" pitchFamily="18" charset="0"/>
              </a:rPr>
              <a:t>Manchmal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wird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vorgeschlagen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grundsätzlich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für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schriftliche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Korrekturen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andere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Farbe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als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>
                <a:solidFill>
                  <a:srgbClr val="FF0000"/>
                </a:solidFill>
                <a:latin typeface="Book Antiqua" pitchFamily="18" charset="0"/>
              </a:rPr>
              <a:t>Rot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</a:rPr>
              <a:t>zu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</a:rPr>
              <a:t>benutzen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</a:rPr>
              <a:t>.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</a:rPr>
              <a:t>Meiner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</a:rPr>
              <a:t>Erfahrung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</a:rPr>
              <a:t> nach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</a:rPr>
              <a:t>ist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</a:rPr>
              <a:t> es der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</a:rPr>
              <a:t>gro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β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en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Mehrheit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der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Schüler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ziemlich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gleichgültig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, in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welcher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Farbe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die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Fehler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angestrichen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werden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.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Gleichgültig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ist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ihnen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allerdings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nicht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,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wie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die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Arbeiten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dann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besprochen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werden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und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vor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allem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, ob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die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Schüler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vor der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Klasse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blo</a:t>
            </a:r>
            <a:r>
              <a:rPr lang="el-GR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β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gestellt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werden</a:t>
            </a:r>
            <a:r>
              <a:rPr lang="cs-CZ" sz="2000" dirty="0">
                <a:solidFill>
                  <a:schemeClr val="bg2">
                    <a:lumMod val="10000"/>
                  </a:schemeClr>
                </a:solidFill>
                <a:latin typeface="Book Antiqua" pitchFamily="18" charset="0"/>
                <a:cs typeface="Times New Roman"/>
              </a:rPr>
              <a:t>. </a:t>
            </a:r>
            <a:endParaRPr lang="cs-CZ" sz="2000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FEHLERMARKIERUNG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Man </a:t>
            </a:r>
            <a:r>
              <a:rPr lang="cs-CZ" sz="2000" dirty="0" err="1">
                <a:latin typeface="Book Antiqua" pitchFamily="18" charset="0"/>
              </a:rPr>
              <a:t>könnte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bei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einfachen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Fehlermarkierung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mehrere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Farben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verwenden</a:t>
            </a:r>
            <a:r>
              <a:rPr lang="cs-CZ" sz="2000" dirty="0">
                <a:latin typeface="Book Antiqua" pitchFamily="18" charset="0"/>
              </a:rPr>
              <a:t>. So </a:t>
            </a:r>
            <a:r>
              <a:rPr lang="cs-CZ" sz="2000" dirty="0" err="1">
                <a:latin typeface="Book Antiqua" pitchFamily="18" charset="0"/>
              </a:rPr>
              <a:t>besteht</a:t>
            </a:r>
            <a:r>
              <a:rPr lang="cs-CZ" sz="2000" dirty="0">
                <a:latin typeface="Book Antiqua" pitchFamily="18" charset="0"/>
              </a:rPr>
              <a:t> z. B.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Möglichkeit</a:t>
            </a:r>
            <a:r>
              <a:rPr lang="cs-CZ" sz="2000" dirty="0">
                <a:latin typeface="Book Antiqua" pitchFamily="18" charset="0"/>
              </a:rPr>
              <a:t>, in </a:t>
            </a:r>
            <a:r>
              <a:rPr lang="cs-CZ" sz="2000" dirty="0" err="1">
                <a:latin typeface="Book Antiqua" pitchFamily="18" charset="0"/>
              </a:rPr>
              <a:t>einer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bestimmten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Farbe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zu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markieren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von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denen</a:t>
            </a:r>
            <a:r>
              <a:rPr lang="cs-CZ" sz="2000" dirty="0">
                <a:latin typeface="Book Antiqua" pitchFamily="18" charset="0"/>
              </a:rPr>
              <a:t> man </a:t>
            </a:r>
            <a:r>
              <a:rPr lang="cs-CZ" sz="2000" dirty="0" err="1">
                <a:latin typeface="Book Antiqua" pitchFamily="18" charset="0"/>
              </a:rPr>
              <a:t>überzeugt</a:t>
            </a:r>
            <a:r>
              <a:rPr lang="cs-CZ" sz="2000" dirty="0">
                <a:latin typeface="Book Antiqua" pitchFamily="18" charset="0"/>
              </a:rPr>
              <a:t>  </a:t>
            </a:r>
            <a:r>
              <a:rPr lang="cs-CZ" sz="2000" dirty="0" err="1">
                <a:latin typeface="Book Antiqua" pitchFamily="18" charset="0"/>
              </a:rPr>
              <a:t>ist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dass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Lernende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nun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eigentlich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nicht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mehr</a:t>
            </a:r>
            <a:r>
              <a:rPr lang="cs-CZ" sz="2000" dirty="0">
                <a:latin typeface="Book Antiqua" pitchFamily="18" charset="0"/>
              </a:rPr>
              <a:t> machen </a:t>
            </a:r>
            <a:r>
              <a:rPr lang="cs-CZ" sz="2000" dirty="0" err="1">
                <a:latin typeface="Book Antiqua" pitchFamily="18" charset="0"/>
              </a:rPr>
              <a:t>dürfte</a:t>
            </a:r>
            <a:r>
              <a:rPr lang="cs-CZ" sz="2000" dirty="0">
                <a:latin typeface="Book Antiqua" pitchFamily="18" charset="0"/>
              </a:rPr>
              <a:t>. In </a:t>
            </a:r>
            <a:r>
              <a:rPr lang="cs-CZ" sz="2000" dirty="0" err="1">
                <a:latin typeface="Book Antiqua" pitchFamily="18" charset="0"/>
              </a:rPr>
              <a:t>einer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anderen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Farbe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könnte</a:t>
            </a:r>
            <a:r>
              <a:rPr lang="cs-CZ" sz="2000" dirty="0">
                <a:latin typeface="Book Antiqua" pitchFamily="18" charset="0"/>
              </a:rPr>
              <a:t> man </a:t>
            </a:r>
            <a:r>
              <a:rPr lang="cs-CZ" sz="2000" dirty="0" err="1">
                <a:latin typeface="Book Antiqua" pitchFamily="18" charset="0"/>
              </a:rPr>
              <a:t>dann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restlichen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markieren</a:t>
            </a:r>
            <a:r>
              <a:rPr lang="cs-CZ" sz="2000" dirty="0">
                <a:latin typeface="Book Antiqua" pitchFamily="18" charset="0"/>
              </a:rPr>
              <a:t>, z. B. :</a:t>
            </a: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- </a:t>
            </a:r>
            <a:r>
              <a:rPr lang="cs-CZ" sz="2000" dirty="0">
                <a:solidFill>
                  <a:srgbClr val="7030A0"/>
                </a:solidFill>
                <a:latin typeface="Book Antiqua" pitchFamily="18" charset="0"/>
              </a:rPr>
              <a:t>lila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für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Schüler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eigentlich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nicht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mehr</a:t>
            </a:r>
            <a:r>
              <a:rPr lang="cs-CZ" sz="2000" dirty="0">
                <a:latin typeface="Book Antiqua" pitchFamily="18" charset="0"/>
              </a:rPr>
              <a:t> machen </a:t>
            </a:r>
            <a:r>
              <a:rPr lang="cs-CZ" sz="2000" dirty="0" err="1">
                <a:latin typeface="Book Antiqua" pitchFamily="18" charset="0"/>
              </a:rPr>
              <a:t>dürfte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als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sebst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korrigieren</a:t>
            </a:r>
            <a:r>
              <a:rPr lang="cs-CZ" sz="2000" dirty="0">
                <a:latin typeface="Book Antiqua" pitchFamily="18" charset="0"/>
              </a:rPr>
              <a:t> soll,</a:t>
            </a:r>
          </a:p>
          <a:p>
            <a:r>
              <a:rPr lang="cs-CZ" sz="2000" dirty="0">
                <a:latin typeface="Book Antiqua" pitchFamily="18" charset="0"/>
              </a:rPr>
              <a:t>-</a:t>
            </a:r>
            <a:r>
              <a:rPr lang="cs-CZ" sz="2000" dirty="0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cs-CZ" sz="2000" dirty="0" err="1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grün</a:t>
            </a:r>
            <a:r>
              <a:rPr lang="cs-CZ" sz="2000" dirty="0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für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bei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denen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Schüler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versucht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hat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etwas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für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ihn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Neues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Kompliziertes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auszudrücken</a:t>
            </a:r>
            <a:r>
              <a:rPr lang="cs-CZ" sz="2000" dirty="0">
                <a:latin typeface="Book Antiqua" pitchFamily="18" charset="0"/>
              </a:rPr>
              <a:t>,</a:t>
            </a: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u="sng" dirty="0" err="1">
                <a:latin typeface="Book Antiqua" pitchFamily="18" charset="0"/>
              </a:rPr>
              <a:t>Andere</a:t>
            </a:r>
            <a:r>
              <a:rPr lang="cs-CZ" sz="2000" u="sng" dirty="0">
                <a:latin typeface="Book Antiqua" pitchFamily="18" charset="0"/>
              </a:rPr>
              <a:t> </a:t>
            </a:r>
            <a:r>
              <a:rPr lang="cs-CZ" sz="2000" u="sng" dirty="0" err="1">
                <a:latin typeface="Book Antiqua" pitchFamily="18" charset="0"/>
              </a:rPr>
              <a:t>Hilfe</a:t>
            </a:r>
            <a:r>
              <a:rPr lang="cs-CZ" sz="2000" dirty="0">
                <a:latin typeface="Book Antiqua" pitchFamily="18" charset="0"/>
              </a:rPr>
              <a:t>:</a:t>
            </a:r>
          </a:p>
          <a:p>
            <a:r>
              <a:rPr lang="cs-CZ" sz="2000" dirty="0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- </a:t>
            </a:r>
            <a:r>
              <a:rPr lang="cs-CZ" sz="2000" dirty="0" err="1">
                <a:solidFill>
                  <a:schemeClr val="accent1"/>
                </a:solidFill>
                <a:latin typeface="Book Antiqua" pitchFamily="18" charset="0"/>
              </a:rPr>
              <a:t>blau</a:t>
            </a:r>
            <a:r>
              <a:rPr lang="cs-CZ" sz="2000" dirty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für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Rechtschreibfehler</a:t>
            </a:r>
            <a:r>
              <a:rPr lang="cs-CZ" sz="2000" dirty="0">
                <a:latin typeface="Book Antiqua" pitchFamily="18" charset="0"/>
              </a:rPr>
              <a:t>,</a:t>
            </a:r>
          </a:p>
          <a:p>
            <a:r>
              <a:rPr lang="cs-CZ" sz="2000" dirty="0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- </a:t>
            </a:r>
            <a:r>
              <a:rPr lang="cs-CZ" sz="2000" dirty="0">
                <a:solidFill>
                  <a:srgbClr val="FF0000"/>
                </a:solidFill>
                <a:latin typeface="Book Antiqua" pitchFamily="18" charset="0"/>
              </a:rPr>
              <a:t>rot </a:t>
            </a:r>
            <a:r>
              <a:rPr lang="cs-CZ" sz="2000" dirty="0" err="1">
                <a:latin typeface="Book Antiqua" pitchFamily="18" charset="0"/>
              </a:rPr>
              <a:t>für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Grammatikfehler</a:t>
            </a:r>
            <a:r>
              <a:rPr lang="cs-CZ" sz="2000" dirty="0">
                <a:latin typeface="Book Antiqua" pitchFamily="18" charset="0"/>
              </a:rPr>
              <a:t>,</a:t>
            </a:r>
          </a:p>
          <a:p>
            <a:r>
              <a:rPr lang="cs-CZ" sz="2000" dirty="0">
                <a:solidFill>
                  <a:schemeClr val="accent4">
                    <a:lumMod val="50000"/>
                  </a:schemeClr>
                </a:solidFill>
                <a:latin typeface="Book Antiqua" pitchFamily="18" charset="0"/>
              </a:rPr>
              <a:t>- </a:t>
            </a:r>
            <a:r>
              <a:rPr lang="cs-CZ" sz="2000" dirty="0" err="1">
                <a:solidFill>
                  <a:srgbClr val="00B050"/>
                </a:solidFill>
                <a:latin typeface="Book Antiqua" pitchFamily="18" charset="0"/>
              </a:rPr>
              <a:t>grün</a:t>
            </a:r>
            <a:r>
              <a:rPr lang="cs-CZ" sz="2000" dirty="0">
                <a:solidFill>
                  <a:srgbClr val="00B050"/>
                </a:solidFill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für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Lexikfehler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usw</a:t>
            </a:r>
            <a:r>
              <a:rPr lang="cs-CZ" sz="2000" dirty="0">
                <a:latin typeface="Book Antiqua" pitchFamily="18" charset="0"/>
              </a:rPr>
              <a:t>.</a:t>
            </a:r>
            <a:endParaRPr lang="cs-CZ" sz="2000" dirty="0">
              <a:solidFill>
                <a:schemeClr val="accent4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DIE FEHLERKENNZEICHNUNG MIT KORREKTURZEICHEN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 err="1">
                <a:latin typeface="Book Antiqua" pitchFamily="18" charset="0"/>
              </a:rPr>
              <a:t>Korrekturen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Tets</a:t>
            </a:r>
            <a:r>
              <a:rPr lang="cs-CZ" sz="2000" dirty="0">
                <a:latin typeface="Book Antiqua" pitchFamily="18" charset="0"/>
              </a:rPr>
              <a:t>/</a:t>
            </a:r>
            <a:r>
              <a:rPr lang="cs-CZ" sz="2000" dirty="0" err="1">
                <a:latin typeface="Book Antiqua" pitchFamily="18" charset="0"/>
              </a:rPr>
              <a:t>Vergleich</a:t>
            </a:r>
            <a:endParaRPr lang="cs-CZ" sz="2000" dirty="0">
              <a:latin typeface="Book Antiqua" pitchFamily="18" charset="0"/>
            </a:endParaRPr>
          </a:p>
          <a:p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Welche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Korrektur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sollte</a:t>
            </a:r>
            <a:r>
              <a:rPr lang="cs-CZ" sz="2000" i="1" dirty="0">
                <a:latin typeface="Book Antiqua" pitchFamily="18" charset="0"/>
              </a:rPr>
              <a:t> man </a:t>
            </a:r>
            <a:r>
              <a:rPr lang="cs-CZ" sz="2000" i="1" dirty="0" err="1">
                <a:latin typeface="Book Antiqua" pitchFamily="18" charset="0"/>
              </a:rPr>
              <a:t>eher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benutzen</a:t>
            </a:r>
            <a:r>
              <a:rPr lang="cs-CZ" sz="2000" i="1" dirty="0">
                <a:latin typeface="Book Antiqua" pitchFamily="18" charset="0"/>
              </a:rPr>
              <a:t>?</a:t>
            </a:r>
          </a:p>
          <a:p>
            <a:r>
              <a:rPr lang="cs-CZ" sz="2000" i="1" dirty="0" err="1">
                <a:latin typeface="Book Antiqua" pitchFamily="18" charset="0"/>
              </a:rPr>
              <a:t>Welche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Korrekturzeichen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benutzen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im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Unterricht</a:t>
            </a:r>
            <a:r>
              <a:rPr lang="cs-CZ" sz="2000" i="1" dirty="0">
                <a:latin typeface="Book Antiqua" pitchFamily="18" charset="0"/>
              </a:rPr>
              <a:t>?</a:t>
            </a: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Gruppenarbeit</a:t>
            </a:r>
            <a:endParaRPr lang="cs-CZ" sz="20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DIE FEHLERKENNZEICHNUNG MIT KORREKTURZEICHEN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>
                <a:latin typeface="Book Antiqua" pitchFamily="18" charset="0"/>
              </a:rPr>
              <a:t>Die </a:t>
            </a:r>
            <a:r>
              <a:rPr lang="cs-CZ" sz="2000" dirty="0" err="1">
                <a:latin typeface="Book Antiqua" pitchFamily="18" charset="0"/>
              </a:rPr>
              <a:t>Lehrer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sollten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Korrekturzeichen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jeweiligen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Gruppen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anpassen</a:t>
            </a:r>
            <a:r>
              <a:rPr lang="cs-CZ" sz="2000" dirty="0">
                <a:latin typeface="Book Antiqua" pitchFamily="18" charset="0"/>
              </a:rPr>
              <a:t>. </a:t>
            </a:r>
            <a:r>
              <a:rPr lang="cs-CZ" sz="2000" dirty="0" err="1">
                <a:latin typeface="Book Antiqua" pitchFamily="18" charset="0"/>
              </a:rPr>
              <a:t>Für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jüngere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Schüler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brauchen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sehr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einfache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Klassifikation</a:t>
            </a:r>
            <a:r>
              <a:rPr lang="cs-CZ" sz="2000" dirty="0">
                <a:latin typeface="Book Antiqua" pitchFamily="18" charset="0"/>
              </a:rPr>
              <a:t>. </a:t>
            </a:r>
            <a:r>
              <a:rPr lang="cs-CZ" sz="2000" dirty="0" err="1">
                <a:latin typeface="Book Antiqua" pitchFamily="18" charset="0"/>
              </a:rPr>
              <a:t>Bei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älteren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Lernenden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keine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besonderen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Kenntnisse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über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Sprache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haben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und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z. B. </a:t>
            </a:r>
            <a:r>
              <a:rPr lang="cs-CZ" sz="2000" dirty="0" err="1">
                <a:latin typeface="Book Antiqua" pitchFamily="18" charset="0"/>
              </a:rPr>
              <a:t>auch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Grammatikterminologie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nicht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kennen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reichen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vereinfachte</a:t>
            </a:r>
            <a:r>
              <a:rPr lang="cs-CZ" sz="2000" dirty="0">
                <a:latin typeface="Book Antiqua" pitchFamily="18" charset="0"/>
              </a:rPr>
              <a:t> oder </a:t>
            </a:r>
            <a:r>
              <a:rPr lang="cs-CZ" sz="2000" dirty="0" err="1">
                <a:latin typeface="Book Antiqua" pitchFamily="18" charset="0"/>
              </a:rPr>
              <a:t>reduzierte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Korrekturzeichen</a:t>
            </a:r>
            <a:r>
              <a:rPr lang="cs-CZ" sz="2000" dirty="0">
                <a:latin typeface="Book Antiqua" pitchFamily="18" charset="0"/>
              </a:rPr>
              <a:t>.</a:t>
            </a: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Die </a:t>
            </a:r>
            <a:r>
              <a:rPr lang="cs-CZ" sz="2000" dirty="0" err="1">
                <a:latin typeface="Book Antiqua" pitchFamily="18" charset="0"/>
              </a:rPr>
              <a:t>Lehrer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sollten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eigene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Klassifikation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für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Ihre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Adressatengruppe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zusammenstellen</a:t>
            </a:r>
            <a:r>
              <a:rPr lang="cs-CZ" sz="2000" dirty="0">
                <a:latin typeface="Book Antiqua" pitchFamily="18" charset="0"/>
              </a:rPr>
              <a:t>.</a:t>
            </a: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Wichtig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ist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dass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Schüler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Ihre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Zeichen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kennen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und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verstehen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und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dass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als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Hilfe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für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ihre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Selbstkorrektur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benutzen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können</a:t>
            </a:r>
            <a:r>
              <a:rPr lang="cs-CZ" sz="2000" dirty="0">
                <a:latin typeface="Book Antiqua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DIE FEHLERKENNZEICHNUNG MIT KORREKTURZEICHEN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000" dirty="0">
                <a:latin typeface="Book Antiqua" pitchFamily="18" charset="0"/>
              </a:rPr>
              <a:t>Der </a:t>
            </a:r>
            <a:r>
              <a:rPr lang="cs-CZ" sz="2000" dirty="0" err="1">
                <a:latin typeface="Book Antiqua" pitchFamily="18" charset="0"/>
              </a:rPr>
              <a:t>Lehrer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schreibt</a:t>
            </a:r>
            <a:r>
              <a:rPr lang="cs-CZ" sz="2000" dirty="0">
                <a:latin typeface="Book Antiqua" pitchFamily="18" charset="0"/>
              </a:rPr>
              <a:t>  </a:t>
            </a:r>
            <a:r>
              <a:rPr lang="cs-CZ" sz="2000" dirty="0" err="1">
                <a:latin typeface="Book Antiqua" pitchFamily="18" charset="0"/>
              </a:rPr>
              <a:t>seinen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Kommentar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entweder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an</a:t>
            </a:r>
            <a:r>
              <a:rPr lang="cs-CZ" sz="2000" dirty="0">
                <a:latin typeface="Book Antiqua" pitchFamily="18" charset="0"/>
              </a:rPr>
              <a:t> den Rand oder </a:t>
            </a:r>
            <a:r>
              <a:rPr lang="cs-CZ" sz="2000" dirty="0" err="1">
                <a:latin typeface="Book Antiqua" pitchFamily="18" charset="0"/>
              </a:rPr>
              <a:t>über</a:t>
            </a:r>
            <a:r>
              <a:rPr lang="cs-CZ" sz="2000" dirty="0">
                <a:latin typeface="Book Antiqua" pitchFamily="18" charset="0"/>
              </a:rPr>
              <a:t> den </a:t>
            </a:r>
            <a:r>
              <a:rPr lang="cs-CZ" sz="2000" dirty="0" err="1">
                <a:latin typeface="Book Antiqua" pitchFamily="18" charset="0"/>
              </a:rPr>
              <a:t>Schülertext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richtigen</a:t>
            </a:r>
            <a:r>
              <a:rPr lang="cs-CZ" sz="2000" dirty="0">
                <a:latin typeface="Book Antiqua" pitchFamily="18" charset="0"/>
              </a:rPr>
              <a:t>  </a:t>
            </a:r>
            <a:r>
              <a:rPr lang="cs-CZ" sz="2000" dirty="0" err="1">
                <a:latin typeface="Book Antiqua" pitchFamily="18" charset="0"/>
              </a:rPr>
              <a:t>Formen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und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lexikalischen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Einheiten</a:t>
            </a:r>
            <a:r>
              <a:rPr lang="cs-CZ" sz="2000" dirty="0">
                <a:latin typeface="Book Antiqua" pitchFamily="18" charset="0"/>
              </a:rPr>
              <a:t>. </a:t>
            </a:r>
            <a:r>
              <a:rPr lang="cs-CZ" sz="2000" dirty="0" err="1">
                <a:latin typeface="Book Antiqua" pitchFamily="18" charset="0"/>
              </a:rPr>
              <a:t>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nimmt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Korrektur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selbst</a:t>
            </a:r>
            <a:r>
              <a:rPr lang="cs-CZ" sz="2000" dirty="0">
                <a:latin typeface="Book Antiqua" pitchFamily="18" charset="0"/>
              </a:rPr>
              <a:t> vor. Es </a:t>
            </a:r>
            <a:r>
              <a:rPr lang="cs-CZ" sz="2000" dirty="0" err="1">
                <a:latin typeface="Book Antiqua" pitchFamily="18" charset="0"/>
              </a:rPr>
              <a:t>muss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für</a:t>
            </a:r>
            <a:r>
              <a:rPr lang="cs-CZ" sz="2000" dirty="0">
                <a:latin typeface="Book Antiqua" pitchFamily="18" charset="0"/>
              </a:rPr>
              <a:t> den </a:t>
            </a:r>
            <a:r>
              <a:rPr lang="cs-CZ" sz="2000" dirty="0" err="1">
                <a:latin typeface="Book Antiqua" pitchFamily="18" charset="0"/>
              </a:rPr>
              <a:t>Schüler</a:t>
            </a:r>
            <a:r>
              <a:rPr lang="cs-CZ" sz="2000" dirty="0">
                <a:latin typeface="Book Antiqua" pitchFamily="18" charset="0"/>
              </a:rPr>
              <a:t> klar </a:t>
            </a:r>
            <a:r>
              <a:rPr lang="cs-CZ" sz="2000" dirty="0" err="1">
                <a:latin typeface="Book Antiqua" pitchFamily="18" charset="0"/>
              </a:rPr>
              <a:t>zu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erkennen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sein</a:t>
            </a:r>
            <a:r>
              <a:rPr lang="cs-CZ" sz="2000" dirty="0">
                <a:latin typeface="Book Antiqua" pitchFamily="18" charset="0"/>
              </a:rPr>
              <a:t>, ob </a:t>
            </a:r>
            <a:r>
              <a:rPr lang="cs-CZ" sz="2000" dirty="0" err="1">
                <a:latin typeface="Book Antiqua" pitchFamily="18" charset="0"/>
              </a:rPr>
              <a:t>ein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wirklicher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vorliegt</a:t>
            </a:r>
            <a:r>
              <a:rPr lang="cs-CZ" sz="2000" dirty="0">
                <a:latin typeface="Book Antiqua" pitchFamily="18" charset="0"/>
              </a:rPr>
              <a:t> oder ob der </a:t>
            </a:r>
            <a:r>
              <a:rPr lang="cs-CZ" sz="2000" dirty="0" err="1">
                <a:latin typeface="Book Antiqua" pitchFamily="18" charset="0"/>
              </a:rPr>
              <a:t>Lehrer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nur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einen</a:t>
            </a:r>
            <a:r>
              <a:rPr lang="cs-CZ" sz="2000" dirty="0">
                <a:latin typeface="Book Antiqua" pitchFamily="18" charset="0"/>
              </a:rPr>
              <a:t> „</a:t>
            </a:r>
            <a:r>
              <a:rPr lang="cs-CZ" sz="2000" dirty="0" err="1">
                <a:latin typeface="Book Antiqua" pitchFamily="18" charset="0"/>
              </a:rPr>
              <a:t>eleganteren</a:t>
            </a:r>
            <a:r>
              <a:rPr lang="cs-CZ" sz="2000" dirty="0">
                <a:latin typeface="Book Antiqua" pitchFamily="18" charset="0"/>
              </a:rPr>
              <a:t>“ </a:t>
            </a:r>
            <a:r>
              <a:rPr lang="cs-CZ" sz="2000" dirty="0" err="1">
                <a:latin typeface="Book Antiqua" pitchFamily="18" charset="0"/>
              </a:rPr>
              <a:t>Ausdruck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vorschlägt</a:t>
            </a:r>
            <a:r>
              <a:rPr lang="cs-CZ" sz="2000" dirty="0">
                <a:latin typeface="Book Antiqua" pitchFamily="18" charset="0"/>
              </a:rPr>
              <a:t>. </a:t>
            </a:r>
            <a:r>
              <a:rPr lang="cs-CZ" sz="2000" dirty="0" err="1">
                <a:latin typeface="Book Antiqua" pitchFamily="18" charset="0"/>
              </a:rPr>
              <a:t>Dies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muss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gekennzeichnet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werden</a:t>
            </a:r>
            <a:r>
              <a:rPr lang="cs-CZ" sz="2000" dirty="0">
                <a:latin typeface="Book Antiqua" pitchFamily="18" charset="0"/>
              </a:rPr>
              <a:t>.</a:t>
            </a: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>
                <a:latin typeface="Book Antiqua" pitchFamily="18" charset="0"/>
              </a:rPr>
              <a:t>Die </a:t>
            </a:r>
            <a:r>
              <a:rPr lang="cs-CZ" sz="2000" dirty="0" err="1">
                <a:latin typeface="Book Antiqua" pitchFamily="18" charset="0"/>
              </a:rPr>
              <a:t>richtige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Äu</a:t>
            </a:r>
            <a:r>
              <a:rPr lang="el-GR" sz="2000" dirty="0">
                <a:latin typeface="Times New Roman"/>
                <a:cs typeface="Times New Roman"/>
              </a:rPr>
              <a:t>β</a:t>
            </a:r>
            <a:r>
              <a:rPr lang="cs-CZ" sz="2000" dirty="0" err="1">
                <a:latin typeface="Times New Roman"/>
                <a:cs typeface="Times New Roman"/>
              </a:rPr>
              <a:t>erung</a:t>
            </a:r>
            <a:r>
              <a:rPr lang="cs-CZ" sz="2000" dirty="0">
                <a:latin typeface="Times New Roman"/>
                <a:cs typeface="Times New Roman"/>
              </a:rPr>
              <a:t> in den Text </a:t>
            </a:r>
            <a:r>
              <a:rPr lang="cs-CZ" sz="2000" dirty="0" err="1">
                <a:latin typeface="Times New Roman"/>
                <a:cs typeface="Times New Roman"/>
              </a:rPr>
              <a:t>ist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einerseits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sinnvoll</a:t>
            </a:r>
            <a:r>
              <a:rPr lang="cs-CZ" sz="2000" dirty="0">
                <a:latin typeface="Times New Roman"/>
                <a:cs typeface="Times New Roman"/>
              </a:rPr>
              <a:t>, </a:t>
            </a:r>
            <a:r>
              <a:rPr lang="cs-CZ" sz="2000" dirty="0" err="1">
                <a:latin typeface="Times New Roman"/>
                <a:cs typeface="Times New Roman"/>
              </a:rPr>
              <a:t>wenn</a:t>
            </a:r>
            <a:r>
              <a:rPr lang="cs-CZ" sz="2000" dirty="0">
                <a:latin typeface="Times New Roman"/>
                <a:cs typeface="Times New Roman"/>
              </a:rPr>
              <a:t> man </a:t>
            </a:r>
            <a:r>
              <a:rPr lang="cs-CZ" sz="2000" dirty="0" err="1">
                <a:latin typeface="Times New Roman"/>
                <a:cs typeface="Times New Roman"/>
              </a:rPr>
              <a:t>davon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ausgeht</a:t>
            </a:r>
            <a:r>
              <a:rPr lang="cs-CZ" sz="2000" dirty="0">
                <a:latin typeface="Times New Roman"/>
                <a:cs typeface="Times New Roman"/>
              </a:rPr>
              <a:t>, </a:t>
            </a:r>
            <a:r>
              <a:rPr lang="cs-CZ" sz="2000" dirty="0" err="1">
                <a:latin typeface="Times New Roman"/>
                <a:cs typeface="Times New Roman"/>
              </a:rPr>
              <a:t>dass</a:t>
            </a:r>
            <a:r>
              <a:rPr lang="cs-CZ" sz="2000" dirty="0">
                <a:latin typeface="Times New Roman"/>
                <a:cs typeface="Times New Roman"/>
              </a:rPr>
              <a:t> der </a:t>
            </a:r>
            <a:r>
              <a:rPr lang="cs-CZ" sz="2000" dirty="0" err="1">
                <a:latin typeface="Times New Roman"/>
                <a:cs typeface="Times New Roman"/>
              </a:rPr>
              <a:t>Lernende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auch</a:t>
            </a:r>
            <a:r>
              <a:rPr lang="cs-CZ" sz="2000" dirty="0">
                <a:latin typeface="Times New Roman"/>
                <a:cs typeface="Times New Roman"/>
              </a:rPr>
              <a:t> durch </a:t>
            </a:r>
            <a:r>
              <a:rPr lang="cs-CZ" sz="2000" dirty="0" err="1">
                <a:latin typeface="Times New Roman"/>
                <a:cs typeface="Times New Roman"/>
              </a:rPr>
              <a:t>zusätzliche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Hilfen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über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Korrekturzeichen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nicht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selbst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korrigieren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kann</a:t>
            </a:r>
            <a:r>
              <a:rPr lang="cs-CZ" sz="2000" dirty="0">
                <a:latin typeface="Times New Roman"/>
                <a:cs typeface="Times New Roman"/>
              </a:rPr>
              <a:t>. </a:t>
            </a:r>
            <a:r>
              <a:rPr lang="cs-CZ" sz="2000" dirty="0" err="1">
                <a:latin typeface="Times New Roman"/>
                <a:cs typeface="Times New Roman"/>
              </a:rPr>
              <a:t>Andererseits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kann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dieses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Verfahren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verwendet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werden</a:t>
            </a:r>
            <a:r>
              <a:rPr lang="cs-CZ" sz="2000" dirty="0">
                <a:latin typeface="Times New Roman"/>
                <a:cs typeface="Times New Roman"/>
              </a:rPr>
              <a:t>, </a:t>
            </a:r>
            <a:r>
              <a:rPr lang="cs-CZ" sz="2000" dirty="0" err="1">
                <a:latin typeface="Times New Roman"/>
                <a:cs typeface="Times New Roman"/>
              </a:rPr>
              <a:t>wenn</a:t>
            </a:r>
            <a:r>
              <a:rPr lang="cs-CZ" sz="2000" dirty="0">
                <a:latin typeface="Times New Roman"/>
                <a:cs typeface="Times New Roman"/>
              </a:rPr>
              <a:t> man </a:t>
            </a:r>
            <a:r>
              <a:rPr lang="cs-CZ" sz="2000" dirty="0" err="1">
                <a:latin typeface="Times New Roman"/>
                <a:cs typeface="Times New Roman"/>
              </a:rPr>
              <a:t>eine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besonders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häufig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gebrauchte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bzw</a:t>
            </a:r>
            <a:r>
              <a:rPr lang="cs-CZ" sz="2000" dirty="0">
                <a:latin typeface="Times New Roman"/>
                <a:cs typeface="Times New Roman"/>
              </a:rPr>
              <a:t>. </a:t>
            </a:r>
            <a:r>
              <a:rPr lang="cs-CZ" sz="2000" dirty="0" err="1">
                <a:latin typeface="Times New Roman"/>
                <a:cs typeface="Times New Roman"/>
              </a:rPr>
              <a:t>gute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Formulierung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für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die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vermutete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Äu</a:t>
            </a:r>
            <a:r>
              <a:rPr lang="el-GR" sz="2000" dirty="0">
                <a:latin typeface="Times New Roman"/>
                <a:cs typeface="Times New Roman"/>
              </a:rPr>
              <a:t>β</a:t>
            </a:r>
            <a:r>
              <a:rPr lang="cs-CZ" sz="2000" dirty="0" err="1">
                <a:latin typeface="Times New Roman"/>
                <a:cs typeface="Times New Roman"/>
              </a:rPr>
              <a:t>erungsabsicht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mitliefern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möchte</a:t>
            </a:r>
            <a:r>
              <a:rPr lang="cs-CZ" sz="2000" dirty="0">
                <a:latin typeface="Times New Roman"/>
                <a:cs typeface="Times New Roman"/>
              </a:rPr>
              <a:t>.</a:t>
            </a:r>
          </a:p>
          <a:p>
            <a:endParaRPr lang="cs-CZ" sz="2000" dirty="0">
              <a:latin typeface="Times New Roman"/>
              <a:cs typeface="Times New Roman"/>
            </a:endParaRPr>
          </a:p>
          <a:p>
            <a:r>
              <a:rPr lang="cs-CZ" sz="2000" dirty="0">
                <a:latin typeface="Times New Roman"/>
                <a:cs typeface="Times New Roman"/>
              </a:rPr>
              <a:t>Die </a:t>
            </a:r>
            <a:r>
              <a:rPr lang="cs-CZ" sz="2000" dirty="0" err="1">
                <a:latin typeface="Times New Roman"/>
                <a:cs typeface="Times New Roman"/>
              </a:rPr>
              <a:t>Lehrer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sollten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eher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die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Möglichkeit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zur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Selbstkorrektur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offen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lassen</a:t>
            </a:r>
            <a:r>
              <a:rPr lang="cs-CZ" sz="2000" dirty="0">
                <a:latin typeface="Times New Roman"/>
                <a:cs typeface="Times New Roman"/>
              </a:rPr>
              <a:t>.</a:t>
            </a:r>
            <a:endParaRPr lang="cs-CZ" sz="20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DIE FEHLERKENNZEICHNUNG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Da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Lernende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unterschiedliche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machen,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unterschiedliche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Ursachen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haben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ist</a:t>
            </a:r>
            <a:r>
              <a:rPr lang="cs-CZ" sz="2000" dirty="0">
                <a:latin typeface="Book Antiqua" pitchFamily="18" charset="0"/>
              </a:rPr>
              <a:t> es </a:t>
            </a:r>
            <a:r>
              <a:rPr lang="cs-CZ" sz="2000" dirty="0" err="1">
                <a:latin typeface="Book Antiqua" pitchFamily="18" charset="0"/>
              </a:rPr>
              <a:t>am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sinnvollsten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Korrekturverfahren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zu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mischen</a:t>
            </a:r>
            <a:r>
              <a:rPr lang="cs-CZ" sz="2000" dirty="0">
                <a:latin typeface="Book Antiqua" pitchFamily="18" charset="0"/>
              </a:rPr>
              <a:t>.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haben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bei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schriftlichen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Korrektur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wesentlich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mehr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Zeit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als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bei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mündlichen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und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können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deshalb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eher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auf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besondere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individuelle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Schwierigkeiten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Lernenden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eingehen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und</a:t>
            </a:r>
            <a:r>
              <a:rPr lang="cs-CZ" sz="2000" dirty="0">
                <a:latin typeface="Book Antiqua" pitchFamily="18" charset="0"/>
              </a:rPr>
              <a:t> den </a:t>
            </a:r>
            <a:r>
              <a:rPr lang="cs-CZ" sz="2000" dirty="0" err="1">
                <a:latin typeface="Book Antiqua" pitchFamily="18" charset="0"/>
              </a:rPr>
              <a:t>jeweiligen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Fehlerursachen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gemä</a:t>
            </a:r>
            <a:r>
              <a:rPr lang="el-GR" sz="2000" dirty="0">
                <a:latin typeface="Times New Roman"/>
                <a:cs typeface="Times New Roman"/>
              </a:rPr>
              <a:t>β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verfahren</a:t>
            </a:r>
            <a:r>
              <a:rPr lang="cs-CZ" sz="2000" dirty="0">
                <a:latin typeface="Times New Roman"/>
                <a:cs typeface="Times New Roman"/>
              </a:rPr>
              <a:t>.</a:t>
            </a:r>
          </a:p>
          <a:p>
            <a:endParaRPr lang="cs-CZ" sz="2000" dirty="0">
              <a:latin typeface="Times New Roman"/>
              <a:cs typeface="Times New Roman"/>
            </a:endParaRPr>
          </a:p>
          <a:p>
            <a:endParaRPr lang="cs-CZ" sz="20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FEHLERKENNZEICHNUNG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000" dirty="0" err="1">
                <a:latin typeface="Book Antiqua" pitchFamily="18" charset="0"/>
              </a:rPr>
              <a:t>Wenn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Meinung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sind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dass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eigentlich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nur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als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Versehen</a:t>
            </a:r>
            <a:r>
              <a:rPr lang="cs-CZ" sz="2000" dirty="0">
                <a:latin typeface="Book Antiqua" pitchFamily="18" charset="0"/>
              </a:rPr>
              <a:t> oder </a:t>
            </a:r>
            <a:r>
              <a:rPr lang="cs-CZ" sz="2000" dirty="0" err="1">
                <a:latin typeface="Book Antiqua" pitchFamily="18" charset="0"/>
              </a:rPr>
              <a:t>Ausrutscher</a:t>
            </a:r>
            <a:r>
              <a:rPr lang="cs-CZ" sz="2000" dirty="0">
                <a:latin typeface="Book Antiqua" pitchFamily="18" charset="0"/>
              </a:rPr>
              <a:t> des </a:t>
            </a:r>
            <a:r>
              <a:rPr lang="cs-CZ" sz="2000" dirty="0" err="1">
                <a:latin typeface="Book Antiqua" pitchFamily="18" charset="0"/>
              </a:rPr>
              <a:t>Lernenden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gelten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kann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so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b="1" dirty="0" err="1">
                <a:latin typeface="Book Antiqua" pitchFamily="18" charset="0"/>
              </a:rPr>
              <a:t>unterstreichen</a:t>
            </a:r>
            <a:r>
              <a:rPr lang="cs-CZ" sz="2000" b="1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ihn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nur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einfach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eventuell</a:t>
            </a:r>
            <a:r>
              <a:rPr lang="cs-CZ" sz="2000" dirty="0">
                <a:latin typeface="Book Antiqua" pitchFamily="18" charset="0"/>
              </a:rPr>
              <a:t> in </a:t>
            </a:r>
            <a:r>
              <a:rPr lang="cs-CZ" sz="2000" dirty="0" err="1">
                <a:latin typeface="Book Antiqua" pitchFamily="18" charset="0"/>
              </a:rPr>
              <a:t>einer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besonderen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Farbe</a:t>
            </a:r>
            <a:r>
              <a:rPr lang="cs-CZ" sz="2000" dirty="0">
                <a:latin typeface="Book Antiqua" pitchFamily="18" charset="0"/>
              </a:rPr>
              <a:t>.</a:t>
            </a:r>
          </a:p>
          <a:p>
            <a:endParaRPr lang="cs-CZ" sz="2000" b="1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Wenn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Meinung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sind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dass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Lernende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mit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kleinen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Hilfe</a:t>
            </a:r>
            <a:r>
              <a:rPr lang="cs-CZ" sz="2000" dirty="0">
                <a:latin typeface="Book Antiqua" pitchFamily="18" charset="0"/>
              </a:rPr>
              <a:t> den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selbst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korrigieren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kann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dann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könnten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b="1" dirty="0" err="1">
                <a:latin typeface="Book Antiqua" pitchFamily="18" charset="0"/>
              </a:rPr>
              <a:t>Korrekturzeichen</a:t>
            </a:r>
            <a:r>
              <a:rPr lang="cs-CZ" sz="2000" b="1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verweden</a:t>
            </a:r>
            <a:r>
              <a:rPr lang="cs-CZ" sz="2000" dirty="0">
                <a:latin typeface="Book Antiqua" pitchFamily="18" charset="0"/>
              </a:rPr>
              <a:t>.</a:t>
            </a: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dirty="0" err="1">
                <a:latin typeface="Book Antiqua" pitchFamily="18" charset="0"/>
              </a:rPr>
              <a:t>Wenn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glauben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dass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Fehler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wirklichen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Irrtum</a:t>
            </a:r>
            <a:r>
              <a:rPr lang="cs-CZ" sz="2000" dirty="0">
                <a:latin typeface="Book Antiqua" pitchFamily="18" charset="0"/>
              </a:rPr>
              <a:t> (</a:t>
            </a:r>
            <a:r>
              <a:rPr lang="cs-CZ" sz="2000" dirty="0" err="1">
                <a:latin typeface="Book Antiqua" pitchFamily="18" charset="0"/>
              </a:rPr>
              <a:t>Kompetenzfehler</a:t>
            </a:r>
            <a:r>
              <a:rPr lang="cs-CZ" sz="2000" dirty="0">
                <a:latin typeface="Book Antiqua" pitchFamily="18" charset="0"/>
              </a:rPr>
              <a:t>) </a:t>
            </a:r>
            <a:r>
              <a:rPr lang="cs-CZ" sz="2000" dirty="0" err="1">
                <a:latin typeface="Book Antiqua" pitchFamily="18" charset="0"/>
              </a:rPr>
              <a:t>darstellt</a:t>
            </a:r>
            <a:r>
              <a:rPr lang="cs-CZ" sz="2000" dirty="0">
                <a:latin typeface="Book Antiqua" pitchFamily="18" charset="0"/>
              </a:rPr>
              <a:t> oder </a:t>
            </a:r>
            <a:r>
              <a:rPr lang="cs-CZ" sz="2000" dirty="0" err="1">
                <a:latin typeface="Book Antiqua" pitchFamily="18" charset="0"/>
              </a:rPr>
              <a:t>entstanden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ist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weil</a:t>
            </a:r>
            <a:r>
              <a:rPr lang="cs-CZ" sz="2000" dirty="0">
                <a:latin typeface="Book Antiqua" pitchFamily="18" charset="0"/>
              </a:rPr>
              <a:t> der </a:t>
            </a:r>
            <a:r>
              <a:rPr lang="cs-CZ" sz="2000" dirty="0" err="1">
                <a:latin typeface="Book Antiqua" pitchFamily="18" charset="0"/>
              </a:rPr>
              <a:t>Lernende</a:t>
            </a:r>
            <a:r>
              <a:rPr lang="cs-CZ" sz="2000" dirty="0">
                <a:latin typeface="Book Antiqua" pitchFamily="18" charset="0"/>
              </a:rPr>
              <a:t> den </a:t>
            </a:r>
            <a:r>
              <a:rPr lang="cs-CZ" sz="2000" dirty="0" err="1">
                <a:latin typeface="Book Antiqua" pitchFamily="18" charset="0"/>
              </a:rPr>
              <a:t>Versuch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gewagt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hat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etwas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auszudrücken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was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eigentlich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mit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seinen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Sprachkenntnissen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noch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nicht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ausdrücken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kann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so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schreiben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b="1" dirty="0" err="1">
                <a:latin typeface="Book Antiqua" pitchFamily="18" charset="0"/>
              </a:rPr>
              <a:t>berichtigte</a:t>
            </a:r>
            <a:r>
              <a:rPr lang="cs-CZ" sz="2000" b="1" dirty="0">
                <a:latin typeface="Book Antiqua" pitchFamily="18" charset="0"/>
              </a:rPr>
              <a:t> </a:t>
            </a:r>
            <a:r>
              <a:rPr lang="cs-CZ" sz="2000" b="1" dirty="0" err="1">
                <a:latin typeface="Book Antiqua" pitchFamily="18" charset="0"/>
              </a:rPr>
              <a:t>Äu</a:t>
            </a:r>
            <a:r>
              <a:rPr lang="el-GR" sz="2000" b="1" dirty="0">
                <a:latin typeface="Times New Roman"/>
                <a:cs typeface="Times New Roman"/>
              </a:rPr>
              <a:t>β</a:t>
            </a:r>
            <a:r>
              <a:rPr lang="cs-CZ" sz="2000" b="1" dirty="0" err="1">
                <a:latin typeface="Times New Roman"/>
                <a:cs typeface="Times New Roman"/>
              </a:rPr>
              <a:t>erung</a:t>
            </a:r>
            <a:r>
              <a:rPr lang="cs-CZ" sz="2000" b="1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daneben</a:t>
            </a:r>
            <a:r>
              <a:rPr lang="cs-CZ" sz="2000" dirty="0">
                <a:latin typeface="Times New Roman"/>
                <a:cs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DIE NACHTRÄGLICHE BESPRECHUNG VON KORRIGIERTEN SCHRIFTLICHEN PRODUKTIONEN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i="1" dirty="0" err="1">
                <a:latin typeface="Book Antiqua" pitchFamily="18" charset="0"/>
              </a:rPr>
              <a:t>Wie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besprechen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korrigierte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Aufgaben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und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was</a:t>
            </a:r>
            <a:r>
              <a:rPr lang="cs-CZ" sz="2000" i="1" dirty="0">
                <a:latin typeface="Book Antiqua" pitchFamily="18" charset="0"/>
              </a:rPr>
              <a:t> machen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im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Anschluss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solche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Besprechungen</a:t>
            </a:r>
            <a:r>
              <a:rPr lang="cs-CZ" sz="2000" i="1" dirty="0">
                <a:latin typeface="Book Antiqua" pitchFamily="18" charset="0"/>
              </a:rPr>
              <a:t>?</a:t>
            </a:r>
          </a:p>
          <a:p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Vergleichen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bitte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falls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möglich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Ihr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Vorgehen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mit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dem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Ihrer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Kollegen</a:t>
            </a:r>
            <a:r>
              <a:rPr lang="cs-CZ" sz="2000" dirty="0">
                <a:latin typeface="Book Antiqua" pitchFamily="18" charset="0"/>
              </a:rPr>
              <a:t>.</a:t>
            </a:r>
          </a:p>
          <a:p>
            <a:endParaRPr lang="cs-CZ" sz="2000" dirty="0">
              <a:latin typeface="Book Antiqua" pitchFamily="18" charset="0"/>
            </a:endParaRPr>
          </a:p>
          <a:p>
            <a:r>
              <a:rPr lang="cs-CZ" sz="2000" i="1" dirty="0" err="1">
                <a:latin typeface="Book Antiqua" pitchFamily="18" charset="0"/>
              </a:rPr>
              <a:t>Können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sich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eine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Arbeit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erinnern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bei</a:t>
            </a:r>
            <a:r>
              <a:rPr lang="cs-CZ" sz="2000" i="1" dirty="0">
                <a:latin typeface="Book Antiqua" pitchFamily="18" charset="0"/>
              </a:rPr>
              <a:t> der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eine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schriftliche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Korrektur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besonders</a:t>
            </a:r>
            <a:r>
              <a:rPr lang="cs-CZ" sz="2000" i="1" dirty="0">
                <a:latin typeface="Book Antiqua" pitchFamily="18" charset="0"/>
              </a:rPr>
              <a:t> gut </a:t>
            </a:r>
            <a:r>
              <a:rPr lang="cs-CZ" sz="2000" i="1" dirty="0" err="1">
                <a:latin typeface="Book Antiqua" pitchFamily="18" charset="0"/>
              </a:rPr>
              <a:t>behalten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haben</a:t>
            </a:r>
            <a:r>
              <a:rPr lang="cs-CZ" sz="2000" i="1" dirty="0">
                <a:latin typeface="Book Antiqua" pitchFamily="18" charset="0"/>
              </a:rPr>
              <a:t>?</a:t>
            </a:r>
          </a:p>
          <a:p>
            <a:r>
              <a:rPr lang="cs-CZ" sz="2000" i="1" dirty="0" err="1">
                <a:latin typeface="Book Antiqua" pitchFamily="18" charset="0"/>
              </a:rPr>
              <a:t>Was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war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das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für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eine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Korrektur</a:t>
            </a:r>
            <a:r>
              <a:rPr lang="cs-CZ" sz="2000" i="1" dirty="0">
                <a:latin typeface="Book Antiqua" pitchFamily="18" charset="0"/>
              </a:rPr>
              <a:t>?</a:t>
            </a:r>
          </a:p>
          <a:p>
            <a:r>
              <a:rPr lang="cs-CZ" sz="2000" i="1" dirty="0" err="1">
                <a:latin typeface="Book Antiqua" pitchFamily="18" charset="0"/>
              </a:rPr>
              <a:t>Haben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eine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Korrektur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im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Gedächtnis</a:t>
            </a:r>
            <a:r>
              <a:rPr lang="cs-CZ" sz="2000" i="1" dirty="0">
                <a:latin typeface="Book Antiqua" pitchFamily="18" charset="0"/>
              </a:rPr>
              <a:t>, </a:t>
            </a:r>
            <a:r>
              <a:rPr lang="cs-CZ" sz="2000" i="1" dirty="0" err="1">
                <a:latin typeface="Book Antiqua" pitchFamily="18" charset="0"/>
              </a:rPr>
              <a:t>die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Sie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als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besonders</a:t>
            </a:r>
            <a:r>
              <a:rPr lang="cs-CZ" sz="2000" i="1" dirty="0">
                <a:latin typeface="Book Antiqua" pitchFamily="18" charset="0"/>
              </a:rPr>
              <a:t> negativ </a:t>
            </a:r>
            <a:r>
              <a:rPr lang="cs-CZ" sz="2000" i="1" dirty="0" err="1">
                <a:latin typeface="Book Antiqua" pitchFamily="18" charset="0"/>
              </a:rPr>
              <a:t>empfunden</a:t>
            </a:r>
            <a:r>
              <a:rPr lang="cs-CZ" sz="2000" i="1" dirty="0">
                <a:latin typeface="Book Antiqua" pitchFamily="18" charset="0"/>
              </a:rPr>
              <a:t> </a:t>
            </a:r>
            <a:r>
              <a:rPr lang="cs-CZ" sz="2000" i="1" dirty="0" err="1">
                <a:latin typeface="Book Antiqua" pitchFamily="18" charset="0"/>
              </a:rPr>
              <a:t>haben</a:t>
            </a:r>
            <a:r>
              <a:rPr lang="cs-CZ" sz="2000" i="1" dirty="0">
                <a:latin typeface="Book Antiqua" pitchFamily="18" charset="0"/>
              </a:rPr>
              <a:t>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b="1" u="sng" dirty="0">
                <a:latin typeface="Book Antiqua" pitchFamily="18" charset="0"/>
              </a:rPr>
              <a:t>DIE NACHTRÄGLICHE BESPRECHUNG VON KORRIGIERTEN SCHRIFTLICHEN PRODUKTIONEN</a:t>
            </a:r>
            <a:endParaRPr lang="cs-CZ" sz="2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2000" dirty="0">
                <a:latin typeface="Book Antiqua" pitchFamily="18" charset="0"/>
              </a:rPr>
              <a:t>Die </a:t>
            </a:r>
            <a:r>
              <a:rPr lang="cs-CZ" sz="2000" dirty="0" err="1">
                <a:latin typeface="Book Antiqua" pitchFamily="18" charset="0"/>
              </a:rPr>
              <a:t>Besprechung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kann</a:t>
            </a:r>
            <a:r>
              <a:rPr lang="cs-CZ" sz="2000" dirty="0">
                <a:latin typeface="Book Antiqua" pitchFamily="18" charset="0"/>
              </a:rPr>
              <a:t>  </a:t>
            </a:r>
            <a:r>
              <a:rPr lang="cs-CZ" sz="2000" dirty="0" err="1">
                <a:latin typeface="Book Antiqua" pitchFamily="18" charset="0"/>
              </a:rPr>
              <a:t>humorvoll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ernst</a:t>
            </a:r>
            <a:r>
              <a:rPr lang="cs-CZ" sz="2000" dirty="0">
                <a:latin typeface="Book Antiqua" pitchFamily="18" charset="0"/>
              </a:rPr>
              <a:t>, </a:t>
            </a:r>
            <a:r>
              <a:rPr lang="cs-CZ" sz="2000" dirty="0" err="1">
                <a:latin typeface="Book Antiqua" pitchFamily="18" charset="0"/>
              </a:rPr>
              <a:t>kritisch</a:t>
            </a:r>
            <a:r>
              <a:rPr lang="cs-CZ" sz="2000" dirty="0">
                <a:latin typeface="Book Antiqua" pitchFamily="18" charset="0"/>
              </a:rPr>
              <a:t> oder </a:t>
            </a:r>
            <a:r>
              <a:rPr lang="cs-CZ" sz="2000" dirty="0" err="1">
                <a:latin typeface="Book Antiqua" pitchFamily="18" charset="0"/>
              </a:rPr>
              <a:t>verständnisvoll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erfolgen</a:t>
            </a:r>
            <a:r>
              <a:rPr lang="cs-CZ" sz="2000" dirty="0">
                <a:latin typeface="Book Antiqua" pitchFamily="18" charset="0"/>
              </a:rPr>
              <a:t> – </a:t>
            </a:r>
            <a:r>
              <a:rPr lang="cs-CZ" sz="2000" dirty="0" err="1">
                <a:latin typeface="Book Antiqua" pitchFamily="18" charset="0"/>
              </a:rPr>
              <a:t>sie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sollte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nur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nie</a:t>
            </a:r>
            <a:r>
              <a:rPr lang="cs-CZ" sz="2000" dirty="0">
                <a:latin typeface="Book Antiqua" pitchFamily="18" charset="0"/>
              </a:rPr>
              <a:t> </a:t>
            </a:r>
            <a:r>
              <a:rPr lang="cs-CZ" sz="2000" dirty="0" err="1">
                <a:latin typeface="Book Antiqua" pitchFamily="18" charset="0"/>
              </a:rPr>
              <a:t>blo</a:t>
            </a:r>
            <a:r>
              <a:rPr lang="el-GR" sz="2000" dirty="0">
                <a:latin typeface="Times New Roman"/>
                <a:cs typeface="Times New Roman"/>
              </a:rPr>
              <a:t>β</a:t>
            </a:r>
            <a:r>
              <a:rPr lang="cs-CZ" sz="2000" dirty="0" err="1">
                <a:latin typeface="Times New Roman"/>
                <a:cs typeface="Times New Roman"/>
              </a:rPr>
              <a:t>stellend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wirken</a:t>
            </a:r>
            <a:r>
              <a:rPr lang="cs-CZ" sz="2000" dirty="0">
                <a:latin typeface="Times New Roman"/>
                <a:cs typeface="Times New Roman"/>
              </a:rPr>
              <a:t>. </a:t>
            </a:r>
            <a:r>
              <a:rPr lang="cs-CZ" sz="2000" dirty="0" err="1">
                <a:latin typeface="Times New Roman"/>
                <a:cs typeface="Times New Roman"/>
              </a:rPr>
              <a:t>Fehler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sollten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dem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Lernenden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immer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als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notwendiges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Durchgangsstadium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dargestellt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werden</a:t>
            </a:r>
            <a:r>
              <a:rPr lang="cs-CZ" sz="2000" dirty="0">
                <a:latin typeface="Times New Roman"/>
                <a:cs typeface="Times New Roman"/>
              </a:rPr>
              <a:t>.</a:t>
            </a:r>
          </a:p>
          <a:p>
            <a:r>
              <a:rPr lang="cs-CZ" sz="2000" dirty="0" err="1">
                <a:latin typeface="Times New Roman"/>
                <a:cs typeface="Times New Roman"/>
              </a:rPr>
              <a:t>Wenn</a:t>
            </a:r>
            <a:r>
              <a:rPr lang="cs-CZ" sz="2000" dirty="0">
                <a:latin typeface="Times New Roman"/>
                <a:cs typeface="Times New Roman"/>
              </a:rPr>
              <a:t> man </a:t>
            </a:r>
            <a:r>
              <a:rPr lang="cs-CZ" sz="2000" dirty="0" err="1">
                <a:latin typeface="Times New Roman"/>
                <a:cs typeface="Times New Roman"/>
              </a:rPr>
              <a:t>will</a:t>
            </a:r>
            <a:r>
              <a:rPr lang="cs-CZ" sz="2000" dirty="0">
                <a:latin typeface="Times New Roman"/>
                <a:cs typeface="Times New Roman"/>
              </a:rPr>
              <a:t>, </a:t>
            </a:r>
            <a:r>
              <a:rPr lang="cs-CZ" sz="2000" dirty="0" err="1">
                <a:latin typeface="Times New Roman"/>
                <a:cs typeface="Times New Roman"/>
              </a:rPr>
              <a:t>dass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aus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Fehlern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gelernt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wird</a:t>
            </a:r>
            <a:r>
              <a:rPr lang="cs-CZ" sz="2000" dirty="0">
                <a:latin typeface="Times New Roman"/>
                <a:cs typeface="Times New Roman"/>
              </a:rPr>
              <a:t>, </a:t>
            </a:r>
            <a:r>
              <a:rPr lang="cs-CZ" sz="2000" dirty="0" err="1">
                <a:latin typeface="Times New Roman"/>
                <a:cs typeface="Times New Roman"/>
              </a:rPr>
              <a:t>so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sollte</a:t>
            </a:r>
            <a:r>
              <a:rPr lang="cs-CZ" sz="2000" dirty="0">
                <a:latin typeface="Times New Roman"/>
                <a:cs typeface="Times New Roman"/>
              </a:rPr>
              <a:t> man </a:t>
            </a:r>
            <a:r>
              <a:rPr lang="cs-CZ" sz="2000" dirty="0" err="1">
                <a:latin typeface="Times New Roman"/>
                <a:cs typeface="Times New Roman"/>
              </a:rPr>
              <a:t>versuchen</a:t>
            </a:r>
            <a:r>
              <a:rPr lang="cs-CZ" sz="2000" dirty="0">
                <a:latin typeface="Times New Roman"/>
                <a:cs typeface="Times New Roman"/>
              </a:rPr>
              <a:t>, </a:t>
            </a:r>
            <a:r>
              <a:rPr lang="cs-CZ" sz="2000" dirty="0" err="1">
                <a:latin typeface="Times New Roman"/>
                <a:cs typeface="Times New Roman"/>
              </a:rPr>
              <a:t>über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Ursachen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von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Fehlern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zu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sprechen</a:t>
            </a:r>
            <a:r>
              <a:rPr lang="cs-CZ" sz="2000" dirty="0">
                <a:latin typeface="Times New Roman"/>
                <a:cs typeface="Times New Roman"/>
              </a:rPr>
              <a:t>: z. B. </a:t>
            </a:r>
            <a:r>
              <a:rPr lang="cs-CZ" sz="2000" dirty="0" err="1">
                <a:latin typeface="Times New Roman"/>
                <a:cs typeface="Times New Roman"/>
              </a:rPr>
              <a:t>was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hat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sich</a:t>
            </a:r>
            <a:r>
              <a:rPr lang="cs-CZ" sz="2000" dirty="0">
                <a:latin typeface="Times New Roman"/>
                <a:cs typeface="Times New Roman"/>
              </a:rPr>
              <a:t> der </a:t>
            </a:r>
            <a:r>
              <a:rPr lang="cs-CZ" sz="2000" dirty="0" err="1">
                <a:latin typeface="Times New Roman"/>
                <a:cs typeface="Times New Roman"/>
              </a:rPr>
              <a:t>Lernende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dabei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gedacht</a:t>
            </a:r>
            <a:r>
              <a:rPr lang="cs-CZ" sz="2000" dirty="0">
                <a:latin typeface="Times New Roman"/>
                <a:cs typeface="Times New Roman"/>
              </a:rPr>
              <a:t>, </a:t>
            </a:r>
            <a:r>
              <a:rPr lang="cs-CZ" sz="2000" dirty="0" err="1">
                <a:latin typeface="Times New Roman"/>
                <a:cs typeface="Times New Roman"/>
              </a:rPr>
              <a:t>als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diesen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Fehler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machte</a:t>
            </a:r>
            <a:r>
              <a:rPr lang="cs-CZ" sz="2000" dirty="0">
                <a:latin typeface="Times New Roman"/>
                <a:cs typeface="Times New Roman"/>
              </a:rPr>
              <a:t>?</a:t>
            </a:r>
          </a:p>
          <a:p>
            <a:r>
              <a:rPr lang="cs-CZ" sz="2000" dirty="0">
                <a:latin typeface="Times New Roman"/>
                <a:cs typeface="Times New Roman"/>
              </a:rPr>
              <a:t>In jedem </a:t>
            </a:r>
            <a:r>
              <a:rPr lang="cs-CZ" sz="2000" dirty="0" err="1">
                <a:latin typeface="Times New Roman"/>
                <a:cs typeface="Times New Roman"/>
              </a:rPr>
              <a:t>Fall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sollte</a:t>
            </a:r>
            <a:r>
              <a:rPr lang="cs-CZ" sz="2000" dirty="0">
                <a:latin typeface="Times New Roman"/>
                <a:cs typeface="Times New Roman"/>
              </a:rPr>
              <a:t> man </a:t>
            </a:r>
            <a:r>
              <a:rPr lang="cs-CZ" sz="2000" dirty="0" err="1">
                <a:latin typeface="Times New Roman"/>
                <a:cs typeface="Times New Roman"/>
              </a:rPr>
              <a:t>auf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die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Besprechung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unverständlicher</a:t>
            </a:r>
            <a:r>
              <a:rPr lang="cs-CZ" sz="2000" dirty="0">
                <a:latin typeface="Times New Roman"/>
                <a:cs typeface="Times New Roman"/>
              </a:rPr>
              <a:t>  </a:t>
            </a:r>
            <a:r>
              <a:rPr lang="cs-CZ" sz="2000" dirty="0" err="1">
                <a:latin typeface="Times New Roman"/>
                <a:cs typeface="Times New Roman"/>
              </a:rPr>
              <a:t>Stellen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besonderen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Wert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legen</a:t>
            </a:r>
            <a:r>
              <a:rPr lang="cs-CZ" sz="2000" dirty="0">
                <a:latin typeface="Times New Roman"/>
                <a:cs typeface="Times New Roman"/>
              </a:rPr>
              <a:t>.</a:t>
            </a:r>
          </a:p>
          <a:p>
            <a:r>
              <a:rPr lang="cs-CZ" sz="2000" dirty="0" err="1">
                <a:latin typeface="Times New Roman"/>
                <a:cs typeface="Times New Roman"/>
              </a:rPr>
              <a:t>Da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Fehler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anzeigen</a:t>
            </a:r>
            <a:r>
              <a:rPr lang="cs-CZ" sz="2000" dirty="0">
                <a:latin typeface="Times New Roman"/>
                <a:cs typeface="Times New Roman"/>
              </a:rPr>
              <a:t>, in </a:t>
            </a:r>
            <a:r>
              <a:rPr lang="cs-CZ" sz="2000" dirty="0" err="1">
                <a:latin typeface="Times New Roman"/>
                <a:cs typeface="Times New Roman"/>
              </a:rPr>
              <a:t>welchen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Bereichen</a:t>
            </a:r>
            <a:r>
              <a:rPr lang="cs-CZ" sz="2000" dirty="0">
                <a:latin typeface="Times New Roman"/>
                <a:cs typeface="Times New Roman"/>
              </a:rPr>
              <a:t> der </a:t>
            </a:r>
            <a:r>
              <a:rPr lang="cs-CZ" sz="2000" dirty="0" err="1">
                <a:latin typeface="Times New Roman"/>
                <a:cs typeface="Times New Roman"/>
              </a:rPr>
              <a:t>Lernende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noch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Probleme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hat</a:t>
            </a:r>
            <a:r>
              <a:rPr lang="cs-CZ" sz="2000" dirty="0">
                <a:latin typeface="Times New Roman"/>
                <a:cs typeface="Times New Roman"/>
              </a:rPr>
              <a:t>, </a:t>
            </a:r>
            <a:r>
              <a:rPr lang="cs-CZ" sz="2000" dirty="0" err="1">
                <a:latin typeface="Times New Roman"/>
                <a:cs typeface="Times New Roman"/>
              </a:rPr>
              <a:t>sollten</a:t>
            </a:r>
            <a:r>
              <a:rPr lang="cs-CZ" sz="2000" dirty="0">
                <a:latin typeface="Times New Roman"/>
                <a:cs typeface="Times New Roman"/>
              </a:rPr>
              <a:t> in der </a:t>
            </a:r>
            <a:r>
              <a:rPr lang="cs-CZ" sz="2000" dirty="0" err="1">
                <a:latin typeface="Times New Roman"/>
                <a:cs typeface="Times New Roman"/>
              </a:rPr>
              <a:t>Besprechung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Übungsvorschläge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für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sprachliche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Phänomene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gemacht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werden</a:t>
            </a:r>
            <a:r>
              <a:rPr lang="cs-CZ" sz="2000" dirty="0">
                <a:latin typeface="Times New Roman"/>
                <a:cs typeface="Times New Roman"/>
              </a:rPr>
              <a:t>, </a:t>
            </a:r>
            <a:r>
              <a:rPr lang="cs-CZ" sz="2000" dirty="0" err="1">
                <a:latin typeface="Times New Roman"/>
                <a:cs typeface="Times New Roman"/>
              </a:rPr>
              <a:t>die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besonders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fehlerträchtig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waren</a:t>
            </a:r>
            <a:r>
              <a:rPr lang="cs-CZ" sz="2000" dirty="0">
                <a:latin typeface="Times New Roman"/>
                <a:cs typeface="Times New Roman"/>
              </a:rPr>
              <a:t>.</a:t>
            </a:r>
          </a:p>
          <a:p>
            <a:r>
              <a:rPr lang="cs-CZ" sz="2000" dirty="0" err="1">
                <a:latin typeface="Times New Roman"/>
                <a:cs typeface="Times New Roman"/>
              </a:rPr>
              <a:t>Teilweise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können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Besprechungen</a:t>
            </a:r>
            <a:r>
              <a:rPr lang="cs-CZ" sz="2000" dirty="0">
                <a:latin typeface="Times New Roman"/>
                <a:cs typeface="Times New Roman"/>
              </a:rPr>
              <a:t> in der </a:t>
            </a:r>
            <a:r>
              <a:rPr lang="cs-CZ" sz="2000" dirty="0" err="1">
                <a:latin typeface="Times New Roman"/>
                <a:cs typeface="Times New Roman"/>
              </a:rPr>
              <a:t>Gruppe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erfolgen</a:t>
            </a:r>
            <a:r>
              <a:rPr lang="cs-CZ" sz="2000" dirty="0">
                <a:latin typeface="Times New Roman"/>
                <a:cs typeface="Times New Roman"/>
              </a:rPr>
              <a:t>, </a:t>
            </a:r>
            <a:r>
              <a:rPr lang="cs-CZ" sz="2000" dirty="0" err="1">
                <a:latin typeface="Times New Roman"/>
                <a:cs typeface="Times New Roman"/>
              </a:rPr>
              <a:t>teilweise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aber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auch</a:t>
            </a:r>
            <a:r>
              <a:rPr lang="cs-CZ" sz="2000" dirty="0">
                <a:latin typeface="Times New Roman"/>
                <a:cs typeface="Times New Roman"/>
              </a:rPr>
              <a:t> </a:t>
            </a:r>
            <a:r>
              <a:rPr lang="cs-CZ" sz="2000" dirty="0" err="1">
                <a:latin typeface="Times New Roman"/>
                <a:cs typeface="Times New Roman"/>
              </a:rPr>
              <a:t>individuell</a:t>
            </a:r>
            <a:r>
              <a:rPr lang="cs-CZ" sz="2000" dirty="0">
                <a:latin typeface="Times New Roman"/>
                <a:cs typeface="Times New Roman"/>
              </a:rPr>
              <a:t>.</a:t>
            </a:r>
            <a:endParaRPr lang="cs-CZ" sz="2000" dirty="0">
              <a:latin typeface="Book Antiqua" pitchFamily="18" charset="0"/>
              <a:cs typeface="Times New Roman"/>
            </a:endParaRPr>
          </a:p>
          <a:p>
            <a:r>
              <a:rPr lang="cs-CZ" sz="2000" dirty="0">
                <a:latin typeface="Book Antiqua" pitchFamily="18" charset="0"/>
                <a:cs typeface="Times New Roman"/>
              </a:rPr>
              <a:t>Es </a:t>
            </a:r>
            <a:r>
              <a:rPr lang="cs-CZ" sz="2000" dirty="0" err="1">
                <a:latin typeface="Book Antiqua" pitchFamily="18" charset="0"/>
                <a:cs typeface="Times New Roman"/>
              </a:rPr>
              <a:t>könnte</a:t>
            </a:r>
            <a:r>
              <a:rPr lang="cs-CZ" sz="2000" dirty="0">
                <a:latin typeface="Book Antiqua" pitchFamily="18" charset="0"/>
                <a:cs typeface="Times New Roman"/>
              </a:rPr>
              <a:t> den </a:t>
            </a:r>
            <a:r>
              <a:rPr lang="cs-CZ" sz="2000" dirty="0" err="1">
                <a:latin typeface="Book Antiqua" pitchFamily="18" charset="0"/>
                <a:cs typeface="Times New Roman"/>
              </a:rPr>
              <a:t>Lernenden</a:t>
            </a:r>
            <a:r>
              <a:rPr lang="cs-CZ" sz="2000" dirty="0"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latin typeface="Book Antiqua" pitchFamily="18" charset="0"/>
                <a:cs typeface="Times New Roman"/>
              </a:rPr>
              <a:t>vorgeschlagen</a:t>
            </a:r>
            <a:r>
              <a:rPr lang="cs-CZ" sz="2000" dirty="0"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latin typeface="Book Antiqua" pitchFamily="18" charset="0"/>
                <a:cs typeface="Times New Roman"/>
              </a:rPr>
              <a:t>werden</a:t>
            </a:r>
            <a:r>
              <a:rPr lang="cs-CZ" sz="2000" dirty="0">
                <a:latin typeface="Book Antiqua" pitchFamily="18" charset="0"/>
                <a:cs typeface="Times New Roman"/>
              </a:rPr>
              <a:t>, </a:t>
            </a:r>
            <a:r>
              <a:rPr lang="cs-CZ" sz="2000" dirty="0" err="1">
                <a:latin typeface="Book Antiqua" pitchFamily="18" charset="0"/>
                <a:cs typeface="Times New Roman"/>
              </a:rPr>
              <a:t>für</a:t>
            </a:r>
            <a:r>
              <a:rPr lang="cs-CZ" sz="2000" dirty="0"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latin typeface="Book Antiqua" pitchFamily="18" charset="0"/>
                <a:cs typeface="Times New Roman"/>
              </a:rPr>
              <a:t>sich</a:t>
            </a:r>
            <a:r>
              <a:rPr lang="cs-CZ" sz="2000" dirty="0"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latin typeface="Book Antiqua" pitchFamily="18" charset="0"/>
                <a:cs typeface="Times New Roman"/>
              </a:rPr>
              <a:t>selbst</a:t>
            </a:r>
            <a:r>
              <a:rPr lang="cs-CZ" sz="2000" dirty="0"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latin typeface="Book Antiqua" pitchFamily="18" charset="0"/>
                <a:cs typeface="Times New Roman"/>
              </a:rPr>
              <a:t>eine</a:t>
            </a:r>
            <a:r>
              <a:rPr lang="cs-CZ" sz="2000" dirty="0"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latin typeface="Book Antiqua" pitchFamily="18" charset="0"/>
                <a:cs typeface="Times New Roman"/>
              </a:rPr>
              <a:t>Fehlerstatistik</a:t>
            </a:r>
            <a:r>
              <a:rPr lang="cs-CZ" sz="2000" dirty="0"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latin typeface="Book Antiqua" pitchFamily="18" charset="0"/>
                <a:cs typeface="Times New Roman"/>
              </a:rPr>
              <a:t>zu</a:t>
            </a:r>
            <a:r>
              <a:rPr lang="cs-CZ" sz="2000" dirty="0">
                <a:latin typeface="Book Antiqua" pitchFamily="18" charset="0"/>
                <a:cs typeface="Times New Roman"/>
              </a:rPr>
              <a:t> </a:t>
            </a:r>
            <a:r>
              <a:rPr lang="cs-CZ" sz="2000" dirty="0" err="1">
                <a:latin typeface="Book Antiqua" pitchFamily="18" charset="0"/>
                <a:cs typeface="Times New Roman"/>
              </a:rPr>
              <a:t>führen</a:t>
            </a:r>
            <a:endParaRPr lang="cs-CZ"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unovrat">
  <a:themeElements>
    <a:clrScheme name="Slunovrat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lunovra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lunovra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8523</TotalTime>
  <Words>1728</Words>
  <Application>Microsoft Macintosh PowerPoint</Application>
  <PresentationFormat>Předvádění na obrazovce (4:3)</PresentationFormat>
  <Paragraphs>111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7" baseType="lpstr">
      <vt:lpstr>Book Antiqua</vt:lpstr>
      <vt:lpstr>Gill Sans MT</vt:lpstr>
      <vt:lpstr>Times New Roman</vt:lpstr>
      <vt:lpstr>Verdana</vt:lpstr>
      <vt:lpstr>Wingdings 2</vt:lpstr>
      <vt:lpstr>Slunovrat</vt:lpstr>
      <vt:lpstr>  FEHLER  IM UNTERRICHT  </vt:lpstr>
      <vt:lpstr>WAS HEIβT SCHRIFTLICHE FEHLERKORREKTUR?</vt:lpstr>
      <vt:lpstr>WAS HEIβT SCHRIFTLICHE FEHLERKORREKTUR?</vt:lpstr>
      <vt:lpstr>SCHRIFTLICHE FEHLERKORREKTUR</vt:lpstr>
      <vt:lpstr>SCHRIFTLICHE FEHLERKORREKTUR</vt:lpstr>
      <vt:lpstr>SCHRIFTLICHE FEHLERKORREKTUR</vt:lpstr>
      <vt:lpstr>SCHRIFTLICHE FEHLERKORRETUR</vt:lpstr>
      <vt:lpstr>WIE VIEL AN SCHRIFTLICHER KORREKTUR IST NOTWENDIG  UND WELCHE FEHLER SOLLTE MAN KORRIGIEREN?</vt:lpstr>
      <vt:lpstr>WIE VIEL AN SCHRIFTLICHER KORREKTUR IST NOTWENDIG  UND WELCHE FEHLER SOLLTE MAN KORRIGIEREN?</vt:lpstr>
      <vt:lpstr>WIE KANN MAN BEI DER SCHRIFTLICHEN FEHLERKORREKTUR VORGEHEN?</vt:lpstr>
      <vt:lpstr>DIE EINFACHE FEHLERMARKIERUNG</vt:lpstr>
      <vt:lpstr>FEHLERMARKIERUNG</vt:lpstr>
      <vt:lpstr>FEHLERMARKIERUNG</vt:lpstr>
      <vt:lpstr>FEHLERMARKIERUNG</vt:lpstr>
      <vt:lpstr>DIE FEHLERKENNZEICHNUNG MIT KORREKTURZEICHEN</vt:lpstr>
      <vt:lpstr>DIE FEHLERKENNZEICHNUNG MIT KORREKTURZEICHEN</vt:lpstr>
      <vt:lpstr>DIE FEHLERKENNZEICHNUNG MIT KORREKTURZEICHEN</vt:lpstr>
      <vt:lpstr>DIE FEHLERKENNZEICHNUNG</vt:lpstr>
      <vt:lpstr>FEHLERKENNZEICHNUNG</vt:lpstr>
      <vt:lpstr>DIE NACHTRÄGLICHE BESPRECHUNG VON KORRIGIERTEN SCHRIFTLICHEN PRODUKTIONEN</vt:lpstr>
      <vt:lpstr>DIE NACHTRÄGLICHE BESPRECHUNG VON KORRIGIERTEN SCHRIFTLICHEN PRODUKTIONEN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asus</dc:creator>
  <cp:lastModifiedBy>Jan Topinka</cp:lastModifiedBy>
  <cp:revision>277</cp:revision>
  <dcterms:created xsi:type="dcterms:W3CDTF">2015-05-17T14:07:32Z</dcterms:created>
  <dcterms:modified xsi:type="dcterms:W3CDTF">2021-05-18T08:45:18Z</dcterms:modified>
</cp:coreProperties>
</file>