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5" r:id="rId5"/>
    <p:sldMasterId id="214748366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Lst>
  <p:sldSz cy="5143500" cx="9144000"/>
  <p:notesSz cx="6858000" cy="9144000"/>
  <p:embeddedFontLst>
    <p:embeddedFont>
      <p:font typeface="Montserrat"/>
      <p:regular r:id="rId70"/>
      <p:bold r:id="rId71"/>
      <p:italic r:id="rId72"/>
      <p:boldItalic r:id="rId73"/>
    </p:embeddedFont>
    <p:embeddedFont>
      <p:font typeface="Montserrat Medium"/>
      <p:regular r:id="rId74"/>
      <p:bold r:id="rId75"/>
      <p:italic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pos="130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CFB60B3-DCA6-486B-96B7-C2DC94A65197}">
  <a:tblStyle styleId="{FCFB60B3-DCA6-486B-96B7-C2DC94A65197}" styleName="Table_0">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30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Montserrat-boldItalic.fntdata"/><Relationship Id="rId72" Type="http://schemas.openxmlformats.org/officeDocument/2006/relationships/font" Target="fonts/Montserrat-italic.fntdata"/><Relationship Id="rId31" Type="http://schemas.openxmlformats.org/officeDocument/2006/relationships/slide" Target="slides/slide24.xml"/><Relationship Id="rId75" Type="http://schemas.openxmlformats.org/officeDocument/2006/relationships/font" Target="fonts/MontserratMedium-bold.fntdata"/><Relationship Id="rId30" Type="http://schemas.openxmlformats.org/officeDocument/2006/relationships/slide" Target="slides/slide23.xml"/><Relationship Id="rId74" Type="http://schemas.openxmlformats.org/officeDocument/2006/relationships/font" Target="fonts/MontserratMedium-regular.fntdata"/><Relationship Id="rId33" Type="http://schemas.openxmlformats.org/officeDocument/2006/relationships/slide" Target="slides/slide26.xml"/><Relationship Id="rId77" Type="http://schemas.openxmlformats.org/officeDocument/2006/relationships/font" Target="fonts/MontserratMedium-boldItalic.fntdata"/><Relationship Id="rId32" Type="http://schemas.openxmlformats.org/officeDocument/2006/relationships/slide" Target="slides/slide25.xml"/><Relationship Id="rId76" Type="http://schemas.openxmlformats.org/officeDocument/2006/relationships/font" Target="fonts/MontserratMedium-italic.fntdata"/><Relationship Id="rId35" Type="http://schemas.openxmlformats.org/officeDocument/2006/relationships/slide" Target="slides/slide28.xml"/><Relationship Id="rId34" Type="http://schemas.openxmlformats.org/officeDocument/2006/relationships/slide" Target="slides/slide27.xml"/><Relationship Id="rId71" Type="http://schemas.openxmlformats.org/officeDocument/2006/relationships/font" Target="fonts/Montserrat-bold.fntdata"/><Relationship Id="rId70" Type="http://schemas.openxmlformats.org/officeDocument/2006/relationships/font" Target="fonts/Montserrat-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slide" Target="slides/slide62.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12823f24147_0_137:notes"/>
          <p:cNvSpPr txBox="1"/>
          <p:nvPr>
            <p:ph idx="1" type="body"/>
          </p:nvPr>
        </p:nvSpPr>
        <p:spPr>
          <a:xfrm>
            <a:off x="685790" y="4343395"/>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g12823f24147_0_137:notes"/>
          <p:cNvSpPr/>
          <p:nvPr>
            <p:ph idx="2" type="sldImg"/>
          </p:nvPr>
        </p:nvSpPr>
        <p:spPr>
          <a:xfrm>
            <a:off x="554955" y="685783"/>
            <a:ext cx="5748600" cy="3429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 name="Google Shape;16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 name="Google Shape;18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 name="Google Shape;24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1" name="Google Shape;30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2" name="Google Shape;33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6" name="Google Shape;36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6" name="Google Shape;416;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5" name="Google Shape;475;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6" name="Google Shape;496;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7" name="Google Shape;507;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0" name="Google Shape;560;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9" name="Google Shape;569;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8" name="Google Shape;608;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9" name="Google Shape;629;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4" name="Google Shape;644;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2" name="Google Shape;652;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3" name="Google Shape;663;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2" name="Google Shape;672;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5" name="Google Shape;685;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5" name="Google Shape;695;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6" name="Google Shape;706;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5" name="Google Shape;715;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7" name="Google Shape;727;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6" name="Google Shape;736;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8" name="Google Shape;748;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5" name="Google Shape;755;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13541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1" name="Google Shape;11;p2"/>
          <p:cNvSpPr txBox="1"/>
          <p:nvPr>
            <p:ph idx="1" type="subTitle"/>
          </p:nvPr>
        </p:nvSpPr>
        <p:spPr>
          <a:xfrm>
            <a:off x="311700" y="3672325"/>
            <a:ext cx="8520600" cy="7926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2" name="Google Shape;12;p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sah přednášk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Font typeface="Montserrat"/>
              <a:buNone/>
              <a:defRPr b="1">
                <a:latin typeface="Montserrat"/>
                <a:ea typeface="Montserrat"/>
                <a:cs typeface="Montserrat"/>
                <a:sym typeface="Montserrat"/>
              </a:defRPr>
            </a:lvl1pPr>
            <a:lvl2pPr lvl="1" algn="l">
              <a:lnSpc>
                <a:spcPct val="100000"/>
              </a:lnSpc>
              <a:spcBef>
                <a:spcPts val="0"/>
              </a:spcBef>
              <a:spcAft>
                <a:spcPts val="0"/>
              </a:spcAft>
              <a:buClr>
                <a:srgbClr val="666666"/>
              </a:buClr>
              <a:buSzPts val="2400"/>
              <a:buNone/>
              <a:defRPr>
                <a:solidFill>
                  <a:srgbClr val="666666"/>
                </a:solidFill>
              </a:defRPr>
            </a:lvl2pPr>
            <a:lvl3pPr lvl="2" algn="l">
              <a:lnSpc>
                <a:spcPct val="100000"/>
              </a:lnSpc>
              <a:spcBef>
                <a:spcPts val="0"/>
              </a:spcBef>
              <a:spcAft>
                <a:spcPts val="0"/>
              </a:spcAft>
              <a:buClr>
                <a:srgbClr val="666666"/>
              </a:buClr>
              <a:buSzPts val="2400"/>
              <a:buNone/>
              <a:defRPr>
                <a:solidFill>
                  <a:srgbClr val="666666"/>
                </a:solidFill>
              </a:defRPr>
            </a:lvl3pPr>
            <a:lvl4pPr lvl="3" algn="l">
              <a:lnSpc>
                <a:spcPct val="100000"/>
              </a:lnSpc>
              <a:spcBef>
                <a:spcPts val="0"/>
              </a:spcBef>
              <a:spcAft>
                <a:spcPts val="0"/>
              </a:spcAft>
              <a:buClr>
                <a:srgbClr val="666666"/>
              </a:buClr>
              <a:buSzPts val="2400"/>
              <a:buNone/>
              <a:defRPr>
                <a:solidFill>
                  <a:srgbClr val="666666"/>
                </a:solidFill>
              </a:defRPr>
            </a:lvl4pPr>
            <a:lvl5pPr lvl="4" algn="l">
              <a:lnSpc>
                <a:spcPct val="100000"/>
              </a:lnSpc>
              <a:spcBef>
                <a:spcPts val="0"/>
              </a:spcBef>
              <a:spcAft>
                <a:spcPts val="0"/>
              </a:spcAft>
              <a:buClr>
                <a:srgbClr val="666666"/>
              </a:buClr>
              <a:buSzPts val="2400"/>
              <a:buNone/>
              <a:defRPr>
                <a:solidFill>
                  <a:srgbClr val="666666"/>
                </a:solidFill>
              </a:defRPr>
            </a:lvl5pPr>
            <a:lvl6pPr lvl="5" algn="l">
              <a:lnSpc>
                <a:spcPct val="100000"/>
              </a:lnSpc>
              <a:spcBef>
                <a:spcPts val="0"/>
              </a:spcBef>
              <a:spcAft>
                <a:spcPts val="0"/>
              </a:spcAft>
              <a:buClr>
                <a:srgbClr val="666666"/>
              </a:buClr>
              <a:buSzPts val="2400"/>
              <a:buNone/>
              <a:defRPr>
                <a:solidFill>
                  <a:srgbClr val="666666"/>
                </a:solidFill>
              </a:defRPr>
            </a:lvl6pPr>
            <a:lvl7pPr lvl="6" algn="l">
              <a:lnSpc>
                <a:spcPct val="100000"/>
              </a:lnSpc>
              <a:spcBef>
                <a:spcPts val="0"/>
              </a:spcBef>
              <a:spcAft>
                <a:spcPts val="0"/>
              </a:spcAft>
              <a:buClr>
                <a:srgbClr val="666666"/>
              </a:buClr>
              <a:buSzPts val="2400"/>
              <a:buNone/>
              <a:defRPr>
                <a:solidFill>
                  <a:srgbClr val="666666"/>
                </a:solidFill>
              </a:defRPr>
            </a:lvl7pPr>
            <a:lvl8pPr lvl="7" algn="l">
              <a:lnSpc>
                <a:spcPct val="100000"/>
              </a:lnSpc>
              <a:spcBef>
                <a:spcPts val="0"/>
              </a:spcBef>
              <a:spcAft>
                <a:spcPts val="0"/>
              </a:spcAft>
              <a:buClr>
                <a:srgbClr val="666666"/>
              </a:buClr>
              <a:buSzPts val="2400"/>
              <a:buNone/>
              <a:defRPr>
                <a:solidFill>
                  <a:srgbClr val="666666"/>
                </a:solidFill>
              </a:defRPr>
            </a:lvl8pPr>
            <a:lvl9pPr lvl="8" algn="l">
              <a:lnSpc>
                <a:spcPct val="100000"/>
              </a:lnSpc>
              <a:spcBef>
                <a:spcPts val="0"/>
              </a:spcBef>
              <a:spcAft>
                <a:spcPts val="0"/>
              </a:spcAft>
              <a:buClr>
                <a:srgbClr val="666666"/>
              </a:buClr>
              <a:buSzPts val="2400"/>
              <a:buNone/>
              <a:defRPr>
                <a:solidFill>
                  <a:srgbClr val="666666"/>
                </a:solidFill>
              </a:defRPr>
            </a:lvl9pPr>
          </a:lstStyle>
          <a:p/>
        </p:txBody>
      </p:sp>
      <p:sp>
        <p:nvSpPr>
          <p:cNvPr id="15" name="Google Shape;15;p3"/>
          <p:cNvSpPr txBox="1"/>
          <p:nvPr>
            <p:ph idx="1" type="body"/>
          </p:nvPr>
        </p:nvSpPr>
        <p:spPr>
          <a:xfrm>
            <a:off x="311700" y="619075"/>
            <a:ext cx="8520600" cy="3416400"/>
          </a:xfrm>
          <a:prstGeom prst="rect">
            <a:avLst/>
          </a:prstGeom>
          <a:noFill/>
          <a:ln>
            <a:noFill/>
          </a:ln>
        </p:spPr>
        <p:txBody>
          <a:bodyPr anchorCtr="0" anchor="t" bIns="91425" lIns="91425" spcFirstLastPara="1" rIns="91425" wrap="square" tIns="91425">
            <a:noAutofit/>
          </a:bodyPr>
          <a:lstStyle>
            <a:lvl1pPr indent="-330200" lvl="0" marL="457200" algn="l">
              <a:lnSpc>
                <a:spcPct val="115000"/>
              </a:lnSpc>
              <a:spcBef>
                <a:spcPts val="0"/>
              </a:spcBef>
              <a:spcAft>
                <a:spcPts val="0"/>
              </a:spcAft>
              <a:buClr>
                <a:srgbClr val="666666"/>
              </a:buClr>
              <a:buSzPts val="1600"/>
              <a:buChar char="●"/>
              <a:defRPr sz="1600">
                <a:solidFill>
                  <a:srgbClr val="666666"/>
                </a:solidFill>
              </a:defRPr>
            </a:lvl1pPr>
            <a:lvl2pPr indent="-292100" lvl="1" marL="914400" algn="l">
              <a:lnSpc>
                <a:spcPct val="115000"/>
              </a:lnSpc>
              <a:spcBef>
                <a:spcPts val="1600"/>
              </a:spcBef>
              <a:spcAft>
                <a:spcPts val="0"/>
              </a:spcAft>
              <a:buClr>
                <a:srgbClr val="666666"/>
              </a:buClr>
              <a:buSzPts val="1000"/>
              <a:buChar char="○"/>
              <a:defRPr>
                <a:solidFill>
                  <a:srgbClr val="666666"/>
                </a:solidFill>
              </a:defRPr>
            </a:lvl2pPr>
            <a:lvl3pPr indent="-292100" lvl="2" marL="1371600" algn="l">
              <a:lnSpc>
                <a:spcPct val="115000"/>
              </a:lnSpc>
              <a:spcBef>
                <a:spcPts val="1600"/>
              </a:spcBef>
              <a:spcAft>
                <a:spcPts val="0"/>
              </a:spcAft>
              <a:buClr>
                <a:srgbClr val="666666"/>
              </a:buClr>
              <a:buSzPts val="1000"/>
              <a:buChar char="■"/>
              <a:defRPr>
                <a:solidFill>
                  <a:srgbClr val="666666"/>
                </a:solidFill>
              </a:defRPr>
            </a:lvl3pPr>
            <a:lvl4pPr indent="-292100" lvl="3" marL="1828800" algn="l">
              <a:lnSpc>
                <a:spcPct val="115000"/>
              </a:lnSpc>
              <a:spcBef>
                <a:spcPts val="1600"/>
              </a:spcBef>
              <a:spcAft>
                <a:spcPts val="0"/>
              </a:spcAft>
              <a:buClr>
                <a:srgbClr val="666666"/>
              </a:buClr>
              <a:buSzPts val="1000"/>
              <a:buChar char="●"/>
              <a:defRPr>
                <a:solidFill>
                  <a:srgbClr val="666666"/>
                </a:solidFill>
              </a:defRPr>
            </a:lvl4pPr>
            <a:lvl5pPr indent="-292100" lvl="4" marL="2286000" algn="l">
              <a:lnSpc>
                <a:spcPct val="115000"/>
              </a:lnSpc>
              <a:spcBef>
                <a:spcPts val="1600"/>
              </a:spcBef>
              <a:spcAft>
                <a:spcPts val="0"/>
              </a:spcAft>
              <a:buClr>
                <a:srgbClr val="666666"/>
              </a:buClr>
              <a:buSzPts val="1000"/>
              <a:buChar char="○"/>
              <a:defRPr>
                <a:solidFill>
                  <a:srgbClr val="666666"/>
                </a:solidFill>
              </a:defRPr>
            </a:lvl5pPr>
            <a:lvl6pPr indent="-292100" lvl="5" marL="2743200" algn="l">
              <a:lnSpc>
                <a:spcPct val="115000"/>
              </a:lnSpc>
              <a:spcBef>
                <a:spcPts val="1600"/>
              </a:spcBef>
              <a:spcAft>
                <a:spcPts val="0"/>
              </a:spcAft>
              <a:buClr>
                <a:srgbClr val="666666"/>
              </a:buClr>
              <a:buSzPts val="1000"/>
              <a:buChar char="■"/>
              <a:defRPr>
                <a:solidFill>
                  <a:srgbClr val="666666"/>
                </a:solidFill>
              </a:defRPr>
            </a:lvl6pPr>
            <a:lvl7pPr indent="-292100" lvl="6" marL="3200400" algn="l">
              <a:lnSpc>
                <a:spcPct val="115000"/>
              </a:lnSpc>
              <a:spcBef>
                <a:spcPts val="1600"/>
              </a:spcBef>
              <a:spcAft>
                <a:spcPts val="0"/>
              </a:spcAft>
              <a:buClr>
                <a:srgbClr val="666666"/>
              </a:buClr>
              <a:buSzPts val="1000"/>
              <a:buChar char="●"/>
              <a:defRPr>
                <a:solidFill>
                  <a:srgbClr val="666666"/>
                </a:solidFill>
              </a:defRPr>
            </a:lvl7pPr>
            <a:lvl8pPr indent="-292100" lvl="7" marL="3657600" algn="l">
              <a:lnSpc>
                <a:spcPct val="115000"/>
              </a:lnSpc>
              <a:spcBef>
                <a:spcPts val="1600"/>
              </a:spcBef>
              <a:spcAft>
                <a:spcPts val="0"/>
              </a:spcAft>
              <a:buClr>
                <a:srgbClr val="666666"/>
              </a:buClr>
              <a:buSzPts val="1000"/>
              <a:buChar char="○"/>
              <a:defRPr>
                <a:solidFill>
                  <a:srgbClr val="666666"/>
                </a:solidFill>
              </a:defRPr>
            </a:lvl8pPr>
            <a:lvl9pPr indent="-292100" lvl="8" marL="4114800" algn="l">
              <a:lnSpc>
                <a:spcPct val="115000"/>
              </a:lnSpc>
              <a:spcBef>
                <a:spcPts val="1600"/>
              </a:spcBef>
              <a:spcAft>
                <a:spcPts val="1600"/>
              </a:spcAft>
              <a:buClr>
                <a:srgbClr val="666666"/>
              </a:buClr>
              <a:buSzPts val="1000"/>
              <a:buChar char="■"/>
              <a:defRPr>
                <a:solidFill>
                  <a:srgbClr val="666666"/>
                </a:solidFill>
              </a:defRPr>
            </a:lvl9pPr>
          </a:lstStyle>
          <a:p/>
        </p:txBody>
      </p:sp>
      <p:sp>
        <p:nvSpPr>
          <p:cNvPr id="16" name="Google Shape;16;p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hlavní část">
  <p:cSld name="TITLE_AND_BODY_1">
    <p:spTree>
      <p:nvGrpSpPr>
        <p:cNvPr id="20" name="Shape 20"/>
        <p:cNvGrpSpPr/>
        <p:nvPr/>
      </p:nvGrpSpPr>
      <p:grpSpPr>
        <a:xfrm>
          <a:off x="0" y="0"/>
          <a:ext cx="0" cy="0"/>
          <a:chOff x="0" y="0"/>
          <a:chExt cx="0" cy="0"/>
        </a:xfrm>
      </p:grpSpPr>
      <p:sp>
        <p:nvSpPr>
          <p:cNvPr id="21" name="Google Shape;21;p5"/>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Font typeface="Montserrat"/>
              <a:buNone/>
              <a:defRPr b="1">
                <a:latin typeface="Montserrat"/>
                <a:ea typeface="Montserrat"/>
                <a:cs typeface="Montserrat"/>
                <a:sym typeface="Montserrat"/>
              </a:defRPr>
            </a:lvl1pPr>
            <a:lvl2pPr lvl="1" algn="l">
              <a:lnSpc>
                <a:spcPct val="100000"/>
              </a:lnSpc>
              <a:spcBef>
                <a:spcPts val="0"/>
              </a:spcBef>
              <a:spcAft>
                <a:spcPts val="0"/>
              </a:spcAft>
              <a:buClr>
                <a:srgbClr val="666666"/>
              </a:buClr>
              <a:buSzPts val="2400"/>
              <a:buNone/>
              <a:defRPr>
                <a:solidFill>
                  <a:srgbClr val="666666"/>
                </a:solidFill>
              </a:defRPr>
            </a:lvl2pPr>
            <a:lvl3pPr lvl="2" algn="l">
              <a:lnSpc>
                <a:spcPct val="100000"/>
              </a:lnSpc>
              <a:spcBef>
                <a:spcPts val="0"/>
              </a:spcBef>
              <a:spcAft>
                <a:spcPts val="0"/>
              </a:spcAft>
              <a:buClr>
                <a:srgbClr val="666666"/>
              </a:buClr>
              <a:buSzPts val="2400"/>
              <a:buNone/>
              <a:defRPr>
                <a:solidFill>
                  <a:srgbClr val="666666"/>
                </a:solidFill>
              </a:defRPr>
            </a:lvl3pPr>
            <a:lvl4pPr lvl="3" algn="l">
              <a:lnSpc>
                <a:spcPct val="100000"/>
              </a:lnSpc>
              <a:spcBef>
                <a:spcPts val="0"/>
              </a:spcBef>
              <a:spcAft>
                <a:spcPts val="0"/>
              </a:spcAft>
              <a:buClr>
                <a:srgbClr val="666666"/>
              </a:buClr>
              <a:buSzPts val="2400"/>
              <a:buNone/>
              <a:defRPr>
                <a:solidFill>
                  <a:srgbClr val="666666"/>
                </a:solidFill>
              </a:defRPr>
            </a:lvl4pPr>
            <a:lvl5pPr lvl="4" algn="l">
              <a:lnSpc>
                <a:spcPct val="100000"/>
              </a:lnSpc>
              <a:spcBef>
                <a:spcPts val="0"/>
              </a:spcBef>
              <a:spcAft>
                <a:spcPts val="0"/>
              </a:spcAft>
              <a:buClr>
                <a:srgbClr val="666666"/>
              </a:buClr>
              <a:buSzPts val="2400"/>
              <a:buNone/>
              <a:defRPr>
                <a:solidFill>
                  <a:srgbClr val="666666"/>
                </a:solidFill>
              </a:defRPr>
            </a:lvl5pPr>
            <a:lvl6pPr lvl="5" algn="l">
              <a:lnSpc>
                <a:spcPct val="100000"/>
              </a:lnSpc>
              <a:spcBef>
                <a:spcPts val="0"/>
              </a:spcBef>
              <a:spcAft>
                <a:spcPts val="0"/>
              </a:spcAft>
              <a:buClr>
                <a:srgbClr val="666666"/>
              </a:buClr>
              <a:buSzPts val="2400"/>
              <a:buNone/>
              <a:defRPr>
                <a:solidFill>
                  <a:srgbClr val="666666"/>
                </a:solidFill>
              </a:defRPr>
            </a:lvl6pPr>
            <a:lvl7pPr lvl="6" algn="l">
              <a:lnSpc>
                <a:spcPct val="100000"/>
              </a:lnSpc>
              <a:spcBef>
                <a:spcPts val="0"/>
              </a:spcBef>
              <a:spcAft>
                <a:spcPts val="0"/>
              </a:spcAft>
              <a:buClr>
                <a:srgbClr val="666666"/>
              </a:buClr>
              <a:buSzPts val="2400"/>
              <a:buNone/>
              <a:defRPr>
                <a:solidFill>
                  <a:srgbClr val="666666"/>
                </a:solidFill>
              </a:defRPr>
            </a:lvl7pPr>
            <a:lvl8pPr lvl="7" algn="l">
              <a:lnSpc>
                <a:spcPct val="100000"/>
              </a:lnSpc>
              <a:spcBef>
                <a:spcPts val="0"/>
              </a:spcBef>
              <a:spcAft>
                <a:spcPts val="0"/>
              </a:spcAft>
              <a:buClr>
                <a:srgbClr val="666666"/>
              </a:buClr>
              <a:buSzPts val="2400"/>
              <a:buNone/>
              <a:defRPr>
                <a:solidFill>
                  <a:srgbClr val="666666"/>
                </a:solidFill>
              </a:defRPr>
            </a:lvl8pPr>
            <a:lvl9pPr lvl="8" algn="l">
              <a:lnSpc>
                <a:spcPct val="100000"/>
              </a:lnSpc>
              <a:spcBef>
                <a:spcPts val="0"/>
              </a:spcBef>
              <a:spcAft>
                <a:spcPts val="0"/>
              </a:spcAft>
              <a:buClr>
                <a:srgbClr val="666666"/>
              </a:buClr>
              <a:buSzPts val="2400"/>
              <a:buNone/>
              <a:defRPr>
                <a:solidFill>
                  <a:srgbClr val="666666"/>
                </a:solidFill>
              </a:defRPr>
            </a:lvl9pPr>
          </a:lstStyle>
          <a:p/>
        </p:txBody>
      </p:sp>
      <p:sp>
        <p:nvSpPr>
          <p:cNvPr id="22" name="Google Shape;22;p5"/>
          <p:cNvSpPr txBox="1"/>
          <p:nvPr>
            <p:ph idx="1" type="body"/>
          </p:nvPr>
        </p:nvSpPr>
        <p:spPr>
          <a:xfrm>
            <a:off x="311700" y="923875"/>
            <a:ext cx="4930500" cy="1797000"/>
          </a:xfrm>
          <a:prstGeom prst="rect">
            <a:avLst/>
          </a:prstGeom>
          <a:noFill/>
          <a:ln>
            <a:noFill/>
          </a:ln>
        </p:spPr>
        <p:txBody>
          <a:bodyPr anchorCtr="0" anchor="t" bIns="91425" lIns="91425" spcFirstLastPara="1" rIns="91425" wrap="square" tIns="91425">
            <a:noAutofit/>
          </a:bodyPr>
          <a:lstStyle>
            <a:lvl1pPr indent="-330200" lvl="0" marL="457200" algn="l">
              <a:lnSpc>
                <a:spcPct val="115000"/>
              </a:lnSpc>
              <a:spcBef>
                <a:spcPts val="0"/>
              </a:spcBef>
              <a:spcAft>
                <a:spcPts val="0"/>
              </a:spcAft>
              <a:buClr>
                <a:srgbClr val="666666"/>
              </a:buClr>
              <a:buSzPts val="1600"/>
              <a:buChar char="●"/>
              <a:defRPr sz="1600">
                <a:solidFill>
                  <a:srgbClr val="666666"/>
                </a:solidFill>
              </a:defRPr>
            </a:lvl1pPr>
            <a:lvl2pPr indent="-292100" lvl="1" marL="914400" algn="l">
              <a:lnSpc>
                <a:spcPct val="115000"/>
              </a:lnSpc>
              <a:spcBef>
                <a:spcPts val="1600"/>
              </a:spcBef>
              <a:spcAft>
                <a:spcPts val="0"/>
              </a:spcAft>
              <a:buClr>
                <a:srgbClr val="666666"/>
              </a:buClr>
              <a:buSzPts val="1000"/>
              <a:buChar char="○"/>
              <a:defRPr>
                <a:solidFill>
                  <a:srgbClr val="666666"/>
                </a:solidFill>
              </a:defRPr>
            </a:lvl2pPr>
            <a:lvl3pPr indent="-292100" lvl="2" marL="1371600" algn="l">
              <a:lnSpc>
                <a:spcPct val="115000"/>
              </a:lnSpc>
              <a:spcBef>
                <a:spcPts val="1600"/>
              </a:spcBef>
              <a:spcAft>
                <a:spcPts val="0"/>
              </a:spcAft>
              <a:buClr>
                <a:srgbClr val="666666"/>
              </a:buClr>
              <a:buSzPts val="1000"/>
              <a:buChar char="■"/>
              <a:defRPr>
                <a:solidFill>
                  <a:srgbClr val="666666"/>
                </a:solidFill>
              </a:defRPr>
            </a:lvl3pPr>
            <a:lvl4pPr indent="-292100" lvl="3" marL="1828800" algn="l">
              <a:lnSpc>
                <a:spcPct val="115000"/>
              </a:lnSpc>
              <a:spcBef>
                <a:spcPts val="1600"/>
              </a:spcBef>
              <a:spcAft>
                <a:spcPts val="0"/>
              </a:spcAft>
              <a:buClr>
                <a:srgbClr val="666666"/>
              </a:buClr>
              <a:buSzPts val="1000"/>
              <a:buChar char="●"/>
              <a:defRPr>
                <a:solidFill>
                  <a:srgbClr val="666666"/>
                </a:solidFill>
              </a:defRPr>
            </a:lvl4pPr>
            <a:lvl5pPr indent="-292100" lvl="4" marL="2286000" algn="l">
              <a:lnSpc>
                <a:spcPct val="115000"/>
              </a:lnSpc>
              <a:spcBef>
                <a:spcPts val="1600"/>
              </a:spcBef>
              <a:spcAft>
                <a:spcPts val="0"/>
              </a:spcAft>
              <a:buClr>
                <a:srgbClr val="666666"/>
              </a:buClr>
              <a:buSzPts val="1000"/>
              <a:buChar char="○"/>
              <a:defRPr>
                <a:solidFill>
                  <a:srgbClr val="666666"/>
                </a:solidFill>
              </a:defRPr>
            </a:lvl5pPr>
            <a:lvl6pPr indent="-292100" lvl="5" marL="2743200" algn="l">
              <a:lnSpc>
                <a:spcPct val="115000"/>
              </a:lnSpc>
              <a:spcBef>
                <a:spcPts val="1600"/>
              </a:spcBef>
              <a:spcAft>
                <a:spcPts val="0"/>
              </a:spcAft>
              <a:buClr>
                <a:srgbClr val="666666"/>
              </a:buClr>
              <a:buSzPts val="1000"/>
              <a:buChar char="■"/>
              <a:defRPr>
                <a:solidFill>
                  <a:srgbClr val="666666"/>
                </a:solidFill>
              </a:defRPr>
            </a:lvl6pPr>
            <a:lvl7pPr indent="-292100" lvl="6" marL="3200400" algn="l">
              <a:lnSpc>
                <a:spcPct val="115000"/>
              </a:lnSpc>
              <a:spcBef>
                <a:spcPts val="1600"/>
              </a:spcBef>
              <a:spcAft>
                <a:spcPts val="0"/>
              </a:spcAft>
              <a:buClr>
                <a:srgbClr val="666666"/>
              </a:buClr>
              <a:buSzPts val="1000"/>
              <a:buChar char="●"/>
              <a:defRPr>
                <a:solidFill>
                  <a:srgbClr val="666666"/>
                </a:solidFill>
              </a:defRPr>
            </a:lvl7pPr>
            <a:lvl8pPr indent="-292100" lvl="7" marL="3657600" algn="l">
              <a:lnSpc>
                <a:spcPct val="115000"/>
              </a:lnSpc>
              <a:spcBef>
                <a:spcPts val="1600"/>
              </a:spcBef>
              <a:spcAft>
                <a:spcPts val="0"/>
              </a:spcAft>
              <a:buClr>
                <a:srgbClr val="666666"/>
              </a:buClr>
              <a:buSzPts val="1000"/>
              <a:buChar char="○"/>
              <a:defRPr>
                <a:solidFill>
                  <a:srgbClr val="666666"/>
                </a:solidFill>
              </a:defRPr>
            </a:lvl8pPr>
            <a:lvl9pPr indent="-292100" lvl="8" marL="4114800" algn="l">
              <a:lnSpc>
                <a:spcPct val="115000"/>
              </a:lnSpc>
              <a:spcBef>
                <a:spcPts val="1600"/>
              </a:spcBef>
              <a:spcAft>
                <a:spcPts val="1600"/>
              </a:spcAft>
              <a:buClr>
                <a:srgbClr val="666666"/>
              </a:buClr>
              <a:buSzPts val="1000"/>
              <a:buChar char="■"/>
              <a:defRPr>
                <a:solidFill>
                  <a:srgbClr val="666666"/>
                </a:solidFill>
              </a:defRPr>
            </a:lvl9pPr>
          </a:lstStyle>
          <a:p/>
        </p:txBody>
      </p:sp>
      <p:sp>
        <p:nvSpPr>
          <p:cNvPr id="23" name="Google Shape;23;p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
        <p:nvSpPr>
          <p:cNvPr id="24" name="Google Shape;24;p5"/>
          <p:cNvSpPr txBox="1"/>
          <p:nvPr>
            <p:ph idx="2"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600"/>
              <a:buNone/>
              <a:defRPr b="1">
                <a:latin typeface="Montserrat"/>
                <a:ea typeface="Montserrat"/>
                <a:cs typeface="Montserrat"/>
                <a:sym typeface="Montserrat"/>
              </a:defRPr>
            </a:lvl1pPr>
            <a:lvl2pPr lvl="1" algn="l">
              <a:lnSpc>
                <a:spcPct val="115000"/>
              </a:lnSpc>
              <a:spcBef>
                <a:spcPts val="1600"/>
              </a:spcBef>
              <a:spcAft>
                <a:spcPts val="0"/>
              </a:spcAft>
              <a:buSzPts val="1000"/>
              <a:buNone/>
              <a:defRPr/>
            </a:lvl2pPr>
            <a:lvl3pPr lvl="2" algn="l">
              <a:lnSpc>
                <a:spcPct val="115000"/>
              </a:lnSpc>
              <a:spcBef>
                <a:spcPts val="1600"/>
              </a:spcBef>
              <a:spcAft>
                <a:spcPts val="0"/>
              </a:spcAft>
              <a:buSzPts val="1000"/>
              <a:buNone/>
              <a:defRPr/>
            </a:lvl3pPr>
            <a:lvl4pPr lvl="3" algn="l">
              <a:lnSpc>
                <a:spcPct val="115000"/>
              </a:lnSpc>
              <a:spcBef>
                <a:spcPts val="1600"/>
              </a:spcBef>
              <a:spcAft>
                <a:spcPts val="0"/>
              </a:spcAft>
              <a:buSzPts val="1000"/>
              <a:buNone/>
              <a:defRPr/>
            </a:lvl4pPr>
            <a:lvl5pPr lvl="4" algn="l">
              <a:lnSpc>
                <a:spcPct val="115000"/>
              </a:lnSpc>
              <a:spcBef>
                <a:spcPts val="1600"/>
              </a:spcBef>
              <a:spcAft>
                <a:spcPts val="0"/>
              </a:spcAft>
              <a:buSzPts val="1000"/>
              <a:buNone/>
              <a:defRPr/>
            </a:lvl5pPr>
            <a:lvl6pPr lvl="5" algn="l">
              <a:lnSpc>
                <a:spcPct val="115000"/>
              </a:lnSpc>
              <a:spcBef>
                <a:spcPts val="1600"/>
              </a:spcBef>
              <a:spcAft>
                <a:spcPts val="0"/>
              </a:spcAft>
              <a:buSzPts val="1000"/>
              <a:buNone/>
              <a:defRPr/>
            </a:lvl6pPr>
            <a:lvl7pPr lvl="6" algn="l">
              <a:lnSpc>
                <a:spcPct val="115000"/>
              </a:lnSpc>
              <a:spcBef>
                <a:spcPts val="1600"/>
              </a:spcBef>
              <a:spcAft>
                <a:spcPts val="0"/>
              </a:spcAft>
              <a:buSzPts val="1000"/>
              <a:buNone/>
              <a:defRPr/>
            </a:lvl7pPr>
            <a:lvl8pPr lvl="7" algn="l">
              <a:lnSpc>
                <a:spcPct val="115000"/>
              </a:lnSpc>
              <a:spcBef>
                <a:spcPts val="1600"/>
              </a:spcBef>
              <a:spcAft>
                <a:spcPts val="0"/>
              </a:spcAft>
              <a:buSzPts val="1000"/>
              <a:buNone/>
              <a:defRPr/>
            </a:lvl8pPr>
            <a:lvl9pPr lvl="8" algn="l">
              <a:lnSpc>
                <a:spcPct val="115000"/>
              </a:lnSpc>
              <a:spcBef>
                <a:spcPts val="1600"/>
              </a:spcBef>
              <a:spcAft>
                <a:spcPts val="1600"/>
              </a:spcAft>
              <a:buSzPts val="10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ávěrečný slide">
  <p:cSld name="SECTION_HEADER_1">
    <p:spTree>
      <p:nvGrpSpPr>
        <p:cNvPr id="25" name="Shape 25"/>
        <p:cNvGrpSpPr/>
        <p:nvPr/>
      </p:nvGrpSpPr>
      <p:grpSpPr>
        <a:xfrm>
          <a:off x="0" y="0"/>
          <a:ext cx="0" cy="0"/>
          <a:chOff x="0" y="0"/>
          <a:chExt cx="0" cy="0"/>
        </a:xfrm>
      </p:grpSpPr>
      <p:sp>
        <p:nvSpPr>
          <p:cNvPr id="26" name="Google Shape;26;p6"/>
          <p:cNvSpPr txBox="1"/>
          <p:nvPr>
            <p:ph type="title"/>
          </p:nvPr>
        </p:nvSpPr>
        <p:spPr>
          <a:xfrm>
            <a:off x="311700" y="206910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7" name="Google Shape;27;p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
        <p:nvSpPr>
          <p:cNvPr id="28" name="Google Shape;28;p6"/>
          <p:cNvSpPr txBox="1"/>
          <p:nvPr>
            <p:ph idx="1" type="subTitle"/>
          </p:nvPr>
        </p:nvSpPr>
        <p:spPr>
          <a:xfrm>
            <a:off x="1962850" y="3325275"/>
            <a:ext cx="5218200" cy="438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600"/>
              <a:buNone/>
              <a:defRPr/>
            </a:lvl1pPr>
            <a:lvl2pPr lvl="1" algn="l">
              <a:lnSpc>
                <a:spcPct val="115000"/>
              </a:lnSpc>
              <a:spcBef>
                <a:spcPts val="1600"/>
              </a:spcBef>
              <a:spcAft>
                <a:spcPts val="0"/>
              </a:spcAft>
              <a:buSzPts val="1000"/>
              <a:buNone/>
              <a:defRPr/>
            </a:lvl2pPr>
            <a:lvl3pPr lvl="2" algn="l">
              <a:lnSpc>
                <a:spcPct val="115000"/>
              </a:lnSpc>
              <a:spcBef>
                <a:spcPts val="1600"/>
              </a:spcBef>
              <a:spcAft>
                <a:spcPts val="0"/>
              </a:spcAft>
              <a:buSzPts val="1000"/>
              <a:buNone/>
              <a:defRPr/>
            </a:lvl3pPr>
            <a:lvl4pPr lvl="3" algn="l">
              <a:lnSpc>
                <a:spcPct val="115000"/>
              </a:lnSpc>
              <a:spcBef>
                <a:spcPts val="1600"/>
              </a:spcBef>
              <a:spcAft>
                <a:spcPts val="0"/>
              </a:spcAft>
              <a:buSzPts val="1000"/>
              <a:buNone/>
              <a:defRPr/>
            </a:lvl4pPr>
            <a:lvl5pPr lvl="4" algn="l">
              <a:lnSpc>
                <a:spcPct val="115000"/>
              </a:lnSpc>
              <a:spcBef>
                <a:spcPts val="1600"/>
              </a:spcBef>
              <a:spcAft>
                <a:spcPts val="0"/>
              </a:spcAft>
              <a:buSzPts val="1000"/>
              <a:buNone/>
              <a:defRPr/>
            </a:lvl5pPr>
            <a:lvl6pPr lvl="5" algn="l">
              <a:lnSpc>
                <a:spcPct val="115000"/>
              </a:lnSpc>
              <a:spcBef>
                <a:spcPts val="1600"/>
              </a:spcBef>
              <a:spcAft>
                <a:spcPts val="0"/>
              </a:spcAft>
              <a:buSzPts val="1000"/>
              <a:buNone/>
              <a:defRPr/>
            </a:lvl6pPr>
            <a:lvl7pPr lvl="6" algn="l">
              <a:lnSpc>
                <a:spcPct val="115000"/>
              </a:lnSpc>
              <a:spcBef>
                <a:spcPts val="1600"/>
              </a:spcBef>
              <a:spcAft>
                <a:spcPts val="0"/>
              </a:spcAft>
              <a:buSzPts val="1000"/>
              <a:buNone/>
              <a:defRPr/>
            </a:lvl7pPr>
            <a:lvl8pPr lvl="7" algn="l">
              <a:lnSpc>
                <a:spcPct val="115000"/>
              </a:lnSpc>
              <a:spcBef>
                <a:spcPts val="1600"/>
              </a:spcBef>
              <a:spcAft>
                <a:spcPts val="0"/>
              </a:spcAft>
              <a:buSzPts val="1000"/>
              <a:buNone/>
              <a:defRPr/>
            </a:lvl8pPr>
            <a:lvl9pPr lvl="8" algn="l">
              <a:lnSpc>
                <a:spcPct val="115000"/>
              </a:lnSpc>
              <a:spcBef>
                <a:spcPts val="1600"/>
              </a:spcBef>
              <a:spcAft>
                <a:spcPts val="1600"/>
              </a:spcAft>
              <a:buSzPts val="1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7"/>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31" name="Google Shape;31;p7"/>
          <p:cNvSpPr txBox="1"/>
          <p:nvPr>
            <p:ph idx="1" type="body"/>
          </p:nvPr>
        </p:nvSpPr>
        <p:spPr>
          <a:xfrm>
            <a:off x="311700" y="9238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2" name="Google Shape;32;p7"/>
          <p:cNvSpPr txBox="1"/>
          <p:nvPr>
            <p:ph idx="2" type="body"/>
          </p:nvPr>
        </p:nvSpPr>
        <p:spPr>
          <a:xfrm>
            <a:off x="4832400" y="9238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3" name="Google Shape;33;p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
        <p:nvSpPr>
          <p:cNvPr id="34" name="Google Shape;34;p7"/>
          <p:cNvSpPr txBox="1"/>
          <p:nvPr>
            <p:ph idx="3"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600"/>
              <a:buNone/>
              <a:defRPr b="1">
                <a:latin typeface="Montserrat"/>
                <a:ea typeface="Montserrat"/>
                <a:cs typeface="Montserrat"/>
                <a:sym typeface="Montserrat"/>
              </a:defRPr>
            </a:lvl1pPr>
            <a:lvl2pPr lvl="1" algn="l">
              <a:lnSpc>
                <a:spcPct val="115000"/>
              </a:lnSpc>
              <a:spcBef>
                <a:spcPts val="1600"/>
              </a:spcBef>
              <a:spcAft>
                <a:spcPts val="0"/>
              </a:spcAft>
              <a:buSzPts val="1000"/>
              <a:buNone/>
              <a:defRPr/>
            </a:lvl2pPr>
            <a:lvl3pPr lvl="2" algn="l">
              <a:lnSpc>
                <a:spcPct val="115000"/>
              </a:lnSpc>
              <a:spcBef>
                <a:spcPts val="1600"/>
              </a:spcBef>
              <a:spcAft>
                <a:spcPts val="0"/>
              </a:spcAft>
              <a:buSzPts val="1000"/>
              <a:buNone/>
              <a:defRPr/>
            </a:lvl3pPr>
            <a:lvl4pPr lvl="3" algn="l">
              <a:lnSpc>
                <a:spcPct val="115000"/>
              </a:lnSpc>
              <a:spcBef>
                <a:spcPts val="1600"/>
              </a:spcBef>
              <a:spcAft>
                <a:spcPts val="0"/>
              </a:spcAft>
              <a:buSzPts val="1000"/>
              <a:buNone/>
              <a:defRPr/>
            </a:lvl4pPr>
            <a:lvl5pPr lvl="4" algn="l">
              <a:lnSpc>
                <a:spcPct val="115000"/>
              </a:lnSpc>
              <a:spcBef>
                <a:spcPts val="1600"/>
              </a:spcBef>
              <a:spcAft>
                <a:spcPts val="0"/>
              </a:spcAft>
              <a:buSzPts val="1000"/>
              <a:buNone/>
              <a:defRPr/>
            </a:lvl5pPr>
            <a:lvl6pPr lvl="5" algn="l">
              <a:lnSpc>
                <a:spcPct val="115000"/>
              </a:lnSpc>
              <a:spcBef>
                <a:spcPts val="1600"/>
              </a:spcBef>
              <a:spcAft>
                <a:spcPts val="0"/>
              </a:spcAft>
              <a:buSzPts val="1000"/>
              <a:buNone/>
              <a:defRPr/>
            </a:lvl6pPr>
            <a:lvl7pPr lvl="6" algn="l">
              <a:lnSpc>
                <a:spcPct val="115000"/>
              </a:lnSpc>
              <a:spcBef>
                <a:spcPts val="1600"/>
              </a:spcBef>
              <a:spcAft>
                <a:spcPts val="0"/>
              </a:spcAft>
              <a:buSzPts val="1000"/>
              <a:buNone/>
              <a:defRPr/>
            </a:lvl7pPr>
            <a:lvl8pPr lvl="7" algn="l">
              <a:lnSpc>
                <a:spcPct val="115000"/>
              </a:lnSpc>
              <a:spcBef>
                <a:spcPts val="1600"/>
              </a:spcBef>
              <a:spcAft>
                <a:spcPts val="0"/>
              </a:spcAft>
              <a:buSzPts val="1000"/>
              <a:buNone/>
              <a:defRPr/>
            </a:lvl8pPr>
            <a:lvl9pPr lvl="8" algn="l">
              <a:lnSpc>
                <a:spcPct val="115000"/>
              </a:lnSpc>
              <a:spcBef>
                <a:spcPts val="1600"/>
              </a:spcBef>
              <a:spcAft>
                <a:spcPts val="1600"/>
              </a:spcAft>
              <a:buSzPts val="10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8"/>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37" name="Google Shape;37;p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40" name="Google Shape;40;p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1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4" name="Google Shape;44;p1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30200" lvl="0" marL="457200" algn="l">
              <a:lnSpc>
                <a:spcPct val="115000"/>
              </a:lnSpc>
              <a:spcBef>
                <a:spcPts val="0"/>
              </a:spcBef>
              <a:spcAft>
                <a:spcPts val="0"/>
              </a:spcAft>
              <a:buSzPts val="1600"/>
              <a:buChar char="❏"/>
              <a:defRPr/>
            </a:lvl1pPr>
            <a:lvl2pPr indent="-292100" lvl="1" marL="914400" algn="l">
              <a:lnSpc>
                <a:spcPct val="115000"/>
              </a:lnSpc>
              <a:spcBef>
                <a:spcPts val="1600"/>
              </a:spcBef>
              <a:spcAft>
                <a:spcPts val="0"/>
              </a:spcAft>
              <a:buSzPts val="1000"/>
              <a:buChar char="❏"/>
              <a:defRPr/>
            </a:lvl2pPr>
            <a:lvl3pPr indent="-292100" lvl="2" marL="1371600" algn="l">
              <a:lnSpc>
                <a:spcPct val="115000"/>
              </a:lnSpc>
              <a:spcBef>
                <a:spcPts val="1600"/>
              </a:spcBef>
              <a:spcAft>
                <a:spcPts val="0"/>
              </a:spcAft>
              <a:buSzPts val="1000"/>
              <a:buChar char="❏"/>
              <a:defRPr/>
            </a:lvl3pPr>
            <a:lvl4pPr indent="-292100" lvl="3" marL="1828800" algn="l">
              <a:lnSpc>
                <a:spcPct val="115000"/>
              </a:lnSpc>
              <a:spcBef>
                <a:spcPts val="1600"/>
              </a:spcBef>
              <a:spcAft>
                <a:spcPts val="0"/>
              </a:spcAft>
              <a:buSzPts val="1000"/>
              <a:buChar char="❏"/>
              <a:defRPr/>
            </a:lvl4pPr>
            <a:lvl5pPr indent="-292100" lvl="4" marL="2286000" algn="l">
              <a:lnSpc>
                <a:spcPct val="115000"/>
              </a:lnSpc>
              <a:spcBef>
                <a:spcPts val="1600"/>
              </a:spcBef>
              <a:spcAft>
                <a:spcPts val="0"/>
              </a:spcAft>
              <a:buSzPts val="1000"/>
              <a:buChar char="❏"/>
              <a:defRPr/>
            </a:lvl5pPr>
            <a:lvl6pPr indent="-292100" lvl="5" marL="2743200" algn="l">
              <a:lnSpc>
                <a:spcPct val="115000"/>
              </a:lnSpc>
              <a:spcBef>
                <a:spcPts val="1600"/>
              </a:spcBef>
              <a:spcAft>
                <a:spcPts val="0"/>
              </a:spcAft>
              <a:buSzPts val="1000"/>
              <a:buChar char="❏"/>
              <a:defRPr/>
            </a:lvl6pPr>
            <a:lvl7pPr indent="-292100" lvl="6" marL="3200400" algn="l">
              <a:lnSpc>
                <a:spcPct val="115000"/>
              </a:lnSpc>
              <a:spcBef>
                <a:spcPts val="1600"/>
              </a:spcBef>
              <a:spcAft>
                <a:spcPts val="0"/>
              </a:spcAft>
              <a:buSzPts val="1000"/>
              <a:buChar char="❏"/>
              <a:defRPr/>
            </a:lvl7pPr>
            <a:lvl8pPr indent="-292100" lvl="7" marL="3657600" algn="l">
              <a:lnSpc>
                <a:spcPct val="115000"/>
              </a:lnSpc>
              <a:spcBef>
                <a:spcPts val="1600"/>
              </a:spcBef>
              <a:spcAft>
                <a:spcPts val="0"/>
              </a:spcAft>
              <a:buSzPts val="1000"/>
              <a:buChar char="❏"/>
              <a:defRPr/>
            </a:lvl8pPr>
            <a:lvl9pPr indent="-292100" lvl="8" marL="4114800" algn="l">
              <a:lnSpc>
                <a:spcPct val="115000"/>
              </a:lnSpc>
              <a:spcBef>
                <a:spcPts val="1600"/>
              </a:spcBef>
              <a:spcAft>
                <a:spcPts val="1600"/>
              </a:spcAft>
              <a:buSzPts val="1000"/>
              <a:buChar char="❏"/>
              <a:defRPr/>
            </a:lvl9pPr>
          </a:lstStyle>
          <a:p/>
        </p:txBody>
      </p:sp>
      <p:sp>
        <p:nvSpPr>
          <p:cNvPr id="46" name="Google Shape;46;p1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600"/>
              <a:buNone/>
              <a:defRPr/>
            </a:lvl1pPr>
          </a:lstStyle>
          <a:p/>
        </p:txBody>
      </p:sp>
      <p:sp>
        <p:nvSpPr>
          <p:cNvPr id="49" name="Google Shape;49;p1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obj">
  <p:cSld name="OBJECT">
    <p:spTree>
      <p:nvGrpSpPr>
        <p:cNvPr id="52" name="Shape 52"/>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75" name="Shape 75"/>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6" name="Shape 76"/>
        <p:cNvGrpSpPr/>
        <p:nvPr/>
      </p:nvGrpSpPr>
      <p:grpSpPr>
        <a:xfrm>
          <a:off x="0" y="0"/>
          <a:ext cx="0" cy="0"/>
          <a:chOff x="0" y="0"/>
          <a:chExt cx="0" cy="0"/>
        </a:xfrm>
      </p:grpSpPr>
      <p:sp>
        <p:nvSpPr>
          <p:cNvPr id="77" name="Google Shape;77;p16"/>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8" name="Google Shape;78;p16"/>
          <p:cNvSpPr txBox="1"/>
          <p:nvPr>
            <p:ph idx="1" type="body"/>
          </p:nvPr>
        </p:nvSpPr>
        <p:spPr>
          <a:xfrm>
            <a:off x="604818" y="1407717"/>
            <a:ext cx="7934400" cy="12612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b="0" i="0">
                <a:solidFill>
                  <a:schemeClr val="dk1"/>
                </a:solidFill>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79" name="Google Shape;79;p16"/>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0" name="Google Shape;80;p1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1" name="Google Shape;81;p16"/>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CZ"/>
              <a:t>‹#›</a:t>
            </a:fld>
            <a:endParaRPr sz="1400">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2" name="Shape 82"/>
        <p:cNvGrpSpPr/>
        <p:nvPr/>
      </p:nvGrpSpPr>
      <p:grpSpPr>
        <a:xfrm>
          <a:off x="0" y="0"/>
          <a:ext cx="0" cy="0"/>
          <a:chOff x="0" y="0"/>
          <a:chExt cx="0" cy="0"/>
        </a:xfrm>
      </p:grpSpPr>
      <p:sp>
        <p:nvSpPr>
          <p:cNvPr id="83" name="Google Shape;83;p17"/>
          <p:cNvSpPr txBox="1"/>
          <p:nvPr>
            <p:ph type="ctrTitle"/>
          </p:nvPr>
        </p:nvSpPr>
        <p:spPr>
          <a:xfrm>
            <a:off x="685800" y="1594485"/>
            <a:ext cx="7772400" cy="10800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4" name="Google Shape;84;p17"/>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5" name="Google Shape;85;p17"/>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6" name="Google Shape;86;p1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7" name="Google Shape;87;p17"/>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CZ"/>
              <a:t>‹#›</a:t>
            </a:fld>
            <a:endParaRPr sz="1400">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88" name="Shape 88"/>
        <p:cNvGrpSpPr/>
        <p:nvPr/>
      </p:nvGrpSpPr>
      <p:grpSpPr>
        <a:xfrm>
          <a:off x="0" y="0"/>
          <a:ext cx="0" cy="0"/>
          <a:chOff x="0" y="0"/>
          <a:chExt cx="0" cy="0"/>
        </a:xfrm>
      </p:grpSpPr>
      <p:sp>
        <p:nvSpPr>
          <p:cNvPr id="89" name="Google Shape;89;p18"/>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0" name="Google Shape;90;p18"/>
          <p:cNvSpPr txBox="1"/>
          <p:nvPr>
            <p:ph idx="1" type="body"/>
          </p:nvPr>
        </p:nvSpPr>
        <p:spPr>
          <a:xfrm>
            <a:off x="457200" y="1183005"/>
            <a:ext cx="39774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91" name="Google Shape;91;p18"/>
          <p:cNvSpPr txBox="1"/>
          <p:nvPr>
            <p:ph idx="2" type="body"/>
          </p:nvPr>
        </p:nvSpPr>
        <p:spPr>
          <a:xfrm>
            <a:off x="4709160" y="1183005"/>
            <a:ext cx="39774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92" name="Google Shape;92;p18"/>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3" name="Google Shape;93;p18"/>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4" name="Google Shape;94;p18"/>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CZ"/>
              <a:t>‹#›</a:t>
            </a:fld>
            <a:endParaRPr sz="1400">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95" name="Shape 95"/>
        <p:cNvGrpSpPr/>
        <p:nvPr/>
      </p:nvGrpSpPr>
      <p:grpSpPr>
        <a:xfrm>
          <a:off x="0" y="0"/>
          <a:ext cx="0" cy="0"/>
          <a:chOff x="0" y="0"/>
          <a:chExt cx="0" cy="0"/>
        </a:xfrm>
      </p:grpSpPr>
      <p:sp>
        <p:nvSpPr>
          <p:cNvPr id="96" name="Google Shape;96;p19"/>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7" name="Google Shape;97;p19"/>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8" name="Google Shape;98;p19"/>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9" name="Google Shape;99;p19"/>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CZ"/>
              <a:t>‹#›</a:t>
            </a:fld>
            <a:endParaRPr sz="14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slideLayout" Target="../slideLayouts/slideLayout13.xml"/><Relationship Id="rId9" Type="http://schemas.openxmlformats.org/officeDocument/2006/relationships/theme" Target="../theme/theme1.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1C4587"/>
              </a:buClr>
              <a:buSzPts val="2400"/>
              <a:buFont typeface="Montserrat"/>
              <a:buNone/>
              <a:defRPr b="1" i="0" sz="2400" u="none" cap="none" strike="noStrike">
                <a:solidFill>
                  <a:srgbClr val="1C4587"/>
                </a:solidFill>
                <a:latin typeface="Montserrat"/>
                <a:ea typeface="Montserrat"/>
                <a:cs typeface="Montserrat"/>
                <a:sym typeface="Montserrat"/>
              </a:defRPr>
            </a:lvl1pPr>
            <a:lvl2pPr lvl="1"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2pPr>
            <a:lvl3pPr lvl="2"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3pPr>
            <a:lvl4pPr lvl="3"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4pPr>
            <a:lvl5pPr lvl="4"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5pPr>
            <a:lvl6pPr lvl="5"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6pPr>
            <a:lvl7pPr lvl="6"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7pPr>
            <a:lvl8pPr lvl="7"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8pPr>
            <a:lvl9pPr lvl="8"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9pPr>
          </a:lstStyle>
          <a:p/>
        </p:txBody>
      </p:sp>
      <p:sp>
        <p:nvSpPr>
          <p:cNvPr id="7" name="Google Shape;7;p1"/>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15000"/>
              </a:lnSpc>
              <a:spcBef>
                <a:spcPts val="0"/>
              </a:spcBef>
              <a:spcAft>
                <a:spcPts val="0"/>
              </a:spcAft>
              <a:buClr>
                <a:srgbClr val="666666"/>
              </a:buClr>
              <a:buSzPts val="1600"/>
              <a:buFont typeface="Montserrat Medium"/>
              <a:buChar char="❏"/>
              <a:defRPr b="0" i="0" sz="1600" u="none" cap="none" strike="noStrike">
                <a:solidFill>
                  <a:srgbClr val="666666"/>
                </a:solidFill>
                <a:latin typeface="Montserrat Medium"/>
                <a:ea typeface="Montserrat Medium"/>
                <a:cs typeface="Montserrat Medium"/>
                <a:sym typeface="Montserrat Medium"/>
              </a:defRPr>
            </a:lvl1pPr>
            <a:lvl2pPr indent="-292100" lvl="1" marL="9144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2pPr>
            <a:lvl3pPr indent="-292100" lvl="2" marL="13716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3pPr>
            <a:lvl4pPr indent="-292100" lvl="3" marL="18288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4pPr>
            <a:lvl5pPr indent="-292100" lvl="4" marL="22860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5pPr>
            <a:lvl6pPr indent="-292100" lvl="5" marL="27432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6pPr>
            <a:lvl7pPr indent="-292100" lvl="6" marL="32004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7pPr>
            <a:lvl8pPr indent="-292100" lvl="7" marL="36576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8pPr>
            <a:lvl9pPr indent="-292100" lvl="8" marL="4114800" marR="0" rtl="0" algn="l">
              <a:lnSpc>
                <a:spcPct val="115000"/>
              </a:lnSpc>
              <a:spcBef>
                <a:spcPts val="1600"/>
              </a:spcBef>
              <a:spcAft>
                <a:spcPts val="160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9pPr>
          </a:lstStyle>
          <a:p/>
        </p:txBody>
      </p:sp>
      <p:sp>
        <p:nvSpPr>
          <p:cNvPr id="8" name="Google Shape;8;p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p14"/>
          <p:cNvSpPr/>
          <p:nvPr/>
        </p:nvSpPr>
        <p:spPr>
          <a:xfrm>
            <a:off x="0" y="8"/>
            <a:ext cx="9142800" cy="4407000"/>
          </a:xfrm>
          <a:prstGeom prst="rect">
            <a:avLst/>
          </a:prstGeom>
          <a:blipFill rotWithShape="1">
            <a:blip r:embed="rId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5" name="Google Shape;55;p14"/>
          <p:cNvSpPr/>
          <p:nvPr/>
        </p:nvSpPr>
        <p:spPr>
          <a:xfrm>
            <a:off x="5715613" y="4590686"/>
            <a:ext cx="955500" cy="3672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6" name="Google Shape;56;p14"/>
          <p:cNvSpPr/>
          <p:nvPr/>
        </p:nvSpPr>
        <p:spPr>
          <a:xfrm>
            <a:off x="3237482" y="4644120"/>
            <a:ext cx="1777500" cy="2625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7" name="Google Shape;57;p14"/>
          <p:cNvSpPr/>
          <p:nvPr/>
        </p:nvSpPr>
        <p:spPr>
          <a:xfrm>
            <a:off x="2471704" y="4590688"/>
            <a:ext cx="692772" cy="367461"/>
          </a:xfrm>
          <a:custGeom>
            <a:rect b="b" l="l" r="r" t="t"/>
            <a:pathLst>
              <a:path extrusionOk="0" h="540384" w="810260">
                <a:moveTo>
                  <a:pt x="0" y="0"/>
                </a:moveTo>
                <a:lnTo>
                  <a:pt x="810006" y="0"/>
                </a:lnTo>
                <a:lnTo>
                  <a:pt x="810006" y="540004"/>
                </a:lnTo>
                <a:lnTo>
                  <a:pt x="0" y="540004"/>
                </a:lnTo>
                <a:lnTo>
                  <a:pt x="0" y="0"/>
                </a:lnTo>
                <a:close/>
              </a:path>
            </a:pathLst>
          </a:custGeom>
          <a:solidFill>
            <a:srgbClr val="1641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8" name="Google Shape;58;p14"/>
          <p:cNvSpPr/>
          <p:nvPr/>
        </p:nvSpPr>
        <p:spPr>
          <a:xfrm>
            <a:off x="2793616" y="4631494"/>
            <a:ext cx="48863" cy="37134"/>
          </a:xfrm>
          <a:custGeom>
            <a:rect b="b" l="l" r="r" t="t"/>
            <a:pathLst>
              <a:path extrusionOk="0" h="54609" w="57150">
                <a:moveTo>
                  <a:pt x="57073" y="20726"/>
                </a:moveTo>
                <a:lnTo>
                  <a:pt x="0" y="20726"/>
                </a:lnTo>
                <a:lnTo>
                  <a:pt x="17640" y="33540"/>
                </a:lnTo>
                <a:lnTo>
                  <a:pt x="10909" y="54267"/>
                </a:lnTo>
                <a:lnTo>
                  <a:pt x="28536" y="41452"/>
                </a:lnTo>
                <a:lnTo>
                  <a:pt x="42002" y="41452"/>
                </a:lnTo>
                <a:lnTo>
                  <a:pt x="39433" y="33540"/>
                </a:lnTo>
                <a:lnTo>
                  <a:pt x="57073" y="20726"/>
                </a:lnTo>
                <a:close/>
              </a:path>
              <a:path extrusionOk="0" h="54609" w="57150">
                <a:moveTo>
                  <a:pt x="42002" y="41452"/>
                </a:moveTo>
                <a:lnTo>
                  <a:pt x="28536" y="41452"/>
                </a:lnTo>
                <a:lnTo>
                  <a:pt x="46164" y="54267"/>
                </a:lnTo>
                <a:lnTo>
                  <a:pt x="42002"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9" name="Google Shape;59;p14"/>
          <p:cNvSpPr/>
          <p:nvPr/>
        </p:nvSpPr>
        <p:spPr>
          <a:xfrm>
            <a:off x="2716657" y="4647895"/>
            <a:ext cx="48863" cy="37134"/>
          </a:xfrm>
          <a:custGeom>
            <a:rect b="b" l="l" r="r" t="t"/>
            <a:pathLst>
              <a:path extrusionOk="0" h="54609" w="57150">
                <a:moveTo>
                  <a:pt x="57073" y="20726"/>
                </a:moveTo>
                <a:lnTo>
                  <a:pt x="0" y="20726"/>
                </a:lnTo>
                <a:lnTo>
                  <a:pt x="17640" y="33528"/>
                </a:lnTo>
                <a:lnTo>
                  <a:pt x="10909"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0" name="Google Shape;60;p14"/>
          <p:cNvSpPr/>
          <p:nvPr/>
        </p:nvSpPr>
        <p:spPr>
          <a:xfrm>
            <a:off x="2660318" y="4692694"/>
            <a:ext cx="48863" cy="37134"/>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1" name="Google Shape;61;p14"/>
          <p:cNvSpPr/>
          <p:nvPr/>
        </p:nvSpPr>
        <p:spPr>
          <a:xfrm>
            <a:off x="2639698" y="4753912"/>
            <a:ext cx="48863" cy="37134"/>
          </a:xfrm>
          <a:custGeom>
            <a:rect b="b" l="l" r="r" t="t"/>
            <a:pathLst>
              <a:path extrusionOk="0" h="54609" w="57150">
                <a:moveTo>
                  <a:pt x="57061" y="20726"/>
                </a:moveTo>
                <a:lnTo>
                  <a:pt x="0" y="20726"/>
                </a:lnTo>
                <a:lnTo>
                  <a:pt x="17640" y="33528"/>
                </a:lnTo>
                <a:lnTo>
                  <a:pt x="10896" y="54267"/>
                </a:lnTo>
                <a:lnTo>
                  <a:pt x="28536" y="41452"/>
                </a:lnTo>
                <a:lnTo>
                  <a:pt x="42005" y="41452"/>
                </a:lnTo>
                <a:lnTo>
                  <a:pt x="39433" y="33528"/>
                </a:lnTo>
                <a:lnTo>
                  <a:pt x="57061"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2" name="Google Shape;62;p14"/>
          <p:cNvSpPr/>
          <p:nvPr/>
        </p:nvSpPr>
        <p:spPr>
          <a:xfrm>
            <a:off x="2947535" y="4753912"/>
            <a:ext cx="48863" cy="37134"/>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3" name="Google Shape;63;p14"/>
          <p:cNvSpPr/>
          <p:nvPr/>
        </p:nvSpPr>
        <p:spPr>
          <a:xfrm>
            <a:off x="2926915" y="4692694"/>
            <a:ext cx="48863" cy="37134"/>
          </a:xfrm>
          <a:custGeom>
            <a:rect b="b" l="l" r="r" t="t"/>
            <a:pathLst>
              <a:path extrusionOk="0" h="54609" w="57150">
                <a:moveTo>
                  <a:pt x="57061" y="20739"/>
                </a:moveTo>
                <a:lnTo>
                  <a:pt x="0" y="20739"/>
                </a:lnTo>
                <a:lnTo>
                  <a:pt x="17640" y="33553"/>
                </a:lnTo>
                <a:lnTo>
                  <a:pt x="10896" y="54279"/>
                </a:lnTo>
                <a:lnTo>
                  <a:pt x="28536" y="41465"/>
                </a:lnTo>
                <a:lnTo>
                  <a:pt x="42002" y="41465"/>
                </a:lnTo>
                <a:lnTo>
                  <a:pt x="39433" y="33553"/>
                </a:lnTo>
                <a:lnTo>
                  <a:pt x="57061"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4" name="Google Shape;64;p14"/>
          <p:cNvSpPr/>
          <p:nvPr/>
        </p:nvSpPr>
        <p:spPr>
          <a:xfrm>
            <a:off x="2870576" y="4647895"/>
            <a:ext cx="48863" cy="37134"/>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5" name="Google Shape;65;p14"/>
          <p:cNvSpPr/>
          <p:nvPr/>
        </p:nvSpPr>
        <p:spPr>
          <a:xfrm>
            <a:off x="2926915" y="4815114"/>
            <a:ext cx="48863" cy="37134"/>
          </a:xfrm>
          <a:custGeom>
            <a:rect b="b" l="l" r="r" t="t"/>
            <a:pathLst>
              <a:path extrusionOk="0" h="54609" w="57150">
                <a:moveTo>
                  <a:pt x="57061" y="20739"/>
                </a:moveTo>
                <a:lnTo>
                  <a:pt x="0" y="20739"/>
                </a:lnTo>
                <a:lnTo>
                  <a:pt x="17640" y="33540"/>
                </a:lnTo>
                <a:lnTo>
                  <a:pt x="10896" y="54279"/>
                </a:lnTo>
                <a:lnTo>
                  <a:pt x="28536" y="41465"/>
                </a:lnTo>
                <a:lnTo>
                  <a:pt x="42005" y="41465"/>
                </a:lnTo>
                <a:lnTo>
                  <a:pt x="39433" y="33540"/>
                </a:lnTo>
                <a:lnTo>
                  <a:pt x="57061"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6" name="Google Shape;66;p14"/>
          <p:cNvSpPr/>
          <p:nvPr/>
        </p:nvSpPr>
        <p:spPr>
          <a:xfrm>
            <a:off x="2870576" y="4859920"/>
            <a:ext cx="48863" cy="37134"/>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7" name="Google Shape;67;p14"/>
          <p:cNvSpPr/>
          <p:nvPr/>
        </p:nvSpPr>
        <p:spPr>
          <a:xfrm>
            <a:off x="2793616" y="4876322"/>
            <a:ext cx="48863" cy="37134"/>
          </a:xfrm>
          <a:custGeom>
            <a:rect b="b" l="l" r="r" t="t"/>
            <a:pathLst>
              <a:path extrusionOk="0" h="54609" w="57150">
                <a:moveTo>
                  <a:pt x="57073" y="20739"/>
                </a:moveTo>
                <a:lnTo>
                  <a:pt x="0" y="20739"/>
                </a:lnTo>
                <a:lnTo>
                  <a:pt x="17640" y="33540"/>
                </a:lnTo>
                <a:lnTo>
                  <a:pt x="10909"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8" name="Google Shape;68;p14"/>
          <p:cNvSpPr/>
          <p:nvPr/>
        </p:nvSpPr>
        <p:spPr>
          <a:xfrm>
            <a:off x="2716657" y="4859920"/>
            <a:ext cx="48863" cy="37134"/>
          </a:xfrm>
          <a:custGeom>
            <a:rect b="b" l="l" r="r" t="t"/>
            <a:pathLst>
              <a:path extrusionOk="0" h="54609" w="57150">
                <a:moveTo>
                  <a:pt x="57073" y="20739"/>
                </a:moveTo>
                <a:lnTo>
                  <a:pt x="0" y="20739"/>
                </a:lnTo>
                <a:lnTo>
                  <a:pt x="17640" y="33553"/>
                </a:lnTo>
                <a:lnTo>
                  <a:pt x="10909"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9" name="Google Shape;69;p14"/>
          <p:cNvSpPr/>
          <p:nvPr/>
        </p:nvSpPr>
        <p:spPr>
          <a:xfrm>
            <a:off x="2660318" y="4815114"/>
            <a:ext cx="48863" cy="37134"/>
          </a:xfrm>
          <a:custGeom>
            <a:rect b="b" l="l" r="r" t="t"/>
            <a:pathLst>
              <a:path extrusionOk="0" h="54609" w="57150">
                <a:moveTo>
                  <a:pt x="57073" y="20739"/>
                </a:moveTo>
                <a:lnTo>
                  <a:pt x="0" y="20739"/>
                </a:lnTo>
                <a:lnTo>
                  <a:pt x="17640" y="33540"/>
                </a:lnTo>
                <a:lnTo>
                  <a:pt x="10896"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70" name="Google Shape;70;p14"/>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100"/>
              <a:buNone/>
              <a:defRPr b="1" i="0" sz="2800" u="none" cap="none" strike="noStrike">
                <a:solidFill>
                  <a:srgbClr val="428F9B"/>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1" name="Google Shape;71;p14"/>
          <p:cNvSpPr txBox="1"/>
          <p:nvPr>
            <p:ph idx="1" type="body"/>
          </p:nvPr>
        </p:nvSpPr>
        <p:spPr>
          <a:xfrm>
            <a:off x="604818" y="1407717"/>
            <a:ext cx="7934400" cy="12612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100"/>
              <a:buNone/>
              <a:defRPr b="0" i="0" sz="1400" u="none" cap="none" strike="noStrike">
                <a:latin typeface="Calibri"/>
                <a:ea typeface="Calibri"/>
                <a:cs typeface="Calibri"/>
                <a:sym typeface="Calibri"/>
              </a:defRPr>
            </a:lvl2pPr>
            <a:lvl3pPr indent="-228600" lvl="2" marL="1371600" marR="0" rtl="0" algn="l">
              <a:spcBef>
                <a:spcPts val="0"/>
              </a:spcBef>
              <a:spcAft>
                <a:spcPts val="0"/>
              </a:spcAft>
              <a:buSzPts val="1100"/>
              <a:buNone/>
              <a:defRPr b="0" i="0" sz="1400" u="none" cap="none" strike="noStrike">
                <a:latin typeface="Calibri"/>
                <a:ea typeface="Calibri"/>
                <a:cs typeface="Calibri"/>
                <a:sym typeface="Calibri"/>
              </a:defRPr>
            </a:lvl3pPr>
            <a:lvl4pPr indent="-228600" lvl="3" marL="1828800" marR="0" rtl="0" algn="l">
              <a:spcBef>
                <a:spcPts val="0"/>
              </a:spcBef>
              <a:spcAft>
                <a:spcPts val="0"/>
              </a:spcAft>
              <a:buSzPts val="1100"/>
              <a:buNone/>
              <a:defRPr b="0" i="0" sz="1400" u="none" cap="none" strike="noStrike">
                <a:latin typeface="Calibri"/>
                <a:ea typeface="Calibri"/>
                <a:cs typeface="Calibri"/>
                <a:sym typeface="Calibri"/>
              </a:defRPr>
            </a:lvl4pPr>
            <a:lvl5pPr indent="-228600" lvl="4" marL="2286000" marR="0" rtl="0" algn="l">
              <a:spcBef>
                <a:spcPts val="0"/>
              </a:spcBef>
              <a:spcAft>
                <a:spcPts val="0"/>
              </a:spcAft>
              <a:buSzPts val="1100"/>
              <a:buNone/>
              <a:defRPr b="0" i="0" sz="1400" u="none" cap="none" strike="noStrike">
                <a:latin typeface="Calibri"/>
                <a:ea typeface="Calibri"/>
                <a:cs typeface="Calibri"/>
                <a:sym typeface="Calibri"/>
              </a:defRPr>
            </a:lvl5pPr>
            <a:lvl6pPr indent="-228600" lvl="5" marL="2743200" marR="0" rtl="0" algn="l">
              <a:spcBef>
                <a:spcPts val="0"/>
              </a:spcBef>
              <a:spcAft>
                <a:spcPts val="0"/>
              </a:spcAft>
              <a:buSzPts val="1100"/>
              <a:buNone/>
              <a:defRPr b="0" i="0" sz="1400" u="none" cap="none" strike="noStrike">
                <a:latin typeface="Calibri"/>
                <a:ea typeface="Calibri"/>
                <a:cs typeface="Calibri"/>
                <a:sym typeface="Calibri"/>
              </a:defRPr>
            </a:lvl6pPr>
            <a:lvl7pPr indent="-228600" lvl="6" marL="3200400" marR="0" rtl="0" algn="l">
              <a:spcBef>
                <a:spcPts val="0"/>
              </a:spcBef>
              <a:spcAft>
                <a:spcPts val="0"/>
              </a:spcAft>
              <a:buSzPts val="1100"/>
              <a:buNone/>
              <a:defRPr b="0" i="0" sz="1400" u="none" cap="none" strike="noStrike">
                <a:latin typeface="Calibri"/>
                <a:ea typeface="Calibri"/>
                <a:cs typeface="Calibri"/>
                <a:sym typeface="Calibri"/>
              </a:defRPr>
            </a:lvl7pPr>
            <a:lvl8pPr indent="-228600" lvl="7" marL="3657600" marR="0" rtl="0" algn="l">
              <a:spcBef>
                <a:spcPts val="0"/>
              </a:spcBef>
              <a:spcAft>
                <a:spcPts val="0"/>
              </a:spcAft>
              <a:buSzPts val="1100"/>
              <a:buNone/>
              <a:defRPr b="0" i="0" sz="1400" u="none" cap="none" strike="noStrike">
                <a:latin typeface="Calibri"/>
                <a:ea typeface="Calibri"/>
                <a:cs typeface="Calibri"/>
                <a:sym typeface="Calibri"/>
              </a:defRPr>
            </a:lvl8pPr>
            <a:lvl9pPr indent="-228600" lvl="8" marL="4114800" marR="0" rtl="0" algn="l">
              <a:spcBef>
                <a:spcPts val="0"/>
              </a:spcBef>
              <a:spcAft>
                <a:spcPts val="0"/>
              </a:spcAft>
              <a:buSzPts val="1100"/>
              <a:buNone/>
              <a:defRPr b="0" i="0" sz="1400" u="none" cap="none" strike="noStrike">
                <a:latin typeface="Calibri"/>
                <a:ea typeface="Calibri"/>
                <a:cs typeface="Calibri"/>
                <a:sym typeface="Calibri"/>
              </a:defRPr>
            </a:lvl9pPr>
          </a:lstStyle>
          <a:p/>
        </p:txBody>
      </p:sp>
      <p:sp>
        <p:nvSpPr>
          <p:cNvPr id="72" name="Google Shape;72;p14"/>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100"/>
              <a:buNone/>
              <a:defRPr sz="14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3" name="Google Shape;73;p1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100"/>
              <a:buNone/>
              <a:defRPr sz="14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4" name="Google Shape;74;p14"/>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400">
                <a:solidFill>
                  <a:srgbClr val="888888"/>
                </a:solidFill>
                <a:latin typeface="Calibri"/>
                <a:ea typeface="Calibri"/>
                <a:cs typeface="Calibri"/>
                <a:sym typeface="Calibri"/>
              </a:defRPr>
            </a:lvl1pPr>
            <a:lvl2pPr indent="0" lvl="1" marL="0" marR="0" rtl="0" algn="r">
              <a:spcBef>
                <a:spcPts val="0"/>
              </a:spcBef>
              <a:buNone/>
              <a:defRPr sz="1400">
                <a:solidFill>
                  <a:srgbClr val="888888"/>
                </a:solidFill>
                <a:latin typeface="Calibri"/>
                <a:ea typeface="Calibri"/>
                <a:cs typeface="Calibri"/>
                <a:sym typeface="Calibri"/>
              </a:defRPr>
            </a:lvl2pPr>
            <a:lvl3pPr indent="0" lvl="2" marL="0" marR="0" rtl="0" algn="r">
              <a:spcBef>
                <a:spcPts val="0"/>
              </a:spcBef>
              <a:buNone/>
              <a:defRPr sz="1400">
                <a:solidFill>
                  <a:srgbClr val="888888"/>
                </a:solidFill>
                <a:latin typeface="Calibri"/>
                <a:ea typeface="Calibri"/>
                <a:cs typeface="Calibri"/>
                <a:sym typeface="Calibri"/>
              </a:defRPr>
            </a:lvl3pPr>
            <a:lvl4pPr indent="0" lvl="3" marL="0" marR="0" rtl="0" algn="r">
              <a:spcBef>
                <a:spcPts val="0"/>
              </a:spcBef>
              <a:buNone/>
              <a:defRPr sz="1400">
                <a:solidFill>
                  <a:srgbClr val="888888"/>
                </a:solidFill>
                <a:latin typeface="Calibri"/>
                <a:ea typeface="Calibri"/>
                <a:cs typeface="Calibri"/>
                <a:sym typeface="Calibri"/>
              </a:defRPr>
            </a:lvl4pPr>
            <a:lvl5pPr indent="0" lvl="4" marL="0" marR="0" rtl="0" algn="r">
              <a:spcBef>
                <a:spcPts val="0"/>
              </a:spcBef>
              <a:buNone/>
              <a:defRPr sz="1400">
                <a:solidFill>
                  <a:srgbClr val="888888"/>
                </a:solidFill>
                <a:latin typeface="Calibri"/>
                <a:ea typeface="Calibri"/>
                <a:cs typeface="Calibri"/>
                <a:sym typeface="Calibri"/>
              </a:defRPr>
            </a:lvl5pPr>
            <a:lvl6pPr indent="0" lvl="5" marL="0" marR="0" rtl="0" algn="r">
              <a:spcBef>
                <a:spcPts val="0"/>
              </a:spcBef>
              <a:buNone/>
              <a:defRPr sz="1400">
                <a:solidFill>
                  <a:srgbClr val="888888"/>
                </a:solidFill>
                <a:latin typeface="Calibri"/>
                <a:ea typeface="Calibri"/>
                <a:cs typeface="Calibri"/>
                <a:sym typeface="Calibri"/>
              </a:defRPr>
            </a:lvl6pPr>
            <a:lvl7pPr indent="0" lvl="6" marL="0" marR="0" rtl="0" algn="r">
              <a:spcBef>
                <a:spcPts val="0"/>
              </a:spcBef>
              <a:buNone/>
              <a:defRPr sz="1400">
                <a:solidFill>
                  <a:srgbClr val="888888"/>
                </a:solidFill>
                <a:latin typeface="Calibri"/>
                <a:ea typeface="Calibri"/>
                <a:cs typeface="Calibri"/>
                <a:sym typeface="Calibri"/>
              </a:defRPr>
            </a:lvl7pPr>
            <a:lvl8pPr indent="0" lvl="7" marL="0" marR="0" rtl="0" algn="r">
              <a:spcBef>
                <a:spcPts val="0"/>
              </a:spcBef>
              <a:buNone/>
              <a:defRPr sz="1400">
                <a:solidFill>
                  <a:srgbClr val="888888"/>
                </a:solidFill>
                <a:latin typeface="Calibri"/>
                <a:ea typeface="Calibri"/>
                <a:cs typeface="Calibri"/>
                <a:sym typeface="Calibri"/>
              </a:defRPr>
            </a:lvl8pPr>
            <a:lvl9pPr indent="0" lvl="8" marL="0" marR="0" rtl="0" algn="r">
              <a:spcBef>
                <a:spcPts val="0"/>
              </a:spcBef>
              <a:buNone/>
              <a:defRPr sz="14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s-CZ"/>
              <a:t>‹#›</a:t>
            </a:fld>
            <a:endParaRPr b="0" u="none"/>
          </a:p>
        </p:txBody>
      </p:sp>
    </p:spTree>
  </p:cSld>
  <p:clrMap accent1="accent1" accent2="accent2" accent3="accent3" accent4="accent4" accent5="accent5" accent6="accent6" bg1="lt1" bg2="dk2" tx1="dk1" tx2="lt2" folHlink="folHlink" hlink="hlink"/>
  <p:sldLayoutIdLst>
    <p:sldLayoutId id="2147483660" r:id="rId4"/>
    <p:sldLayoutId id="2147483661" r:id="rId5"/>
    <p:sldLayoutId id="2147483662" r:id="rId6"/>
    <p:sldLayoutId id="2147483663" r:id="rId7"/>
    <p:sldLayoutId id="2147483664"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5.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hyperlink" Target="http://www.youtube.com/watch?v=gUeD3l4cT_g" TargetMode="External"/><Relationship Id="rId5"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4.jpg"/><Relationship Id="rId4" Type="http://schemas.openxmlformats.org/officeDocument/2006/relationships/image" Target="../media/image13.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20.jpg"/><Relationship Id="rId5"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26.png"/><Relationship Id="rId5"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1.gif"/><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34.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0.png"/><Relationship Id="rId4" Type="http://schemas.openxmlformats.org/officeDocument/2006/relationships/image" Target="../media/image36.png"/><Relationship Id="rId5"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35.jpg"/><Relationship Id="rId4" Type="http://schemas.openxmlformats.org/officeDocument/2006/relationships/image" Target="../media/image39.jpg"/><Relationship Id="rId5" Type="http://schemas.openxmlformats.org/officeDocument/2006/relationships/image" Target="../media/image4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7.png"/><Relationship Id="rId4" Type="http://schemas.openxmlformats.org/officeDocument/2006/relationships/image" Target="../media/image5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44.png"/><Relationship Id="rId4" Type="http://schemas.openxmlformats.org/officeDocument/2006/relationships/image" Target="../media/image42.png"/><Relationship Id="rId5"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4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51.jpg"/><Relationship Id="rId4" Type="http://schemas.openxmlformats.org/officeDocument/2006/relationships/image" Target="../media/image49.jpg"/><Relationship Id="rId5" Type="http://schemas.openxmlformats.org/officeDocument/2006/relationships/image" Target="../media/image45.jpg"/><Relationship Id="rId6" Type="http://schemas.openxmlformats.org/officeDocument/2006/relationships/image" Target="../media/image5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47.jp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5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56.jpg"/><Relationship Id="rId4" Type="http://schemas.openxmlformats.org/officeDocument/2006/relationships/image" Target="../media/image58.png"/><Relationship Id="rId9" Type="http://schemas.openxmlformats.org/officeDocument/2006/relationships/image" Target="../media/image62.jpg"/><Relationship Id="rId5" Type="http://schemas.openxmlformats.org/officeDocument/2006/relationships/image" Target="../media/image54.jpg"/><Relationship Id="rId6" Type="http://schemas.openxmlformats.org/officeDocument/2006/relationships/image" Target="../media/image57.jpg"/><Relationship Id="rId7" Type="http://schemas.openxmlformats.org/officeDocument/2006/relationships/image" Target="../media/image59.jpg"/><Relationship Id="rId8" Type="http://schemas.openxmlformats.org/officeDocument/2006/relationships/image" Target="../media/image6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60.png"/><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67.png"/><Relationship Id="rId4" Type="http://schemas.openxmlformats.org/officeDocument/2006/relationships/image" Target="../media/image64.gi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63.png"/><Relationship Id="rId4" Type="http://schemas.openxmlformats.org/officeDocument/2006/relationships/image" Target="../media/image71.jpg"/><Relationship Id="rId5" Type="http://schemas.openxmlformats.org/officeDocument/2006/relationships/image" Target="../media/image7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68.jpg"/><Relationship Id="rId4" Type="http://schemas.openxmlformats.org/officeDocument/2006/relationships/image" Target="../media/image69.jpg"/><Relationship Id="rId9" Type="http://schemas.openxmlformats.org/officeDocument/2006/relationships/image" Target="../media/image72.jpg"/><Relationship Id="rId5" Type="http://schemas.openxmlformats.org/officeDocument/2006/relationships/image" Target="../media/image76.jpg"/><Relationship Id="rId6" Type="http://schemas.openxmlformats.org/officeDocument/2006/relationships/image" Target="../media/image75.jpg"/><Relationship Id="rId7" Type="http://schemas.openxmlformats.org/officeDocument/2006/relationships/image" Target="../media/image73.jpg"/><Relationship Id="rId8" Type="http://schemas.openxmlformats.org/officeDocument/2006/relationships/image" Target="../media/image7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77.png"/><Relationship Id="rId4" Type="http://schemas.openxmlformats.org/officeDocument/2006/relationships/image" Target="../media/image79.png"/><Relationship Id="rId5" Type="http://schemas.openxmlformats.org/officeDocument/2006/relationships/image" Target="../media/image7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81.jpg"/><Relationship Id="rId4" Type="http://schemas.openxmlformats.org/officeDocument/2006/relationships/image" Target="../media/image8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8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hyperlink" Target="http://www.youtube.com/watch?v=bST8m63mVpA" TargetMode="External"/><Relationship Id="rId4" Type="http://schemas.openxmlformats.org/officeDocument/2006/relationships/image" Target="../media/image8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hyperlink" Target="http://www.youtube.com/watch?v=q_RYZEWRA1I" TargetMode="External"/><Relationship Id="rId4" Type="http://schemas.openxmlformats.org/officeDocument/2006/relationships/image" Target="../media/image8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hyperlink" Target="http://www.youtube.com/watch?v=-7436UInA9w" TargetMode="External"/><Relationship Id="rId4" Type="http://schemas.openxmlformats.org/officeDocument/2006/relationships/image" Target="../media/image8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8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8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11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85.gif"/><Relationship Id="rId4" Type="http://schemas.openxmlformats.org/officeDocument/2006/relationships/image" Target="../media/image89.gif"/><Relationship Id="rId5" Type="http://schemas.openxmlformats.org/officeDocument/2006/relationships/image" Target="../media/image90.jpg"/><Relationship Id="rId6" Type="http://schemas.openxmlformats.org/officeDocument/2006/relationships/image" Target="../media/image91.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9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92.jpg"/><Relationship Id="rId4" Type="http://schemas.openxmlformats.org/officeDocument/2006/relationships/image" Target="../media/image97.jpg"/><Relationship Id="rId5" Type="http://schemas.openxmlformats.org/officeDocument/2006/relationships/image" Target="../media/image96.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hyperlink" Target="http://www.youtube.com/watch?v=yAxczJm1RrU" TargetMode="External"/><Relationship Id="rId4" Type="http://schemas.openxmlformats.org/officeDocument/2006/relationships/image" Target="../media/image9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95.jpg"/><Relationship Id="rId4" Type="http://schemas.openxmlformats.org/officeDocument/2006/relationships/image" Target="../media/image98.jpg"/><Relationship Id="rId5" Type="http://schemas.openxmlformats.org/officeDocument/2006/relationships/image" Target="../media/image106.png"/><Relationship Id="rId6" Type="http://schemas.openxmlformats.org/officeDocument/2006/relationships/image" Target="../media/image10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hyperlink" Target="http://www.youtube.com/watch?v=V2IC9Uj3qzY" TargetMode="External"/><Relationship Id="rId4" Type="http://schemas.openxmlformats.org/officeDocument/2006/relationships/image" Target="../media/image99.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103.jpg"/><Relationship Id="rId4" Type="http://schemas.openxmlformats.org/officeDocument/2006/relationships/image" Target="../media/image100.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hyperlink" Target="http://www.youtube.com/watch?v=-Y-bEkpGfIc" TargetMode="External"/><Relationship Id="rId4" Type="http://schemas.openxmlformats.org/officeDocument/2006/relationships/image" Target="../media/image10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105.png"/><Relationship Id="rId4" Type="http://schemas.openxmlformats.org/officeDocument/2006/relationships/image" Target="../media/image104.jpg"/><Relationship Id="rId5" Type="http://schemas.openxmlformats.org/officeDocument/2006/relationships/image" Target="../media/image10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hyperlink" Target="http://www.youtube.com/watch?v=8R35UF2zK5g" TargetMode="External"/><Relationship Id="rId4" Type="http://schemas.openxmlformats.org/officeDocument/2006/relationships/image" Target="../media/image107.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112.png"/><Relationship Id="rId4" Type="http://schemas.openxmlformats.org/officeDocument/2006/relationships/image" Target="../media/image110.jpg"/><Relationship Id="rId5" Type="http://schemas.openxmlformats.org/officeDocument/2006/relationships/image" Target="../media/image108.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 Id="rId3" Type="http://schemas.openxmlformats.org/officeDocument/2006/relationships/hyperlink" Target="mailto:pretl@ket.zcu.cz" TargetMode="External"/><Relationship Id="rId4" Type="http://schemas.openxmlformats.org/officeDocument/2006/relationships/hyperlink" Target="mailto:pretl@ket.zcu.cz"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3" name="Shape 103"/>
        <p:cNvGrpSpPr/>
        <p:nvPr/>
      </p:nvGrpSpPr>
      <p:grpSpPr>
        <a:xfrm>
          <a:off x="0" y="0"/>
          <a:ext cx="0" cy="0"/>
          <a:chOff x="0" y="0"/>
          <a:chExt cx="0" cy="0"/>
        </a:xfrm>
      </p:grpSpPr>
      <p:sp>
        <p:nvSpPr>
          <p:cNvPr id="104" name="Google Shape;104;p20"/>
          <p:cNvSpPr/>
          <p:nvPr/>
        </p:nvSpPr>
        <p:spPr>
          <a:xfrm>
            <a:off x="0" y="0"/>
            <a:ext cx="9144000" cy="43863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 name="Google Shape;105;p20"/>
          <p:cNvSpPr txBox="1"/>
          <p:nvPr/>
        </p:nvSpPr>
        <p:spPr>
          <a:xfrm>
            <a:off x="765897" y="1577326"/>
            <a:ext cx="7612200" cy="811500"/>
          </a:xfrm>
          <a:prstGeom prst="rect">
            <a:avLst/>
          </a:prstGeom>
          <a:noFill/>
          <a:ln>
            <a:noFill/>
          </a:ln>
        </p:spPr>
        <p:txBody>
          <a:bodyPr anchorCtr="0" anchor="t" bIns="0" lIns="0" spcFirstLastPara="1" rIns="0" wrap="square" tIns="0">
            <a:spAutoFit/>
          </a:bodyPr>
          <a:lstStyle/>
          <a:p>
            <a:pPr indent="0" lvl="0" marL="0" marR="0" rtl="0" algn="ctr">
              <a:lnSpc>
                <a:spcPct val="146875"/>
              </a:lnSpc>
              <a:spcBef>
                <a:spcPts val="0"/>
              </a:spcBef>
              <a:spcAft>
                <a:spcPts val="0"/>
              </a:spcAft>
              <a:buNone/>
            </a:pPr>
            <a:r>
              <a:rPr b="1" lang="cs-CZ" sz="2500">
                <a:solidFill>
                  <a:srgbClr val="428F9B"/>
                </a:solidFill>
                <a:latin typeface="Calibri"/>
                <a:ea typeface="Calibri"/>
                <a:cs typeface="Calibri"/>
                <a:sym typeface="Calibri"/>
              </a:rPr>
              <a:t>ESF II projekt Západočeské univerzity v Plzni</a:t>
            </a:r>
            <a:endParaRPr sz="1100"/>
          </a:p>
          <a:p>
            <a:pPr indent="0" lvl="0" marL="0" marR="0" rtl="0" algn="ctr">
              <a:lnSpc>
                <a:spcPct val="235000"/>
              </a:lnSpc>
              <a:spcBef>
                <a:spcPts val="0"/>
              </a:spcBef>
              <a:spcAft>
                <a:spcPts val="0"/>
              </a:spcAft>
              <a:buNone/>
            </a:pPr>
            <a:r>
              <a:rPr b="1" lang="cs-CZ" sz="1600">
                <a:solidFill>
                  <a:srgbClr val="428F9B"/>
                </a:solidFill>
                <a:latin typeface="Calibri"/>
                <a:ea typeface="Calibri"/>
                <a:cs typeface="Calibri"/>
                <a:sym typeface="Calibri"/>
              </a:rPr>
              <a:t>reg. č. CZ.02.2.69/0.0/0.0/18_056/0013239</a:t>
            </a:r>
            <a:endParaRPr sz="3200">
              <a:solidFill>
                <a:schemeClr val="dk1"/>
              </a:solidFill>
              <a:latin typeface="Calibri"/>
              <a:ea typeface="Calibri"/>
              <a:cs typeface="Calibri"/>
              <a:sym typeface="Calibri"/>
            </a:endParaRPr>
          </a:p>
        </p:txBody>
      </p:sp>
      <p:grpSp>
        <p:nvGrpSpPr>
          <p:cNvPr id="106" name="Google Shape;106;p20"/>
          <p:cNvGrpSpPr/>
          <p:nvPr/>
        </p:nvGrpSpPr>
        <p:grpSpPr>
          <a:xfrm>
            <a:off x="2587981" y="4559259"/>
            <a:ext cx="3969128" cy="436687"/>
            <a:chOff x="2890520" y="6750009"/>
            <a:chExt cx="4911072" cy="540387"/>
          </a:xfrm>
        </p:grpSpPr>
        <p:sp>
          <p:nvSpPr>
            <p:cNvPr id="107" name="Google Shape;107;p20"/>
            <p:cNvSpPr/>
            <p:nvPr/>
          </p:nvSpPr>
          <p:spPr>
            <a:xfrm>
              <a:off x="6684092" y="6750009"/>
              <a:ext cx="1117500" cy="5400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20"/>
            <p:cNvSpPr/>
            <p:nvPr/>
          </p:nvSpPr>
          <p:spPr>
            <a:xfrm>
              <a:off x="3786055" y="6828576"/>
              <a:ext cx="2078700" cy="3861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20"/>
            <p:cNvSpPr/>
            <p:nvPr/>
          </p:nvSpPr>
          <p:spPr>
            <a:xfrm>
              <a:off x="2890520" y="6750012"/>
              <a:ext cx="810260" cy="540384"/>
            </a:xfrm>
            <a:custGeom>
              <a:rect b="b" l="l" r="r" t="t"/>
              <a:pathLst>
                <a:path extrusionOk="0" h="540384" w="810260">
                  <a:moveTo>
                    <a:pt x="0" y="0"/>
                  </a:moveTo>
                  <a:lnTo>
                    <a:pt x="810006" y="0"/>
                  </a:lnTo>
                  <a:lnTo>
                    <a:pt x="810006" y="540004"/>
                  </a:lnTo>
                  <a:lnTo>
                    <a:pt x="0" y="540004"/>
                  </a:lnTo>
                  <a:lnTo>
                    <a:pt x="0" y="0"/>
                  </a:lnTo>
                  <a:close/>
                </a:path>
              </a:pathLst>
            </a:custGeom>
            <a:solidFill>
              <a:srgbClr val="1641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20"/>
            <p:cNvSpPr/>
            <p:nvPr/>
          </p:nvSpPr>
          <p:spPr>
            <a:xfrm>
              <a:off x="3266979" y="6810011"/>
              <a:ext cx="57150" cy="54609"/>
            </a:xfrm>
            <a:custGeom>
              <a:rect b="b" l="l" r="r" t="t"/>
              <a:pathLst>
                <a:path extrusionOk="0" h="54609" w="57150">
                  <a:moveTo>
                    <a:pt x="57073" y="20726"/>
                  </a:moveTo>
                  <a:lnTo>
                    <a:pt x="0" y="20726"/>
                  </a:lnTo>
                  <a:lnTo>
                    <a:pt x="17640" y="33540"/>
                  </a:lnTo>
                  <a:lnTo>
                    <a:pt x="10909" y="54267"/>
                  </a:lnTo>
                  <a:lnTo>
                    <a:pt x="28536" y="41452"/>
                  </a:lnTo>
                  <a:lnTo>
                    <a:pt x="42002" y="41452"/>
                  </a:lnTo>
                  <a:lnTo>
                    <a:pt x="39433" y="33540"/>
                  </a:lnTo>
                  <a:lnTo>
                    <a:pt x="57073" y="20726"/>
                  </a:lnTo>
                  <a:close/>
                </a:path>
                <a:path extrusionOk="0" h="54609" w="57150">
                  <a:moveTo>
                    <a:pt x="42002" y="41452"/>
                  </a:moveTo>
                  <a:lnTo>
                    <a:pt x="28536" y="41452"/>
                  </a:lnTo>
                  <a:lnTo>
                    <a:pt x="46164" y="54267"/>
                  </a:lnTo>
                  <a:lnTo>
                    <a:pt x="42002"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20"/>
            <p:cNvSpPr/>
            <p:nvPr/>
          </p:nvSpPr>
          <p:spPr>
            <a:xfrm>
              <a:off x="3176979" y="6834127"/>
              <a:ext cx="57150" cy="54609"/>
            </a:xfrm>
            <a:custGeom>
              <a:rect b="b" l="l" r="r" t="t"/>
              <a:pathLst>
                <a:path extrusionOk="0" h="54609" w="57150">
                  <a:moveTo>
                    <a:pt x="57073" y="20726"/>
                  </a:moveTo>
                  <a:lnTo>
                    <a:pt x="0" y="20726"/>
                  </a:lnTo>
                  <a:lnTo>
                    <a:pt x="17640" y="33528"/>
                  </a:lnTo>
                  <a:lnTo>
                    <a:pt x="10909"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20"/>
            <p:cNvSpPr/>
            <p:nvPr/>
          </p:nvSpPr>
          <p:spPr>
            <a:xfrm>
              <a:off x="3111094" y="6899998"/>
              <a:ext cx="57150" cy="54609"/>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 name="Google Shape;113;p20"/>
            <p:cNvSpPr/>
            <p:nvPr/>
          </p:nvSpPr>
          <p:spPr>
            <a:xfrm>
              <a:off x="3086980" y="6990012"/>
              <a:ext cx="57150" cy="54609"/>
            </a:xfrm>
            <a:custGeom>
              <a:rect b="b" l="l" r="r" t="t"/>
              <a:pathLst>
                <a:path extrusionOk="0" h="54609" w="57150">
                  <a:moveTo>
                    <a:pt x="57061" y="20726"/>
                  </a:moveTo>
                  <a:lnTo>
                    <a:pt x="0" y="20726"/>
                  </a:lnTo>
                  <a:lnTo>
                    <a:pt x="17640" y="33528"/>
                  </a:lnTo>
                  <a:lnTo>
                    <a:pt x="10896" y="54267"/>
                  </a:lnTo>
                  <a:lnTo>
                    <a:pt x="28536" y="41452"/>
                  </a:lnTo>
                  <a:lnTo>
                    <a:pt x="42005" y="41452"/>
                  </a:lnTo>
                  <a:lnTo>
                    <a:pt x="39433" y="33528"/>
                  </a:lnTo>
                  <a:lnTo>
                    <a:pt x="57061"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20"/>
            <p:cNvSpPr/>
            <p:nvPr/>
          </p:nvSpPr>
          <p:spPr>
            <a:xfrm>
              <a:off x="3446979" y="6990012"/>
              <a:ext cx="57150" cy="54609"/>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20"/>
            <p:cNvSpPr/>
            <p:nvPr/>
          </p:nvSpPr>
          <p:spPr>
            <a:xfrm>
              <a:off x="3422864" y="6899998"/>
              <a:ext cx="57150" cy="54609"/>
            </a:xfrm>
            <a:custGeom>
              <a:rect b="b" l="l" r="r" t="t"/>
              <a:pathLst>
                <a:path extrusionOk="0" h="54609" w="57150">
                  <a:moveTo>
                    <a:pt x="57061" y="20739"/>
                  </a:moveTo>
                  <a:lnTo>
                    <a:pt x="0" y="20739"/>
                  </a:lnTo>
                  <a:lnTo>
                    <a:pt x="17640" y="33553"/>
                  </a:lnTo>
                  <a:lnTo>
                    <a:pt x="10896" y="54279"/>
                  </a:lnTo>
                  <a:lnTo>
                    <a:pt x="28536" y="41465"/>
                  </a:lnTo>
                  <a:lnTo>
                    <a:pt x="42002" y="41465"/>
                  </a:lnTo>
                  <a:lnTo>
                    <a:pt x="39433" y="33553"/>
                  </a:lnTo>
                  <a:lnTo>
                    <a:pt x="57061"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20"/>
            <p:cNvSpPr/>
            <p:nvPr/>
          </p:nvSpPr>
          <p:spPr>
            <a:xfrm>
              <a:off x="3356979" y="6834127"/>
              <a:ext cx="57150" cy="54609"/>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20"/>
            <p:cNvSpPr/>
            <p:nvPr/>
          </p:nvSpPr>
          <p:spPr>
            <a:xfrm>
              <a:off x="3422864" y="7080001"/>
              <a:ext cx="57150" cy="54609"/>
            </a:xfrm>
            <a:custGeom>
              <a:rect b="b" l="l" r="r" t="t"/>
              <a:pathLst>
                <a:path extrusionOk="0" h="54609" w="57150">
                  <a:moveTo>
                    <a:pt x="57061" y="20739"/>
                  </a:moveTo>
                  <a:lnTo>
                    <a:pt x="0" y="20739"/>
                  </a:lnTo>
                  <a:lnTo>
                    <a:pt x="17640" y="33540"/>
                  </a:lnTo>
                  <a:lnTo>
                    <a:pt x="10896" y="54279"/>
                  </a:lnTo>
                  <a:lnTo>
                    <a:pt x="28536" y="41465"/>
                  </a:lnTo>
                  <a:lnTo>
                    <a:pt x="42005" y="41465"/>
                  </a:lnTo>
                  <a:lnTo>
                    <a:pt x="39433" y="33540"/>
                  </a:lnTo>
                  <a:lnTo>
                    <a:pt x="57061"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20"/>
            <p:cNvSpPr/>
            <p:nvPr/>
          </p:nvSpPr>
          <p:spPr>
            <a:xfrm>
              <a:off x="3356979" y="7145883"/>
              <a:ext cx="57150" cy="54609"/>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20"/>
            <p:cNvSpPr/>
            <p:nvPr/>
          </p:nvSpPr>
          <p:spPr>
            <a:xfrm>
              <a:off x="3266979" y="7169999"/>
              <a:ext cx="57150" cy="54609"/>
            </a:xfrm>
            <a:custGeom>
              <a:rect b="b" l="l" r="r" t="t"/>
              <a:pathLst>
                <a:path extrusionOk="0" h="54609" w="57150">
                  <a:moveTo>
                    <a:pt x="57073" y="20739"/>
                  </a:moveTo>
                  <a:lnTo>
                    <a:pt x="0" y="20739"/>
                  </a:lnTo>
                  <a:lnTo>
                    <a:pt x="17640" y="33540"/>
                  </a:lnTo>
                  <a:lnTo>
                    <a:pt x="10909"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20"/>
            <p:cNvSpPr/>
            <p:nvPr/>
          </p:nvSpPr>
          <p:spPr>
            <a:xfrm>
              <a:off x="3176979" y="7145883"/>
              <a:ext cx="57150" cy="54609"/>
            </a:xfrm>
            <a:custGeom>
              <a:rect b="b" l="l" r="r" t="t"/>
              <a:pathLst>
                <a:path extrusionOk="0" h="54609" w="57150">
                  <a:moveTo>
                    <a:pt x="57073" y="20739"/>
                  </a:moveTo>
                  <a:lnTo>
                    <a:pt x="0" y="20739"/>
                  </a:lnTo>
                  <a:lnTo>
                    <a:pt x="17640" y="33553"/>
                  </a:lnTo>
                  <a:lnTo>
                    <a:pt x="10909"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 name="Google Shape;121;p20"/>
            <p:cNvSpPr/>
            <p:nvPr/>
          </p:nvSpPr>
          <p:spPr>
            <a:xfrm>
              <a:off x="3111094" y="7080001"/>
              <a:ext cx="57150" cy="54609"/>
            </a:xfrm>
            <a:custGeom>
              <a:rect b="b" l="l" r="r" t="t"/>
              <a:pathLst>
                <a:path extrusionOk="0" h="54609" w="57150">
                  <a:moveTo>
                    <a:pt x="57073" y="20739"/>
                  </a:moveTo>
                  <a:lnTo>
                    <a:pt x="0" y="20739"/>
                  </a:lnTo>
                  <a:lnTo>
                    <a:pt x="17640" y="33540"/>
                  </a:lnTo>
                  <a:lnTo>
                    <a:pt x="10896"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1"/>
          <p:cNvSpPr txBox="1"/>
          <p:nvPr>
            <p:ph type="ctrTitle"/>
          </p:nvPr>
        </p:nvSpPr>
        <p:spPr>
          <a:xfrm>
            <a:off x="311708" y="1354175"/>
            <a:ext cx="8520600" cy="2052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600"/>
              <a:buNone/>
            </a:pPr>
            <a:r>
              <a:t/>
            </a:r>
            <a:endParaRPr sz="4800">
              <a:solidFill>
                <a:srgbClr val="1C4587"/>
              </a:solidFill>
            </a:endParaRPr>
          </a:p>
          <a:p>
            <a:pPr indent="0" lvl="0" marL="0" rtl="0" algn="ctr">
              <a:lnSpc>
                <a:spcPct val="115000"/>
              </a:lnSpc>
              <a:spcBef>
                <a:spcPts val="0"/>
              </a:spcBef>
              <a:spcAft>
                <a:spcPts val="0"/>
              </a:spcAft>
              <a:buSzPts val="3600"/>
              <a:buNone/>
            </a:pPr>
            <a:r>
              <a:rPr lang="cs-CZ" sz="2400">
                <a:solidFill>
                  <a:srgbClr val="1C4587"/>
                </a:solidFill>
              </a:rPr>
              <a:t>Technologie pro Flexibilní Elektroniku</a:t>
            </a:r>
            <a:endParaRPr sz="4800">
              <a:solidFill>
                <a:srgbClr val="1C4587"/>
              </a:solidFill>
            </a:endParaRPr>
          </a:p>
          <a:p>
            <a:pPr indent="0" lvl="0" marL="0" rtl="0" algn="ctr">
              <a:lnSpc>
                <a:spcPct val="100000"/>
              </a:lnSpc>
              <a:spcBef>
                <a:spcPts val="0"/>
              </a:spcBef>
              <a:spcAft>
                <a:spcPts val="0"/>
              </a:spcAft>
              <a:buSzPts val="3600"/>
              <a:buNone/>
            </a:pPr>
            <a:r>
              <a:rPr lang="cs-CZ" sz="4800">
                <a:solidFill>
                  <a:srgbClr val="1C4587"/>
                </a:solidFill>
              </a:rPr>
              <a:t>KET / TFE</a:t>
            </a:r>
            <a:endParaRPr sz="4800">
              <a:solidFill>
                <a:srgbClr val="1C4587"/>
              </a:solidFill>
            </a:endParaRPr>
          </a:p>
          <a:p>
            <a:pPr indent="0" lvl="0" marL="0" rtl="0" algn="ctr">
              <a:lnSpc>
                <a:spcPct val="100000"/>
              </a:lnSpc>
              <a:spcBef>
                <a:spcPts val="0"/>
              </a:spcBef>
              <a:spcAft>
                <a:spcPts val="0"/>
              </a:spcAft>
              <a:buSzPts val="3600"/>
              <a:buNone/>
            </a:pPr>
            <a:r>
              <a:rPr lang="cs-CZ" sz="12000"/>
              <a:t>PR</a:t>
            </a:r>
            <a:r>
              <a:rPr lang="cs-CZ" sz="12000">
                <a:solidFill>
                  <a:srgbClr val="1C4587"/>
                </a:solidFill>
              </a:rPr>
              <a:t>04</a:t>
            </a:r>
            <a:endParaRPr sz="12000">
              <a:solidFill>
                <a:srgbClr val="1C4587"/>
              </a:solidFill>
            </a:endParaRPr>
          </a:p>
        </p:txBody>
      </p:sp>
      <p:sp>
        <p:nvSpPr>
          <p:cNvPr id="127" name="Google Shape;127;p21"/>
          <p:cNvSpPr txBox="1"/>
          <p:nvPr>
            <p:ph idx="1" type="subTitle"/>
          </p:nvPr>
        </p:nvSpPr>
        <p:spPr>
          <a:xfrm>
            <a:off x="311700" y="3672325"/>
            <a:ext cx="8520600" cy="792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2400"/>
              <a:buNone/>
            </a:pPr>
            <a:r>
              <a:rPr b="1" lang="cs-CZ"/>
              <a:t>Technologie pro fóliovou flexibilní elektroniku</a:t>
            </a:r>
            <a:endParaRPr/>
          </a:p>
          <a:p>
            <a:pPr indent="0" lvl="0" marL="0" rtl="0" algn="ctr">
              <a:lnSpc>
                <a:spcPct val="115000"/>
              </a:lnSpc>
              <a:spcBef>
                <a:spcPts val="0"/>
              </a:spcBef>
              <a:spcAft>
                <a:spcPts val="0"/>
              </a:spcAft>
              <a:buSzPts val="2400"/>
              <a:buNone/>
            </a:pPr>
            <a:r>
              <a:rPr lang="cs-CZ" sz="1800"/>
              <a:t>Jan Řeboun</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Obsah přednášky</a:t>
            </a:r>
            <a:endParaRPr b="1">
              <a:latin typeface="Montserrat"/>
              <a:ea typeface="Montserrat"/>
              <a:cs typeface="Montserrat"/>
              <a:sym typeface="Montserrat"/>
            </a:endParaRPr>
          </a:p>
        </p:txBody>
      </p:sp>
      <p:sp>
        <p:nvSpPr>
          <p:cNvPr id="133" name="Google Shape;133;p22"/>
          <p:cNvSpPr txBox="1"/>
          <p:nvPr>
            <p:ph idx="1" type="body"/>
          </p:nvPr>
        </p:nvSpPr>
        <p:spPr>
          <a:xfrm>
            <a:off x="311700" y="619075"/>
            <a:ext cx="8520600" cy="3416400"/>
          </a:xfrm>
          <a:prstGeom prst="rect">
            <a:avLst/>
          </a:prstGeom>
          <a:noFill/>
          <a:ln>
            <a:noFill/>
          </a:ln>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Font typeface="Montserrat"/>
              <a:buChar char="●"/>
            </a:pPr>
            <a:r>
              <a:rPr b="1" lang="cs-CZ" sz="1200">
                <a:latin typeface="Montserrat"/>
                <a:ea typeface="Montserrat"/>
                <a:cs typeface="Montserrat"/>
                <a:sym typeface="Montserrat"/>
              </a:rPr>
              <a:t>Přehled dělení výrobních technologií</a:t>
            </a:r>
            <a:endParaRPr/>
          </a:p>
          <a:p>
            <a:pPr indent="-304800" lvl="1" marL="914400" rtl="0" algn="l">
              <a:lnSpc>
                <a:spcPct val="150000"/>
              </a:lnSpc>
              <a:spcBef>
                <a:spcPts val="0"/>
              </a:spcBef>
              <a:spcAft>
                <a:spcPts val="0"/>
              </a:spcAft>
              <a:buSzPts val="1200"/>
              <a:buChar char="○"/>
            </a:pPr>
            <a:r>
              <a:rPr lang="cs-CZ" sz="1200"/>
              <a:t>Dávkový výrobní proces</a:t>
            </a:r>
            <a:endParaRPr/>
          </a:p>
          <a:p>
            <a:pPr indent="-304800" lvl="1" marL="914400" rtl="0" algn="l">
              <a:lnSpc>
                <a:spcPct val="150000"/>
              </a:lnSpc>
              <a:spcBef>
                <a:spcPts val="0"/>
              </a:spcBef>
              <a:spcAft>
                <a:spcPts val="0"/>
              </a:spcAft>
              <a:buSzPts val="1200"/>
              <a:buChar char="○"/>
            </a:pPr>
            <a:r>
              <a:rPr lang="cs-CZ" sz="1200"/>
              <a:t>Průběžný výrobní proces</a:t>
            </a:r>
            <a:endParaRPr sz="1200"/>
          </a:p>
          <a:p>
            <a:pPr indent="-304800" lvl="0" marL="457200" rtl="0" algn="l">
              <a:lnSpc>
                <a:spcPct val="150000"/>
              </a:lnSpc>
              <a:spcBef>
                <a:spcPts val="0"/>
              </a:spcBef>
              <a:spcAft>
                <a:spcPts val="0"/>
              </a:spcAft>
              <a:buSzPts val="1200"/>
              <a:buFont typeface="Montserrat"/>
              <a:buChar char="●"/>
            </a:pPr>
            <a:r>
              <a:rPr b="1" lang="cs-CZ" sz="1200">
                <a:latin typeface="Montserrat"/>
                <a:ea typeface="Montserrat"/>
                <a:cs typeface="Montserrat"/>
                <a:sym typeface="Montserrat"/>
              </a:rPr>
              <a:t>Technologie pro výrobu FPC</a:t>
            </a:r>
            <a:endParaRPr sz="1200"/>
          </a:p>
          <a:p>
            <a:pPr indent="-304800" lvl="0" marL="457200" rtl="0" algn="l">
              <a:lnSpc>
                <a:spcPct val="150000"/>
              </a:lnSpc>
              <a:spcBef>
                <a:spcPts val="0"/>
              </a:spcBef>
              <a:spcAft>
                <a:spcPts val="0"/>
              </a:spcAft>
              <a:buSzPts val="1200"/>
              <a:buFont typeface="Montserrat"/>
              <a:buChar char="●"/>
            </a:pPr>
            <a:r>
              <a:rPr b="1" lang="cs-CZ" sz="1200">
                <a:latin typeface="Montserrat"/>
                <a:ea typeface="Montserrat"/>
                <a:cs typeface="Montserrat"/>
                <a:sym typeface="Montserrat"/>
              </a:rPr>
              <a:t>Technologie pro subtraktivní výrobu FPC</a:t>
            </a:r>
            <a:endParaRPr/>
          </a:p>
          <a:p>
            <a:pPr indent="-304800" lvl="1" marL="914400" rtl="0" algn="l">
              <a:lnSpc>
                <a:spcPct val="150000"/>
              </a:lnSpc>
              <a:spcBef>
                <a:spcPts val="0"/>
              </a:spcBef>
              <a:spcAft>
                <a:spcPts val="0"/>
              </a:spcAft>
              <a:buSzPts val="1200"/>
              <a:buChar char="○"/>
            </a:pPr>
            <a:r>
              <a:rPr lang="cs-CZ" sz="1200"/>
              <a:t>Vytváření Cu fólie</a:t>
            </a:r>
            <a:endParaRPr/>
          </a:p>
          <a:p>
            <a:pPr indent="-304800" lvl="1" marL="914400" rtl="0" algn="l">
              <a:lnSpc>
                <a:spcPct val="150000"/>
              </a:lnSpc>
              <a:spcBef>
                <a:spcPts val="0"/>
              </a:spcBef>
              <a:spcAft>
                <a:spcPts val="0"/>
              </a:spcAft>
              <a:buSzPts val="1200"/>
              <a:buChar char="○"/>
            </a:pPr>
            <a:r>
              <a:rPr lang="cs-CZ" sz="1200"/>
              <a:t>Spojení Cu fólie a polymerní nosné vrstvy </a:t>
            </a:r>
            <a:endParaRPr/>
          </a:p>
          <a:p>
            <a:pPr indent="-304800" lvl="1" marL="914400" rtl="0" algn="l">
              <a:lnSpc>
                <a:spcPct val="150000"/>
              </a:lnSpc>
              <a:spcBef>
                <a:spcPts val="0"/>
              </a:spcBef>
              <a:spcAft>
                <a:spcPts val="0"/>
              </a:spcAft>
              <a:buSzPts val="1200"/>
              <a:buChar char="○"/>
            </a:pPr>
            <a:r>
              <a:rPr lang="cs-CZ" sz="1200"/>
              <a:t>Strukturování Cu fólie</a:t>
            </a:r>
            <a:endParaRPr sz="1200"/>
          </a:p>
          <a:p>
            <a:pPr indent="-304800" lvl="0" marL="457200" rtl="0" algn="l">
              <a:lnSpc>
                <a:spcPct val="150000"/>
              </a:lnSpc>
              <a:spcBef>
                <a:spcPts val="0"/>
              </a:spcBef>
              <a:spcAft>
                <a:spcPts val="0"/>
              </a:spcAft>
              <a:buSzPts val="1200"/>
              <a:buFont typeface="Montserrat"/>
              <a:buChar char="●"/>
            </a:pPr>
            <a:r>
              <a:rPr b="1" lang="cs-CZ" sz="1200">
                <a:latin typeface="Montserrat"/>
                <a:ea typeface="Montserrat"/>
                <a:cs typeface="Montserrat"/>
                <a:sym typeface="Montserrat"/>
              </a:rPr>
              <a:t>Technologie pro aditivní výrobu FPC</a:t>
            </a:r>
            <a:endParaRPr/>
          </a:p>
          <a:p>
            <a:pPr indent="-304800" lvl="1" marL="914400" rtl="0" algn="l">
              <a:lnSpc>
                <a:spcPct val="150000"/>
              </a:lnSpc>
              <a:spcBef>
                <a:spcPts val="0"/>
              </a:spcBef>
              <a:spcAft>
                <a:spcPts val="0"/>
              </a:spcAft>
              <a:buSzPts val="1200"/>
              <a:buChar char="○"/>
            </a:pPr>
            <a:r>
              <a:rPr lang="cs-CZ" sz="1200"/>
              <a:t>Tisk z výšky – Flexotisk</a:t>
            </a:r>
            <a:endParaRPr/>
          </a:p>
          <a:p>
            <a:pPr indent="-304800" lvl="1" marL="914400" rtl="0" algn="l">
              <a:lnSpc>
                <a:spcPct val="150000"/>
              </a:lnSpc>
              <a:spcBef>
                <a:spcPts val="0"/>
              </a:spcBef>
              <a:spcAft>
                <a:spcPts val="0"/>
              </a:spcAft>
              <a:buSzPts val="1200"/>
              <a:buChar char="○"/>
            </a:pPr>
            <a:r>
              <a:rPr lang="cs-CZ" sz="1200"/>
              <a:t>Tisk z hloubky – Hlubotisk</a:t>
            </a:r>
            <a:endParaRPr/>
          </a:p>
          <a:p>
            <a:pPr indent="-304800" lvl="1" marL="914400" rtl="0" algn="l">
              <a:lnSpc>
                <a:spcPct val="150000"/>
              </a:lnSpc>
              <a:spcBef>
                <a:spcPts val="0"/>
              </a:spcBef>
              <a:spcAft>
                <a:spcPts val="0"/>
              </a:spcAft>
              <a:buSzPts val="1200"/>
              <a:buChar char="○"/>
            </a:pPr>
            <a:r>
              <a:rPr lang="cs-CZ" sz="1200"/>
              <a:t>Sítotisk – rotační a plošný </a:t>
            </a:r>
            <a:endParaRPr/>
          </a:p>
          <a:p>
            <a:pPr indent="-304800" lvl="1" marL="914400" rtl="0" algn="l">
              <a:lnSpc>
                <a:spcPct val="150000"/>
              </a:lnSpc>
              <a:spcBef>
                <a:spcPts val="0"/>
              </a:spcBef>
              <a:spcAft>
                <a:spcPts val="0"/>
              </a:spcAft>
              <a:buSzPts val="1200"/>
              <a:buChar char="○"/>
            </a:pPr>
            <a:r>
              <a:rPr lang="cs-CZ" sz="1200"/>
              <a:t>Digitální tisk - Ink Jet</a:t>
            </a:r>
            <a:endParaRPr/>
          </a:p>
          <a:p>
            <a:pPr indent="0" lvl="0" marL="0" rtl="0" algn="l">
              <a:lnSpc>
                <a:spcPct val="150000"/>
              </a:lnSpc>
              <a:spcBef>
                <a:spcPts val="0"/>
              </a:spcBef>
              <a:spcAft>
                <a:spcPts val="0"/>
              </a:spcAft>
              <a:buSzPts val="1600"/>
              <a:buNone/>
            </a:pPr>
            <a:r>
              <a:t/>
            </a:r>
            <a:endParaRPr sz="1200"/>
          </a:p>
        </p:txBody>
      </p:sp>
      <p:sp>
        <p:nvSpPr>
          <p:cNvPr id="134" name="Google Shape;134;p2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b="1" lang="cs-CZ">
                <a:solidFill>
                  <a:srgbClr val="1C4587"/>
                </a:solidFill>
                <a:latin typeface="Montserrat"/>
                <a:ea typeface="Montserrat"/>
                <a:cs typeface="Montserrat"/>
                <a:sym typeface="Montserrat"/>
              </a:rPr>
              <a:t>Přehled dělení výrobních technologií</a:t>
            </a:r>
            <a:endParaRPr b="1">
              <a:solidFill>
                <a:srgbClr val="1C4587"/>
              </a:solidFill>
              <a:latin typeface="Montserrat"/>
              <a:ea typeface="Montserrat"/>
              <a:cs typeface="Montserrat"/>
              <a:sym typeface="Montserrat"/>
            </a:endParaRPr>
          </a:p>
        </p:txBody>
      </p:sp>
      <p:sp>
        <p:nvSpPr>
          <p:cNvPr id="140" name="Google Shape;140;p2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46" name="Google Shape;146;p24"/>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nanášení a strukturování vodivých motivů</a:t>
            </a:r>
            <a:endParaRPr b="1">
              <a:latin typeface="Montserrat"/>
              <a:ea typeface="Montserrat"/>
              <a:cs typeface="Montserrat"/>
              <a:sym typeface="Montserrat"/>
            </a:endParaRPr>
          </a:p>
        </p:txBody>
      </p:sp>
      <p:sp>
        <p:nvSpPr>
          <p:cNvPr id="147" name="Google Shape;147;p24"/>
          <p:cNvSpPr txBox="1"/>
          <p:nvPr>
            <p:ph idx="2" type="subTitle"/>
          </p:nvPr>
        </p:nvSpPr>
        <p:spPr>
          <a:xfrm>
            <a:off x="235500" y="817637"/>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Subtraktivní technologie výroby</a:t>
            </a:r>
            <a:endParaRPr/>
          </a:p>
        </p:txBody>
      </p:sp>
      <p:sp>
        <p:nvSpPr>
          <p:cNvPr id="148" name="Google Shape;148;p24"/>
          <p:cNvSpPr txBox="1"/>
          <p:nvPr/>
        </p:nvSpPr>
        <p:spPr>
          <a:xfrm>
            <a:off x="311699" y="1201762"/>
            <a:ext cx="8117925" cy="1797000"/>
          </a:xfrm>
          <a:prstGeom prst="rect">
            <a:avLst/>
          </a:prstGeom>
          <a:noFill/>
          <a:ln>
            <a:noFill/>
          </a:ln>
        </p:spPr>
        <p:txBody>
          <a:bodyPr anchorCtr="0" anchor="t" bIns="91425" lIns="91425" spcFirstLastPara="1" rIns="91425" wrap="square" tIns="91425">
            <a:noAutofit/>
          </a:bodyPr>
          <a:lstStyle/>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Používáno u konvenčních PCB a FPC.</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Založeno na fotolitografickém zpracování a následném selektivním leptání vodivé vrstvy.</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 některých případech semiaditivní výroba – prvotní vodivá vrstva (seed layer) vytvořena aditivně – napařování či naprašování nebo selektivní zesílení vrstvy elektrolytickým pokovováním, vždy však  následované leptáním. </a:t>
            </a:r>
            <a:endParaRPr/>
          </a:p>
          <a:p>
            <a:pPr indent="-228600" lvl="0" marL="4572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149" name="Google Shape;149;p24"/>
          <p:cNvSpPr txBox="1"/>
          <p:nvPr/>
        </p:nvSpPr>
        <p:spPr>
          <a:xfrm>
            <a:off x="311700" y="2813805"/>
            <a:ext cx="5808900" cy="598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600"/>
              </a:spcAft>
              <a:buClr>
                <a:srgbClr val="666666"/>
              </a:buClr>
              <a:buSzPts val="1600"/>
              <a:buFont typeface="Montserrat Medium"/>
              <a:buNone/>
            </a:pPr>
            <a:r>
              <a:rPr b="1" i="0" lang="cs-CZ" sz="1600" u="none" cap="none" strike="noStrike">
                <a:solidFill>
                  <a:srgbClr val="666666"/>
                </a:solidFill>
                <a:latin typeface="Montserrat"/>
                <a:ea typeface="Montserrat"/>
                <a:cs typeface="Montserrat"/>
                <a:sym typeface="Montserrat"/>
              </a:rPr>
              <a:t>Aditivní technologie výroby</a:t>
            </a:r>
            <a:endParaRPr/>
          </a:p>
        </p:txBody>
      </p:sp>
      <p:sp>
        <p:nvSpPr>
          <p:cNvPr id="150" name="Google Shape;150;p24"/>
          <p:cNvSpPr txBox="1"/>
          <p:nvPr/>
        </p:nvSpPr>
        <p:spPr>
          <a:xfrm>
            <a:off x="311698" y="3124192"/>
            <a:ext cx="8117925" cy="1797000"/>
          </a:xfrm>
          <a:prstGeom prst="rect">
            <a:avLst/>
          </a:prstGeom>
          <a:noFill/>
          <a:ln>
            <a:noFill/>
          </a:ln>
        </p:spPr>
        <p:txBody>
          <a:bodyPr anchorCtr="0" anchor="t" bIns="91425" lIns="91425" spcFirstLastPara="1" rIns="91425" wrap="square" tIns="91425">
            <a:noAutofit/>
          </a:bodyPr>
          <a:lstStyle/>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Používáno u tištěné elektroniky.</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Založeno na selektivní depozici vodivých motivů.</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Zpravidla využívány tiskové techniky známé z polygrafického průmyslu – uzpůsobení pro tzv. funkční tisk.</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Možnost tisku sheet to sheet (z archu na arch) nebo roll to roll (z role na roli).</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Možnost realizovat rozměrné FPC. </a:t>
            </a:r>
            <a:endParaRPr/>
          </a:p>
          <a:p>
            <a:pPr indent="-228600" lvl="0" marL="4572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56" name="Google Shape;156;p25"/>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nanášení a strukturování vodivých motivů</a:t>
            </a:r>
            <a:endParaRPr b="1">
              <a:latin typeface="Montserrat"/>
              <a:ea typeface="Montserrat"/>
              <a:cs typeface="Montserrat"/>
              <a:sym typeface="Montserrat"/>
            </a:endParaRPr>
          </a:p>
        </p:txBody>
      </p:sp>
      <p:sp>
        <p:nvSpPr>
          <p:cNvPr id="157" name="Google Shape;157;p25"/>
          <p:cNvSpPr txBox="1"/>
          <p:nvPr>
            <p:ph idx="2" type="subTitle"/>
          </p:nvPr>
        </p:nvSpPr>
        <p:spPr>
          <a:xfrm>
            <a:off x="235500" y="817637"/>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Dávkový výrobní proces</a:t>
            </a:r>
            <a:endParaRPr/>
          </a:p>
        </p:txBody>
      </p:sp>
      <p:sp>
        <p:nvSpPr>
          <p:cNvPr id="158" name="Google Shape;158;p25"/>
          <p:cNvSpPr txBox="1"/>
          <p:nvPr/>
        </p:nvSpPr>
        <p:spPr>
          <a:xfrm>
            <a:off x="311699" y="1201762"/>
            <a:ext cx="8117925" cy="3347936"/>
          </a:xfrm>
          <a:prstGeom prst="rect">
            <a:avLst/>
          </a:prstGeom>
          <a:noFill/>
          <a:ln>
            <a:noFill/>
          </a:ln>
        </p:spPr>
        <p:txBody>
          <a:bodyPr anchorCtr="0" anchor="t" bIns="91425" lIns="91425" spcFirstLastPara="1" rIns="91425" wrap="square" tIns="91425">
            <a:noAutofit/>
          </a:bodyPr>
          <a:lstStyle/>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Tzv. „sheet to sheet“ (z archu na arch či z panelu na panel). </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Velikost výsledného motivu omezena maximální velikostí substrátu a použitých výrobních zařízení - max. cca 50 x 80 cm.  </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Všechny motivy umístěny na jedné rovinné desce (mnohdy upnuté do rámu či přípravku). Tyto desky se přesouvají z jednoho zařízení do dalšího – desky či rámy vybaveny technologickými otvory pro sesazení. </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Menší motivy panelizovány na standardní velikost panelu.</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Používáno u konvenčních PCB a FPC.</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Založeno zpravidla na fotolitografickém zpracování a selektivním leptání vodivé vrstvy.</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Často používána i technologie tisků – sítotisk, šablonový tisk, či další techniky ovrstvování (dip, spin, sprej, dispensing, </a:t>
            </a:r>
            <a:r>
              <a:rPr lang="cs-CZ" sz="1200">
                <a:solidFill>
                  <a:srgbClr val="666666"/>
                </a:solidFill>
                <a:latin typeface="Montserrat Medium"/>
                <a:ea typeface="Montserrat Medium"/>
                <a:cs typeface="Montserrat Medium"/>
                <a:sym typeface="Montserrat Medium"/>
              </a:rPr>
              <a:t>InkJet, AerosolJet</a:t>
            </a:r>
            <a:r>
              <a:rPr b="0" i="0" lang="cs-CZ" sz="1200" u="none" cap="none" strike="noStrike">
                <a:solidFill>
                  <a:srgbClr val="666666"/>
                </a:solidFill>
                <a:latin typeface="Montserrat Medium"/>
                <a:ea typeface="Montserrat Medium"/>
                <a:cs typeface="Montserrat Medium"/>
                <a:sym typeface="Montserrat Medium"/>
              </a:rPr>
              <a:t>). </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Dražší výrobní proces.</a:t>
            </a:r>
            <a:endParaRPr/>
          </a:p>
          <a:p>
            <a:pPr indent="-228600" lvl="0" marL="4572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64" name="Google Shape;164;p26"/>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nanášení a strukturování vodivých motivů</a:t>
            </a:r>
            <a:endParaRPr b="1">
              <a:latin typeface="Montserrat"/>
              <a:ea typeface="Montserrat"/>
              <a:cs typeface="Montserrat"/>
              <a:sym typeface="Montserrat"/>
            </a:endParaRPr>
          </a:p>
        </p:txBody>
      </p:sp>
      <p:sp>
        <p:nvSpPr>
          <p:cNvPr id="165" name="Google Shape;165;p26"/>
          <p:cNvSpPr txBox="1"/>
          <p:nvPr>
            <p:ph idx="2" type="subTitle"/>
          </p:nvPr>
        </p:nvSpPr>
        <p:spPr>
          <a:xfrm>
            <a:off x="235500" y="817637"/>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Dávkový výrobní proces</a:t>
            </a:r>
            <a:endParaRPr/>
          </a:p>
        </p:txBody>
      </p:sp>
      <p:pic>
        <p:nvPicPr>
          <p:cNvPr descr="SURFACE FINISH" id="166" name="Google Shape;166;p26"/>
          <p:cNvPicPr preferRelativeResize="0"/>
          <p:nvPr/>
        </p:nvPicPr>
        <p:blipFill rotWithShape="1">
          <a:blip r:embed="rId3">
            <a:alphaModFix/>
          </a:blip>
          <a:srcRect b="0" l="0" r="0" t="0"/>
          <a:stretch/>
        </p:blipFill>
        <p:spPr>
          <a:xfrm>
            <a:off x="1079328" y="1416137"/>
            <a:ext cx="2108050" cy="1404488"/>
          </a:xfrm>
          <a:prstGeom prst="rect">
            <a:avLst/>
          </a:prstGeom>
          <a:noFill/>
          <a:ln>
            <a:noFill/>
          </a:ln>
        </p:spPr>
      </p:pic>
      <p:pic>
        <p:nvPicPr>
          <p:cNvPr id="167" name="Google Shape;167;p26" title="PragoBoard s.r.o. - výrobce plošných spojů">
            <a:hlinkClick r:id="rId4"/>
          </p:cNvPr>
          <p:cNvPicPr preferRelativeResize="0"/>
          <p:nvPr/>
        </p:nvPicPr>
        <p:blipFill>
          <a:blip r:embed="rId5">
            <a:alphaModFix/>
          </a:blip>
          <a:stretch>
            <a:fillRect/>
          </a:stretch>
        </p:blipFill>
        <p:spPr>
          <a:xfrm>
            <a:off x="3400050" y="1219450"/>
            <a:ext cx="5148600" cy="3861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73" name="Google Shape;173;p27"/>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nanášení a strukturování vodivých motivů</a:t>
            </a:r>
            <a:endParaRPr b="1">
              <a:latin typeface="Montserrat"/>
              <a:ea typeface="Montserrat"/>
              <a:cs typeface="Montserrat"/>
              <a:sym typeface="Montserrat"/>
            </a:endParaRPr>
          </a:p>
        </p:txBody>
      </p:sp>
      <p:sp>
        <p:nvSpPr>
          <p:cNvPr id="174" name="Google Shape;174;p27"/>
          <p:cNvSpPr txBox="1"/>
          <p:nvPr>
            <p:ph idx="2" type="subTitle"/>
          </p:nvPr>
        </p:nvSpPr>
        <p:spPr>
          <a:xfrm>
            <a:off x="235500" y="817637"/>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Průběžný výrobní proces</a:t>
            </a:r>
            <a:endParaRPr/>
          </a:p>
        </p:txBody>
      </p:sp>
      <p:sp>
        <p:nvSpPr>
          <p:cNvPr id="175" name="Google Shape;175;p27"/>
          <p:cNvSpPr txBox="1"/>
          <p:nvPr/>
        </p:nvSpPr>
        <p:spPr>
          <a:xfrm>
            <a:off x="311700" y="1201739"/>
            <a:ext cx="8118000" cy="3516000"/>
          </a:xfrm>
          <a:prstGeom prst="rect">
            <a:avLst/>
          </a:prstGeom>
          <a:noFill/>
          <a:ln>
            <a:noFill/>
          </a:ln>
        </p:spPr>
        <p:txBody>
          <a:bodyPr anchorCtr="0" anchor="t" bIns="91425" lIns="91425" spcFirstLastPara="1" rIns="91425" wrap="square" tIns="91425">
            <a:noAutofit/>
          </a:bodyPr>
          <a:lstStyle/>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Tzv. „roll to roll“ nebo „reel to reel“ (z role na roli). </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Možnost realizovat rozměrné motivy s „nekonečnou délkou“.</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Velikost výsledného motivu omezena pouze z hlediska šířky - dáno použitými výrobními zařízeními - max. cca 200 cm. Délka neomezena (jen délkou role – jednotky km).  </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Omezení složitosti či rozměru výsledných motivů pouze na straně tiskových válců. Dlouhé motivy možno realizovat cyklickým opakováním stejného motivu.</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Při výrobě se manipuluje s celou rolí, případně jednotlivé technologické kroky (tisky) následují po sobě na lince na napnuté, odvíjející se roli. </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Používáno u tištěné elektroniky a speciálních roll to roll vakuových procesů. Zpravidla jsou používány aditivní způsoby výroby.</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Často používána technologie tisků – flexotisk, hlubotisk, rotační sítotisk.</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Levnější výroba, určeno pro hromadnou výrobu (drahé na přípravu a spuštění produkce).</a:t>
            </a:r>
            <a:endParaRPr/>
          </a:p>
          <a:p>
            <a:pPr indent="-228600" lvl="0" marL="4572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81" name="Google Shape;181;p28"/>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nanášení a strukturování vodivých motivů</a:t>
            </a:r>
            <a:endParaRPr b="1">
              <a:latin typeface="Montserrat"/>
              <a:ea typeface="Montserrat"/>
              <a:cs typeface="Montserrat"/>
              <a:sym typeface="Montserrat"/>
            </a:endParaRPr>
          </a:p>
        </p:txBody>
      </p:sp>
      <p:sp>
        <p:nvSpPr>
          <p:cNvPr id="182" name="Google Shape;182;p28"/>
          <p:cNvSpPr txBox="1"/>
          <p:nvPr>
            <p:ph idx="2" type="subTitle"/>
          </p:nvPr>
        </p:nvSpPr>
        <p:spPr>
          <a:xfrm>
            <a:off x="235500" y="817637"/>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Průběžný výrobní proces</a:t>
            </a:r>
            <a:endParaRPr/>
          </a:p>
        </p:txBody>
      </p:sp>
      <p:pic>
        <p:nvPicPr>
          <p:cNvPr descr="China FPC Flexible Printed Circuit Board Roll to Roll Printing ..." id="183" name="Google Shape;183;p28"/>
          <p:cNvPicPr preferRelativeResize="0"/>
          <p:nvPr/>
        </p:nvPicPr>
        <p:blipFill rotWithShape="1">
          <a:blip r:embed="rId3">
            <a:alphaModFix/>
          </a:blip>
          <a:srcRect b="0" l="0" r="0" t="0"/>
          <a:stretch/>
        </p:blipFill>
        <p:spPr>
          <a:xfrm>
            <a:off x="3906465" y="833071"/>
            <a:ext cx="5190893" cy="1995556"/>
          </a:xfrm>
          <a:prstGeom prst="rect">
            <a:avLst/>
          </a:prstGeom>
          <a:noFill/>
          <a:ln>
            <a:noFill/>
          </a:ln>
        </p:spPr>
      </p:pic>
      <p:pic>
        <p:nvPicPr>
          <p:cNvPr id="184" name="Google Shape;184;p28"/>
          <p:cNvPicPr preferRelativeResize="0"/>
          <p:nvPr/>
        </p:nvPicPr>
        <p:blipFill rotWithShape="1">
          <a:blip r:embed="rId4">
            <a:alphaModFix/>
          </a:blip>
          <a:srcRect b="0" l="0" r="0" t="0"/>
          <a:stretch/>
        </p:blipFill>
        <p:spPr>
          <a:xfrm>
            <a:off x="4121359" y="2813193"/>
            <a:ext cx="4975999" cy="2173425"/>
          </a:xfrm>
          <a:prstGeom prst="rect">
            <a:avLst/>
          </a:prstGeom>
          <a:noFill/>
          <a:ln>
            <a:noFill/>
          </a:ln>
        </p:spPr>
      </p:pic>
      <p:sp>
        <p:nvSpPr>
          <p:cNvPr id="185" name="Google Shape;185;p28"/>
          <p:cNvSpPr txBox="1"/>
          <p:nvPr/>
        </p:nvSpPr>
        <p:spPr>
          <a:xfrm>
            <a:off x="170433" y="1673249"/>
            <a:ext cx="3394774" cy="1797000"/>
          </a:xfrm>
          <a:prstGeom prst="rect">
            <a:avLst/>
          </a:prstGeom>
          <a:noFill/>
          <a:ln>
            <a:noFill/>
          </a:ln>
        </p:spPr>
        <p:txBody>
          <a:bodyPr anchorCtr="0" anchor="t" bIns="91425" lIns="91425" spcFirstLastPara="1" rIns="91425" wrap="square" tIns="91425">
            <a:noAutofit/>
          </a:bodyPr>
          <a:lstStyle/>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Integrované odvíjení - automatická registrace - automatický tisk - sušička - navíjení.</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Vhodné pro přímý tisk grafiky, potisku, pájecí masky, vodivých drah (stříbro nebo uhlík) na FPC.</a:t>
            </a:r>
            <a:endParaRPr/>
          </a:p>
          <a:p>
            <a:pPr indent="-228600" lvl="0" marL="4572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9"/>
          <p:cNvSpPr txBox="1"/>
          <p:nvPr>
            <p:ph idx="1" type="body"/>
          </p:nvPr>
        </p:nvSpPr>
        <p:spPr>
          <a:xfrm>
            <a:off x="311700" y="1329317"/>
            <a:ext cx="4930500" cy="1797000"/>
          </a:xfrm>
          <a:prstGeom prst="rect">
            <a:avLst/>
          </a:prstGeom>
          <a:noFill/>
          <a:ln>
            <a:noFill/>
          </a:ln>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CZ" sz="1200"/>
              <a:t>Fotolitografie.</a:t>
            </a:r>
            <a:endParaRPr/>
          </a:p>
          <a:p>
            <a:pPr indent="-304800" lvl="0" marL="457200" rtl="0" algn="l">
              <a:lnSpc>
                <a:spcPct val="150000"/>
              </a:lnSpc>
              <a:spcBef>
                <a:spcPts val="0"/>
              </a:spcBef>
              <a:spcAft>
                <a:spcPts val="0"/>
              </a:spcAft>
              <a:buSzPts val="1200"/>
              <a:buChar char="●"/>
            </a:pPr>
            <a:r>
              <a:rPr lang="cs-CZ" sz="1200"/>
              <a:t>Vakuové procesy.</a:t>
            </a:r>
            <a:endParaRPr/>
          </a:p>
          <a:p>
            <a:pPr indent="-304800" lvl="0" marL="457200" rtl="0" algn="l">
              <a:lnSpc>
                <a:spcPct val="150000"/>
              </a:lnSpc>
              <a:spcBef>
                <a:spcPts val="0"/>
              </a:spcBef>
              <a:spcAft>
                <a:spcPts val="0"/>
              </a:spcAft>
              <a:buSzPts val="1200"/>
              <a:buChar char="●"/>
            </a:pPr>
            <a:r>
              <a:rPr lang="cs-CZ" sz="1200"/>
              <a:t>Tiskové procesy.</a:t>
            </a:r>
            <a:endParaRPr sz="1200"/>
          </a:p>
          <a:p>
            <a:pPr indent="-304800" lvl="0" marL="457200" rtl="0" algn="l">
              <a:lnSpc>
                <a:spcPct val="150000"/>
              </a:lnSpc>
              <a:spcBef>
                <a:spcPts val="0"/>
              </a:spcBef>
              <a:spcAft>
                <a:spcPts val="0"/>
              </a:spcAft>
              <a:buSzPts val="1200"/>
              <a:buChar char="●"/>
            </a:pPr>
            <a:r>
              <a:rPr lang="cs-CZ" sz="1200"/>
              <a:t>Digitální výrobní technologie.</a:t>
            </a:r>
            <a:endParaRPr/>
          </a:p>
          <a:p>
            <a:pPr indent="-228600" lvl="0" marL="457200" rtl="0" algn="l">
              <a:lnSpc>
                <a:spcPct val="150000"/>
              </a:lnSpc>
              <a:spcBef>
                <a:spcPts val="0"/>
              </a:spcBef>
              <a:spcAft>
                <a:spcPts val="0"/>
              </a:spcAft>
              <a:buSzPts val="1200"/>
              <a:buNone/>
            </a:pPr>
            <a:r>
              <a:t/>
            </a:r>
            <a:endParaRPr sz="1200">
              <a:latin typeface="Montserrat Medium"/>
              <a:ea typeface="Montserrat Medium"/>
              <a:cs typeface="Montserrat Medium"/>
              <a:sym typeface="Montserrat Medium"/>
            </a:endParaRPr>
          </a:p>
          <a:p>
            <a:pPr indent="-228600" lvl="0" marL="457200" rtl="0" algn="l">
              <a:lnSpc>
                <a:spcPct val="150000"/>
              </a:lnSpc>
              <a:spcBef>
                <a:spcPts val="0"/>
              </a:spcBef>
              <a:spcAft>
                <a:spcPts val="0"/>
              </a:spcAft>
              <a:buSzPts val="1200"/>
              <a:buNone/>
            </a:pPr>
            <a:r>
              <a:t/>
            </a:r>
            <a:endParaRPr sz="1200"/>
          </a:p>
          <a:p>
            <a:pPr indent="0" lvl="0" marL="152400" rtl="0" algn="l">
              <a:lnSpc>
                <a:spcPct val="150000"/>
              </a:lnSpc>
              <a:spcBef>
                <a:spcPts val="0"/>
              </a:spcBef>
              <a:spcAft>
                <a:spcPts val="0"/>
              </a:spcAft>
              <a:buSzPts val="1200"/>
              <a:buNone/>
            </a:pPr>
            <a:r>
              <a:t/>
            </a:r>
            <a:endParaRPr sz="1200">
              <a:latin typeface="Montserrat Medium"/>
              <a:ea typeface="Montserrat Medium"/>
              <a:cs typeface="Montserrat Medium"/>
              <a:sym typeface="Montserrat Medium"/>
            </a:endParaRPr>
          </a:p>
        </p:txBody>
      </p:sp>
      <p:sp>
        <p:nvSpPr>
          <p:cNvPr id="191" name="Google Shape;191;p2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92" name="Google Shape;192;p29"/>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nanášení a strukturování vodivých motivů</a:t>
            </a:r>
            <a:endParaRPr b="1">
              <a:latin typeface="Montserrat"/>
              <a:ea typeface="Montserrat"/>
              <a:cs typeface="Montserrat"/>
              <a:sym typeface="Montserrat"/>
            </a:endParaRPr>
          </a:p>
        </p:txBody>
      </p:sp>
      <p:sp>
        <p:nvSpPr>
          <p:cNvPr id="193" name="Google Shape;193;p29"/>
          <p:cNvSpPr txBox="1"/>
          <p:nvPr>
            <p:ph idx="2" type="subTitle"/>
          </p:nvPr>
        </p:nvSpPr>
        <p:spPr>
          <a:xfrm>
            <a:off x="235500" y="876192"/>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Klíčové technologie výroby FPC</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Technologie pro výrobu FPC</a:t>
            </a:r>
            <a:endParaRPr b="1">
              <a:solidFill>
                <a:srgbClr val="1C4587"/>
              </a:solidFill>
              <a:latin typeface="Montserrat"/>
              <a:ea typeface="Montserrat"/>
              <a:cs typeface="Montserrat"/>
              <a:sym typeface="Montserrat"/>
            </a:endParaRPr>
          </a:p>
        </p:txBody>
      </p:sp>
      <p:sp>
        <p:nvSpPr>
          <p:cNvPr id="199" name="Google Shape;199;p3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205" name="Google Shape;205;p31"/>
          <p:cNvSpPr txBox="1"/>
          <p:nvPr>
            <p:ph idx="1" type="body"/>
          </p:nvPr>
        </p:nvSpPr>
        <p:spPr>
          <a:xfrm>
            <a:off x="612641" y="923875"/>
            <a:ext cx="3635268" cy="1797000"/>
          </a:xfrm>
          <a:prstGeom prst="rect">
            <a:avLst/>
          </a:prstGeom>
          <a:noFill/>
          <a:ln>
            <a:noFill/>
          </a:ln>
        </p:spPr>
        <p:txBody>
          <a:bodyPr anchorCtr="0" anchor="t" bIns="91425" lIns="91425" spcFirstLastPara="1" rIns="91425" wrap="square" tIns="91425">
            <a:noAutofit/>
          </a:bodyPr>
          <a:lstStyle/>
          <a:p>
            <a:pPr indent="0" lvl="0" marL="152400" rtl="0" algn="l">
              <a:lnSpc>
                <a:spcPct val="150000"/>
              </a:lnSpc>
              <a:spcBef>
                <a:spcPts val="0"/>
              </a:spcBef>
              <a:spcAft>
                <a:spcPts val="0"/>
              </a:spcAft>
              <a:buSzPts val="1200"/>
              <a:buNone/>
            </a:pPr>
            <a:r>
              <a:rPr b="1" lang="cs-CZ" sz="1200">
                <a:latin typeface="Montserrat"/>
                <a:ea typeface="Montserrat"/>
                <a:cs typeface="Montserrat"/>
                <a:sym typeface="Montserrat"/>
              </a:rPr>
              <a:t>Plně subtraktivní metoda:</a:t>
            </a:r>
            <a:endParaRPr b="1">
              <a:latin typeface="Montserrat"/>
              <a:ea typeface="Montserrat"/>
              <a:cs typeface="Montserrat"/>
              <a:sym typeface="Montserrat"/>
            </a:endParaRPr>
          </a:p>
          <a:p>
            <a:pPr indent="-304800" lvl="0" marL="457200" rtl="0" algn="l">
              <a:lnSpc>
                <a:spcPct val="150000"/>
              </a:lnSpc>
              <a:spcBef>
                <a:spcPts val="0"/>
              </a:spcBef>
              <a:spcAft>
                <a:spcPts val="0"/>
              </a:spcAft>
              <a:buSzPts val="1200"/>
              <a:buChar char="●"/>
            </a:pPr>
            <a:r>
              <a:rPr lang="cs-CZ" sz="1200"/>
              <a:t>Výroba Cu fólie.</a:t>
            </a:r>
            <a:endParaRPr/>
          </a:p>
          <a:p>
            <a:pPr indent="-304800" lvl="0" marL="457200" rtl="0" algn="l">
              <a:lnSpc>
                <a:spcPct val="150000"/>
              </a:lnSpc>
              <a:spcBef>
                <a:spcPts val="0"/>
              </a:spcBef>
              <a:spcAft>
                <a:spcPts val="0"/>
              </a:spcAft>
              <a:buSzPts val="1200"/>
              <a:buChar char="●"/>
            </a:pPr>
            <a:r>
              <a:rPr lang="cs-CZ" sz="1200"/>
              <a:t>Spojení</a:t>
            </a:r>
            <a:r>
              <a:rPr lang="cs-CZ" sz="1200">
                <a:latin typeface="Montserrat Medium"/>
                <a:ea typeface="Montserrat Medium"/>
                <a:cs typeface="Montserrat Medium"/>
                <a:sym typeface="Montserrat Medium"/>
              </a:rPr>
              <a:t> Cu fólie a polymerní nosné vrstvy (laminace, lepení).</a:t>
            </a:r>
            <a:endParaRPr/>
          </a:p>
          <a:p>
            <a:pPr indent="-304800" lvl="0" marL="457200" rtl="0" algn="l">
              <a:lnSpc>
                <a:spcPct val="150000"/>
              </a:lnSpc>
              <a:spcBef>
                <a:spcPts val="0"/>
              </a:spcBef>
              <a:spcAft>
                <a:spcPts val="0"/>
              </a:spcAft>
              <a:buSzPts val="1200"/>
              <a:buChar char="●"/>
            </a:pPr>
            <a:r>
              <a:rPr lang="cs-CZ" sz="1200"/>
              <a:t>Leptání Cu motivu.</a:t>
            </a:r>
            <a:endParaRPr sz="1200">
              <a:latin typeface="Montserrat Medium"/>
              <a:ea typeface="Montserrat Medium"/>
              <a:cs typeface="Montserrat Medium"/>
              <a:sym typeface="Montserrat Medium"/>
            </a:endParaRPr>
          </a:p>
          <a:p>
            <a:pPr indent="-228600" lvl="0" marL="457200" rtl="0" algn="l">
              <a:lnSpc>
                <a:spcPct val="150000"/>
              </a:lnSpc>
              <a:spcBef>
                <a:spcPts val="0"/>
              </a:spcBef>
              <a:spcAft>
                <a:spcPts val="0"/>
              </a:spcAft>
              <a:buSzPts val="1200"/>
              <a:buNone/>
            </a:pPr>
            <a:r>
              <a:t/>
            </a:r>
            <a:endParaRPr sz="1200">
              <a:latin typeface="Montserrat Medium"/>
              <a:ea typeface="Montserrat Medium"/>
              <a:cs typeface="Montserrat Medium"/>
              <a:sym typeface="Montserrat Medium"/>
            </a:endParaRPr>
          </a:p>
        </p:txBody>
      </p:sp>
      <p:sp>
        <p:nvSpPr>
          <p:cNvPr id="206" name="Google Shape;206;p3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07" name="Google Shape;207;p31"/>
          <p:cNvSpPr txBox="1"/>
          <p:nvPr>
            <p:ph idx="2"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Klíčové procesy</a:t>
            </a:r>
            <a:endParaRPr/>
          </a:p>
        </p:txBody>
      </p:sp>
      <p:pic>
        <p:nvPicPr>
          <p:cNvPr id="208" name="Google Shape;208;p31"/>
          <p:cNvPicPr preferRelativeResize="0"/>
          <p:nvPr/>
        </p:nvPicPr>
        <p:blipFill rotWithShape="1">
          <a:blip r:embed="rId3">
            <a:alphaModFix/>
          </a:blip>
          <a:srcRect b="17504" l="0" r="0" t="29474"/>
          <a:stretch/>
        </p:blipFill>
        <p:spPr>
          <a:xfrm>
            <a:off x="836955" y="2674310"/>
            <a:ext cx="3573942" cy="2179868"/>
          </a:xfrm>
          <a:prstGeom prst="rect">
            <a:avLst/>
          </a:prstGeom>
          <a:noFill/>
          <a:ln>
            <a:noFill/>
          </a:ln>
        </p:spPr>
      </p:pic>
      <p:pic>
        <p:nvPicPr>
          <p:cNvPr id="209" name="Google Shape;209;p31"/>
          <p:cNvPicPr preferRelativeResize="0"/>
          <p:nvPr/>
        </p:nvPicPr>
        <p:blipFill rotWithShape="1">
          <a:blip r:embed="rId3">
            <a:alphaModFix/>
          </a:blip>
          <a:srcRect b="76954" l="0" r="0" t="0"/>
          <a:stretch/>
        </p:blipFill>
        <p:spPr>
          <a:xfrm>
            <a:off x="4712210" y="3865288"/>
            <a:ext cx="4130212" cy="921293"/>
          </a:xfrm>
          <a:prstGeom prst="rect">
            <a:avLst/>
          </a:prstGeom>
          <a:noFill/>
          <a:ln>
            <a:noFill/>
          </a:ln>
        </p:spPr>
      </p:pic>
      <p:pic>
        <p:nvPicPr>
          <p:cNvPr id="210" name="Google Shape;210;p31"/>
          <p:cNvPicPr preferRelativeResize="0"/>
          <p:nvPr/>
        </p:nvPicPr>
        <p:blipFill rotWithShape="1">
          <a:blip r:embed="rId4">
            <a:alphaModFix/>
          </a:blip>
          <a:srcRect b="0" l="0" r="0" t="73638"/>
          <a:stretch/>
        </p:blipFill>
        <p:spPr>
          <a:xfrm>
            <a:off x="4712209" y="2674310"/>
            <a:ext cx="3836450" cy="1131020"/>
          </a:xfrm>
          <a:prstGeom prst="rect">
            <a:avLst/>
          </a:prstGeom>
          <a:noFill/>
          <a:ln>
            <a:noFill/>
          </a:ln>
        </p:spPr>
      </p:pic>
      <p:sp>
        <p:nvSpPr>
          <p:cNvPr id="211" name="Google Shape;211;p31"/>
          <p:cNvSpPr txBox="1"/>
          <p:nvPr/>
        </p:nvSpPr>
        <p:spPr>
          <a:xfrm>
            <a:off x="4472223" y="918048"/>
            <a:ext cx="4233042" cy="1797000"/>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1" i="0" lang="cs-CZ" sz="1200" u="none" cap="none" strike="noStrike">
                <a:solidFill>
                  <a:srgbClr val="666666"/>
                </a:solidFill>
                <a:latin typeface="Montserrat"/>
                <a:ea typeface="Montserrat"/>
                <a:cs typeface="Montserrat"/>
                <a:sym typeface="Montserrat"/>
              </a:rPr>
              <a:t>Semi-aditivní metoda:</a:t>
            </a:r>
            <a:endParaRPr b="1"/>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Napaření /naprášení zárodeční vrstvy (adhezní vrstvy) na polymerní nosnou vrstvu.</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Zesílení vodivé vrstvy pokovením (elektrolytické).</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Leptání Cu motivu.</a:t>
            </a:r>
            <a:endParaRPr/>
          </a:p>
          <a:p>
            <a:pPr indent="-228600" lvl="0" marL="4572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2"/>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217" name="Google Shape;217;p32"/>
          <p:cNvSpPr txBox="1"/>
          <p:nvPr>
            <p:ph idx="1" type="body"/>
          </p:nvPr>
        </p:nvSpPr>
        <p:spPr>
          <a:xfrm>
            <a:off x="612640" y="1000075"/>
            <a:ext cx="5270100" cy="1797000"/>
          </a:xfrm>
          <a:prstGeom prst="rect">
            <a:avLst/>
          </a:prstGeom>
          <a:noFill/>
          <a:ln>
            <a:noFill/>
          </a:ln>
        </p:spPr>
        <p:txBody>
          <a:bodyPr anchorCtr="0" anchor="t" bIns="91425" lIns="91425" spcFirstLastPara="1" rIns="91425" wrap="square" tIns="91425">
            <a:noAutofit/>
          </a:bodyPr>
          <a:lstStyle/>
          <a:p>
            <a:pPr indent="0" lvl="0" marL="152400" rtl="0" algn="l">
              <a:lnSpc>
                <a:spcPct val="150000"/>
              </a:lnSpc>
              <a:spcBef>
                <a:spcPts val="0"/>
              </a:spcBef>
              <a:spcAft>
                <a:spcPts val="0"/>
              </a:spcAft>
              <a:buSzPts val="1200"/>
              <a:buNone/>
            </a:pPr>
            <a:r>
              <a:rPr b="1" lang="cs-CZ" sz="1200">
                <a:latin typeface="Montserrat"/>
                <a:ea typeface="Montserrat"/>
                <a:cs typeface="Montserrat"/>
                <a:sym typeface="Montserrat"/>
              </a:rPr>
              <a:t>Plně aditivní metoda:</a:t>
            </a:r>
            <a:endParaRPr b="1">
              <a:latin typeface="Montserrat"/>
              <a:ea typeface="Montserrat"/>
              <a:cs typeface="Montserrat"/>
              <a:sym typeface="Montserrat"/>
            </a:endParaRPr>
          </a:p>
          <a:p>
            <a:pPr indent="-304800" lvl="0" marL="457200" rtl="0" algn="l">
              <a:lnSpc>
                <a:spcPct val="150000"/>
              </a:lnSpc>
              <a:spcBef>
                <a:spcPts val="0"/>
              </a:spcBef>
              <a:spcAft>
                <a:spcPts val="0"/>
              </a:spcAft>
              <a:buSzPts val="1200"/>
              <a:buChar char="●"/>
            </a:pPr>
            <a:r>
              <a:rPr lang="cs-CZ" sz="1200"/>
              <a:t>Selektivní tisk motivu přímo na</a:t>
            </a:r>
            <a:r>
              <a:rPr lang="cs-CZ" sz="1200">
                <a:latin typeface="Montserrat Medium"/>
                <a:ea typeface="Montserrat Medium"/>
                <a:cs typeface="Montserrat Medium"/>
                <a:sym typeface="Montserrat Medium"/>
              </a:rPr>
              <a:t> polymerní nosnou vrstvu</a:t>
            </a:r>
            <a:r>
              <a:rPr lang="cs-CZ" sz="1200"/>
              <a:t>.</a:t>
            </a:r>
            <a:endParaRPr sz="1200">
              <a:latin typeface="Montserrat Medium"/>
              <a:ea typeface="Montserrat Medium"/>
              <a:cs typeface="Montserrat Medium"/>
              <a:sym typeface="Montserrat Medium"/>
            </a:endParaRPr>
          </a:p>
        </p:txBody>
      </p:sp>
      <p:sp>
        <p:nvSpPr>
          <p:cNvPr id="218" name="Google Shape;218;p3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19" name="Google Shape;219;p32"/>
          <p:cNvSpPr txBox="1"/>
          <p:nvPr>
            <p:ph idx="2"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Klíčové procesy</a:t>
            </a:r>
            <a:endParaRPr/>
          </a:p>
        </p:txBody>
      </p:sp>
      <p:pic>
        <p:nvPicPr>
          <p:cNvPr id="220" name="Google Shape;220;p32"/>
          <p:cNvPicPr preferRelativeResize="0"/>
          <p:nvPr/>
        </p:nvPicPr>
        <p:blipFill>
          <a:blip r:embed="rId3">
            <a:alphaModFix/>
          </a:blip>
          <a:stretch>
            <a:fillRect/>
          </a:stretch>
        </p:blipFill>
        <p:spPr>
          <a:xfrm>
            <a:off x="2626175" y="1979388"/>
            <a:ext cx="3581400" cy="1409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Technologie pro subtraktivní výrobu FPC</a:t>
            </a:r>
            <a:endParaRPr b="1">
              <a:solidFill>
                <a:srgbClr val="1C4587"/>
              </a:solidFill>
              <a:latin typeface="Montserrat"/>
              <a:ea typeface="Montserrat"/>
              <a:cs typeface="Montserrat"/>
              <a:sym typeface="Montserrat"/>
            </a:endParaRPr>
          </a:p>
        </p:txBody>
      </p:sp>
      <p:sp>
        <p:nvSpPr>
          <p:cNvPr id="226" name="Google Shape;226;p3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4"/>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232" name="Google Shape;232;p3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33" name="Google Shape;233;p34"/>
          <p:cNvSpPr txBox="1"/>
          <p:nvPr>
            <p:ph idx="2"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Příprava Cu fólie </a:t>
            </a:r>
            <a:endParaRPr/>
          </a:p>
        </p:txBody>
      </p:sp>
      <p:sp>
        <p:nvSpPr>
          <p:cNvPr id="234" name="Google Shape;234;p34"/>
          <p:cNvSpPr txBox="1"/>
          <p:nvPr/>
        </p:nvSpPr>
        <p:spPr>
          <a:xfrm>
            <a:off x="4873425" y="4457670"/>
            <a:ext cx="1788300"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Hladký povrch Cu (obraz povrchu válce).</a:t>
            </a:r>
            <a:endParaRPr b="0" i="0" sz="1000" u="none" cap="none" strike="noStrike">
              <a:solidFill>
                <a:srgbClr val="666666"/>
              </a:solidFill>
              <a:latin typeface="Montserrat Medium"/>
              <a:ea typeface="Montserrat Medium"/>
              <a:cs typeface="Montserrat Medium"/>
              <a:sym typeface="Montserrat Medium"/>
            </a:endParaRPr>
          </a:p>
        </p:txBody>
      </p:sp>
      <p:pic>
        <p:nvPicPr>
          <p:cNvPr id="235" name="Google Shape;235;p34"/>
          <p:cNvPicPr preferRelativeResize="0"/>
          <p:nvPr/>
        </p:nvPicPr>
        <p:blipFill rotWithShape="1">
          <a:blip r:embed="rId3">
            <a:alphaModFix/>
          </a:blip>
          <a:srcRect b="0" l="0" r="0" t="0"/>
          <a:stretch/>
        </p:blipFill>
        <p:spPr>
          <a:xfrm>
            <a:off x="969214" y="1290951"/>
            <a:ext cx="3089496" cy="1698908"/>
          </a:xfrm>
          <a:prstGeom prst="rect">
            <a:avLst/>
          </a:prstGeom>
          <a:noFill/>
          <a:ln>
            <a:noFill/>
          </a:ln>
        </p:spPr>
      </p:pic>
      <p:sp>
        <p:nvSpPr>
          <p:cNvPr id="236" name="Google Shape;236;p34"/>
          <p:cNvSpPr txBox="1"/>
          <p:nvPr>
            <p:ph idx="1" type="body"/>
          </p:nvPr>
        </p:nvSpPr>
        <p:spPr>
          <a:xfrm>
            <a:off x="67860" y="851062"/>
            <a:ext cx="5269999" cy="489978"/>
          </a:xfrm>
          <a:prstGeom prst="rect">
            <a:avLst/>
          </a:prstGeom>
          <a:noFill/>
          <a:ln>
            <a:noFill/>
          </a:ln>
        </p:spPr>
        <p:txBody>
          <a:bodyPr anchorCtr="0" anchor="t" bIns="91425" lIns="91425" spcFirstLastPara="1" rIns="91425" wrap="square" tIns="91425">
            <a:noAutofit/>
          </a:bodyPr>
          <a:lstStyle/>
          <a:p>
            <a:pPr indent="0" lvl="0" marL="152400" rtl="0" algn="l">
              <a:lnSpc>
                <a:spcPct val="150000"/>
              </a:lnSpc>
              <a:spcBef>
                <a:spcPts val="0"/>
              </a:spcBef>
              <a:spcAft>
                <a:spcPts val="0"/>
              </a:spcAft>
              <a:buSzPts val="1200"/>
              <a:buNone/>
            </a:pPr>
            <a:r>
              <a:rPr lang="cs-CZ" sz="1200"/>
              <a:t>Příprava Cu fólie elektrolytickým pokovením (ED fólie):</a:t>
            </a:r>
            <a:endParaRPr/>
          </a:p>
        </p:txBody>
      </p:sp>
      <p:pic>
        <p:nvPicPr>
          <p:cNvPr id="237" name="Google Shape;237;p34"/>
          <p:cNvPicPr preferRelativeResize="0"/>
          <p:nvPr/>
        </p:nvPicPr>
        <p:blipFill rotWithShape="1">
          <a:blip r:embed="rId4">
            <a:alphaModFix/>
          </a:blip>
          <a:srcRect b="0" l="0" r="0" t="0"/>
          <a:stretch/>
        </p:blipFill>
        <p:spPr>
          <a:xfrm>
            <a:off x="887638" y="3168818"/>
            <a:ext cx="3068432" cy="1821180"/>
          </a:xfrm>
          <a:prstGeom prst="rect">
            <a:avLst/>
          </a:prstGeom>
          <a:noFill/>
          <a:ln>
            <a:noFill/>
          </a:ln>
        </p:spPr>
      </p:pic>
      <p:pic>
        <p:nvPicPr>
          <p:cNvPr id="238" name="Google Shape;238;p34"/>
          <p:cNvPicPr preferRelativeResize="0"/>
          <p:nvPr/>
        </p:nvPicPr>
        <p:blipFill rotWithShape="1">
          <a:blip r:embed="rId5">
            <a:alphaModFix/>
          </a:blip>
          <a:srcRect b="0" l="55709" r="0" t="39559"/>
          <a:stretch/>
        </p:blipFill>
        <p:spPr>
          <a:xfrm>
            <a:off x="6883742" y="2674448"/>
            <a:ext cx="1953290" cy="1720586"/>
          </a:xfrm>
          <a:prstGeom prst="rect">
            <a:avLst/>
          </a:prstGeom>
          <a:noFill/>
          <a:ln>
            <a:noFill/>
          </a:ln>
        </p:spPr>
      </p:pic>
      <p:sp>
        <p:nvSpPr>
          <p:cNvPr id="239" name="Google Shape;239;p34"/>
          <p:cNvSpPr txBox="1"/>
          <p:nvPr/>
        </p:nvSpPr>
        <p:spPr>
          <a:xfrm>
            <a:off x="6744325" y="4458460"/>
            <a:ext cx="2263200" cy="4899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Hrubý, dendritický povrch Cu způsobený elektrolytickým růstem.</a:t>
            </a:r>
            <a:endParaRPr b="0" i="0" sz="1000" u="none" cap="none" strike="noStrike">
              <a:solidFill>
                <a:srgbClr val="666666"/>
              </a:solidFill>
              <a:latin typeface="Montserrat Medium"/>
              <a:ea typeface="Montserrat Medium"/>
              <a:cs typeface="Montserrat Medium"/>
              <a:sym typeface="Montserrat Medium"/>
            </a:endParaRPr>
          </a:p>
        </p:txBody>
      </p:sp>
      <p:pic>
        <p:nvPicPr>
          <p:cNvPr id="240" name="Google Shape;240;p34"/>
          <p:cNvPicPr preferRelativeResize="0"/>
          <p:nvPr/>
        </p:nvPicPr>
        <p:blipFill rotWithShape="1">
          <a:blip r:embed="rId6">
            <a:alphaModFix/>
          </a:blip>
          <a:srcRect b="0" l="0" r="54672" t="39559"/>
          <a:stretch/>
        </p:blipFill>
        <p:spPr>
          <a:xfrm>
            <a:off x="4768048" y="2654557"/>
            <a:ext cx="1999078" cy="1720586"/>
          </a:xfrm>
          <a:prstGeom prst="rect">
            <a:avLst/>
          </a:prstGeom>
          <a:noFill/>
          <a:ln>
            <a:noFill/>
          </a:ln>
        </p:spPr>
      </p:pic>
      <p:pic>
        <p:nvPicPr>
          <p:cNvPr id="241" name="Google Shape;241;p34"/>
          <p:cNvPicPr preferRelativeResize="0"/>
          <p:nvPr/>
        </p:nvPicPr>
        <p:blipFill rotWithShape="1">
          <a:blip r:embed="rId7">
            <a:alphaModFix/>
          </a:blip>
          <a:srcRect b="0" l="0" r="0" t="0"/>
          <a:stretch/>
        </p:blipFill>
        <p:spPr>
          <a:xfrm>
            <a:off x="5587200" y="873704"/>
            <a:ext cx="2273187" cy="169890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5"/>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247" name="Google Shape;247;p3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48" name="Google Shape;248;p35"/>
          <p:cNvSpPr txBox="1"/>
          <p:nvPr>
            <p:ph idx="2"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Příprava Cu fólie </a:t>
            </a:r>
            <a:endParaRPr/>
          </a:p>
        </p:txBody>
      </p:sp>
      <p:sp>
        <p:nvSpPr>
          <p:cNvPr id="249" name="Google Shape;249;p35"/>
          <p:cNvSpPr txBox="1"/>
          <p:nvPr/>
        </p:nvSpPr>
        <p:spPr>
          <a:xfrm>
            <a:off x="5380936" y="4686558"/>
            <a:ext cx="3228485"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Detailní proces přípravy fólie válcováním (RA fólie).</a:t>
            </a:r>
            <a:endParaRPr b="0" i="0" sz="1000" u="none" cap="none" strike="noStrike">
              <a:solidFill>
                <a:srgbClr val="666666"/>
              </a:solidFill>
              <a:latin typeface="Montserrat Medium"/>
              <a:ea typeface="Montserrat Medium"/>
              <a:cs typeface="Montserrat Medium"/>
              <a:sym typeface="Montserrat Medium"/>
            </a:endParaRPr>
          </a:p>
        </p:txBody>
      </p:sp>
      <p:sp>
        <p:nvSpPr>
          <p:cNvPr id="250" name="Google Shape;250;p35"/>
          <p:cNvSpPr txBox="1"/>
          <p:nvPr/>
        </p:nvSpPr>
        <p:spPr>
          <a:xfrm>
            <a:off x="155151" y="826040"/>
            <a:ext cx="5269999" cy="1969142"/>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Příprava Cu fólie válcováním (RA fólie):</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Vytváří velmi hladkou strukturu povrchu.</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Vhodné pro VF aplikace (nad 10 GHz).</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Vyšší tažnost – vhodné pro flex aplikace.</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Struktura zrn orientována rovnoběžně s rovinou fólie.</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Podstatně dražší než ED fólie.</a:t>
            </a:r>
            <a:endParaRPr/>
          </a:p>
        </p:txBody>
      </p:sp>
      <p:pic>
        <p:nvPicPr>
          <p:cNvPr id="251" name="Google Shape;251;p35"/>
          <p:cNvPicPr preferRelativeResize="0"/>
          <p:nvPr/>
        </p:nvPicPr>
        <p:blipFill rotWithShape="1">
          <a:blip r:embed="rId3">
            <a:alphaModFix/>
          </a:blip>
          <a:srcRect b="0" l="0" r="0" t="0"/>
          <a:stretch/>
        </p:blipFill>
        <p:spPr>
          <a:xfrm>
            <a:off x="902639" y="2795182"/>
            <a:ext cx="4154803" cy="2020435"/>
          </a:xfrm>
          <a:prstGeom prst="rect">
            <a:avLst/>
          </a:prstGeom>
          <a:noFill/>
          <a:ln>
            <a:noFill/>
          </a:ln>
        </p:spPr>
      </p:pic>
      <p:pic>
        <p:nvPicPr>
          <p:cNvPr id="252" name="Google Shape;252;p35"/>
          <p:cNvPicPr preferRelativeResize="0"/>
          <p:nvPr/>
        </p:nvPicPr>
        <p:blipFill rotWithShape="1">
          <a:blip r:embed="rId4">
            <a:alphaModFix/>
          </a:blip>
          <a:srcRect b="0" l="0" r="0" t="0"/>
          <a:stretch/>
        </p:blipFill>
        <p:spPr>
          <a:xfrm>
            <a:off x="5527451" y="578685"/>
            <a:ext cx="2935457" cy="4023214"/>
          </a:xfrm>
          <a:prstGeom prst="rect">
            <a:avLst/>
          </a:prstGeom>
          <a:noFill/>
          <a:ln>
            <a:noFill/>
          </a:ln>
        </p:spPr>
      </p:pic>
      <p:pic>
        <p:nvPicPr>
          <p:cNvPr descr="China 12μ M - 100μ M Treated Ra Cu Foil for PCB - China Copper ..." id="253" name="Google Shape;253;p35"/>
          <p:cNvPicPr preferRelativeResize="0"/>
          <p:nvPr/>
        </p:nvPicPr>
        <p:blipFill rotWithShape="1">
          <a:blip r:embed="rId5">
            <a:alphaModFix/>
          </a:blip>
          <a:srcRect b="0" l="0" r="0" t="0"/>
          <a:stretch/>
        </p:blipFill>
        <p:spPr>
          <a:xfrm>
            <a:off x="173303" y="3947860"/>
            <a:ext cx="1599745" cy="106455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6"/>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259" name="Google Shape;259;p3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60" name="Google Shape;260;p36"/>
          <p:cNvSpPr txBox="1"/>
          <p:nvPr>
            <p:ph idx="2"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Příprava Cu fólie </a:t>
            </a:r>
            <a:endParaRPr/>
          </a:p>
        </p:txBody>
      </p:sp>
      <p:pic>
        <p:nvPicPr>
          <p:cNvPr descr="Figure 1.2" id="261" name="Google Shape;261;p36"/>
          <p:cNvPicPr preferRelativeResize="0"/>
          <p:nvPr/>
        </p:nvPicPr>
        <p:blipFill rotWithShape="1">
          <a:blip r:embed="rId3">
            <a:alphaModFix/>
          </a:blip>
          <a:srcRect b="22356" l="6237" r="6590" t="0"/>
          <a:stretch/>
        </p:blipFill>
        <p:spPr>
          <a:xfrm>
            <a:off x="235500" y="2105183"/>
            <a:ext cx="4031700" cy="1778402"/>
          </a:xfrm>
          <a:prstGeom prst="rect">
            <a:avLst/>
          </a:prstGeom>
          <a:noFill/>
          <a:ln>
            <a:noFill/>
          </a:ln>
        </p:spPr>
      </p:pic>
      <p:sp>
        <p:nvSpPr>
          <p:cNvPr id="262" name="Google Shape;262;p36"/>
          <p:cNvSpPr txBox="1"/>
          <p:nvPr/>
        </p:nvSpPr>
        <p:spPr>
          <a:xfrm>
            <a:off x="155151" y="826039"/>
            <a:ext cx="5269999" cy="1450435"/>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Kombinace pokovování a válcování:</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Příprava základní fólie ED procesem. </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Úprava struktury válcováním.</a:t>
            </a:r>
            <a:endParaRPr/>
          </a:p>
        </p:txBody>
      </p:sp>
      <p:pic>
        <p:nvPicPr>
          <p:cNvPr descr="roll anneal copper foil and electrolysis deposition copper foil" id="263" name="Google Shape;263;p36"/>
          <p:cNvPicPr preferRelativeResize="0"/>
          <p:nvPr/>
        </p:nvPicPr>
        <p:blipFill rotWithShape="1">
          <a:blip r:embed="rId4">
            <a:alphaModFix/>
          </a:blip>
          <a:srcRect b="0" l="0" r="0" t="0"/>
          <a:stretch/>
        </p:blipFill>
        <p:spPr>
          <a:xfrm>
            <a:off x="4349263" y="1671308"/>
            <a:ext cx="4515232" cy="288518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7"/>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269" name="Google Shape;269;p3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70" name="Google Shape;270;p37"/>
          <p:cNvSpPr txBox="1"/>
          <p:nvPr>
            <p:ph idx="2"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Spojení Cu fólie a polymerní nosné vrstvy </a:t>
            </a:r>
            <a:endParaRPr/>
          </a:p>
        </p:txBody>
      </p:sp>
      <p:sp>
        <p:nvSpPr>
          <p:cNvPr id="271" name="Google Shape;271;p37"/>
          <p:cNvSpPr txBox="1"/>
          <p:nvPr/>
        </p:nvSpPr>
        <p:spPr>
          <a:xfrm>
            <a:off x="399023" y="2151149"/>
            <a:ext cx="4632439" cy="2031426"/>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1" i="0" lang="cs-CZ" sz="1200" u="none" cap="none" strike="noStrike">
                <a:solidFill>
                  <a:srgbClr val="666666"/>
                </a:solidFill>
                <a:latin typeface="Montserrat Medium"/>
                <a:ea typeface="Montserrat Medium"/>
                <a:cs typeface="Montserrat Medium"/>
                <a:sym typeface="Montserrat Medium"/>
              </a:rPr>
              <a:t>Bezlepidlový systém </a:t>
            </a:r>
            <a:r>
              <a:rPr b="0" i="0" lang="cs-CZ" sz="1200" u="none" cap="none" strike="noStrike">
                <a:solidFill>
                  <a:srgbClr val="666666"/>
                </a:solidFill>
                <a:latin typeface="Montserrat Medium"/>
                <a:ea typeface="Montserrat Medium"/>
                <a:cs typeface="Montserrat Medium"/>
                <a:sym typeface="Montserrat Medium"/>
              </a:rPr>
              <a:t>(adhesiveless laminates)</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Přímé lití polymeru na měděnou fólii (casting).</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Naprašování a následné elektrolytické pokovení polymerní fólie (plating).</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Přímá laminace mědi na polymerní fólii (Lamination).</a:t>
            </a:r>
            <a:endParaRPr/>
          </a:p>
        </p:txBody>
      </p:sp>
      <p:sp>
        <p:nvSpPr>
          <p:cNvPr id="272" name="Google Shape;272;p37"/>
          <p:cNvSpPr txBox="1"/>
          <p:nvPr/>
        </p:nvSpPr>
        <p:spPr>
          <a:xfrm>
            <a:off x="399023" y="897338"/>
            <a:ext cx="4020803" cy="1376140"/>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1" i="0" lang="cs-CZ" sz="1200" u="none" cap="none" strike="noStrike">
                <a:solidFill>
                  <a:srgbClr val="666666"/>
                </a:solidFill>
                <a:latin typeface="Montserrat Medium"/>
                <a:ea typeface="Montserrat Medium"/>
                <a:cs typeface="Montserrat Medium"/>
                <a:sym typeface="Montserrat Medium"/>
              </a:rPr>
              <a:t>Lepidlový systém </a:t>
            </a:r>
            <a:r>
              <a:rPr b="0" i="0" lang="cs-CZ" sz="1200" u="none" cap="none" strike="noStrike">
                <a:solidFill>
                  <a:srgbClr val="666666"/>
                </a:solidFill>
                <a:latin typeface="Montserrat Medium"/>
                <a:ea typeface="Montserrat Medium"/>
                <a:cs typeface="Montserrat Medium"/>
                <a:sym typeface="Montserrat Medium"/>
              </a:rPr>
              <a:t>(adhesive based laminates)</a:t>
            </a:r>
            <a:endParaRPr/>
          </a:p>
          <a:p>
            <a:pPr indent="-304800" lvl="0" marL="45720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Laminace mědi na polymerní fólii s využitím epoxidového či akrylátového lepidla či lepicí fólie.</a:t>
            </a:r>
            <a:endParaRPr/>
          </a:p>
        </p:txBody>
      </p:sp>
      <p:pic>
        <p:nvPicPr>
          <p:cNvPr id="273" name="Google Shape;273;p37"/>
          <p:cNvPicPr preferRelativeResize="0"/>
          <p:nvPr/>
        </p:nvPicPr>
        <p:blipFill rotWithShape="1">
          <a:blip r:embed="rId3">
            <a:alphaModFix/>
          </a:blip>
          <a:srcRect b="6877" l="0" r="0" t="0"/>
          <a:stretch/>
        </p:blipFill>
        <p:spPr>
          <a:xfrm>
            <a:off x="5102785" y="2744721"/>
            <a:ext cx="3445873" cy="2267696"/>
          </a:xfrm>
          <a:prstGeom prst="rect">
            <a:avLst/>
          </a:prstGeom>
          <a:noFill/>
          <a:ln>
            <a:noFill/>
          </a:ln>
        </p:spPr>
      </p:pic>
      <p:pic>
        <p:nvPicPr>
          <p:cNvPr id="274" name="Google Shape;274;p37"/>
          <p:cNvPicPr preferRelativeResize="0"/>
          <p:nvPr/>
        </p:nvPicPr>
        <p:blipFill rotWithShape="1">
          <a:blip r:embed="rId4">
            <a:alphaModFix/>
          </a:blip>
          <a:srcRect b="28586" l="0" r="52785" t="0"/>
          <a:stretch/>
        </p:blipFill>
        <p:spPr>
          <a:xfrm>
            <a:off x="5010581" y="965175"/>
            <a:ext cx="1800051" cy="1270825"/>
          </a:xfrm>
          <a:prstGeom prst="rect">
            <a:avLst/>
          </a:prstGeom>
          <a:noFill/>
          <a:ln>
            <a:noFill/>
          </a:ln>
        </p:spPr>
      </p:pic>
      <p:sp>
        <p:nvSpPr>
          <p:cNvPr id="275" name="Google Shape;275;p37"/>
          <p:cNvSpPr txBox="1"/>
          <p:nvPr/>
        </p:nvSpPr>
        <p:spPr>
          <a:xfrm>
            <a:off x="7109913" y="2104172"/>
            <a:ext cx="2034087" cy="536467"/>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Bezlepidlový systém.</a:t>
            </a:r>
            <a:endParaRPr/>
          </a:p>
        </p:txBody>
      </p:sp>
      <p:sp>
        <p:nvSpPr>
          <p:cNvPr id="276" name="Google Shape;276;p37"/>
          <p:cNvSpPr txBox="1"/>
          <p:nvPr/>
        </p:nvSpPr>
        <p:spPr>
          <a:xfrm>
            <a:off x="5102785" y="2104171"/>
            <a:ext cx="2034087" cy="536467"/>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Lepidlový systém.</a:t>
            </a:r>
            <a:endParaRPr/>
          </a:p>
        </p:txBody>
      </p:sp>
      <p:pic>
        <p:nvPicPr>
          <p:cNvPr id="277" name="Google Shape;277;p37"/>
          <p:cNvPicPr preferRelativeResize="0"/>
          <p:nvPr/>
        </p:nvPicPr>
        <p:blipFill rotWithShape="1">
          <a:blip r:embed="rId5">
            <a:alphaModFix/>
          </a:blip>
          <a:srcRect b="0" l="0" r="0" t="0"/>
          <a:stretch/>
        </p:blipFill>
        <p:spPr>
          <a:xfrm>
            <a:off x="2167088" y="3670757"/>
            <a:ext cx="2404914" cy="1215574"/>
          </a:xfrm>
          <a:prstGeom prst="rect">
            <a:avLst/>
          </a:prstGeom>
          <a:noFill/>
          <a:ln>
            <a:noFill/>
          </a:ln>
        </p:spPr>
      </p:pic>
      <p:pic>
        <p:nvPicPr>
          <p:cNvPr id="278" name="Google Shape;278;p37"/>
          <p:cNvPicPr preferRelativeResize="0"/>
          <p:nvPr/>
        </p:nvPicPr>
        <p:blipFill rotWithShape="1">
          <a:blip r:embed="rId4">
            <a:alphaModFix/>
          </a:blip>
          <a:srcRect b="28586" l="53645" r="0" t="0"/>
          <a:stretch/>
        </p:blipFill>
        <p:spPr>
          <a:xfrm>
            <a:off x="7109930" y="950000"/>
            <a:ext cx="1767199" cy="12708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8"/>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284" name="Google Shape;284;p3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85" name="Google Shape;285;p38"/>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cs-CZ"/>
              <a:t>Lepidlový systém - Laminace mědi na polymerní fólii s pomocí lepidla</a:t>
            </a:r>
            <a:endParaRPr/>
          </a:p>
          <a:p>
            <a:pPr indent="0" lvl="0" marL="0" rtl="0" algn="l">
              <a:lnSpc>
                <a:spcPct val="115000"/>
              </a:lnSpc>
              <a:spcBef>
                <a:spcPts val="1600"/>
              </a:spcBef>
              <a:spcAft>
                <a:spcPts val="1600"/>
              </a:spcAft>
              <a:buSzPts val="1600"/>
              <a:buNone/>
            </a:pPr>
            <a:r>
              <a:rPr lang="cs-CZ"/>
              <a:t> </a:t>
            </a:r>
            <a:endParaRPr/>
          </a:p>
        </p:txBody>
      </p:sp>
      <p:sp>
        <p:nvSpPr>
          <p:cNvPr id="286" name="Google Shape;286;p38"/>
          <p:cNvSpPr txBox="1"/>
          <p:nvPr/>
        </p:nvSpPr>
        <p:spPr>
          <a:xfrm>
            <a:off x="477950" y="977500"/>
            <a:ext cx="4771200" cy="3958800"/>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Nejstarší, ale stále nejrozšířenější technologie (50 % FPC trhu).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Lepidla na bázi akrylátových nebo epoxidových pryskyřic. </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Fólie se zpracovávají a dodávají v rolích.</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Povrch polyesterových a polyimidových fólií jsou před aplikací lepidla podrobeny procesům, jako je pískování </a:t>
            </a:r>
            <a:r>
              <a:rPr lang="cs-CZ" sz="1200">
                <a:solidFill>
                  <a:srgbClr val="666666"/>
                </a:solidFill>
                <a:latin typeface="Montserrat Medium"/>
                <a:ea typeface="Montserrat Medium"/>
                <a:cs typeface="Montserrat Medium"/>
                <a:sym typeface="Montserrat Medium"/>
              </a:rPr>
              <a:t>či</a:t>
            </a:r>
            <a:r>
              <a:rPr b="0" i="0" lang="cs-CZ" sz="1200" u="none" cap="none" strike="noStrike">
                <a:solidFill>
                  <a:srgbClr val="666666"/>
                </a:solidFill>
                <a:latin typeface="Montserrat Medium"/>
                <a:ea typeface="Montserrat Medium"/>
                <a:cs typeface="Montserrat Medium"/>
                <a:sym typeface="Montserrat Medium"/>
              </a:rPr>
              <a:t> plazmové ošetření, aby se dosáhlo požadované pevnosti spojení s kovovou fólií.</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Na nosný polymerní film se nanese lepidlo (adhezivní pryskyřice) a vysuší se. Následně se kovová fólie kontinuálně laminuje za zvýšené teploty a tlaku.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Pro oboustranné lamináty se proces laminace opakuje.</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id="287" name="Google Shape;287;p38"/>
          <p:cNvPicPr preferRelativeResize="0"/>
          <p:nvPr/>
        </p:nvPicPr>
        <p:blipFill rotWithShape="1">
          <a:blip r:embed="rId3">
            <a:alphaModFix/>
          </a:blip>
          <a:srcRect b="2056" l="2357" r="678" t="1360"/>
          <a:stretch/>
        </p:blipFill>
        <p:spPr>
          <a:xfrm>
            <a:off x="5146515" y="1069250"/>
            <a:ext cx="3609585" cy="326321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39"/>
          <p:cNvPicPr preferRelativeResize="0"/>
          <p:nvPr/>
        </p:nvPicPr>
        <p:blipFill rotWithShape="1">
          <a:blip r:embed="rId3">
            <a:alphaModFix/>
          </a:blip>
          <a:srcRect b="0" l="0" r="0" t="0"/>
          <a:stretch/>
        </p:blipFill>
        <p:spPr>
          <a:xfrm>
            <a:off x="1577688" y="2841913"/>
            <a:ext cx="5988622" cy="1445985"/>
          </a:xfrm>
          <a:prstGeom prst="rect">
            <a:avLst/>
          </a:prstGeom>
          <a:noFill/>
          <a:ln>
            <a:noFill/>
          </a:ln>
        </p:spPr>
      </p:pic>
      <p:sp>
        <p:nvSpPr>
          <p:cNvPr id="293" name="Google Shape;293;p39"/>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294" name="Google Shape;294;p3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95" name="Google Shape;295;p39"/>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cs-CZ"/>
              <a:t>Lepidlový systém - Laminace mědi na polymerní fólii s pomocí lepidla</a:t>
            </a:r>
            <a:endParaRPr/>
          </a:p>
          <a:p>
            <a:pPr indent="0" lvl="0" marL="0" rtl="0" algn="l">
              <a:lnSpc>
                <a:spcPct val="115000"/>
              </a:lnSpc>
              <a:spcBef>
                <a:spcPts val="1600"/>
              </a:spcBef>
              <a:spcAft>
                <a:spcPts val="1600"/>
              </a:spcAft>
              <a:buSzPts val="1600"/>
              <a:buNone/>
            </a:pPr>
            <a:r>
              <a:rPr lang="cs-CZ"/>
              <a:t> </a:t>
            </a:r>
            <a:endParaRPr/>
          </a:p>
        </p:txBody>
      </p:sp>
      <p:sp>
        <p:nvSpPr>
          <p:cNvPr id="296" name="Google Shape;296;p39"/>
          <p:cNvSpPr txBox="1"/>
          <p:nvPr/>
        </p:nvSpPr>
        <p:spPr>
          <a:xfrm>
            <a:off x="304799" y="2225386"/>
            <a:ext cx="8709431" cy="692727"/>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Nosná nepřilnavá fólie místo měděné fólie – Coverlay (Polyimidový film + adhezní vrstva na jedné straně).</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Nosná nepřilnavá fólie místo měděné fólie i Polyimidu – Jen adhezní vrstva (např. jako Cover coating nebo pro spojení jednostranných FPC).</a:t>
            </a:r>
            <a:endParaRPr/>
          </a:p>
        </p:txBody>
      </p:sp>
      <p:pic>
        <p:nvPicPr>
          <p:cNvPr id="297" name="Google Shape;297;p39"/>
          <p:cNvPicPr preferRelativeResize="0"/>
          <p:nvPr/>
        </p:nvPicPr>
        <p:blipFill rotWithShape="1">
          <a:blip r:embed="rId4">
            <a:alphaModFix/>
          </a:blip>
          <a:srcRect b="0" l="737" r="0" t="0"/>
          <a:stretch/>
        </p:blipFill>
        <p:spPr>
          <a:xfrm>
            <a:off x="2701637" y="878602"/>
            <a:ext cx="5188526" cy="1431006"/>
          </a:xfrm>
          <a:prstGeom prst="rect">
            <a:avLst/>
          </a:prstGeom>
          <a:noFill/>
          <a:ln>
            <a:noFill/>
          </a:ln>
        </p:spPr>
      </p:pic>
      <p:sp>
        <p:nvSpPr>
          <p:cNvPr id="298" name="Google Shape;298;p39"/>
          <p:cNvSpPr txBox="1"/>
          <p:nvPr/>
        </p:nvSpPr>
        <p:spPr>
          <a:xfrm>
            <a:off x="217283" y="4279876"/>
            <a:ext cx="8880075" cy="692727"/>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Nosná nepřilnavá fólie místo měděné fólie – Bondply (Polyimidový film s adhezní vrstvou po obou stranách) - pro vytváření vícevrstvých TPC.</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0"/>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304" name="Google Shape;304;p4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05" name="Google Shape;305;p40"/>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cs-CZ"/>
              <a:t>Bezlepidlový systém - Přímé lití polymeru na měděnou fólii</a:t>
            </a:r>
            <a:endParaRPr/>
          </a:p>
          <a:p>
            <a:pPr indent="0" lvl="0" marL="0" rtl="0" algn="l">
              <a:lnSpc>
                <a:spcPct val="115000"/>
              </a:lnSpc>
              <a:spcBef>
                <a:spcPts val="1600"/>
              </a:spcBef>
              <a:spcAft>
                <a:spcPts val="1600"/>
              </a:spcAft>
              <a:buSzPts val="1600"/>
              <a:buNone/>
            </a:pPr>
            <a:r>
              <a:rPr lang="cs-CZ"/>
              <a:t> </a:t>
            </a:r>
            <a:endParaRPr/>
          </a:p>
        </p:txBody>
      </p:sp>
      <p:sp>
        <p:nvSpPr>
          <p:cNvPr id="306" name="Google Shape;306;p40"/>
          <p:cNvSpPr txBox="1"/>
          <p:nvPr/>
        </p:nvSpPr>
        <p:spPr>
          <a:xfrm>
            <a:off x="235500" y="984591"/>
            <a:ext cx="5435523" cy="2719265"/>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Dobrý poměr cena/výkon.</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Vysoká pevnost spojení mez</a:t>
            </a:r>
            <a:r>
              <a:rPr lang="cs-CZ" sz="1200">
                <a:solidFill>
                  <a:srgbClr val="666666"/>
                </a:solidFill>
                <a:latin typeface="Montserrat Medium"/>
                <a:ea typeface="Montserrat Medium"/>
                <a:cs typeface="Montserrat Medium"/>
                <a:sym typeface="Montserrat Medium"/>
              </a:rPr>
              <a:t>i</a:t>
            </a:r>
            <a:r>
              <a:rPr b="0" i="0" lang="cs-CZ" sz="1200" u="none" cap="none" strike="noStrike">
                <a:solidFill>
                  <a:srgbClr val="666666"/>
                </a:solidFill>
                <a:latin typeface="Montserrat Medium"/>
                <a:ea typeface="Montserrat Medium"/>
                <a:cs typeface="Montserrat Medium"/>
                <a:sym typeface="Montserrat Medium"/>
              </a:rPr>
              <a:t> Cu a polymerní fólií.</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Možnost použití i dalších kovových fólií (slitiny mědi, nikl, nerezová ocel).</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Variabilní tloušťka kovových fólií.</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Snadné realizovat tenké polymerní vrstvy &lt;12 µm.</a:t>
            </a:r>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id="307" name="Google Shape;307;p40"/>
          <p:cNvPicPr preferRelativeResize="0"/>
          <p:nvPr/>
        </p:nvPicPr>
        <p:blipFill rotWithShape="1">
          <a:blip r:embed="rId3">
            <a:alphaModFix/>
          </a:blip>
          <a:srcRect b="4022" l="11980" r="10128" t="7851"/>
          <a:stretch/>
        </p:blipFill>
        <p:spPr>
          <a:xfrm>
            <a:off x="5590673" y="984591"/>
            <a:ext cx="3317827" cy="340696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pic>
        <p:nvPicPr>
          <p:cNvPr descr="Obsah obrázku snímek obrazovky&#10;&#10;Popis byl vytvořen automaticky" id="312" name="Google Shape;312;p41"/>
          <p:cNvPicPr preferRelativeResize="0"/>
          <p:nvPr/>
        </p:nvPicPr>
        <p:blipFill rotWithShape="1">
          <a:blip r:embed="rId3">
            <a:alphaModFix/>
          </a:blip>
          <a:srcRect b="0" l="0" r="0" t="0"/>
          <a:stretch/>
        </p:blipFill>
        <p:spPr>
          <a:xfrm>
            <a:off x="6230373" y="816228"/>
            <a:ext cx="2154785" cy="1723828"/>
          </a:xfrm>
          <a:prstGeom prst="rect">
            <a:avLst/>
          </a:prstGeom>
          <a:noFill/>
          <a:ln>
            <a:noFill/>
          </a:ln>
        </p:spPr>
      </p:pic>
      <p:sp>
        <p:nvSpPr>
          <p:cNvPr id="313" name="Google Shape;313;p4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314" name="Google Shape;314;p4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15" name="Google Shape;315;p41"/>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Bezlepidlový systém - Naprašování a následné elektrolytické pokovení </a:t>
            </a:r>
            <a:endParaRPr/>
          </a:p>
        </p:txBody>
      </p:sp>
      <p:sp>
        <p:nvSpPr>
          <p:cNvPr id="316" name="Google Shape;316;p41"/>
          <p:cNvSpPr txBox="1"/>
          <p:nvPr/>
        </p:nvSpPr>
        <p:spPr>
          <a:xfrm>
            <a:off x="155150" y="826040"/>
            <a:ext cx="5316381" cy="4236614"/>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Je vyžadován dvoufázový proces metalizace:</a:t>
            </a:r>
            <a:endParaRPr/>
          </a:p>
          <a:p>
            <a:pPr indent="-228600" lvl="0" marL="381000" marR="0" rtl="0" algn="l">
              <a:lnSpc>
                <a:spcPct val="150000"/>
              </a:lnSpc>
              <a:spcBef>
                <a:spcPts val="0"/>
              </a:spcBef>
              <a:spcAft>
                <a:spcPts val="0"/>
              </a:spcAft>
              <a:buClr>
                <a:srgbClr val="666666"/>
              </a:buClr>
              <a:buSzPts val="1200"/>
              <a:buFont typeface="Arial"/>
              <a:buAutoNum type="arabicPeriod"/>
            </a:pPr>
            <a:r>
              <a:rPr b="0" i="0" lang="cs-CZ" sz="1200" u="none" cap="none" strike="noStrike">
                <a:solidFill>
                  <a:srgbClr val="666666"/>
                </a:solidFill>
                <a:latin typeface="Montserrat Medium"/>
                <a:ea typeface="Montserrat Medium"/>
                <a:cs typeface="Montserrat Medium"/>
                <a:sym typeface="Montserrat Medium"/>
              </a:rPr>
              <a:t>Roll to roll vakuové naprašování.</a:t>
            </a:r>
            <a:endParaRPr/>
          </a:p>
          <a:p>
            <a:pPr indent="-228600" lvl="0" marL="720725" marR="0" rtl="0" algn="l">
              <a:lnSpc>
                <a:spcPct val="150000"/>
              </a:lnSpc>
              <a:spcBef>
                <a:spcPts val="0"/>
              </a:spcBef>
              <a:spcAft>
                <a:spcPts val="0"/>
              </a:spcAft>
              <a:buClr>
                <a:srgbClr val="666666"/>
              </a:buClr>
              <a:buSzPts val="1200"/>
              <a:buFont typeface="Montserrat Medium"/>
              <a:buChar char="●"/>
            </a:pPr>
            <a:r>
              <a:rPr b="0" i="0" lang="cs-CZ" sz="1000" u="none" cap="none" strike="noStrike">
                <a:solidFill>
                  <a:srgbClr val="666666"/>
                </a:solidFill>
                <a:latin typeface="Montserrat Medium"/>
                <a:ea typeface="Montserrat Medium"/>
                <a:cs typeface="Montserrat Medium"/>
                <a:sym typeface="Montserrat Medium"/>
              </a:rPr>
              <a:t>Úprava povrchu doutnavým výbojem (MF glow discharge) nebo pomocí iontového bombardování. </a:t>
            </a:r>
            <a:endParaRPr/>
          </a:p>
          <a:p>
            <a:pPr indent="-228600" lvl="0" marL="720725" marR="0" rtl="0" algn="l">
              <a:lnSpc>
                <a:spcPct val="150000"/>
              </a:lnSpc>
              <a:spcBef>
                <a:spcPts val="0"/>
              </a:spcBef>
              <a:spcAft>
                <a:spcPts val="0"/>
              </a:spcAft>
              <a:buClr>
                <a:srgbClr val="666666"/>
              </a:buClr>
              <a:buSzPts val="1200"/>
              <a:buFont typeface="Montserrat Medium"/>
              <a:buChar char="●"/>
            </a:pPr>
            <a:r>
              <a:rPr b="0" i="0" lang="cs-CZ" sz="1000" u="none" cap="none" strike="noStrike">
                <a:solidFill>
                  <a:srgbClr val="666666"/>
                </a:solidFill>
                <a:latin typeface="Montserrat Medium"/>
                <a:ea typeface="Montserrat Medium"/>
                <a:cs typeface="Montserrat Medium"/>
                <a:sym typeface="Montserrat Medium"/>
              </a:rPr>
              <a:t>Adhezní vrstva zpravidla vrstva NiCr – DC naprašování.</a:t>
            </a:r>
            <a:endParaRPr/>
          </a:p>
          <a:p>
            <a:pPr indent="-228600" lvl="0" marL="720725" marR="0" rtl="0" algn="l">
              <a:lnSpc>
                <a:spcPct val="150000"/>
              </a:lnSpc>
              <a:spcBef>
                <a:spcPts val="0"/>
              </a:spcBef>
              <a:spcAft>
                <a:spcPts val="0"/>
              </a:spcAft>
              <a:buClr>
                <a:srgbClr val="666666"/>
              </a:buClr>
              <a:buSzPts val="1200"/>
              <a:buFont typeface="Montserrat Medium"/>
              <a:buChar char="●"/>
            </a:pPr>
            <a:r>
              <a:rPr b="0" i="0" lang="cs-CZ" sz="1000" u="none" cap="none" strike="noStrike">
                <a:solidFill>
                  <a:srgbClr val="666666"/>
                </a:solidFill>
                <a:latin typeface="Montserrat Medium"/>
                <a:ea typeface="Montserrat Medium"/>
                <a:cs typeface="Montserrat Medium"/>
                <a:sym typeface="Montserrat Medium"/>
              </a:rPr>
              <a:t>Cu zárodečná vrstva – MF naprašování, &lt;100 nm.</a:t>
            </a:r>
            <a:endParaRPr/>
          </a:p>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2. Galvanické zesílení Cu vrstvy 1-20 µm.</a:t>
            </a:r>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Pro oboustranné pokovení je nezbytné proces naprašování provést dvakrát.</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Vhodné pro HDI substráty (možno ři</a:t>
            </a:r>
            <a:r>
              <a:rPr lang="cs-CZ" sz="1200">
                <a:solidFill>
                  <a:srgbClr val="666666"/>
                </a:solidFill>
                <a:latin typeface="Montserrat Medium"/>
                <a:ea typeface="Montserrat Medium"/>
                <a:cs typeface="Montserrat Medium"/>
                <a:sym typeface="Montserrat Medium"/>
              </a:rPr>
              <a:t>d</a:t>
            </a:r>
            <a:r>
              <a:rPr b="0" i="0" lang="cs-CZ" sz="1200" u="none" cap="none" strike="noStrike">
                <a:solidFill>
                  <a:srgbClr val="666666"/>
                </a:solidFill>
                <a:latin typeface="Montserrat Medium"/>
                <a:ea typeface="Montserrat Medium"/>
                <a:cs typeface="Montserrat Medium"/>
                <a:sym typeface="Montserrat Medium"/>
              </a:rPr>
              <a:t>itelně nanést velice malé tloušťky Cu) – u jiných typů není možné.</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Široký výběr použitelných polymerních filmů, ale omezený výběr materiálů pro vodivé vrstvy.</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Pevnost spojení je obvykle nižší než u jiných typů laminátů.</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317" name="Google Shape;317;p41"/>
          <p:cNvSpPr txBox="1"/>
          <p:nvPr/>
        </p:nvSpPr>
        <p:spPr>
          <a:xfrm>
            <a:off x="6000500" y="2469425"/>
            <a:ext cx="3096900" cy="40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Magnetronové naprašování adhezní a zárodečné Cu vrstvy – jednokomorové řešení.</a:t>
            </a:r>
            <a:endParaRPr b="0" i="0" sz="1000" u="none" cap="none" strike="noStrike">
              <a:solidFill>
                <a:srgbClr val="666666"/>
              </a:solidFill>
              <a:latin typeface="Montserrat Medium"/>
              <a:ea typeface="Montserrat Medium"/>
              <a:cs typeface="Montserrat Medium"/>
              <a:sym typeface="Montserrat Medium"/>
            </a:endParaRPr>
          </a:p>
        </p:txBody>
      </p:sp>
      <p:pic>
        <p:nvPicPr>
          <p:cNvPr descr="Magnetron sputtering technology illustration" id="318" name="Google Shape;318;p41"/>
          <p:cNvPicPr preferRelativeResize="0"/>
          <p:nvPr/>
        </p:nvPicPr>
        <p:blipFill rotWithShape="1">
          <a:blip r:embed="rId4">
            <a:alphaModFix/>
          </a:blip>
          <a:srcRect b="36796" l="28200" r="28016" t="30177"/>
          <a:stretch/>
        </p:blipFill>
        <p:spPr>
          <a:xfrm>
            <a:off x="5367083" y="2940520"/>
            <a:ext cx="3776917" cy="1937533"/>
          </a:xfrm>
          <a:prstGeom prst="rect">
            <a:avLst/>
          </a:prstGeom>
          <a:noFill/>
          <a:ln>
            <a:noFill/>
          </a:ln>
        </p:spPr>
      </p:pic>
      <p:sp>
        <p:nvSpPr>
          <p:cNvPr id="319" name="Google Shape;319;p41"/>
          <p:cNvSpPr txBox="1"/>
          <p:nvPr/>
        </p:nvSpPr>
        <p:spPr>
          <a:xfrm>
            <a:off x="5924707" y="4860509"/>
            <a:ext cx="2898301" cy="202146"/>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Princip magnetronového naprašování.</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2"/>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325" name="Google Shape;325;p4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26" name="Google Shape;326;p42"/>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Bezlepidlový systém - Naprašování a následné elektrolytické pokovení </a:t>
            </a:r>
            <a:endParaRPr/>
          </a:p>
        </p:txBody>
      </p:sp>
      <p:sp>
        <p:nvSpPr>
          <p:cNvPr id="327" name="Google Shape;327;p42"/>
          <p:cNvSpPr txBox="1"/>
          <p:nvPr/>
        </p:nvSpPr>
        <p:spPr>
          <a:xfrm>
            <a:off x="2930057" y="4543950"/>
            <a:ext cx="3283886"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Vícekomorové řešení pro magnetronové naprašování.</a:t>
            </a:r>
            <a:endParaRPr b="0" i="0" sz="1000" u="none" cap="none" strike="noStrike">
              <a:solidFill>
                <a:srgbClr val="666666"/>
              </a:solidFill>
              <a:latin typeface="Montserrat Medium"/>
              <a:ea typeface="Montserrat Medium"/>
              <a:cs typeface="Montserrat Medium"/>
              <a:sym typeface="Montserrat Medium"/>
            </a:endParaRPr>
          </a:p>
        </p:txBody>
      </p:sp>
      <p:pic>
        <p:nvPicPr>
          <p:cNvPr id="328" name="Google Shape;328;p42"/>
          <p:cNvPicPr preferRelativeResize="0"/>
          <p:nvPr/>
        </p:nvPicPr>
        <p:blipFill rotWithShape="1">
          <a:blip r:embed="rId3">
            <a:alphaModFix/>
          </a:blip>
          <a:srcRect b="0" l="0" r="0" t="0"/>
          <a:stretch/>
        </p:blipFill>
        <p:spPr>
          <a:xfrm>
            <a:off x="0" y="1224251"/>
            <a:ext cx="4823656" cy="3198334"/>
          </a:xfrm>
          <a:prstGeom prst="rect">
            <a:avLst/>
          </a:prstGeom>
          <a:noFill/>
          <a:ln>
            <a:noFill/>
          </a:ln>
        </p:spPr>
      </p:pic>
      <p:pic>
        <p:nvPicPr>
          <p:cNvPr descr="SmartWeb" id="329" name="Google Shape;329;p42"/>
          <p:cNvPicPr preferRelativeResize="0"/>
          <p:nvPr/>
        </p:nvPicPr>
        <p:blipFill rotWithShape="1">
          <a:blip r:embed="rId4">
            <a:alphaModFix/>
          </a:blip>
          <a:srcRect b="0" l="0" r="0" t="0"/>
          <a:stretch/>
        </p:blipFill>
        <p:spPr>
          <a:xfrm>
            <a:off x="4823656" y="1552175"/>
            <a:ext cx="4150451" cy="276696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3"/>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335" name="Google Shape;335;p4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36" name="Google Shape;336;p43"/>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cs-CZ"/>
              <a:t>Bezlepidlový systém – Přímá laminace polymerní fólie a měděné fólie</a:t>
            </a:r>
            <a:endParaRPr/>
          </a:p>
          <a:p>
            <a:pPr indent="0" lvl="0" marL="0" rtl="0" algn="l">
              <a:lnSpc>
                <a:spcPct val="115000"/>
              </a:lnSpc>
              <a:spcBef>
                <a:spcPts val="1600"/>
              </a:spcBef>
              <a:spcAft>
                <a:spcPts val="1600"/>
              </a:spcAft>
              <a:buSzPts val="1600"/>
              <a:buNone/>
            </a:pPr>
            <a:r>
              <a:rPr lang="cs-CZ"/>
              <a:t> </a:t>
            </a:r>
            <a:endParaRPr/>
          </a:p>
        </p:txBody>
      </p:sp>
      <p:sp>
        <p:nvSpPr>
          <p:cNvPr id="337" name="Google Shape;337;p43"/>
          <p:cNvSpPr txBox="1"/>
          <p:nvPr/>
        </p:nvSpPr>
        <p:spPr>
          <a:xfrm>
            <a:off x="155151" y="902239"/>
            <a:ext cx="7502100" cy="2259000"/>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Termoplastická polyimidová pryskyřice s vysokou teplotou tání slouží jako tavné lepidlo mezi měděnými fóliemi a rozměrově stabilním polyimidovým jádrem.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Vyrábí se vysokoteplotní laminací měděných fólií a základních polyimidových fólií, které jsou potaženy tenkými tavnými polyimidovými vrstvami.</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Teplota laminace &gt;330 °C.</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Vhodné i pro malosériovou výrobu, relativně nenáročné na přístrojové vybavení.</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4"/>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343" name="Google Shape;343;p4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44" name="Google Shape;344;p44"/>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Strukturování měděné vrstvy na polymerní fólii </a:t>
            </a:r>
            <a:endParaRPr/>
          </a:p>
        </p:txBody>
      </p:sp>
      <p:sp>
        <p:nvSpPr>
          <p:cNvPr id="345" name="Google Shape;345;p44"/>
          <p:cNvSpPr txBox="1"/>
          <p:nvPr/>
        </p:nvSpPr>
        <p:spPr>
          <a:xfrm>
            <a:off x="155151" y="826040"/>
            <a:ext cx="5732532" cy="1065106"/>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Standardní proces známý z výroby PCB založený na fotolitografii.</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Technologie z archu na arch (sheet to sheet) – subtraktivní.</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Nutná opatření plynoucí z flexibilní povahy fólií (nosné rámy, či podpěrné desky).</a:t>
            </a:r>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id="346" name="Google Shape;346;p44"/>
          <p:cNvPicPr preferRelativeResize="0"/>
          <p:nvPr/>
        </p:nvPicPr>
        <p:blipFill rotWithShape="1">
          <a:blip r:embed="rId3">
            <a:alphaModFix/>
          </a:blip>
          <a:srcRect b="0" l="0" r="0" t="0"/>
          <a:stretch/>
        </p:blipFill>
        <p:spPr>
          <a:xfrm>
            <a:off x="755819" y="2091500"/>
            <a:ext cx="4531196" cy="2548797"/>
          </a:xfrm>
          <a:prstGeom prst="rect">
            <a:avLst/>
          </a:prstGeom>
          <a:noFill/>
          <a:ln>
            <a:noFill/>
          </a:ln>
        </p:spPr>
      </p:pic>
      <p:sp>
        <p:nvSpPr>
          <p:cNvPr id="347" name="Google Shape;347;p44"/>
          <p:cNvSpPr txBox="1"/>
          <p:nvPr/>
        </p:nvSpPr>
        <p:spPr>
          <a:xfrm>
            <a:off x="2930057" y="4686558"/>
            <a:ext cx="3283886"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Konvenční postup výroby FPC.</a:t>
            </a:r>
            <a:endParaRPr b="0" i="0" sz="1000" u="none" cap="none" strike="noStrike">
              <a:solidFill>
                <a:srgbClr val="666666"/>
              </a:solidFill>
              <a:latin typeface="Montserrat Medium"/>
              <a:ea typeface="Montserrat Medium"/>
              <a:cs typeface="Montserrat Medium"/>
              <a:sym typeface="Montserrat Medium"/>
            </a:endParaRPr>
          </a:p>
        </p:txBody>
      </p:sp>
      <p:pic>
        <p:nvPicPr>
          <p:cNvPr id="348" name="Google Shape;348;p44"/>
          <p:cNvPicPr preferRelativeResize="0"/>
          <p:nvPr/>
        </p:nvPicPr>
        <p:blipFill rotWithShape="1">
          <a:blip r:embed="rId4">
            <a:alphaModFix/>
          </a:blip>
          <a:srcRect b="0" l="0" r="0" t="3857"/>
          <a:stretch/>
        </p:blipFill>
        <p:spPr>
          <a:xfrm>
            <a:off x="5690827" y="493618"/>
            <a:ext cx="3406531" cy="2321511"/>
          </a:xfrm>
          <a:prstGeom prst="rect">
            <a:avLst/>
          </a:prstGeom>
          <a:noFill/>
          <a:ln>
            <a:noFill/>
          </a:ln>
        </p:spPr>
      </p:pic>
      <p:pic>
        <p:nvPicPr>
          <p:cNvPr id="349" name="Google Shape;349;p44"/>
          <p:cNvPicPr preferRelativeResize="0"/>
          <p:nvPr/>
        </p:nvPicPr>
        <p:blipFill rotWithShape="1">
          <a:blip r:embed="rId5">
            <a:alphaModFix/>
          </a:blip>
          <a:srcRect b="0" l="0" r="0" t="0"/>
          <a:stretch/>
        </p:blipFill>
        <p:spPr>
          <a:xfrm>
            <a:off x="5694556" y="2798059"/>
            <a:ext cx="3406531" cy="218660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5"/>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355" name="Google Shape;355;p4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56" name="Google Shape;356;p45"/>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Strukturování měděné vrstvy na polymerní fólii </a:t>
            </a:r>
            <a:endParaRPr/>
          </a:p>
        </p:txBody>
      </p:sp>
      <p:sp>
        <p:nvSpPr>
          <p:cNvPr id="357" name="Google Shape;357;p45"/>
          <p:cNvSpPr txBox="1"/>
          <p:nvPr/>
        </p:nvSpPr>
        <p:spPr>
          <a:xfrm>
            <a:off x="155151" y="826040"/>
            <a:ext cx="8520600" cy="1591578"/>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Trendem je posun výroby směrem k roll to roll (RTR) – výroba v rolích, nikoliv v arších (panelech).</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Celý výrobní proces probíhá na rolích - od vrtání, leptání až po laminaci vrstev.</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Technologicky a přístrojově náročné, vysoké náklady na přípravu a spuštění výroby.</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Jakmile výroba RTR dosáhne stabilní kapacity, dosahuje vysoké produktivity a nízkých výrobních nákladů.</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Řada světových výrobců investuje do vybavení výrobní linky RTR.</a:t>
            </a:r>
            <a:endParaRPr/>
          </a:p>
        </p:txBody>
      </p:sp>
      <p:sp>
        <p:nvSpPr>
          <p:cNvPr id="358" name="Google Shape;358;p45"/>
          <p:cNvSpPr txBox="1"/>
          <p:nvPr/>
        </p:nvSpPr>
        <p:spPr>
          <a:xfrm>
            <a:off x="1322423" y="4709900"/>
            <a:ext cx="3283800" cy="2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RTR výroba FPC.</a:t>
            </a:r>
            <a:endParaRPr b="0" i="0" sz="1000" u="none" cap="none" strike="noStrike">
              <a:solidFill>
                <a:srgbClr val="666666"/>
              </a:solidFill>
              <a:latin typeface="Montserrat Medium"/>
              <a:ea typeface="Montserrat Medium"/>
              <a:cs typeface="Montserrat Medium"/>
              <a:sym typeface="Montserrat Medium"/>
            </a:endParaRPr>
          </a:p>
        </p:txBody>
      </p:sp>
      <p:pic>
        <p:nvPicPr>
          <p:cNvPr descr="Roll to Roll Exposure | Exposure Systems | Film Production ..." id="359" name="Google Shape;359;p45"/>
          <p:cNvPicPr preferRelativeResize="0"/>
          <p:nvPr/>
        </p:nvPicPr>
        <p:blipFill rotWithShape="1">
          <a:blip r:embed="rId3">
            <a:alphaModFix/>
          </a:blip>
          <a:srcRect b="0" l="0" r="0" t="0"/>
          <a:stretch/>
        </p:blipFill>
        <p:spPr>
          <a:xfrm>
            <a:off x="4675611" y="2632463"/>
            <a:ext cx="1912127" cy="1643234"/>
          </a:xfrm>
          <a:prstGeom prst="rect">
            <a:avLst/>
          </a:prstGeom>
          <a:noFill/>
          <a:ln>
            <a:noFill/>
          </a:ln>
        </p:spPr>
      </p:pic>
      <p:pic>
        <p:nvPicPr>
          <p:cNvPr descr="The proven Roll-to-Roll line which meets customer requirements ..." id="360" name="Google Shape;360;p45"/>
          <p:cNvPicPr preferRelativeResize="0"/>
          <p:nvPr/>
        </p:nvPicPr>
        <p:blipFill rotWithShape="1">
          <a:blip r:embed="rId4">
            <a:alphaModFix/>
          </a:blip>
          <a:srcRect b="0" l="0" r="0" t="0"/>
          <a:stretch/>
        </p:blipFill>
        <p:spPr>
          <a:xfrm>
            <a:off x="471653" y="2570018"/>
            <a:ext cx="3844337" cy="2130825"/>
          </a:xfrm>
          <a:prstGeom prst="rect">
            <a:avLst/>
          </a:prstGeom>
          <a:noFill/>
          <a:ln>
            <a:noFill/>
          </a:ln>
        </p:spPr>
      </p:pic>
      <p:sp>
        <p:nvSpPr>
          <p:cNvPr id="361" name="Google Shape;361;p45"/>
          <p:cNvSpPr txBox="1"/>
          <p:nvPr/>
        </p:nvSpPr>
        <p:spPr>
          <a:xfrm>
            <a:off x="4110228" y="4709900"/>
            <a:ext cx="3283800" cy="2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RTR expoziční zařízení.</a:t>
            </a:r>
            <a:endParaRPr b="0" i="0" sz="1000" u="none" cap="none" strike="noStrike">
              <a:solidFill>
                <a:srgbClr val="666666"/>
              </a:solidFill>
              <a:latin typeface="Montserrat Medium"/>
              <a:ea typeface="Montserrat Medium"/>
              <a:cs typeface="Montserrat Medium"/>
              <a:sym typeface="Montserrat Medium"/>
            </a:endParaRPr>
          </a:p>
        </p:txBody>
      </p:sp>
      <p:pic>
        <p:nvPicPr>
          <p:cNvPr descr="China 2L Flexible PCB on roll - FPCB - printed circuit board" id="362" name="Google Shape;362;p45"/>
          <p:cNvPicPr preferRelativeResize="0"/>
          <p:nvPr/>
        </p:nvPicPr>
        <p:blipFill rotWithShape="1">
          <a:blip r:embed="rId5">
            <a:alphaModFix/>
          </a:blip>
          <a:srcRect b="0" l="0" r="0" t="0"/>
          <a:stretch/>
        </p:blipFill>
        <p:spPr>
          <a:xfrm>
            <a:off x="7003296" y="2438300"/>
            <a:ext cx="1837397" cy="1837397"/>
          </a:xfrm>
          <a:prstGeom prst="rect">
            <a:avLst/>
          </a:prstGeom>
          <a:noFill/>
          <a:ln>
            <a:noFill/>
          </a:ln>
        </p:spPr>
      </p:pic>
      <p:sp>
        <p:nvSpPr>
          <p:cNvPr id="363" name="Google Shape;363;p45"/>
          <p:cNvSpPr txBox="1"/>
          <p:nvPr/>
        </p:nvSpPr>
        <p:spPr>
          <a:xfrm>
            <a:off x="7278519" y="4673835"/>
            <a:ext cx="1524000" cy="2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FPC realizovaný technologií RTR.</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6"/>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subtraktivní výrobu FPC</a:t>
            </a:r>
            <a:endParaRPr b="1">
              <a:latin typeface="Montserrat"/>
              <a:ea typeface="Montserrat"/>
              <a:cs typeface="Montserrat"/>
              <a:sym typeface="Montserrat"/>
            </a:endParaRPr>
          </a:p>
        </p:txBody>
      </p:sp>
      <p:sp>
        <p:nvSpPr>
          <p:cNvPr id="369" name="Google Shape;369;p4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70" name="Google Shape;370;p46"/>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lang="cs-CZ"/>
              <a:t>Alternativní způsoby výroby nízkonákladových FPC</a:t>
            </a:r>
            <a:endParaRPr/>
          </a:p>
          <a:p>
            <a:pPr indent="0" lvl="0" marL="0" rtl="0" algn="l">
              <a:lnSpc>
                <a:spcPct val="115000"/>
              </a:lnSpc>
              <a:spcBef>
                <a:spcPts val="1600"/>
              </a:spcBef>
              <a:spcAft>
                <a:spcPts val="1600"/>
              </a:spcAft>
              <a:buSzPts val="1600"/>
              <a:buNone/>
            </a:pPr>
            <a:r>
              <a:rPr lang="cs-CZ"/>
              <a:t> </a:t>
            </a:r>
            <a:endParaRPr/>
          </a:p>
        </p:txBody>
      </p:sp>
      <p:sp>
        <p:nvSpPr>
          <p:cNvPr id="371" name="Google Shape;371;p46"/>
          <p:cNvSpPr txBox="1"/>
          <p:nvPr/>
        </p:nvSpPr>
        <p:spPr>
          <a:xfrm>
            <a:off x="155151" y="826039"/>
            <a:ext cx="7502020" cy="2259131"/>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Al fólie na PVC, PET, PEN či papírovém substrátu, tloušťka Al cca 10 µm.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Strukturování Al fólie prováděno mechanicky – vysekávání, či chemicky – leptání. </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Používáno pro nízkonákladové aplikace – zejména RFID štítky.</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descr="A Tag, A Label, &amp; An Inlay - atlasRFIDstore" id="372" name="Google Shape;372;p46"/>
          <p:cNvPicPr preferRelativeResize="0"/>
          <p:nvPr/>
        </p:nvPicPr>
        <p:blipFill rotWithShape="1">
          <a:blip r:embed="rId3">
            <a:alphaModFix/>
          </a:blip>
          <a:srcRect b="0" l="0" r="0" t="0"/>
          <a:stretch/>
        </p:blipFill>
        <p:spPr>
          <a:xfrm>
            <a:off x="504430" y="1860508"/>
            <a:ext cx="3021755" cy="3122223"/>
          </a:xfrm>
          <a:prstGeom prst="rect">
            <a:avLst/>
          </a:prstGeom>
          <a:noFill/>
          <a:ln>
            <a:noFill/>
          </a:ln>
        </p:spPr>
      </p:pic>
      <p:pic>
        <p:nvPicPr>
          <p:cNvPr descr="A bobbin of RFID dry inlays" id="373" name="Google Shape;373;p46"/>
          <p:cNvPicPr preferRelativeResize="0"/>
          <p:nvPr/>
        </p:nvPicPr>
        <p:blipFill rotWithShape="1">
          <a:blip r:embed="rId4">
            <a:alphaModFix/>
          </a:blip>
          <a:srcRect b="0" l="0" r="0" t="0"/>
          <a:stretch/>
        </p:blipFill>
        <p:spPr>
          <a:xfrm>
            <a:off x="3734874" y="1955604"/>
            <a:ext cx="4813784" cy="293203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Technologie pro aditivní výrobu FPC</a:t>
            </a:r>
            <a:endParaRPr b="1">
              <a:solidFill>
                <a:srgbClr val="1C4587"/>
              </a:solidFill>
              <a:latin typeface="Montserrat"/>
              <a:ea typeface="Montserrat"/>
              <a:cs typeface="Montserrat"/>
              <a:sym typeface="Montserrat"/>
            </a:endParaRPr>
          </a:p>
        </p:txBody>
      </p:sp>
      <p:sp>
        <p:nvSpPr>
          <p:cNvPr id="379" name="Google Shape;379;p4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8"/>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385" name="Google Shape;385;p4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86" name="Google Shape;386;p48"/>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Přímý selektivní tisk vodivých motivů na polymerní fólii </a:t>
            </a:r>
            <a:endParaRPr/>
          </a:p>
        </p:txBody>
      </p:sp>
      <p:sp>
        <p:nvSpPr>
          <p:cNvPr id="387" name="Google Shape;387;p48"/>
          <p:cNvSpPr txBox="1"/>
          <p:nvPr/>
        </p:nvSpPr>
        <p:spPr>
          <a:xfrm>
            <a:off x="155151" y="826040"/>
            <a:ext cx="8520600" cy="3664184"/>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Novým trendem je posun RTR výroby k tištěné elektronice – přímá selektivní depozice vodivých i dielektrických vrstev tiskovými technikami. </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Celý výrobní proces probíhá na rolích, je výrazně jednodušší než v případě konvenční subtraktivní výroby FPC.</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Jsou používány nepokovené polymerní fólie, na které se nanáší vodivé motivy – nejčastěji Ag.</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Tiskové RTR technologie použitelné pro výrobu FPC:</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Tisk z výšky – Flexotisk (Flexography)</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Tisk z hloubky – Hlubotisk (Gravure printing)</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Sítotisk (Screen printing) – rotační či plošný přizpůsobený na RTR proces </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Digitální tisk - Ink Jet</a:t>
            </a:r>
            <a:endParaRPr/>
          </a:p>
          <a:p>
            <a:pPr indent="-95250" lvl="0" marL="534988"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388" name="Google Shape;388;p48"/>
          <p:cNvSpPr txBox="1"/>
          <p:nvPr/>
        </p:nvSpPr>
        <p:spPr>
          <a:xfrm>
            <a:off x="5613640" y="4523862"/>
            <a:ext cx="3283886"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Tiskové matrice.</a:t>
            </a:r>
            <a:endParaRPr b="0" i="0" sz="1000" u="none" cap="none" strike="noStrike">
              <a:solidFill>
                <a:srgbClr val="666666"/>
              </a:solidFill>
              <a:latin typeface="Montserrat Medium"/>
              <a:ea typeface="Montserrat Medium"/>
              <a:cs typeface="Montserrat Medium"/>
              <a:sym typeface="Montserrat Medium"/>
            </a:endParaRPr>
          </a:p>
        </p:txBody>
      </p:sp>
      <p:pic>
        <p:nvPicPr>
          <p:cNvPr id="389" name="Google Shape;389;p48"/>
          <p:cNvPicPr preferRelativeResize="0"/>
          <p:nvPr/>
        </p:nvPicPr>
        <p:blipFill rotWithShape="1">
          <a:blip r:embed="rId3">
            <a:alphaModFix/>
          </a:blip>
          <a:srcRect b="0" l="0" r="0" t="0"/>
          <a:stretch/>
        </p:blipFill>
        <p:spPr>
          <a:xfrm>
            <a:off x="5843811" y="2364710"/>
            <a:ext cx="1492848" cy="1041869"/>
          </a:xfrm>
          <a:prstGeom prst="rect">
            <a:avLst/>
          </a:prstGeom>
          <a:noFill/>
          <a:ln>
            <a:noFill/>
          </a:ln>
        </p:spPr>
      </p:pic>
      <p:pic>
        <p:nvPicPr>
          <p:cNvPr id="390" name="Google Shape;390;p48"/>
          <p:cNvPicPr preferRelativeResize="0"/>
          <p:nvPr/>
        </p:nvPicPr>
        <p:blipFill rotWithShape="1">
          <a:blip r:embed="rId4">
            <a:alphaModFix/>
          </a:blip>
          <a:srcRect b="0" l="0" r="0" t="0"/>
          <a:stretch/>
        </p:blipFill>
        <p:spPr>
          <a:xfrm>
            <a:off x="7404678" y="3058484"/>
            <a:ext cx="1492848" cy="1035316"/>
          </a:xfrm>
          <a:prstGeom prst="rect">
            <a:avLst/>
          </a:prstGeom>
          <a:noFill/>
          <a:ln>
            <a:noFill/>
          </a:ln>
        </p:spPr>
      </p:pic>
      <p:pic>
        <p:nvPicPr>
          <p:cNvPr id="391" name="Google Shape;391;p48"/>
          <p:cNvPicPr preferRelativeResize="0"/>
          <p:nvPr/>
        </p:nvPicPr>
        <p:blipFill rotWithShape="1">
          <a:blip r:embed="rId5">
            <a:alphaModFix/>
          </a:blip>
          <a:srcRect b="0" l="0" r="0" t="0"/>
          <a:stretch/>
        </p:blipFill>
        <p:spPr>
          <a:xfrm>
            <a:off x="5843811" y="3455912"/>
            <a:ext cx="1492848" cy="1028763"/>
          </a:xfrm>
          <a:prstGeom prst="rect">
            <a:avLst/>
          </a:prstGeom>
          <a:noFill/>
          <a:ln>
            <a:noFill/>
          </a:ln>
        </p:spPr>
      </p:pic>
      <p:sp>
        <p:nvSpPr>
          <p:cNvPr id="392" name="Google Shape;392;p48"/>
          <p:cNvSpPr/>
          <p:nvPr/>
        </p:nvSpPr>
        <p:spPr>
          <a:xfrm>
            <a:off x="6118659" y="3086820"/>
            <a:ext cx="109517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400" u="none" cap="none" strike="noStrike">
                <a:solidFill>
                  <a:schemeClr val="lt1"/>
                </a:solidFill>
                <a:latin typeface="Arial"/>
                <a:ea typeface="Arial"/>
                <a:cs typeface="Arial"/>
                <a:sym typeface="Arial"/>
              </a:rPr>
              <a:t>Flexotisk</a:t>
            </a:r>
            <a:endParaRPr b="0" i="0" sz="1400" u="none" cap="none" strike="noStrike">
              <a:solidFill>
                <a:schemeClr val="lt1"/>
              </a:solidFill>
              <a:latin typeface="Arial"/>
              <a:ea typeface="Arial"/>
              <a:cs typeface="Arial"/>
              <a:sym typeface="Arial"/>
            </a:endParaRPr>
          </a:p>
        </p:txBody>
      </p:sp>
      <p:sp>
        <p:nvSpPr>
          <p:cNvPr id="393" name="Google Shape;393;p48"/>
          <p:cNvSpPr/>
          <p:nvPr/>
        </p:nvSpPr>
        <p:spPr>
          <a:xfrm>
            <a:off x="7631546" y="3807394"/>
            <a:ext cx="1133644"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400" u="none" cap="none" strike="noStrike">
                <a:solidFill>
                  <a:schemeClr val="lt1"/>
                </a:solidFill>
                <a:latin typeface="Arial"/>
                <a:ea typeface="Arial"/>
                <a:cs typeface="Arial"/>
                <a:sym typeface="Arial"/>
              </a:rPr>
              <a:t>Hlubotisk</a:t>
            </a:r>
            <a:endParaRPr b="0" i="0" sz="1400" u="none" cap="none" strike="noStrike">
              <a:solidFill>
                <a:schemeClr val="lt1"/>
              </a:solidFill>
              <a:latin typeface="Arial"/>
              <a:ea typeface="Arial"/>
              <a:cs typeface="Arial"/>
              <a:sym typeface="Arial"/>
            </a:endParaRPr>
          </a:p>
        </p:txBody>
      </p:sp>
      <p:sp>
        <p:nvSpPr>
          <p:cNvPr id="394" name="Google Shape;394;p48"/>
          <p:cNvSpPr/>
          <p:nvPr/>
        </p:nvSpPr>
        <p:spPr>
          <a:xfrm>
            <a:off x="6121570" y="4193717"/>
            <a:ext cx="1096907"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400" u="none" cap="none" strike="noStrike">
                <a:solidFill>
                  <a:schemeClr val="lt1"/>
                </a:solidFill>
                <a:latin typeface="Arial"/>
                <a:ea typeface="Arial"/>
                <a:cs typeface="Arial"/>
                <a:sym typeface="Arial"/>
              </a:rPr>
              <a:t>Sítotisk</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9"/>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400" name="Google Shape;400;p4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01" name="Google Shape;401;p49"/>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Tisk z výšky – Flexotisk (Flexography)</a:t>
            </a:r>
            <a:endParaRPr/>
          </a:p>
        </p:txBody>
      </p:sp>
      <p:sp>
        <p:nvSpPr>
          <p:cNvPr id="402" name="Google Shape;402;p49"/>
          <p:cNvSpPr txBox="1"/>
          <p:nvPr/>
        </p:nvSpPr>
        <p:spPr>
          <a:xfrm>
            <a:off x="155150" y="826050"/>
            <a:ext cx="8865900" cy="1745700"/>
          </a:xfrm>
          <a:prstGeom prst="rect">
            <a:avLst/>
          </a:prstGeom>
          <a:noFill/>
          <a:ln>
            <a:noFill/>
          </a:ln>
        </p:spPr>
        <p:txBody>
          <a:bodyPr anchorCtr="0" anchor="t" bIns="91425" lIns="91425" spcFirstLastPara="1" rIns="91425" wrap="square" tIns="91425">
            <a:noAutofit/>
          </a:bodyPr>
          <a:lstStyle/>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Tisková forma (tiskový válec) obsahuje tisková místa vystupující nad úroveň míst netisknoucích. </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Přirovnání ke klasickému razítku.</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Běžně používáno pro potisku obalů (karton, hliníková fólie, polyetylen).</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Dříve se vyráběla flexotisková forma ze speciální gumy a natahovala se na flexotiskový válec.</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 současné době je flexotisková forma z fotopolymerové vrstvy – jednoduchá výroba, dlouhá životnost, možnost realizovat velice jemné motivy.</a:t>
            </a:r>
            <a:endParaRPr/>
          </a:p>
          <a:p>
            <a:pPr indent="-95250" lvl="0" marL="534988"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id="403" name="Google Shape;403;p49"/>
          <p:cNvPicPr preferRelativeResize="0"/>
          <p:nvPr/>
        </p:nvPicPr>
        <p:blipFill rotWithShape="1">
          <a:blip r:embed="rId3">
            <a:alphaModFix/>
          </a:blip>
          <a:srcRect b="0" l="0" r="0" t="0"/>
          <a:stretch/>
        </p:blipFill>
        <p:spPr>
          <a:xfrm>
            <a:off x="4103000" y="2314574"/>
            <a:ext cx="4103424" cy="2622174"/>
          </a:xfrm>
          <a:prstGeom prst="rect">
            <a:avLst/>
          </a:prstGeom>
          <a:noFill/>
          <a:ln>
            <a:noFill/>
          </a:ln>
        </p:spPr>
      </p:pic>
      <p:sp>
        <p:nvSpPr>
          <p:cNvPr id="404" name="Google Shape;404;p49"/>
          <p:cNvSpPr txBox="1"/>
          <p:nvPr/>
        </p:nvSpPr>
        <p:spPr>
          <a:xfrm>
            <a:off x="4102988" y="4883420"/>
            <a:ext cx="1716300" cy="2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Flexotisk – princip</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50"/>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410" name="Google Shape;410;p5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11" name="Google Shape;411;p50"/>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Tisk z výšky – Flexotisk (Flexography)</a:t>
            </a:r>
            <a:endParaRPr/>
          </a:p>
        </p:txBody>
      </p:sp>
      <p:sp>
        <p:nvSpPr>
          <p:cNvPr id="412" name="Google Shape;412;p50"/>
          <p:cNvSpPr txBox="1"/>
          <p:nvPr/>
        </p:nvSpPr>
        <p:spPr>
          <a:xfrm>
            <a:off x="3437597" y="3986055"/>
            <a:ext cx="1716284"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Flexotisk – princip.</a:t>
            </a:r>
            <a:endParaRPr b="0" i="0" sz="1000" u="none" cap="none" strike="noStrike">
              <a:solidFill>
                <a:srgbClr val="666666"/>
              </a:solidFill>
              <a:latin typeface="Montserrat Medium"/>
              <a:ea typeface="Montserrat Medium"/>
              <a:cs typeface="Montserrat Medium"/>
              <a:sym typeface="Montserrat Medium"/>
            </a:endParaRPr>
          </a:p>
        </p:txBody>
      </p:sp>
      <p:pic>
        <p:nvPicPr>
          <p:cNvPr id="413" name="Google Shape;413;p50"/>
          <p:cNvPicPr preferRelativeResize="0"/>
          <p:nvPr/>
        </p:nvPicPr>
        <p:blipFill rotWithShape="1">
          <a:blip r:embed="rId3">
            <a:alphaModFix/>
          </a:blip>
          <a:srcRect b="0" l="0" r="0" t="0"/>
          <a:stretch/>
        </p:blipFill>
        <p:spPr>
          <a:xfrm>
            <a:off x="1862292" y="1157445"/>
            <a:ext cx="4866257" cy="282861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419" name="Google Shape;419;p5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20" name="Google Shape;420;p51"/>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Tisk z výšky – Flexotisk (Flexography)</a:t>
            </a:r>
            <a:endParaRPr/>
          </a:p>
        </p:txBody>
      </p:sp>
      <p:sp>
        <p:nvSpPr>
          <p:cNvPr id="421" name="Google Shape;421;p51"/>
          <p:cNvSpPr txBox="1"/>
          <p:nvPr/>
        </p:nvSpPr>
        <p:spPr>
          <a:xfrm>
            <a:off x="5508702" y="4802277"/>
            <a:ext cx="3091581"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Flexotiskový formový válec (flexographic sleeve).</a:t>
            </a:r>
            <a:endParaRPr/>
          </a:p>
        </p:txBody>
      </p:sp>
      <p:pic>
        <p:nvPicPr>
          <p:cNvPr descr="http://www.gallus-group.com/archiv/Portaldata/1/Resources/newsletterbilder/git_24/10_Praxis_EN_03.jpg" id="422" name="Google Shape;422;p51"/>
          <p:cNvPicPr preferRelativeResize="0"/>
          <p:nvPr/>
        </p:nvPicPr>
        <p:blipFill rotWithShape="1">
          <a:blip r:embed="rId3">
            <a:alphaModFix/>
          </a:blip>
          <a:srcRect b="0" l="0" r="0" t="0"/>
          <a:stretch/>
        </p:blipFill>
        <p:spPr>
          <a:xfrm>
            <a:off x="4723053" y="602921"/>
            <a:ext cx="4033047" cy="2558465"/>
          </a:xfrm>
          <a:prstGeom prst="rect">
            <a:avLst/>
          </a:prstGeom>
          <a:noFill/>
          <a:ln>
            <a:noFill/>
          </a:ln>
        </p:spPr>
      </p:pic>
      <p:pic>
        <p:nvPicPr>
          <p:cNvPr descr="http://www.gallus-group.com/archiv/Portaldata/1/Resources/newsletterbilder/git_24/10_Praxis_EN_06.jpg" id="423" name="Google Shape;423;p51"/>
          <p:cNvPicPr preferRelativeResize="0"/>
          <p:nvPr/>
        </p:nvPicPr>
        <p:blipFill rotWithShape="1">
          <a:blip r:embed="rId4">
            <a:alphaModFix/>
          </a:blip>
          <a:srcRect b="0" l="0" r="0" t="0"/>
          <a:stretch/>
        </p:blipFill>
        <p:spPr>
          <a:xfrm>
            <a:off x="711895" y="2217178"/>
            <a:ext cx="3329530" cy="1134121"/>
          </a:xfrm>
          <a:prstGeom prst="rect">
            <a:avLst/>
          </a:prstGeom>
          <a:noFill/>
          <a:ln>
            <a:noFill/>
          </a:ln>
        </p:spPr>
      </p:pic>
      <p:pic>
        <p:nvPicPr>
          <p:cNvPr descr="http://www.gallus-group.com/archiv/Portaldata/1/Resources/newsletterbilder/git_24/10_Praxis_EN_08.jpg" id="424" name="Google Shape;424;p51"/>
          <p:cNvPicPr preferRelativeResize="0"/>
          <p:nvPr/>
        </p:nvPicPr>
        <p:blipFill rotWithShape="1">
          <a:blip r:embed="rId5">
            <a:alphaModFix/>
          </a:blip>
          <a:srcRect b="0" l="0" r="0" t="0"/>
          <a:stretch/>
        </p:blipFill>
        <p:spPr>
          <a:xfrm>
            <a:off x="1269813" y="3623223"/>
            <a:ext cx="2718911" cy="1389194"/>
          </a:xfrm>
          <a:prstGeom prst="rect">
            <a:avLst/>
          </a:prstGeom>
          <a:noFill/>
          <a:ln>
            <a:noFill/>
          </a:ln>
        </p:spPr>
      </p:pic>
      <p:pic>
        <p:nvPicPr>
          <p:cNvPr descr="Výsledek obrázku pro flexo sleeves" id="425" name="Google Shape;425;p51"/>
          <p:cNvPicPr preferRelativeResize="0"/>
          <p:nvPr/>
        </p:nvPicPr>
        <p:blipFill rotWithShape="1">
          <a:blip r:embed="rId6">
            <a:alphaModFix/>
          </a:blip>
          <a:srcRect b="0" l="11644" r="0" t="0"/>
          <a:stretch/>
        </p:blipFill>
        <p:spPr>
          <a:xfrm>
            <a:off x="5571893" y="3518614"/>
            <a:ext cx="2913575" cy="1283663"/>
          </a:xfrm>
          <a:prstGeom prst="rect">
            <a:avLst/>
          </a:prstGeom>
          <a:noFill/>
          <a:ln>
            <a:noFill/>
          </a:ln>
        </p:spPr>
      </p:pic>
      <p:sp>
        <p:nvSpPr>
          <p:cNvPr id="426" name="Google Shape;426;p51"/>
          <p:cNvSpPr txBox="1"/>
          <p:nvPr/>
        </p:nvSpPr>
        <p:spPr>
          <a:xfrm>
            <a:off x="5264399" y="3190716"/>
            <a:ext cx="3589669"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Výroba motivu na formovém válci pomocí fotolitografie.</a:t>
            </a:r>
            <a:endParaRPr/>
          </a:p>
        </p:txBody>
      </p:sp>
      <p:sp>
        <p:nvSpPr>
          <p:cNvPr id="427" name="Google Shape;427;p51"/>
          <p:cNvSpPr txBox="1"/>
          <p:nvPr/>
        </p:nvSpPr>
        <p:spPr>
          <a:xfrm>
            <a:off x="792244" y="3309002"/>
            <a:ext cx="3589669"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HD flexotiskový válec s výstupky 9 um.</a:t>
            </a:r>
            <a:endParaRPr/>
          </a:p>
        </p:txBody>
      </p:sp>
      <p:sp>
        <p:nvSpPr>
          <p:cNvPr id="428" name="Google Shape;428;p51"/>
          <p:cNvSpPr txBox="1"/>
          <p:nvPr/>
        </p:nvSpPr>
        <p:spPr>
          <a:xfrm>
            <a:off x="764883" y="4672750"/>
            <a:ext cx="2297986"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Technologie „Microcell“ – texturovaný povrch pro zvýšení přenosu barvy.</a:t>
            </a:r>
            <a:endParaRPr/>
          </a:p>
        </p:txBody>
      </p:sp>
      <p:sp>
        <p:nvSpPr>
          <p:cNvPr id="429" name="Google Shape;429;p51"/>
          <p:cNvSpPr txBox="1"/>
          <p:nvPr/>
        </p:nvSpPr>
        <p:spPr>
          <a:xfrm>
            <a:off x="155151" y="826040"/>
            <a:ext cx="8520600" cy="1745710"/>
          </a:xfrm>
          <a:prstGeom prst="rect">
            <a:avLst/>
          </a:prstGeom>
          <a:noFill/>
          <a:ln>
            <a:noFill/>
          </a:ln>
        </p:spPr>
        <p:txBody>
          <a:bodyPr anchorCtr="0" anchor="t" bIns="91425" lIns="91425" spcFirstLastPara="1" rIns="91425" wrap="square" tIns="91425">
            <a:noAutofit/>
          </a:bodyPr>
          <a:lstStyle/>
          <a:p>
            <a:pPr indent="0" lvl="0" marL="363538" marR="0" rtl="0" algn="l">
              <a:lnSpc>
                <a:spcPct val="150000"/>
              </a:lnSpc>
              <a:spcBef>
                <a:spcPts val="0"/>
              </a:spcBef>
              <a:spcAft>
                <a:spcPts val="0"/>
              </a:spcAft>
              <a:buClr>
                <a:srgbClr val="666666"/>
              </a:buClr>
              <a:buSzPts val="1200"/>
              <a:buFont typeface="Montserrat Medium"/>
              <a:buNone/>
            </a:pPr>
            <a:r>
              <a:rPr b="1" i="0" lang="cs-CZ" sz="1200" u="none" cap="none" strike="noStrike">
                <a:solidFill>
                  <a:srgbClr val="666666"/>
                </a:solidFill>
                <a:latin typeface="Montserrat Medium"/>
                <a:ea typeface="Montserrat Medium"/>
                <a:cs typeface="Montserrat Medium"/>
                <a:sym typeface="Montserrat Medium"/>
              </a:rPr>
              <a:t>Formový (tiskový) válec</a:t>
            </a:r>
            <a:endParaRPr/>
          </a:p>
          <a:p>
            <a:pPr indent="0" lvl="0" marL="363538"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Výroba:</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Gravírování. </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Fotolitografie.</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descr="Výsledek obrázku pro anilox cylinder" id="434" name="Google Shape;434;p52"/>
          <p:cNvPicPr preferRelativeResize="0"/>
          <p:nvPr/>
        </p:nvPicPr>
        <p:blipFill rotWithShape="1">
          <a:blip r:embed="rId3">
            <a:alphaModFix/>
          </a:blip>
          <a:srcRect b="0" l="0" r="0" t="0"/>
          <a:stretch/>
        </p:blipFill>
        <p:spPr>
          <a:xfrm>
            <a:off x="4242463" y="1635976"/>
            <a:ext cx="4901537" cy="1593957"/>
          </a:xfrm>
          <a:prstGeom prst="rect">
            <a:avLst/>
          </a:prstGeom>
          <a:noFill/>
          <a:ln>
            <a:noFill/>
          </a:ln>
        </p:spPr>
      </p:pic>
      <p:sp>
        <p:nvSpPr>
          <p:cNvPr id="435" name="Google Shape;435;p52"/>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436" name="Google Shape;436;p5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37" name="Google Shape;437;p52"/>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Tisk z výšky – Flexotisk (Flexography)</a:t>
            </a:r>
            <a:endParaRPr/>
          </a:p>
        </p:txBody>
      </p:sp>
      <p:sp>
        <p:nvSpPr>
          <p:cNvPr id="438" name="Google Shape;438;p52"/>
          <p:cNvSpPr txBox="1"/>
          <p:nvPr/>
        </p:nvSpPr>
        <p:spPr>
          <a:xfrm>
            <a:off x="5264399" y="4471571"/>
            <a:ext cx="3589800" cy="2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Možné tvary jamek aniloxových válců.</a:t>
            </a:r>
            <a:endParaRPr/>
          </a:p>
        </p:txBody>
      </p:sp>
      <p:sp>
        <p:nvSpPr>
          <p:cNvPr id="439" name="Google Shape;439;p52"/>
          <p:cNvSpPr txBox="1"/>
          <p:nvPr/>
        </p:nvSpPr>
        <p:spPr>
          <a:xfrm>
            <a:off x="155150" y="826050"/>
            <a:ext cx="6323100" cy="1745700"/>
          </a:xfrm>
          <a:prstGeom prst="rect">
            <a:avLst/>
          </a:prstGeom>
          <a:noFill/>
          <a:ln>
            <a:noFill/>
          </a:ln>
        </p:spPr>
        <p:txBody>
          <a:bodyPr anchorCtr="0" anchor="t" bIns="91425" lIns="91425" spcFirstLastPara="1" rIns="91425" wrap="square" tIns="91425">
            <a:noAutofit/>
          </a:bodyPr>
          <a:lstStyle/>
          <a:p>
            <a:pPr indent="0" lvl="0" marL="363538" marR="0" rtl="0" algn="l">
              <a:lnSpc>
                <a:spcPct val="150000"/>
              </a:lnSpc>
              <a:spcBef>
                <a:spcPts val="0"/>
              </a:spcBef>
              <a:spcAft>
                <a:spcPts val="0"/>
              </a:spcAft>
              <a:buClr>
                <a:srgbClr val="666666"/>
              </a:buClr>
              <a:buSzPts val="1200"/>
              <a:buFont typeface="Montserrat Medium"/>
              <a:buNone/>
            </a:pPr>
            <a:r>
              <a:rPr b="1" i="0" lang="cs-CZ" sz="1200" u="none" cap="none" strike="noStrike">
                <a:solidFill>
                  <a:srgbClr val="666666"/>
                </a:solidFill>
                <a:latin typeface="Montserrat Medium"/>
                <a:ea typeface="Montserrat Medium"/>
                <a:cs typeface="Montserrat Medium"/>
                <a:sym typeface="Montserrat Medium"/>
              </a:rPr>
              <a:t>Aniloxový (rastrový) válec </a:t>
            </a:r>
            <a:endParaRPr/>
          </a:p>
          <a:p>
            <a:pPr indent="0" lvl="0" marL="363538"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Pro přenos inkoustu ze zásobníku na tiskový válec (štoček).</a:t>
            </a:r>
            <a:endParaRPr/>
          </a:p>
          <a:p>
            <a:pPr indent="0" lvl="0" marL="363538"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Výroba:</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Mechanické gravírování.</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Laserové gravírování.</a:t>
            </a:r>
            <a:endParaRPr/>
          </a:p>
          <a:p>
            <a:pPr indent="0" lvl="0" marL="363537" marR="0" rtl="0" algn="l">
              <a:lnSpc>
                <a:spcPct val="150000"/>
              </a:lnSpc>
              <a:spcBef>
                <a:spcPts val="0"/>
              </a:spcBef>
              <a:spcAft>
                <a:spcPts val="0"/>
              </a:spcAft>
              <a:buClr>
                <a:srgbClr val="666666"/>
              </a:buClr>
              <a:buSzPts val="1200"/>
              <a:buFont typeface="Montserrat Medium"/>
              <a:buNone/>
            </a:pPr>
            <a:r>
              <a:t/>
            </a:r>
            <a:endParaRPr sz="1200">
              <a:solidFill>
                <a:srgbClr val="666666"/>
              </a:solidFill>
              <a:latin typeface="Montserrat Medium"/>
              <a:ea typeface="Montserrat Medium"/>
              <a:cs typeface="Montserrat Medium"/>
              <a:sym typeface="Montserrat Medium"/>
            </a:endParaRPr>
          </a:p>
          <a:p>
            <a:pPr indent="0" lvl="0" marL="363538"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Na tvaru jamek, jejich hloubce a množství závisí:</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Množství přenášeného média.</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Kvalita nanesené vrstvy.</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id="440" name="Google Shape;440;p52"/>
          <p:cNvPicPr preferRelativeResize="0"/>
          <p:nvPr/>
        </p:nvPicPr>
        <p:blipFill rotWithShape="1">
          <a:blip r:embed="rId4">
            <a:alphaModFix/>
          </a:blip>
          <a:srcRect b="0" l="0" r="0" t="0"/>
          <a:stretch/>
        </p:blipFill>
        <p:spPr>
          <a:xfrm>
            <a:off x="5400691" y="3272315"/>
            <a:ext cx="3453378" cy="1156853"/>
          </a:xfrm>
          <a:prstGeom prst="rect">
            <a:avLst/>
          </a:prstGeom>
          <a:noFill/>
          <a:ln>
            <a:noFill/>
          </a:ln>
        </p:spPr>
      </p:pic>
      <p:sp>
        <p:nvSpPr>
          <p:cNvPr id="441" name="Google Shape;441;p52"/>
          <p:cNvSpPr/>
          <p:nvPr/>
        </p:nvSpPr>
        <p:spPr>
          <a:xfrm rot="2486972">
            <a:off x="8190413" y="3064620"/>
            <a:ext cx="263762" cy="384892"/>
          </a:xfrm>
          <a:prstGeom prst="downArrow">
            <a:avLst>
              <a:gd fmla="val 50000" name="adj1"/>
              <a:gd fmla="val 50000" name="adj2"/>
            </a:avLst>
          </a:prstGeom>
          <a:solidFill>
            <a:schemeClr val="accent1"/>
          </a:solidFill>
          <a:ln cap="flat" cmpd="sng" w="25400">
            <a:solidFill>
              <a:srgbClr val="BA7C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3"/>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447" name="Google Shape;447;p5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48" name="Google Shape;448;p53"/>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Tisk z hloubky – Hlubotisk (Gravure printing)</a:t>
            </a:r>
            <a:endParaRPr/>
          </a:p>
        </p:txBody>
      </p:sp>
      <p:sp>
        <p:nvSpPr>
          <p:cNvPr id="449" name="Google Shape;449;p53"/>
          <p:cNvSpPr txBox="1"/>
          <p:nvPr/>
        </p:nvSpPr>
        <p:spPr>
          <a:xfrm>
            <a:off x="155151" y="826040"/>
            <a:ext cx="8520600" cy="1745710"/>
          </a:xfrm>
          <a:prstGeom prst="rect">
            <a:avLst/>
          </a:prstGeom>
          <a:noFill/>
          <a:ln>
            <a:noFill/>
          </a:ln>
        </p:spPr>
        <p:txBody>
          <a:bodyPr anchorCtr="0" anchor="t" bIns="91425" lIns="91425" spcFirstLastPara="1" rIns="91425" wrap="square" tIns="91425">
            <a:noAutofit/>
          </a:bodyPr>
          <a:lstStyle/>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Tisková forma (tiskový válec) obsahuje tisková místa zasahující pod úroveň míst netisknoucích. </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Tisková místa jsou zaplněna řídkou barvou.</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Při tisku dochází k převzetí barvy potiskovaným materiálem. </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K fixaci barvy na papíru dochází odpařením těkavých rozpouštědel. </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Podle typu formy může být hlubotisk plochý nebo rotační.</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Hlubotisková forma vydrží větší počet otisků než ofsetová tisková deska =&gt; vhodné pro velký počet kopií.</a:t>
            </a:r>
            <a:endParaRPr/>
          </a:p>
          <a:p>
            <a:pPr indent="-95250" lvl="0" marL="534988"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450" name="Google Shape;450;p53"/>
          <p:cNvSpPr txBox="1"/>
          <p:nvPr/>
        </p:nvSpPr>
        <p:spPr>
          <a:xfrm>
            <a:off x="3713858" y="4815617"/>
            <a:ext cx="1716284"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Hlubotisk – princip.</a:t>
            </a:r>
            <a:endParaRPr b="0" i="0" sz="1000" u="none" cap="none" strike="noStrike">
              <a:solidFill>
                <a:srgbClr val="666666"/>
              </a:solidFill>
              <a:latin typeface="Montserrat Medium"/>
              <a:ea typeface="Montserrat Medium"/>
              <a:cs typeface="Montserrat Medium"/>
              <a:sym typeface="Montserrat Medium"/>
            </a:endParaRPr>
          </a:p>
        </p:txBody>
      </p:sp>
      <p:pic>
        <p:nvPicPr>
          <p:cNvPr descr="Výsledek obrázku pro Gravure printing" id="451" name="Google Shape;451;p53"/>
          <p:cNvPicPr preferRelativeResize="0"/>
          <p:nvPr/>
        </p:nvPicPr>
        <p:blipFill rotWithShape="1">
          <a:blip r:embed="rId3">
            <a:alphaModFix/>
          </a:blip>
          <a:srcRect b="0" l="0" r="0" t="0"/>
          <a:stretch/>
        </p:blipFill>
        <p:spPr>
          <a:xfrm>
            <a:off x="2530892" y="2571750"/>
            <a:ext cx="4162536" cy="229761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4"/>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457" name="Google Shape;457;p5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58" name="Google Shape;458;p54"/>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Tisk z hloubky – Hlubotisk (Gravure printing)</a:t>
            </a:r>
            <a:endParaRPr/>
          </a:p>
        </p:txBody>
      </p:sp>
      <p:sp>
        <p:nvSpPr>
          <p:cNvPr id="459" name="Google Shape;459;p54"/>
          <p:cNvSpPr txBox="1"/>
          <p:nvPr/>
        </p:nvSpPr>
        <p:spPr>
          <a:xfrm>
            <a:off x="93900" y="954975"/>
            <a:ext cx="5241000" cy="1745700"/>
          </a:xfrm>
          <a:prstGeom prst="rect">
            <a:avLst/>
          </a:prstGeom>
          <a:noFill/>
          <a:ln>
            <a:noFill/>
          </a:ln>
        </p:spPr>
        <p:txBody>
          <a:bodyPr anchorCtr="0" anchor="t" bIns="91425" lIns="91425" spcFirstLastPara="1" rIns="91425" wrap="square" tIns="91425">
            <a:noAutofit/>
          </a:bodyPr>
          <a:lstStyle/>
          <a:p>
            <a:pPr indent="0" lvl="0" marL="179999" marR="0" rtl="0" algn="l">
              <a:lnSpc>
                <a:spcPct val="150000"/>
              </a:lnSpc>
              <a:spcBef>
                <a:spcPts val="0"/>
              </a:spcBef>
              <a:spcAft>
                <a:spcPts val="0"/>
              </a:spcAft>
              <a:buClr>
                <a:srgbClr val="666666"/>
              </a:buClr>
              <a:buSzPts val="1200"/>
              <a:buFont typeface="Montserrat Medium"/>
              <a:buNone/>
            </a:pPr>
            <a:r>
              <a:rPr b="1" i="0" lang="cs-CZ" sz="1200" u="none" cap="none" strike="noStrike">
                <a:solidFill>
                  <a:srgbClr val="666666"/>
                </a:solidFill>
                <a:latin typeface="Montserrat Medium"/>
                <a:ea typeface="Montserrat Medium"/>
                <a:cs typeface="Montserrat Medium"/>
                <a:sym typeface="Montserrat Medium"/>
              </a:rPr>
              <a:t>Hlubotiskový válec</a:t>
            </a:r>
            <a:endParaRPr/>
          </a:p>
          <a:p>
            <a:pPr indent="0" lvl="0" marL="179999"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Nejčastěji vyrobeny z nerezové oceli potažené mědí.</a:t>
            </a:r>
            <a:endParaRPr/>
          </a:p>
          <a:p>
            <a:pPr indent="0" lvl="0" marL="179999"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Výroba pomocí:</a:t>
            </a:r>
            <a:endParaRPr/>
          </a:p>
          <a:p>
            <a:pPr indent="9525" lvl="0" marL="269999" marR="0" rtl="0" algn="l">
              <a:lnSpc>
                <a:spcPct val="150000"/>
              </a:lnSpc>
              <a:spcBef>
                <a:spcPts val="0"/>
              </a:spcBef>
              <a:spcAft>
                <a:spcPts val="0"/>
              </a:spcAft>
              <a:buClr>
                <a:srgbClr val="666666"/>
              </a:buClr>
              <a:buSzPts val="1200"/>
              <a:buFont typeface="Arial"/>
              <a:buAutoNum type="arabicPeriod"/>
            </a:pPr>
            <a:r>
              <a:rPr b="0" i="0" lang="cs-CZ" sz="1200" u="none" cap="none" strike="noStrike">
                <a:solidFill>
                  <a:srgbClr val="666666"/>
                </a:solidFill>
                <a:latin typeface="Montserrat Medium"/>
                <a:ea typeface="Montserrat Medium"/>
                <a:cs typeface="Montserrat Medium"/>
                <a:sym typeface="Montserrat Medium"/>
              </a:rPr>
              <a:t>Elektromechanického gravírování (diamantová jehla).</a:t>
            </a:r>
            <a:endParaRPr/>
          </a:p>
          <a:p>
            <a:pPr indent="9525" lvl="0" marL="269999" marR="0" rtl="0" algn="l">
              <a:lnSpc>
                <a:spcPct val="150000"/>
              </a:lnSpc>
              <a:spcBef>
                <a:spcPts val="0"/>
              </a:spcBef>
              <a:spcAft>
                <a:spcPts val="0"/>
              </a:spcAft>
              <a:buClr>
                <a:srgbClr val="666666"/>
              </a:buClr>
              <a:buSzPts val="1200"/>
              <a:buFont typeface="Arial"/>
              <a:buAutoNum type="arabicPeriod"/>
            </a:pPr>
            <a:r>
              <a:rPr b="0" i="0" lang="cs-CZ" sz="1200" u="none" cap="none" strike="noStrike">
                <a:solidFill>
                  <a:srgbClr val="666666"/>
                </a:solidFill>
                <a:latin typeface="Montserrat Medium"/>
                <a:ea typeface="Montserrat Medium"/>
                <a:cs typeface="Montserrat Medium"/>
                <a:sym typeface="Montserrat Medium"/>
              </a:rPr>
              <a:t>Leptání přes fotorezist.</a:t>
            </a:r>
            <a:endParaRPr/>
          </a:p>
          <a:p>
            <a:pPr indent="9525" lvl="0" marL="269999" marR="0" rtl="0" algn="l">
              <a:lnSpc>
                <a:spcPct val="150000"/>
              </a:lnSpc>
              <a:spcBef>
                <a:spcPts val="0"/>
              </a:spcBef>
              <a:spcAft>
                <a:spcPts val="0"/>
              </a:spcAft>
              <a:buClr>
                <a:srgbClr val="666666"/>
              </a:buClr>
              <a:buSzPts val="1200"/>
              <a:buFont typeface="Arial"/>
              <a:buAutoNum type="arabicPeriod"/>
            </a:pPr>
            <a:r>
              <a:rPr b="0" i="0" lang="cs-CZ" sz="1200" u="none" cap="none" strike="noStrike">
                <a:solidFill>
                  <a:srgbClr val="666666"/>
                </a:solidFill>
                <a:latin typeface="Montserrat Medium"/>
                <a:ea typeface="Montserrat Medium"/>
                <a:cs typeface="Montserrat Medium"/>
                <a:sym typeface="Montserrat Medium"/>
              </a:rPr>
              <a:t>Laserového gravírování.</a:t>
            </a:r>
            <a:endParaRPr/>
          </a:p>
        </p:txBody>
      </p:sp>
      <p:sp>
        <p:nvSpPr>
          <p:cNvPr id="460" name="Google Shape;460;p54"/>
          <p:cNvSpPr txBox="1"/>
          <p:nvPr/>
        </p:nvSpPr>
        <p:spPr>
          <a:xfrm>
            <a:off x="1315652" y="4706582"/>
            <a:ext cx="1716284"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Hlubotiskový válec.</a:t>
            </a:r>
            <a:endParaRPr b="0" i="0" sz="1000" u="none" cap="none" strike="noStrike">
              <a:solidFill>
                <a:srgbClr val="666666"/>
              </a:solidFill>
              <a:latin typeface="Montserrat Medium"/>
              <a:ea typeface="Montserrat Medium"/>
              <a:cs typeface="Montserrat Medium"/>
              <a:sym typeface="Montserrat Medium"/>
            </a:endParaRPr>
          </a:p>
        </p:txBody>
      </p:sp>
      <p:pic>
        <p:nvPicPr>
          <p:cNvPr descr="Výsledek obrázku pro gravure cylinder engraving" id="461" name="Google Shape;461;p54"/>
          <p:cNvPicPr preferRelativeResize="0"/>
          <p:nvPr/>
        </p:nvPicPr>
        <p:blipFill rotWithShape="1">
          <a:blip r:embed="rId3">
            <a:alphaModFix/>
          </a:blip>
          <a:srcRect b="0" l="0" r="0" t="0"/>
          <a:stretch/>
        </p:blipFill>
        <p:spPr>
          <a:xfrm>
            <a:off x="3509873" y="2545282"/>
            <a:ext cx="1264585" cy="1088900"/>
          </a:xfrm>
          <a:prstGeom prst="rect">
            <a:avLst/>
          </a:prstGeom>
          <a:noFill/>
          <a:ln>
            <a:noFill/>
          </a:ln>
        </p:spPr>
      </p:pic>
      <p:pic>
        <p:nvPicPr>
          <p:cNvPr id="462" name="Google Shape;462;p54"/>
          <p:cNvPicPr preferRelativeResize="0"/>
          <p:nvPr/>
        </p:nvPicPr>
        <p:blipFill rotWithShape="1">
          <a:blip r:embed="rId4">
            <a:alphaModFix/>
          </a:blip>
          <a:srcRect b="0" l="0" r="0" t="0"/>
          <a:stretch/>
        </p:blipFill>
        <p:spPr>
          <a:xfrm>
            <a:off x="705587" y="2666395"/>
            <a:ext cx="1940899" cy="1634901"/>
          </a:xfrm>
          <a:prstGeom prst="rect">
            <a:avLst/>
          </a:prstGeom>
          <a:noFill/>
          <a:ln>
            <a:noFill/>
          </a:ln>
        </p:spPr>
      </p:pic>
      <p:pic>
        <p:nvPicPr>
          <p:cNvPr descr="Výsledek obrázku pro gravure cylinder engraving" id="463" name="Google Shape;463;p54"/>
          <p:cNvPicPr preferRelativeResize="0"/>
          <p:nvPr/>
        </p:nvPicPr>
        <p:blipFill rotWithShape="1">
          <a:blip r:embed="rId5">
            <a:alphaModFix/>
          </a:blip>
          <a:srcRect b="0" l="0" r="0" t="0"/>
          <a:stretch/>
        </p:blipFill>
        <p:spPr>
          <a:xfrm>
            <a:off x="3058174" y="3677486"/>
            <a:ext cx="1716284" cy="1287213"/>
          </a:xfrm>
          <a:prstGeom prst="rect">
            <a:avLst/>
          </a:prstGeom>
          <a:noFill/>
          <a:ln>
            <a:noFill/>
          </a:ln>
        </p:spPr>
      </p:pic>
      <p:sp>
        <p:nvSpPr>
          <p:cNvPr id="464" name="Google Shape;464;p54"/>
          <p:cNvSpPr/>
          <p:nvPr/>
        </p:nvSpPr>
        <p:spPr>
          <a:xfrm>
            <a:off x="2750141" y="3262773"/>
            <a:ext cx="281795" cy="300623"/>
          </a:xfrm>
          <a:prstGeom prst="rightArrow">
            <a:avLst>
              <a:gd fmla="val 50000" name="adj1"/>
              <a:gd fmla="val 50000" name="adj2"/>
            </a:avLst>
          </a:prstGeom>
          <a:solidFill>
            <a:schemeClr val="accent1"/>
          </a:solidFill>
          <a:ln cap="flat" cmpd="sng" w="25400">
            <a:solidFill>
              <a:srgbClr val="BA7C2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http://www.janoschka.com/uploads/tx_d3janoency/elektromechanische_gravur_2.jpg" id="465" name="Google Shape;465;p54"/>
          <p:cNvPicPr preferRelativeResize="0"/>
          <p:nvPr/>
        </p:nvPicPr>
        <p:blipFill rotWithShape="1">
          <a:blip r:embed="rId6">
            <a:alphaModFix/>
          </a:blip>
          <a:srcRect b="14801" l="0" r="0" t="12560"/>
          <a:stretch/>
        </p:blipFill>
        <p:spPr>
          <a:xfrm>
            <a:off x="5052036" y="631899"/>
            <a:ext cx="3733153" cy="995241"/>
          </a:xfrm>
          <a:prstGeom prst="rect">
            <a:avLst/>
          </a:prstGeom>
          <a:noFill/>
          <a:ln>
            <a:noFill/>
          </a:ln>
        </p:spPr>
      </p:pic>
      <p:pic>
        <p:nvPicPr>
          <p:cNvPr descr="http://www.janoschka.com/uploads/tx_d3janoency/direkt_laser_system_3_01.jpg" id="466" name="Google Shape;466;p54"/>
          <p:cNvPicPr preferRelativeResize="0"/>
          <p:nvPr/>
        </p:nvPicPr>
        <p:blipFill rotWithShape="1">
          <a:blip r:embed="rId7">
            <a:alphaModFix/>
          </a:blip>
          <a:srcRect b="15905" l="0" r="0" t="0"/>
          <a:stretch/>
        </p:blipFill>
        <p:spPr>
          <a:xfrm>
            <a:off x="5054025" y="2614597"/>
            <a:ext cx="3733152" cy="1152228"/>
          </a:xfrm>
          <a:prstGeom prst="rect">
            <a:avLst/>
          </a:prstGeom>
          <a:noFill/>
          <a:ln>
            <a:noFill/>
          </a:ln>
        </p:spPr>
      </p:pic>
      <p:pic>
        <p:nvPicPr>
          <p:cNvPr descr="http://www.janoschka.com/uploads/tx_d3janoency/direkt_laser_system_2_01.jpg" id="467" name="Google Shape;467;p54"/>
          <p:cNvPicPr preferRelativeResize="0"/>
          <p:nvPr/>
        </p:nvPicPr>
        <p:blipFill rotWithShape="1">
          <a:blip r:embed="rId8">
            <a:alphaModFix/>
          </a:blip>
          <a:srcRect b="4290" l="0" r="0" t="0"/>
          <a:stretch/>
        </p:blipFill>
        <p:spPr>
          <a:xfrm>
            <a:off x="5054025" y="3664403"/>
            <a:ext cx="3733152" cy="1311372"/>
          </a:xfrm>
          <a:prstGeom prst="rect">
            <a:avLst/>
          </a:prstGeom>
          <a:noFill/>
          <a:ln>
            <a:noFill/>
          </a:ln>
        </p:spPr>
      </p:pic>
      <p:pic>
        <p:nvPicPr>
          <p:cNvPr descr="http://www.janoschka.com/uploads/tx_d3janoency/laseraetzung_2.jpg" id="468" name="Google Shape;468;p54"/>
          <p:cNvPicPr preferRelativeResize="0"/>
          <p:nvPr/>
        </p:nvPicPr>
        <p:blipFill rotWithShape="1">
          <a:blip r:embed="rId9">
            <a:alphaModFix/>
          </a:blip>
          <a:srcRect b="7725" l="0" r="0" t="8691"/>
          <a:stretch/>
        </p:blipFill>
        <p:spPr>
          <a:xfrm>
            <a:off x="5053031" y="1555446"/>
            <a:ext cx="3733152" cy="1145222"/>
          </a:xfrm>
          <a:prstGeom prst="rect">
            <a:avLst/>
          </a:prstGeom>
          <a:noFill/>
          <a:ln>
            <a:noFill/>
          </a:ln>
        </p:spPr>
      </p:pic>
      <p:sp>
        <p:nvSpPr>
          <p:cNvPr id="469" name="Google Shape;469;p54"/>
          <p:cNvSpPr/>
          <p:nvPr/>
        </p:nvSpPr>
        <p:spPr>
          <a:xfrm>
            <a:off x="5061023" y="2574050"/>
            <a:ext cx="36147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900" u="none" cap="none" strike="noStrike">
                <a:solidFill>
                  <a:srgbClr val="666666"/>
                </a:solidFill>
                <a:latin typeface="Montserrat Medium"/>
                <a:ea typeface="Montserrat Medium"/>
                <a:cs typeface="Montserrat Medium"/>
                <a:sym typeface="Montserrat Medium"/>
              </a:rPr>
              <a:t>Leptání – proměnná plocha, konstantní hloubka</a:t>
            </a:r>
            <a:endParaRPr sz="1300"/>
          </a:p>
        </p:txBody>
      </p:sp>
      <p:sp>
        <p:nvSpPr>
          <p:cNvPr id="470" name="Google Shape;470;p54"/>
          <p:cNvSpPr/>
          <p:nvPr/>
        </p:nvSpPr>
        <p:spPr>
          <a:xfrm>
            <a:off x="5052023" y="3648475"/>
            <a:ext cx="36807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900" u="none" cap="none" strike="noStrike">
                <a:solidFill>
                  <a:srgbClr val="666666"/>
                </a:solidFill>
                <a:latin typeface="Montserrat Medium"/>
                <a:ea typeface="Montserrat Medium"/>
                <a:cs typeface="Montserrat Medium"/>
                <a:sym typeface="Montserrat Medium"/>
              </a:rPr>
              <a:t>Laserové gravírování – proměnná hloubka i plocha </a:t>
            </a:r>
            <a:endParaRPr sz="1300"/>
          </a:p>
        </p:txBody>
      </p:sp>
      <p:sp>
        <p:nvSpPr>
          <p:cNvPr id="471" name="Google Shape;471;p54"/>
          <p:cNvSpPr/>
          <p:nvPr/>
        </p:nvSpPr>
        <p:spPr>
          <a:xfrm>
            <a:off x="5032800" y="4681650"/>
            <a:ext cx="3865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900" u="none" cap="none" strike="noStrike">
                <a:solidFill>
                  <a:srgbClr val="666666"/>
                </a:solidFill>
                <a:latin typeface="Montserrat Medium"/>
                <a:ea typeface="Montserrat Medium"/>
                <a:cs typeface="Montserrat Medium"/>
                <a:sym typeface="Montserrat Medium"/>
              </a:rPr>
              <a:t>Laserové gravírování – proměnná hloubka, konstantní plocha </a:t>
            </a:r>
            <a:endParaRPr sz="1300"/>
          </a:p>
        </p:txBody>
      </p:sp>
      <p:sp>
        <p:nvSpPr>
          <p:cNvPr id="472" name="Google Shape;472;p54"/>
          <p:cNvSpPr/>
          <p:nvPr/>
        </p:nvSpPr>
        <p:spPr>
          <a:xfrm>
            <a:off x="5061025" y="1500125"/>
            <a:ext cx="37332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900" u="none" cap="none" strike="noStrike">
                <a:solidFill>
                  <a:srgbClr val="666666"/>
                </a:solidFill>
                <a:latin typeface="Montserrat Medium"/>
                <a:ea typeface="Montserrat Medium"/>
                <a:cs typeface="Montserrat Medium"/>
                <a:sym typeface="Montserrat Medium"/>
              </a:rPr>
              <a:t>Elektromechanické gravírování – proměnná hloubka i plocha </a:t>
            </a:r>
            <a:endParaRPr sz="13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5"/>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478" name="Google Shape;478;p5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79" name="Google Shape;479;p55"/>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Sítotisk</a:t>
            </a:r>
            <a:endParaRPr/>
          </a:p>
        </p:txBody>
      </p:sp>
      <p:sp>
        <p:nvSpPr>
          <p:cNvPr id="480" name="Google Shape;480;p55"/>
          <p:cNvSpPr txBox="1"/>
          <p:nvPr/>
        </p:nvSpPr>
        <p:spPr>
          <a:xfrm>
            <a:off x="155151" y="826040"/>
            <a:ext cx="8520600" cy="3664184"/>
          </a:xfrm>
          <a:prstGeom prst="rect">
            <a:avLst/>
          </a:prstGeom>
          <a:noFill/>
          <a:ln>
            <a:noFill/>
          </a:ln>
        </p:spPr>
        <p:txBody>
          <a:bodyPr anchorCtr="0" anchor="t" bIns="91425" lIns="91425" spcFirstLastPara="1" rIns="91425" wrap="square" tIns="91425">
            <a:noAutofit/>
          </a:bodyPr>
          <a:lstStyle/>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Plošný sítotisk (flat bed) na RTR lince – semikontinuální, nutné při tisku zastavovat pás.</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Plošný sítotisk s kontinuálním tiskem – uzpůsobeno RTR procesu tak, aby nebylo vyžadováno zastavovat pás během výroby, vyšší míra integrace do RTR procesu, není ovlivněna kontinuita následných procesů (např. sušení či laminace). </a:t>
            </a:r>
            <a:endParaRPr/>
          </a:p>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Rotační sítotisk – přímo určen pro RTR proces, náročnější příprava tiskového válce, než u plošného sítotisku.</a:t>
            </a:r>
            <a:endParaRPr/>
          </a:p>
          <a:p>
            <a:pPr indent="0" lvl="0" marL="363538"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481" name="Google Shape;481;p55"/>
          <p:cNvSpPr txBox="1"/>
          <p:nvPr/>
        </p:nvSpPr>
        <p:spPr>
          <a:xfrm>
            <a:off x="2773508" y="4587397"/>
            <a:ext cx="3283886"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Principy sítotisku.</a:t>
            </a:r>
            <a:endParaRPr b="0" i="0" sz="1000" u="none" cap="none" strike="noStrike">
              <a:solidFill>
                <a:srgbClr val="666666"/>
              </a:solidFill>
              <a:latin typeface="Montserrat Medium"/>
              <a:ea typeface="Montserrat Medium"/>
              <a:cs typeface="Montserrat Medium"/>
              <a:sym typeface="Montserrat Medium"/>
            </a:endParaRPr>
          </a:p>
        </p:txBody>
      </p:sp>
      <p:pic>
        <p:nvPicPr>
          <p:cNvPr id="482" name="Google Shape;482;p55"/>
          <p:cNvPicPr preferRelativeResize="0"/>
          <p:nvPr/>
        </p:nvPicPr>
        <p:blipFill rotWithShape="1">
          <a:blip r:embed="rId3">
            <a:alphaModFix/>
          </a:blip>
          <a:srcRect b="0" l="0" r="0" t="0"/>
          <a:stretch/>
        </p:blipFill>
        <p:spPr>
          <a:xfrm>
            <a:off x="3373757" y="2461957"/>
            <a:ext cx="5740335" cy="1855503"/>
          </a:xfrm>
          <a:prstGeom prst="rect">
            <a:avLst/>
          </a:prstGeom>
          <a:noFill/>
          <a:ln>
            <a:noFill/>
          </a:ln>
        </p:spPr>
      </p:pic>
      <p:pic>
        <p:nvPicPr>
          <p:cNvPr id="483" name="Google Shape;483;p55"/>
          <p:cNvPicPr preferRelativeResize="0"/>
          <p:nvPr/>
        </p:nvPicPr>
        <p:blipFill rotWithShape="1">
          <a:blip r:embed="rId4">
            <a:alphaModFix/>
          </a:blip>
          <a:srcRect b="0" l="0" r="0" t="0"/>
          <a:stretch/>
        </p:blipFill>
        <p:spPr>
          <a:xfrm>
            <a:off x="77841" y="2461957"/>
            <a:ext cx="3373227" cy="228088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56"/>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489" name="Google Shape;489;p5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90" name="Google Shape;490;p56"/>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Plošný sítotisk (flat bed) </a:t>
            </a:r>
            <a:endParaRPr/>
          </a:p>
        </p:txBody>
      </p:sp>
      <p:sp>
        <p:nvSpPr>
          <p:cNvPr id="491" name="Google Shape;491;p56"/>
          <p:cNvSpPr txBox="1"/>
          <p:nvPr/>
        </p:nvSpPr>
        <p:spPr>
          <a:xfrm>
            <a:off x="200375" y="852500"/>
            <a:ext cx="3701700" cy="3664200"/>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Tisknoucí místa tvoří otvory v síťovině, kterými je protlačována tisková barva přímo na potiskovaný materiál pohybem těrky.</a:t>
            </a:r>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Klíčové parametry tisku: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Rychlosti tisku.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Přítlak.</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Odtrh síta (snap–off).</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Proces tisku (tisk / zaplavení).</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Tvrdost těrka, úhel těrky.</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Úhel mezi tištěným motivem a sítem.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Tiskový materiál.</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492" name="Google Shape;492;p56"/>
          <p:cNvSpPr txBox="1"/>
          <p:nvPr/>
        </p:nvSpPr>
        <p:spPr>
          <a:xfrm>
            <a:off x="5363519" y="4570658"/>
            <a:ext cx="1707654"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Plošný sítotisk – princip.</a:t>
            </a:r>
            <a:endParaRPr b="0" i="0" sz="1000" u="none" cap="none" strike="noStrike">
              <a:solidFill>
                <a:srgbClr val="666666"/>
              </a:solidFill>
              <a:latin typeface="Montserrat Medium"/>
              <a:ea typeface="Montserrat Medium"/>
              <a:cs typeface="Montserrat Medium"/>
              <a:sym typeface="Montserrat Medium"/>
            </a:endParaRPr>
          </a:p>
        </p:txBody>
      </p:sp>
      <p:pic>
        <p:nvPicPr>
          <p:cNvPr descr="Fundamentals of Screen-Printing Electrochemical Architectures ..." id="493" name="Google Shape;493;p56"/>
          <p:cNvPicPr preferRelativeResize="0"/>
          <p:nvPr/>
        </p:nvPicPr>
        <p:blipFill rotWithShape="1">
          <a:blip r:embed="rId3">
            <a:alphaModFix/>
          </a:blip>
          <a:srcRect b="0" l="0" r="0" t="0"/>
          <a:stretch/>
        </p:blipFill>
        <p:spPr>
          <a:xfrm>
            <a:off x="4189179" y="1380725"/>
            <a:ext cx="4056334" cy="299201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57"/>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499" name="Google Shape;499;p5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00" name="Google Shape;500;p57"/>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Plošný sítotisk (flat bed) </a:t>
            </a:r>
            <a:endParaRPr/>
          </a:p>
        </p:txBody>
      </p:sp>
      <p:sp>
        <p:nvSpPr>
          <p:cNvPr id="501" name="Google Shape;501;p57"/>
          <p:cNvSpPr txBox="1"/>
          <p:nvPr/>
        </p:nvSpPr>
        <p:spPr>
          <a:xfrm>
            <a:off x="133466" y="852512"/>
            <a:ext cx="3283886" cy="3664184"/>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Druhy síťovin:</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Nylon.</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Polyester.</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Nerezová ocel.</a:t>
            </a:r>
            <a:endParaRPr/>
          </a:p>
        </p:txBody>
      </p:sp>
      <p:sp>
        <p:nvSpPr>
          <p:cNvPr id="502" name="Google Shape;502;p57"/>
          <p:cNvSpPr txBox="1"/>
          <p:nvPr/>
        </p:nvSpPr>
        <p:spPr>
          <a:xfrm>
            <a:off x="2697477" y="4608837"/>
            <a:ext cx="2296601" cy="33966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Geometrie síťoviny.</a:t>
            </a:r>
            <a:endParaRPr b="0" i="0" sz="1000" u="none" cap="none" strike="noStrike">
              <a:solidFill>
                <a:srgbClr val="666666"/>
              </a:solidFill>
              <a:latin typeface="Montserrat Medium"/>
              <a:ea typeface="Montserrat Medium"/>
              <a:cs typeface="Montserrat Medium"/>
              <a:sym typeface="Montserrat Medium"/>
            </a:endParaRPr>
          </a:p>
        </p:txBody>
      </p:sp>
      <p:pic>
        <p:nvPicPr>
          <p:cNvPr id="503" name="Google Shape;503;p57"/>
          <p:cNvPicPr preferRelativeResize="0"/>
          <p:nvPr/>
        </p:nvPicPr>
        <p:blipFill rotWithShape="1">
          <a:blip r:embed="rId3">
            <a:alphaModFix/>
          </a:blip>
          <a:srcRect b="0" l="0" r="0" t="0"/>
          <a:stretch/>
        </p:blipFill>
        <p:spPr>
          <a:xfrm>
            <a:off x="989255" y="2189987"/>
            <a:ext cx="4686617" cy="2421026"/>
          </a:xfrm>
          <a:prstGeom prst="rect">
            <a:avLst/>
          </a:prstGeom>
          <a:noFill/>
          <a:ln>
            <a:noFill/>
          </a:ln>
        </p:spPr>
      </p:pic>
      <p:pic>
        <p:nvPicPr>
          <p:cNvPr descr="mesh dimensions" id="504" name="Google Shape;504;p57"/>
          <p:cNvPicPr preferRelativeResize="0"/>
          <p:nvPr/>
        </p:nvPicPr>
        <p:blipFill rotWithShape="1">
          <a:blip r:embed="rId4">
            <a:alphaModFix/>
          </a:blip>
          <a:srcRect b="16565" l="0" r="0" t="0"/>
          <a:stretch/>
        </p:blipFill>
        <p:spPr>
          <a:xfrm>
            <a:off x="6002977" y="2507302"/>
            <a:ext cx="2661011" cy="137653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58"/>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510" name="Google Shape;510;p5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11" name="Google Shape;511;p58"/>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Plošný sítotisk (flat bed) </a:t>
            </a:r>
            <a:endParaRPr/>
          </a:p>
        </p:txBody>
      </p:sp>
      <p:sp>
        <p:nvSpPr>
          <p:cNvPr id="512" name="Google Shape;512;p58"/>
          <p:cNvSpPr txBox="1"/>
          <p:nvPr/>
        </p:nvSpPr>
        <p:spPr>
          <a:xfrm>
            <a:off x="3341935" y="4518218"/>
            <a:ext cx="2777606" cy="33966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360 mesh, 16 um průměr drátu. </a:t>
            </a:r>
            <a:endParaRPr b="0" i="0" sz="1000" u="none" cap="none" strike="noStrike">
              <a:solidFill>
                <a:srgbClr val="666666"/>
              </a:solidFill>
              <a:latin typeface="Montserrat Medium"/>
              <a:ea typeface="Montserrat Medium"/>
              <a:cs typeface="Montserrat Medium"/>
              <a:sym typeface="Montserrat Medium"/>
            </a:endParaRPr>
          </a:p>
        </p:txBody>
      </p:sp>
      <p:graphicFrame>
        <p:nvGraphicFramePr>
          <p:cNvPr id="513" name="Google Shape;513;p58"/>
          <p:cNvGraphicFramePr/>
          <p:nvPr/>
        </p:nvGraphicFramePr>
        <p:xfrm>
          <a:off x="6119541" y="1398998"/>
          <a:ext cx="3000000" cy="3000000"/>
        </p:xfrm>
        <a:graphic>
          <a:graphicData uri="http://schemas.openxmlformats.org/drawingml/2006/table">
            <a:tbl>
              <a:tblPr>
                <a:noFill/>
                <a:tableStyleId>{FCFB60B3-DCA6-486B-96B7-C2DC94A65197}</a:tableStyleId>
              </a:tblPr>
              <a:tblGrid>
                <a:gridCol w="694400"/>
                <a:gridCol w="694400"/>
                <a:gridCol w="694400"/>
                <a:gridCol w="694400"/>
              </a:tblGrid>
              <a:tr h="347900">
                <a:tc>
                  <a:txBody>
                    <a:bodyPr/>
                    <a:lstStyle/>
                    <a:p>
                      <a:pPr indent="0" lvl="0" marL="0" marR="0" rtl="0" algn="ctr">
                        <a:lnSpc>
                          <a:spcPct val="100000"/>
                        </a:lnSpc>
                        <a:spcBef>
                          <a:spcPts val="0"/>
                        </a:spcBef>
                        <a:spcAft>
                          <a:spcPts val="0"/>
                        </a:spcAft>
                        <a:buNone/>
                      </a:pPr>
                      <a:r>
                        <a:rPr lang="cs-CZ" sz="1000" u="none" cap="none" strike="noStrike"/>
                        <a:t>Mesh</a:t>
                      </a:r>
                      <a:endParaRPr b="1"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Wire Diameter (mm)</a:t>
                      </a:r>
                      <a:endParaRPr b="1"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Opening Width (mm)</a:t>
                      </a:r>
                      <a:endParaRPr b="1"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Opening Area %</a:t>
                      </a:r>
                      <a:endParaRPr b="1"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120mesh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0.1</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0.11</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26.6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130mesh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0.0086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0.11</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31.2</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150mesh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0.066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0.1</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37.4</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165mesh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0.048</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0.1</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44</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180mesh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0.058</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0.08</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33.5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180mesh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0.09</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41.1</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200mesh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0.076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36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200mesh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0.04</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0.089</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46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220mesh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0.048</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0.066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33</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230mesh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0.035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0.071</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46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250mesh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0.04</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0.061</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36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270mesh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0.04</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0.055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38</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300mesh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0.03</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0.053</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40.1</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325mesh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0.04</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0.043</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30</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325mesh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0.028</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42</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400mesh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0.025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0.038</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36</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500mesh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0.025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0.028</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25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36825">
                <a:tc>
                  <a:txBody>
                    <a:bodyPr/>
                    <a:lstStyle/>
                    <a:p>
                      <a:pPr indent="0" lvl="0" marL="0" marR="0" rtl="0" algn="ctr">
                        <a:lnSpc>
                          <a:spcPct val="100000"/>
                        </a:lnSpc>
                        <a:spcBef>
                          <a:spcPts val="0"/>
                        </a:spcBef>
                        <a:spcAft>
                          <a:spcPts val="0"/>
                        </a:spcAft>
                        <a:buNone/>
                      </a:pPr>
                      <a:r>
                        <a:rPr lang="cs-CZ" sz="1000" u="none" cap="none" strike="noStrike"/>
                        <a:t>635mesh</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0.022</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0.015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cs-CZ" sz="1000" u="none" cap="none" strike="noStrike"/>
                        <a:t>14.5</a:t>
                      </a:r>
                      <a:endParaRPr b="0" i="0" sz="1000" u="none" cap="none" strike="noStrike">
                        <a:solidFill>
                          <a:srgbClr val="666666"/>
                        </a:solidFill>
                        <a:latin typeface="Montserrat Medium"/>
                        <a:ea typeface="Montserrat Medium"/>
                        <a:cs typeface="Montserrat Medium"/>
                        <a:sym typeface="Montserrat Medium"/>
                      </a:endParaRPr>
                    </a:p>
                  </a:txBody>
                  <a:tcPr marT="0" marB="0" marR="0" marL="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descr="Výsledek obrázku pro screen printing mesh sizes" id="514" name="Google Shape;514;p58"/>
          <p:cNvPicPr preferRelativeResize="0"/>
          <p:nvPr/>
        </p:nvPicPr>
        <p:blipFill rotWithShape="1">
          <a:blip r:embed="rId3">
            <a:alphaModFix/>
          </a:blip>
          <a:srcRect b="0" l="0" r="0" t="0"/>
          <a:stretch/>
        </p:blipFill>
        <p:spPr>
          <a:xfrm>
            <a:off x="1403854" y="1368570"/>
            <a:ext cx="3389490" cy="1275234"/>
          </a:xfrm>
          <a:prstGeom prst="rect">
            <a:avLst/>
          </a:prstGeom>
          <a:noFill/>
          <a:ln>
            <a:noFill/>
          </a:ln>
        </p:spPr>
      </p:pic>
      <p:sp>
        <p:nvSpPr>
          <p:cNvPr id="515" name="Google Shape;515;p58"/>
          <p:cNvSpPr txBox="1"/>
          <p:nvPr/>
        </p:nvSpPr>
        <p:spPr>
          <a:xfrm>
            <a:off x="1403854" y="1068710"/>
            <a:ext cx="2777606" cy="33966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Značení polymerních síťovin:</a:t>
            </a:r>
            <a:endParaRPr b="0" i="0" sz="1000" u="none" cap="none" strike="noStrike">
              <a:solidFill>
                <a:srgbClr val="666666"/>
              </a:solidFill>
              <a:latin typeface="Montserrat Medium"/>
              <a:ea typeface="Montserrat Medium"/>
              <a:cs typeface="Montserrat Medium"/>
              <a:sym typeface="Montserrat Medium"/>
            </a:endParaRPr>
          </a:p>
        </p:txBody>
      </p:sp>
      <p:sp>
        <p:nvSpPr>
          <p:cNvPr id="516" name="Google Shape;516;p58"/>
          <p:cNvSpPr txBox="1"/>
          <p:nvPr/>
        </p:nvSpPr>
        <p:spPr>
          <a:xfrm>
            <a:off x="6045402" y="1068202"/>
            <a:ext cx="2777606" cy="33966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Značení nerezových síťovin:</a:t>
            </a:r>
            <a:endParaRPr b="0" i="0" sz="1000" u="none" cap="none" strike="noStrike">
              <a:solidFill>
                <a:srgbClr val="666666"/>
              </a:solidFill>
              <a:latin typeface="Montserrat Medium"/>
              <a:ea typeface="Montserrat Medium"/>
              <a:cs typeface="Montserrat Medium"/>
              <a:sym typeface="Montserrat Medium"/>
            </a:endParaRPr>
          </a:p>
        </p:txBody>
      </p:sp>
      <p:pic>
        <p:nvPicPr>
          <p:cNvPr id="517" name="Google Shape;517;p58"/>
          <p:cNvPicPr preferRelativeResize="0"/>
          <p:nvPr/>
        </p:nvPicPr>
        <p:blipFill rotWithShape="1">
          <a:blip r:embed="rId4">
            <a:alphaModFix/>
          </a:blip>
          <a:srcRect b="2547" l="4402" r="50000" t="51992"/>
          <a:stretch/>
        </p:blipFill>
        <p:spPr>
          <a:xfrm>
            <a:off x="1219199" y="2830947"/>
            <a:ext cx="2272291" cy="1978389"/>
          </a:xfrm>
          <a:prstGeom prst="rect">
            <a:avLst/>
          </a:prstGeom>
          <a:noFill/>
          <a:ln>
            <a:noFill/>
          </a:ln>
        </p:spPr>
      </p:pic>
      <p:pic>
        <p:nvPicPr>
          <p:cNvPr id="518" name="Google Shape;518;p58"/>
          <p:cNvPicPr preferRelativeResize="0"/>
          <p:nvPr/>
        </p:nvPicPr>
        <p:blipFill rotWithShape="1">
          <a:blip r:embed="rId5">
            <a:alphaModFix/>
          </a:blip>
          <a:srcRect b="0" l="0" r="0" t="0"/>
          <a:stretch/>
        </p:blipFill>
        <p:spPr>
          <a:xfrm>
            <a:off x="3643278" y="2974092"/>
            <a:ext cx="2127251" cy="159543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59"/>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524" name="Google Shape;524;p5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25" name="Google Shape;525;p59"/>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Plošný sítotisk (flat bed) </a:t>
            </a:r>
            <a:endParaRPr/>
          </a:p>
        </p:txBody>
      </p:sp>
      <p:sp>
        <p:nvSpPr>
          <p:cNvPr id="526" name="Google Shape;526;p59"/>
          <p:cNvSpPr txBox="1"/>
          <p:nvPr/>
        </p:nvSpPr>
        <p:spPr>
          <a:xfrm>
            <a:off x="133466" y="852512"/>
            <a:ext cx="3283886" cy="3664184"/>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Síto:</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Rám.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Síťovina.</a:t>
            </a:r>
            <a:endParaRPr/>
          </a:p>
          <a:p>
            <a:pPr indent="-171450" lvl="1" marL="781050" marR="0" rtl="0" algn="l">
              <a:lnSpc>
                <a:spcPct val="100000"/>
              </a:lnSpc>
              <a:spcBef>
                <a:spcPts val="600"/>
              </a:spcBef>
              <a:spcAft>
                <a:spcPts val="0"/>
              </a:spcAft>
              <a:buClr>
                <a:srgbClr val="666666"/>
              </a:buClr>
              <a:buSzPts val="1200"/>
              <a:buFont typeface="Montserrat Medium"/>
              <a:buChar char="○"/>
            </a:pPr>
            <a:r>
              <a:rPr b="0" i="0" lang="cs-CZ" sz="1050" u="none" cap="none" strike="noStrike">
                <a:solidFill>
                  <a:srgbClr val="666666"/>
                </a:solidFill>
                <a:latin typeface="Montserrat Medium"/>
                <a:ea typeface="Montserrat Medium"/>
                <a:cs typeface="Montserrat Medium"/>
                <a:sym typeface="Montserrat Medium"/>
              </a:rPr>
              <a:t>Polyesterová vlákna – pro běžné tisky.</a:t>
            </a:r>
            <a:endParaRPr/>
          </a:p>
          <a:p>
            <a:pPr indent="-171450" lvl="1" marL="781050" marR="0" rtl="0" algn="l">
              <a:lnSpc>
                <a:spcPct val="100000"/>
              </a:lnSpc>
              <a:spcBef>
                <a:spcPts val="600"/>
              </a:spcBef>
              <a:spcAft>
                <a:spcPts val="0"/>
              </a:spcAft>
              <a:buClr>
                <a:srgbClr val="666666"/>
              </a:buClr>
              <a:buSzPts val="1200"/>
              <a:buFont typeface="Montserrat Medium"/>
              <a:buChar char="○"/>
            </a:pPr>
            <a:r>
              <a:rPr b="0" i="0" lang="cs-CZ" sz="1050" u="none" cap="none" strike="noStrike">
                <a:solidFill>
                  <a:srgbClr val="666666"/>
                </a:solidFill>
                <a:latin typeface="Montserrat Medium"/>
                <a:ea typeface="Montserrat Medium"/>
                <a:cs typeface="Montserrat Medium"/>
                <a:sym typeface="Montserrat Medium"/>
              </a:rPr>
              <a:t>Nerezová vlákna – pro speciální tisky.</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Emulze.</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527" name="Google Shape;527;p59"/>
          <p:cNvSpPr txBox="1"/>
          <p:nvPr/>
        </p:nvSpPr>
        <p:spPr>
          <a:xfrm>
            <a:off x="6242993" y="4557865"/>
            <a:ext cx="1707654" cy="258117"/>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Realizace síta.</a:t>
            </a:r>
            <a:endParaRPr b="0" i="0" sz="1000" u="none" cap="none" strike="noStrike">
              <a:solidFill>
                <a:srgbClr val="666666"/>
              </a:solidFill>
              <a:latin typeface="Montserrat Medium"/>
              <a:ea typeface="Montserrat Medium"/>
              <a:cs typeface="Montserrat Medium"/>
              <a:sym typeface="Montserrat Medium"/>
            </a:endParaRPr>
          </a:p>
        </p:txBody>
      </p:sp>
      <p:pic>
        <p:nvPicPr>
          <p:cNvPr descr="Související obrázek" id="528" name="Google Shape;528;p59"/>
          <p:cNvPicPr preferRelativeResize="0"/>
          <p:nvPr/>
        </p:nvPicPr>
        <p:blipFill rotWithShape="1">
          <a:blip r:embed="rId3">
            <a:alphaModFix/>
          </a:blip>
          <a:srcRect b="0" l="0" r="0" t="0"/>
          <a:stretch/>
        </p:blipFill>
        <p:spPr>
          <a:xfrm>
            <a:off x="7115175" y="903665"/>
            <a:ext cx="1982183" cy="1339956"/>
          </a:xfrm>
          <a:prstGeom prst="rect">
            <a:avLst/>
          </a:prstGeom>
          <a:noFill/>
          <a:ln>
            <a:noFill/>
          </a:ln>
        </p:spPr>
      </p:pic>
      <p:pic>
        <p:nvPicPr>
          <p:cNvPr descr="Výsledek obrázku pro screen printing frame manufacturing process" id="529" name="Google Shape;529;p59"/>
          <p:cNvPicPr preferRelativeResize="0"/>
          <p:nvPr/>
        </p:nvPicPr>
        <p:blipFill rotWithShape="1">
          <a:blip r:embed="rId4">
            <a:alphaModFix/>
          </a:blip>
          <a:srcRect b="0" l="0" r="0" t="0"/>
          <a:stretch/>
        </p:blipFill>
        <p:spPr>
          <a:xfrm>
            <a:off x="3406166" y="560525"/>
            <a:ext cx="1556258" cy="1556258"/>
          </a:xfrm>
          <a:prstGeom prst="rect">
            <a:avLst/>
          </a:prstGeom>
          <a:noFill/>
          <a:ln>
            <a:noFill/>
          </a:ln>
        </p:spPr>
      </p:pic>
      <p:pic>
        <p:nvPicPr>
          <p:cNvPr descr="Výsledek obrázku pro screen printing frame manufacturing process" id="530" name="Google Shape;530;p59"/>
          <p:cNvPicPr preferRelativeResize="0"/>
          <p:nvPr/>
        </p:nvPicPr>
        <p:blipFill rotWithShape="1">
          <a:blip r:embed="rId5">
            <a:alphaModFix/>
          </a:blip>
          <a:srcRect b="0" l="0" r="0" t="0"/>
          <a:stretch/>
        </p:blipFill>
        <p:spPr>
          <a:xfrm>
            <a:off x="2130649" y="2965793"/>
            <a:ext cx="1704975" cy="1714500"/>
          </a:xfrm>
          <a:prstGeom prst="rect">
            <a:avLst/>
          </a:prstGeom>
          <a:noFill/>
          <a:ln>
            <a:noFill/>
          </a:ln>
        </p:spPr>
      </p:pic>
      <p:sp>
        <p:nvSpPr>
          <p:cNvPr id="531" name="Google Shape;531;p59"/>
          <p:cNvSpPr/>
          <p:nvPr/>
        </p:nvSpPr>
        <p:spPr>
          <a:xfrm rot="7769110">
            <a:off x="3605592" y="2260672"/>
            <a:ext cx="378823" cy="418012"/>
          </a:xfrm>
          <a:prstGeom prst="rightArrow">
            <a:avLst>
              <a:gd fmla="val 50000" name="adj1"/>
              <a:gd fmla="val 50000" name="adj2"/>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2" name="Google Shape;532;p59"/>
          <p:cNvSpPr/>
          <p:nvPr/>
        </p:nvSpPr>
        <p:spPr>
          <a:xfrm>
            <a:off x="6400622" y="3478832"/>
            <a:ext cx="378823" cy="418012"/>
          </a:xfrm>
          <a:prstGeom prst="rightArrow">
            <a:avLst>
              <a:gd fmla="val 50000" name="adj1"/>
              <a:gd fmla="val 50000" name="adj2"/>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Související obrázek" id="533" name="Google Shape;533;p59"/>
          <p:cNvPicPr preferRelativeResize="0"/>
          <p:nvPr/>
        </p:nvPicPr>
        <p:blipFill rotWithShape="1">
          <a:blip r:embed="rId6">
            <a:alphaModFix/>
          </a:blip>
          <a:srcRect b="0" l="0" r="0" t="6530"/>
          <a:stretch/>
        </p:blipFill>
        <p:spPr>
          <a:xfrm>
            <a:off x="5218589" y="872869"/>
            <a:ext cx="1454793" cy="913365"/>
          </a:xfrm>
          <a:prstGeom prst="rect">
            <a:avLst/>
          </a:prstGeom>
          <a:noFill/>
          <a:ln>
            <a:noFill/>
          </a:ln>
        </p:spPr>
      </p:pic>
      <p:pic>
        <p:nvPicPr>
          <p:cNvPr descr="Výsledek obrázku pro screen printing emulsion" id="534" name="Google Shape;534;p59"/>
          <p:cNvPicPr preferRelativeResize="0"/>
          <p:nvPr/>
        </p:nvPicPr>
        <p:blipFill rotWithShape="1">
          <a:blip r:embed="rId7">
            <a:alphaModFix/>
          </a:blip>
          <a:srcRect b="0" l="0" r="0" t="0"/>
          <a:stretch/>
        </p:blipFill>
        <p:spPr>
          <a:xfrm>
            <a:off x="4362067" y="2377085"/>
            <a:ext cx="1796352" cy="1250261"/>
          </a:xfrm>
          <a:prstGeom prst="rect">
            <a:avLst/>
          </a:prstGeom>
          <a:noFill/>
          <a:ln>
            <a:noFill/>
          </a:ln>
        </p:spPr>
      </p:pic>
      <p:pic>
        <p:nvPicPr>
          <p:cNvPr descr="Výsledek obrázku pro screen printing emulsion" id="535" name="Google Shape;535;p59"/>
          <p:cNvPicPr preferRelativeResize="0"/>
          <p:nvPr/>
        </p:nvPicPr>
        <p:blipFill rotWithShape="1">
          <a:blip r:embed="rId8">
            <a:alphaModFix/>
          </a:blip>
          <a:srcRect b="0" l="0" r="0" t="0"/>
          <a:stretch/>
        </p:blipFill>
        <p:spPr>
          <a:xfrm>
            <a:off x="4374151" y="3672924"/>
            <a:ext cx="1796352" cy="1239117"/>
          </a:xfrm>
          <a:prstGeom prst="rect">
            <a:avLst/>
          </a:prstGeom>
          <a:noFill/>
          <a:ln>
            <a:noFill/>
          </a:ln>
        </p:spPr>
      </p:pic>
      <p:pic>
        <p:nvPicPr>
          <p:cNvPr descr="Výsledek obrázku pro screen printing emulsion" id="536" name="Google Shape;536;p59"/>
          <p:cNvPicPr preferRelativeResize="0"/>
          <p:nvPr/>
        </p:nvPicPr>
        <p:blipFill rotWithShape="1">
          <a:blip r:embed="rId9">
            <a:alphaModFix/>
          </a:blip>
          <a:srcRect b="0" l="0" r="0" t="0"/>
          <a:stretch/>
        </p:blipFill>
        <p:spPr>
          <a:xfrm>
            <a:off x="6900469" y="3042220"/>
            <a:ext cx="2196889" cy="1250262"/>
          </a:xfrm>
          <a:prstGeom prst="rect">
            <a:avLst/>
          </a:prstGeom>
          <a:noFill/>
          <a:ln>
            <a:noFill/>
          </a:ln>
        </p:spPr>
      </p:pic>
      <p:sp>
        <p:nvSpPr>
          <p:cNvPr id="537" name="Google Shape;537;p59"/>
          <p:cNvSpPr/>
          <p:nvPr/>
        </p:nvSpPr>
        <p:spPr>
          <a:xfrm>
            <a:off x="4892595" y="1114828"/>
            <a:ext cx="258116" cy="258116"/>
          </a:xfrm>
          <a:prstGeom prst="plus">
            <a:avLst>
              <a:gd fmla="val 37572" name="adj"/>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8" name="Google Shape;538;p59"/>
          <p:cNvSpPr/>
          <p:nvPr/>
        </p:nvSpPr>
        <p:spPr>
          <a:xfrm>
            <a:off x="6771973" y="1095509"/>
            <a:ext cx="258116" cy="258116"/>
          </a:xfrm>
          <a:prstGeom prst="plus">
            <a:avLst>
              <a:gd fmla="val 37572" name="adj"/>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9" name="Google Shape;539;p59"/>
          <p:cNvSpPr/>
          <p:nvPr/>
        </p:nvSpPr>
        <p:spPr>
          <a:xfrm>
            <a:off x="3912541" y="3537345"/>
            <a:ext cx="307777" cy="307777"/>
          </a:xfrm>
          <a:prstGeom prst="plus">
            <a:avLst>
              <a:gd fmla="val 37572" name="adj"/>
            </a:avLst>
          </a:prstGeom>
          <a:solidFill>
            <a:schemeClr val="accent2">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60"/>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545" name="Google Shape;545;p60"/>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Rotační sítotisk </a:t>
            </a:r>
            <a:endParaRPr/>
          </a:p>
        </p:txBody>
      </p:sp>
      <p:sp>
        <p:nvSpPr>
          <p:cNvPr id="546" name="Google Shape;546;p60"/>
          <p:cNvSpPr txBox="1"/>
          <p:nvPr/>
        </p:nvSpPr>
        <p:spPr>
          <a:xfrm>
            <a:off x="133466" y="852512"/>
            <a:ext cx="3283886" cy="3664184"/>
          </a:xfrm>
          <a:prstGeom prst="rect">
            <a:avLst/>
          </a:prstGeom>
          <a:noFill/>
          <a:ln>
            <a:noFill/>
          </a:ln>
        </p:spPr>
        <p:txBody>
          <a:bodyPr anchorCtr="0" anchor="t" bIns="91425" lIns="91425" spcFirstLastPara="1" rIns="91425" wrap="square" tIns="91425">
            <a:noAutofit/>
          </a:bodyPr>
          <a:lstStyle/>
          <a:p>
            <a:pPr indent="0" lvl="0" marL="152400" marR="0" rtl="0" algn="l">
              <a:lnSpc>
                <a:spcPct val="150000"/>
              </a:lnSpc>
              <a:spcBef>
                <a:spcPts val="0"/>
              </a:spcBef>
              <a:spcAft>
                <a:spcPts val="0"/>
              </a:spcAft>
              <a:buClr>
                <a:srgbClr val="666666"/>
              </a:buClr>
              <a:buSzPts val="1200"/>
              <a:buFont typeface="Montserrat Medium"/>
              <a:buNone/>
            </a:pPr>
            <a:r>
              <a:rPr b="0" i="0" lang="cs-CZ" sz="1200" u="none" cap="none" strike="noStrike">
                <a:solidFill>
                  <a:srgbClr val="666666"/>
                </a:solidFill>
                <a:latin typeface="Montserrat Medium"/>
                <a:ea typeface="Montserrat Medium"/>
                <a:cs typeface="Montserrat Medium"/>
                <a:sym typeface="Montserrat Medium"/>
              </a:rPr>
              <a:t>Místo rámu se sítem válec s otvory</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Motivy na válci vytvořeny zakrytím otvorů fotocitlivou emulzí (jako u plošného sítotisku) </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Rychlost tisku:</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25 – 50 m/min</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U klasického sítotisku  max 10 m/min</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id="547" name="Google Shape;547;p60"/>
          <p:cNvPicPr preferRelativeResize="0"/>
          <p:nvPr/>
        </p:nvPicPr>
        <p:blipFill rotWithShape="1">
          <a:blip r:embed="rId3">
            <a:alphaModFix/>
          </a:blip>
          <a:srcRect b="0" l="0" r="0" t="0"/>
          <a:stretch/>
        </p:blipFill>
        <p:spPr>
          <a:xfrm>
            <a:off x="2881223" y="2978803"/>
            <a:ext cx="5952543" cy="1919655"/>
          </a:xfrm>
          <a:prstGeom prst="rect">
            <a:avLst/>
          </a:prstGeom>
          <a:noFill/>
          <a:ln>
            <a:noFill/>
          </a:ln>
        </p:spPr>
      </p:pic>
      <p:pic>
        <p:nvPicPr>
          <p:cNvPr id="548" name="Google Shape;548;p60"/>
          <p:cNvPicPr preferRelativeResize="0"/>
          <p:nvPr/>
        </p:nvPicPr>
        <p:blipFill rotWithShape="1">
          <a:blip r:embed="rId4">
            <a:alphaModFix/>
          </a:blip>
          <a:srcRect b="49686" l="0" r="65975" t="0"/>
          <a:stretch/>
        </p:blipFill>
        <p:spPr>
          <a:xfrm>
            <a:off x="4594095" y="831852"/>
            <a:ext cx="2067389" cy="1911018"/>
          </a:xfrm>
          <a:prstGeom prst="rect">
            <a:avLst/>
          </a:prstGeom>
          <a:noFill/>
          <a:ln>
            <a:noFill/>
          </a:ln>
        </p:spPr>
      </p:pic>
      <p:pic>
        <p:nvPicPr>
          <p:cNvPr descr="Výsledek obrázku pro rotary screen printing" id="549" name="Google Shape;549;p60"/>
          <p:cNvPicPr preferRelativeResize="0"/>
          <p:nvPr/>
        </p:nvPicPr>
        <p:blipFill rotWithShape="1">
          <a:blip r:embed="rId5">
            <a:alphaModFix/>
          </a:blip>
          <a:srcRect b="0" l="0" r="0" t="0"/>
          <a:stretch/>
        </p:blipFill>
        <p:spPr>
          <a:xfrm>
            <a:off x="6865741" y="852511"/>
            <a:ext cx="1890359" cy="189035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6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555" name="Google Shape;555;p61"/>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Rotační sítotisk </a:t>
            </a:r>
            <a:endParaRPr/>
          </a:p>
        </p:txBody>
      </p:sp>
      <p:pic>
        <p:nvPicPr>
          <p:cNvPr descr="http://www.svettisku.cz/buxus/images/sito_rol_mat_1_ST_6_06.jpg" id="556" name="Google Shape;556;p61"/>
          <p:cNvPicPr preferRelativeResize="0"/>
          <p:nvPr/>
        </p:nvPicPr>
        <p:blipFill rotWithShape="1">
          <a:blip r:embed="rId3">
            <a:alphaModFix/>
          </a:blip>
          <a:srcRect b="0" l="0" r="0" t="0"/>
          <a:stretch/>
        </p:blipFill>
        <p:spPr>
          <a:xfrm>
            <a:off x="4699406" y="1133622"/>
            <a:ext cx="4138535" cy="3103901"/>
          </a:xfrm>
          <a:prstGeom prst="rect">
            <a:avLst/>
          </a:prstGeom>
          <a:noFill/>
          <a:ln>
            <a:noFill/>
          </a:ln>
        </p:spPr>
      </p:pic>
      <p:pic>
        <p:nvPicPr>
          <p:cNvPr id="557" name="Google Shape;557;p61"/>
          <p:cNvPicPr preferRelativeResize="0"/>
          <p:nvPr/>
        </p:nvPicPr>
        <p:blipFill rotWithShape="1">
          <a:blip r:embed="rId4">
            <a:alphaModFix/>
          </a:blip>
          <a:srcRect b="0" l="0" r="0" t="0"/>
          <a:stretch/>
        </p:blipFill>
        <p:spPr>
          <a:xfrm>
            <a:off x="323777" y="1444723"/>
            <a:ext cx="4178670" cy="27928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62"/>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563" name="Google Shape;563;p6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64" name="Google Shape;564;p62"/>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Sítotisk - parametry </a:t>
            </a:r>
            <a:r>
              <a:rPr lang="cs-CZ"/>
              <a:t>ovlivňující</a:t>
            </a:r>
            <a:r>
              <a:rPr lang="cs-CZ"/>
              <a:t> kvalitu tisku </a:t>
            </a:r>
            <a:endParaRPr/>
          </a:p>
        </p:txBody>
      </p:sp>
      <p:sp>
        <p:nvSpPr>
          <p:cNvPr id="565" name="Google Shape;565;p62"/>
          <p:cNvSpPr txBox="1"/>
          <p:nvPr/>
        </p:nvSpPr>
        <p:spPr>
          <a:xfrm>
            <a:off x="3377851" y="4672750"/>
            <a:ext cx="2388300" cy="2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Parametry ovlivňující tisk.</a:t>
            </a:r>
            <a:endParaRPr b="0" i="0" sz="1000" u="none" cap="none" strike="noStrike">
              <a:solidFill>
                <a:srgbClr val="666666"/>
              </a:solidFill>
              <a:latin typeface="Montserrat Medium"/>
              <a:ea typeface="Montserrat Medium"/>
              <a:cs typeface="Montserrat Medium"/>
              <a:sym typeface="Montserrat Medium"/>
            </a:endParaRPr>
          </a:p>
        </p:txBody>
      </p:sp>
      <p:pic>
        <p:nvPicPr>
          <p:cNvPr descr="Figure 1: The quality of polymeric thick-film circuits is dependent upon different parameters and will be determined through a multiplicity of influencing factors." id="566" name="Google Shape;566;p62"/>
          <p:cNvPicPr preferRelativeResize="0"/>
          <p:nvPr/>
        </p:nvPicPr>
        <p:blipFill rotWithShape="1">
          <a:blip r:embed="rId3">
            <a:alphaModFix/>
          </a:blip>
          <a:srcRect b="0" l="0" r="0" t="0"/>
          <a:stretch/>
        </p:blipFill>
        <p:spPr>
          <a:xfrm>
            <a:off x="1714500" y="957263"/>
            <a:ext cx="6358292" cy="359243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63"/>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572" name="Google Shape;572;p6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73" name="Google Shape;573;p63"/>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Sítotisk</a:t>
            </a:r>
            <a:endParaRPr/>
          </a:p>
        </p:txBody>
      </p:sp>
      <p:sp>
        <p:nvSpPr>
          <p:cNvPr id="574" name="Google Shape;574;p63"/>
          <p:cNvSpPr txBox="1"/>
          <p:nvPr/>
        </p:nvSpPr>
        <p:spPr>
          <a:xfrm>
            <a:off x="-70650" y="834067"/>
            <a:ext cx="8520600" cy="598500"/>
          </a:xfrm>
          <a:prstGeom prst="rect">
            <a:avLst/>
          </a:prstGeom>
          <a:noFill/>
          <a:ln>
            <a:noFill/>
          </a:ln>
        </p:spPr>
        <p:txBody>
          <a:bodyPr anchorCtr="0" anchor="t" bIns="91425" lIns="91425" spcFirstLastPara="1" rIns="91425" wrap="square" tIns="91425">
            <a:noAutofit/>
          </a:bodyPr>
          <a:lstStyle/>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Plošný sítotisk na RTR lince</a:t>
            </a:r>
            <a:endParaRPr/>
          </a:p>
          <a:p>
            <a:pPr indent="-95250" lvl="0" marL="534988"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575" name="Google Shape;575;p63"/>
          <p:cNvSpPr txBox="1"/>
          <p:nvPr/>
        </p:nvSpPr>
        <p:spPr>
          <a:xfrm>
            <a:off x="2846998" y="4869325"/>
            <a:ext cx="4080000" cy="2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https://www.youtube.com/watch?v=bST8m63mVpA</a:t>
            </a:r>
            <a:endParaRPr b="0" i="0" sz="1000" u="none" cap="none" strike="noStrike">
              <a:solidFill>
                <a:srgbClr val="666666"/>
              </a:solidFill>
              <a:latin typeface="Montserrat Medium"/>
              <a:ea typeface="Montserrat Medium"/>
              <a:cs typeface="Montserrat Medium"/>
              <a:sym typeface="Montserrat Medium"/>
            </a:endParaRPr>
          </a:p>
        </p:txBody>
      </p:sp>
      <p:pic>
        <p:nvPicPr>
          <p:cNvPr descr=" " id="576" name="Google Shape;576;p63" title="DIGICON SERIES 2 with FLAT BED SCREEN PRINTING UNIT">
            <a:hlinkClick r:id="rId3"/>
          </p:cNvPr>
          <p:cNvPicPr preferRelativeResize="0"/>
          <p:nvPr/>
        </p:nvPicPr>
        <p:blipFill>
          <a:blip r:embed="rId4">
            <a:alphaModFix/>
          </a:blip>
          <a:stretch>
            <a:fillRect/>
          </a:stretch>
        </p:blipFill>
        <p:spPr>
          <a:xfrm>
            <a:off x="2546799" y="1121850"/>
            <a:ext cx="5098250" cy="3823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6"/>
                                        </p:tgtEl>
                                        <p:attrNameLst>
                                          <p:attrName>style.visibility</p:attrName>
                                        </p:attrNameLst>
                                      </p:cBhvr>
                                      <p:to>
                                        <p:strVal val="visible"/>
                                      </p:to>
                                    </p:set>
                                    <p:animEffect filter="fade" transition="in">
                                      <p:cBhvr>
                                        <p:cTn dur="1000"/>
                                        <p:tgtEl>
                                          <p:spTgt spid="5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64"/>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582" name="Google Shape;582;p6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83" name="Google Shape;583;p64"/>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Sítotisk</a:t>
            </a:r>
            <a:endParaRPr/>
          </a:p>
        </p:txBody>
      </p:sp>
      <p:sp>
        <p:nvSpPr>
          <p:cNvPr id="584" name="Google Shape;584;p64"/>
          <p:cNvSpPr txBox="1"/>
          <p:nvPr/>
        </p:nvSpPr>
        <p:spPr>
          <a:xfrm>
            <a:off x="155151" y="826040"/>
            <a:ext cx="8520600" cy="3664184"/>
          </a:xfrm>
          <a:prstGeom prst="rect">
            <a:avLst/>
          </a:prstGeom>
          <a:noFill/>
          <a:ln>
            <a:noFill/>
          </a:ln>
        </p:spPr>
        <p:txBody>
          <a:bodyPr anchorCtr="0" anchor="t" bIns="91425" lIns="91425" spcFirstLastPara="1" rIns="91425" wrap="square" tIns="91425">
            <a:noAutofit/>
          </a:bodyPr>
          <a:lstStyle/>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Plošný sítotisk s kontinuálním tiskem </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585" name="Google Shape;585;p64"/>
          <p:cNvSpPr txBox="1"/>
          <p:nvPr/>
        </p:nvSpPr>
        <p:spPr>
          <a:xfrm>
            <a:off x="2773500" y="4935300"/>
            <a:ext cx="4116900" cy="2082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https://www.youtube.com/watch?v=q_RYZEWRA1I</a:t>
            </a:r>
            <a:endParaRPr b="0" i="0" sz="1000" u="none" cap="none" strike="noStrike">
              <a:solidFill>
                <a:srgbClr val="666666"/>
              </a:solidFill>
              <a:latin typeface="Montserrat Medium"/>
              <a:ea typeface="Montserrat Medium"/>
              <a:cs typeface="Montserrat Medium"/>
              <a:sym typeface="Montserrat Medium"/>
            </a:endParaRPr>
          </a:p>
        </p:txBody>
      </p:sp>
      <p:pic>
        <p:nvPicPr>
          <p:cNvPr descr="Screen printing on flexible foils is one of Mekoprint's core competences. We advantageously for the customer optimise the process and offer printing on sheets as well as in automated roll-to-roll production installations.&#10;Irrespective of the production form, Mekoprint's end product is optimised for direct pick-and-place a the customer's location.&#10;&#10;See more at: https://mekoprint.dk/technologies-uk/screen-printing-on-flexible-foils-uk.aspx" id="586" name="Google Shape;586;p64" title="Mekoprint Electronics - silk-screen printing and die cutting">
            <a:hlinkClick r:id="rId3"/>
          </p:cNvPr>
          <p:cNvPicPr preferRelativeResize="0"/>
          <p:nvPr/>
        </p:nvPicPr>
        <p:blipFill>
          <a:blip r:embed="rId4">
            <a:alphaModFix/>
          </a:blip>
          <a:stretch>
            <a:fillRect/>
          </a:stretch>
        </p:blipFill>
        <p:spPr>
          <a:xfrm>
            <a:off x="2009751" y="1163425"/>
            <a:ext cx="5029166" cy="3771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6"/>
                                        </p:tgtEl>
                                        <p:attrNameLst>
                                          <p:attrName>style.visibility</p:attrName>
                                        </p:attrNameLst>
                                      </p:cBhvr>
                                      <p:to>
                                        <p:strVal val="visible"/>
                                      </p:to>
                                    </p:set>
                                    <p:animEffect filter="fade" transition="in">
                                      <p:cBhvr>
                                        <p:cTn dur="1000"/>
                                        <p:tgtEl>
                                          <p:spTgt spid="5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65"/>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592" name="Google Shape;592;p6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593" name="Google Shape;593;p65"/>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Sítotisk</a:t>
            </a:r>
            <a:endParaRPr/>
          </a:p>
        </p:txBody>
      </p:sp>
      <p:sp>
        <p:nvSpPr>
          <p:cNvPr id="594" name="Google Shape;594;p65"/>
          <p:cNvSpPr txBox="1"/>
          <p:nvPr/>
        </p:nvSpPr>
        <p:spPr>
          <a:xfrm>
            <a:off x="155151" y="826040"/>
            <a:ext cx="8520600" cy="3664184"/>
          </a:xfrm>
          <a:prstGeom prst="rect">
            <a:avLst/>
          </a:prstGeom>
          <a:noFill/>
          <a:ln>
            <a:noFill/>
          </a:ln>
        </p:spPr>
        <p:txBody>
          <a:bodyPr anchorCtr="0" anchor="t" bIns="91425" lIns="91425" spcFirstLastPara="1" rIns="91425" wrap="square" tIns="91425">
            <a:noAutofit/>
          </a:bodyPr>
          <a:lstStyle/>
          <a:p>
            <a:pPr indent="-171450" lvl="0" marL="534988"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Rotační sítotisk s kontinuálním tiskem </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595" name="Google Shape;595;p65"/>
          <p:cNvSpPr txBox="1"/>
          <p:nvPr/>
        </p:nvSpPr>
        <p:spPr>
          <a:xfrm>
            <a:off x="2665151" y="4867475"/>
            <a:ext cx="4015500" cy="2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https://www.youtube.com/watch?v=-7436UInA9w</a:t>
            </a:r>
            <a:endParaRPr b="0" i="0" sz="1000" u="none" cap="none" strike="noStrike">
              <a:solidFill>
                <a:srgbClr val="666666"/>
              </a:solidFill>
              <a:latin typeface="Montserrat Medium"/>
              <a:ea typeface="Montserrat Medium"/>
              <a:cs typeface="Montserrat Medium"/>
              <a:sym typeface="Montserrat Medium"/>
            </a:endParaRPr>
          </a:p>
        </p:txBody>
      </p:sp>
      <p:pic>
        <p:nvPicPr>
          <p:cNvPr descr="rotary screen printing machine, rotary screen printing repeat sizes, rotary screen printing machine diagram, rotary screen printing process, rotary screen printing machine price, rotary screen printing fabric, rotary screen printing diagram, rotary screen printing advantages and disadvantages, rotary screen printing advantages, rotary screen printing assembly, tirupur rotary screen printing association, automatic rotary screen printing machine, automatic rotary screen printing, flat and rotary screen printing, difference between rotary screen printing and roller printing, of rotary screen printing, advantages of rotary screen printing, disadvantages of rotary screen printing, working of rotary screen printing machine, preparation of rotary screen printing, cost of rotary screen printing machine, use of rotary screen printing, rotary screen printer, rotary screen printing companies, rotary screen printing cylinder, rotary screen printing machine china, rotary screen printing machine cost, rotary screen printing machine hs code, rotary screen printing machine parts hs code, rotary screen printing machine for sale in china, cmyk rotary screen textile printing, rotary screen printing disadvantages, rotary screen printing diy, diy rotary screen printing machine, discount rotary screen printing machine, what is rotary screen printing, rotary screen printing equipment, rotary screen printing em português, rotary printing screen engraving, rotary screen printing en español, rotary screen printers for sale, rotary screen for printing, rotary screen for printing machine, rotary screen printing machine for sale, rotary screen printing machine for sale philippines, rotary silk screen printing machine for sale philippines, gallus rotary screen printing, how rotary screen printing Works, how does rotary screen printing work, hot melt rotary screen printing, how to make rotary screen printing, hs code for rotary screen printing, rotary screen printing in textile, rotary screen printing inks, rotary screen printing ink viscosity, rotary screen printing in italiano, rotary screen printing machine price in india, rotary screen printing machine manufacturers india, ichinose rotary screen printing machine, rotary screen printing jobs, jual screen printing rotary, rotary screen printing labels, laxmi rotary screen printing machine, rotary screen printing machine manufacturers, rotary screen printing machine pdf, rotary screen printing machine philippines, narrow web rotary screen printing, rotary screen printing on fabric, rotary screen printing ppt, rotary screen printing pdf, rotary screen printing process pdf, rotary screen printing press, rotary screen printing price, rotary screen printing problems, rotary screen printing roller, reggiani rotary screen printing machine, rapid rotary screen printing machine, rotary screen for rotary screen printing machine, rotary screen printing slideshare, rotary screen printing stork, rotary screen printing steps, rotary screen print suppliers, rotary printing screen size, rotary screen printing machine spare parts, rotary screen printing table, rotary screen printing troubleshooting, rotary screen printing textiles, rotary screen printing traduccion, rotary screen printing youtube, textile rotary screen printing process, telstar rotary screen printing, rotary screen printing uk, rotary screen printer uk, used rotary screen printing machine, rotary screen printing video, rotary printing vs screen printing, rotary screen printing wikipedia, rotary screen printing wiki, rotary screen printing wallpaper, rotary screen printing definition, yansen rotary screen printing, zimmer rotary screen printing machine, 8x8 rotary screen printing machine, rotary screen" id="596" name="Google Shape;596;p65" title="Rotary Screen Printing Method #printing #rotaryscreenprintingmachine #flatbedscreenprintingmachine">
            <a:hlinkClick r:id="rId3"/>
          </p:cNvPr>
          <p:cNvPicPr preferRelativeResize="0"/>
          <p:nvPr/>
        </p:nvPicPr>
        <p:blipFill>
          <a:blip r:embed="rId4">
            <a:alphaModFix/>
          </a:blip>
          <a:stretch>
            <a:fillRect/>
          </a:stretch>
        </p:blipFill>
        <p:spPr>
          <a:xfrm>
            <a:off x="2129450" y="1126675"/>
            <a:ext cx="4987733" cy="3740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1000"/>
                                        <p:tgtEl>
                                          <p:spTgt spid="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66"/>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aditivní výrobu FPC</a:t>
            </a:r>
            <a:endParaRPr b="1">
              <a:latin typeface="Montserrat"/>
              <a:ea typeface="Montserrat"/>
              <a:cs typeface="Montserrat"/>
              <a:sym typeface="Montserrat"/>
            </a:endParaRPr>
          </a:p>
        </p:txBody>
      </p:sp>
      <p:sp>
        <p:nvSpPr>
          <p:cNvPr id="602" name="Google Shape;602;p6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603" name="Google Shape;603;p66"/>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Porovnání tiskových metod</a:t>
            </a:r>
            <a:endParaRPr/>
          </a:p>
        </p:txBody>
      </p:sp>
      <p:pic>
        <p:nvPicPr>
          <p:cNvPr descr="Illustrations of the principles behind the four printing techniques; gravure printing, flexographic printing, screen printing, and rotary screen printing." id="604" name="Google Shape;604;p66"/>
          <p:cNvPicPr preferRelativeResize="0"/>
          <p:nvPr/>
        </p:nvPicPr>
        <p:blipFill rotWithShape="1">
          <a:blip r:embed="rId3">
            <a:alphaModFix/>
          </a:blip>
          <a:srcRect b="0" l="0" r="0" t="55797"/>
          <a:stretch/>
        </p:blipFill>
        <p:spPr>
          <a:xfrm>
            <a:off x="3342487" y="2774740"/>
            <a:ext cx="5081834" cy="2237677"/>
          </a:xfrm>
          <a:prstGeom prst="rect">
            <a:avLst/>
          </a:prstGeom>
          <a:noFill/>
          <a:ln>
            <a:noFill/>
          </a:ln>
        </p:spPr>
      </p:pic>
      <p:pic>
        <p:nvPicPr>
          <p:cNvPr descr="Illustrations of the principles behind the four printing techniques; gravure printing, flexographic printing, screen printing, and rotary screen printing." id="605" name="Google Shape;605;p66"/>
          <p:cNvPicPr preferRelativeResize="0"/>
          <p:nvPr/>
        </p:nvPicPr>
        <p:blipFill rotWithShape="1">
          <a:blip r:embed="rId3">
            <a:alphaModFix/>
          </a:blip>
          <a:srcRect b="44093" l="-341" r="340" t="6300"/>
          <a:stretch/>
        </p:blipFill>
        <p:spPr>
          <a:xfrm>
            <a:off x="3272782" y="560525"/>
            <a:ext cx="4786658" cy="2365377"/>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67"/>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611" name="Google Shape;611;p6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612" name="Google Shape;612;p67"/>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Metody digitálního tisku</a:t>
            </a:r>
            <a:endParaRPr/>
          </a:p>
        </p:txBody>
      </p:sp>
      <p:sp>
        <p:nvSpPr>
          <p:cNvPr id="613" name="Google Shape;613;p67"/>
          <p:cNvSpPr txBox="1"/>
          <p:nvPr/>
        </p:nvSpPr>
        <p:spPr>
          <a:xfrm>
            <a:off x="133466" y="852512"/>
            <a:ext cx="3283886" cy="3664184"/>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InkJet, Jetting</a:t>
            </a:r>
            <a:endParaRPr b="0" i="0" sz="1200" u="none" cap="none" strike="noStrike">
              <a:solidFill>
                <a:srgbClr val="666666"/>
              </a:solidFill>
              <a:latin typeface="Montserrat Medium"/>
              <a:ea typeface="Montserrat Medium"/>
              <a:cs typeface="Montserrat Medium"/>
              <a:sym typeface="Montserrat Medium"/>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AerosolJet printing</a:t>
            </a:r>
            <a:endParaRPr b="0" i="0" sz="1200" u="none" cap="none" strike="noStrike">
              <a:solidFill>
                <a:srgbClr val="666666"/>
              </a:solidFill>
              <a:latin typeface="Montserrat Medium"/>
              <a:ea typeface="Montserrat Medium"/>
              <a:cs typeface="Montserrat Medium"/>
              <a:sym typeface="Montserrat Medium"/>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Elektrodynamic printing</a:t>
            </a:r>
            <a:endParaRPr b="0" i="0" sz="1200" u="none" cap="none" strike="noStrike">
              <a:solidFill>
                <a:srgbClr val="666666"/>
              </a:solidFill>
              <a:latin typeface="Montserrat Medium"/>
              <a:ea typeface="Montserrat Medium"/>
              <a:cs typeface="Montserrat Medium"/>
              <a:sym typeface="Montserrat Medium"/>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Dispenzing, 3D tisk</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descr="Schematic illustration of various non-contact printing techniques: (a) inkjet printing, (b) aerosol jet printing, (c) electrohydrodynamic jet printing, and (d) dispensing printing.:" id="614" name="Google Shape;614;p67"/>
          <p:cNvPicPr preferRelativeResize="0"/>
          <p:nvPr/>
        </p:nvPicPr>
        <p:blipFill rotWithShape="1">
          <a:blip r:embed="rId3">
            <a:alphaModFix/>
          </a:blip>
          <a:srcRect b="0" l="0" r="0" t="0"/>
          <a:stretch/>
        </p:blipFill>
        <p:spPr>
          <a:xfrm>
            <a:off x="3295334" y="942287"/>
            <a:ext cx="5415477" cy="3778975"/>
          </a:xfrm>
          <a:prstGeom prst="rect">
            <a:avLst/>
          </a:prstGeom>
          <a:noFill/>
          <a:ln>
            <a:noFill/>
          </a:ln>
        </p:spPr>
      </p:pic>
      <p:sp>
        <p:nvSpPr>
          <p:cNvPr id="615" name="Google Shape;615;p67"/>
          <p:cNvSpPr/>
          <p:nvPr/>
        </p:nvSpPr>
        <p:spPr>
          <a:xfrm>
            <a:off x="2973659" y="4774168"/>
            <a:ext cx="6058828"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(a) inkjet printing, (b) aerosol jet printing, (c) electrohydrodynamic jet printing, and (d) dispensing printing.</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68"/>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621" name="Google Shape;621;p6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622" name="Google Shape;622;p68"/>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Metody digitálního tisku</a:t>
            </a:r>
            <a:endParaRPr/>
          </a:p>
        </p:txBody>
      </p:sp>
      <p:pic>
        <p:nvPicPr>
          <p:cNvPr id="623" name="Google Shape;623;p68"/>
          <p:cNvPicPr preferRelativeResize="0"/>
          <p:nvPr/>
        </p:nvPicPr>
        <p:blipFill rotWithShape="1">
          <a:blip r:embed="rId3">
            <a:alphaModFix/>
          </a:blip>
          <a:srcRect b="7613" l="12465" r="18186" t="22835"/>
          <a:stretch/>
        </p:blipFill>
        <p:spPr>
          <a:xfrm>
            <a:off x="2718395" y="899436"/>
            <a:ext cx="6341327" cy="3577270"/>
          </a:xfrm>
          <a:prstGeom prst="rect">
            <a:avLst/>
          </a:prstGeom>
          <a:noFill/>
          <a:ln>
            <a:noFill/>
          </a:ln>
        </p:spPr>
      </p:pic>
      <p:sp>
        <p:nvSpPr>
          <p:cNvPr id="624" name="Google Shape;624;p68"/>
          <p:cNvSpPr txBox="1"/>
          <p:nvPr/>
        </p:nvSpPr>
        <p:spPr>
          <a:xfrm>
            <a:off x="133466" y="852512"/>
            <a:ext cx="3283886" cy="3664184"/>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InkJet, Jetting (IJ)</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AerosolJet printing (AJ)</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Electrohydrodynamic printing (EHD)</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Dispenzing, direct-write</a:t>
            </a:r>
            <a:endParaRPr b="0" i="0" sz="1200" u="none" cap="none" strike="noStrike">
              <a:solidFill>
                <a:srgbClr val="666666"/>
              </a:solidFill>
              <a:latin typeface="Montserrat Medium"/>
              <a:ea typeface="Montserrat Medium"/>
              <a:cs typeface="Montserrat Medium"/>
              <a:sym typeface="Montserrat Medium"/>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625" name="Google Shape;625;p68"/>
          <p:cNvSpPr/>
          <p:nvPr/>
        </p:nvSpPr>
        <p:spPr>
          <a:xfrm>
            <a:off x="3820225" y="1107400"/>
            <a:ext cx="4050300" cy="572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68"/>
          <p:cNvSpPr/>
          <p:nvPr/>
        </p:nvSpPr>
        <p:spPr>
          <a:xfrm>
            <a:off x="3823725" y="1656975"/>
            <a:ext cx="4050300" cy="471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69"/>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632" name="Google Shape;632;p6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633" name="Google Shape;633;p69"/>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InkJet</a:t>
            </a:r>
            <a:endParaRPr/>
          </a:p>
        </p:txBody>
      </p:sp>
      <p:sp>
        <p:nvSpPr>
          <p:cNvPr id="634" name="Google Shape;634;p69"/>
          <p:cNvSpPr txBox="1"/>
          <p:nvPr/>
        </p:nvSpPr>
        <p:spPr>
          <a:xfrm>
            <a:off x="133465" y="852512"/>
            <a:ext cx="4461853" cy="3664184"/>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Přímá tisková technika</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Inkoust vystřikován vysokou kadencí (více jak 60.000 /s) drobných kapek přímo na materiál. </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Dávkování kapek:</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Pulzně, tzv. na vyžádání (DoD – Drop on Demand)</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Nepřetržitě (CIJ – Continuous Inkjet).</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Kapky vytvářeny a vypuzovány z tiskových trysek</a:t>
            </a:r>
            <a:r>
              <a:rPr lang="cs-CZ" sz="1200">
                <a:solidFill>
                  <a:srgbClr val="666666"/>
                </a:solidFill>
                <a:latin typeface="Montserrat Medium"/>
                <a:ea typeface="Montserrat Medium"/>
                <a:cs typeface="Montserrat Medium"/>
                <a:sym typeface="Montserrat Medium"/>
              </a:rPr>
              <a:t>:</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Piezoelektricky</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Termálně</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Elektrostaticky</a:t>
            </a:r>
            <a:endParaRPr b="0" i="0" sz="1200" u="none" cap="none" strike="noStrike">
              <a:solidFill>
                <a:srgbClr val="666666"/>
              </a:solidFill>
              <a:latin typeface="Montserrat Medium"/>
              <a:ea typeface="Montserrat Medium"/>
              <a:cs typeface="Montserrat Medium"/>
              <a:sym typeface="Montserrat Medium"/>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Pouze pro materiály s nízkou viskozitou.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Riziko ucpávání trysek.</a:t>
            </a:r>
            <a:endParaRPr/>
          </a:p>
        </p:txBody>
      </p:sp>
      <p:pic>
        <p:nvPicPr>
          <p:cNvPr descr="https://oecotextiles.files.wordpress.com/2012/01/dod-system11.gif?w=510" id="635" name="Google Shape;635;p69"/>
          <p:cNvPicPr preferRelativeResize="0"/>
          <p:nvPr/>
        </p:nvPicPr>
        <p:blipFill rotWithShape="1">
          <a:blip r:embed="rId3">
            <a:alphaModFix/>
          </a:blip>
          <a:srcRect b="0" l="0" r="0" t="0"/>
          <a:stretch/>
        </p:blipFill>
        <p:spPr>
          <a:xfrm>
            <a:off x="4595318" y="770000"/>
            <a:ext cx="2076871" cy="2266498"/>
          </a:xfrm>
          <a:prstGeom prst="rect">
            <a:avLst/>
          </a:prstGeom>
          <a:noFill/>
          <a:ln>
            <a:noFill/>
          </a:ln>
        </p:spPr>
      </p:pic>
      <p:pic>
        <p:nvPicPr>
          <p:cNvPr descr="https://oecotextiles.files.wordpress.com/2012/01/continuous-ink-jet1.gif?w=402&amp;h=399" id="636" name="Google Shape;636;p69"/>
          <p:cNvPicPr preferRelativeResize="0"/>
          <p:nvPr/>
        </p:nvPicPr>
        <p:blipFill rotWithShape="1">
          <a:blip r:embed="rId4">
            <a:alphaModFix/>
          </a:blip>
          <a:srcRect b="0" l="0" r="0" t="0"/>
          <a:stretch/>
        </p:blipFill>
        <p:spPr>
          <a:xfrm>
            <a:off x="7277756" y="966812"/>
            <a:ext cx="1630744" cy="1874138"/>
          </a:xfrm>
          <a:prstGeom prst="rect">
            <a:avLst/>
          </a:prstGeom>
          <a:noFill/>
          <a:ln>
            <a:noFill/>
          </a:ln>
        </p:spPr>
      </p:pic>
      <p:sp>
        <p:nvSpPr>
          <p:cNvPr id="637" name="Google Shape;637;p69"/>
          <p:cNvSpPr/>
          <p:nvPr/>
        </p:nvSpPr>
        <p:spPr>
          <a:xfrm>
            <a:off x="7214221" y="876645"/>
            <a:ext cx="599726"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DoD</a:t>
            </a:r>
            <a:endParaRPr b="0" i="0" sz="1000" u="none" cap="none" strike="noStrike">
              <a:solidFill>
                <a:srgbClr val="666666"/>
              </a:solidFill>
              <a:latin typeface="Montserrat Medium"/>
              <a:ea typeface="Montserrat Medium"/>
              <a:cs typeface="Montserrat Medium"/>
              <a:sym typeface="Montserrat Medium"/>
            </a:endParaRPr>
          </a:p>
        </p:txBody>
      </p:sp>
      <p:pic>
        <p:nvPicPr>
          <p:cNvPr descr="Výsledek obrázku pro Dimatix Materials Printer" id="638" name="Google Shape;638;p69"/>
          <p:cNvPicPr preferRelativeResize="0"/>
          <p:nvPr/>
        </p:nvPicPr>
        <p:blipFill rotWithShape="1">
          <a:blip r:embed="rId5">
            <a:alphaModFix/>
          </a:blip>
          <a:srcRect b="0" l="0" r="0" t="0"/>
          <a:stretch/>
        </p:blipFill>
        <p:spPr>
          <a:xfrm>
            <a:off x="4295740" y="3104681"/>
            <a:ext cx="2210561" cy="1657921"/>
          </a:xfrm>
          <a:prstGeom prst="rect">
            <a:avLst/>
          </a:prstGeom>
          <a:noFill/>
          <a:ln>
            <a:noFill/>
          </a:ln>
        </p:spPr>
      </p:pic>
      <p:pic>
        <p:nvPicPr>
          <p:cNvPr descr="Výsledek obrázku pro inkjet silver print lines" id="639" name="Google Shape;639;p69"/>
          <p:cNvPicPr preferRelativeResize="0"/>
          <p:nvPr/>
        </p:nvPicPr>
        <p:blipFill rotWithShape="1">
          <a:blip r:embed="rId6">
            <a:alphaModFix/>
          </a:blip>
          <a:srcRect b="0" l="0" r="0" t="0"/>
          <a:stretch/>
        </p:blipFill>
        <p:spPr>
          <a:xfrm>
            <a:off x="6852605" y="3307153"/>
            <a:ext cx="1903495" cy="1270645"/>
          </a:xfrm>
          <a:prstGeom prst="rect">
            <a:avLst/>
          </a:prstGeom>
          <a:noFill/>
          <a:ln>
            <a:noFill/>
          </a:ln>
        </p:spPr>
      </p:pic>
      <p:sp>
        <p:nvSpPr>
          <p:cNvPr id="640" name="Google Shape;640;p69"/>
          <p:cNvSpPr/>
          <p:nvPr/>
        </p:nvSpPr>
        <p:spPr>
          <a:xfrm>
            <a:off x="5119728" y="4672750"/>
            <a:ext cx="3703280"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Laboratorní materiálová tiskárna Dimatix.</a:t>
            </a:r>
            <a:endParaRPr/>
          </a:p>
        </p:txBody>
      </p:sp>
      <p:sp>
        <p:nvSpPr>
          <p:cNvPr id="641" name="Google Shape;641;p69"/>
          <p:cNvSpPr/>
          <p:nvPr/>
        </p:nvSpPr>
        <p:spPr>
          <a:xfrm>
            <a:off x="4941673" y="931292"/>
            <a:ext cx="599726"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CIJ</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70"/>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647" name="Google Shape;647;p70"/>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InkJet</a:t>
            </a:r>
            <a:endParaRPr/>
          </a:p>
        </p:txBody>
      </p:sp>
      <p:pic>
        <p:nvPicPr>
          <p:cNvPr descr="http://www.polygraficketahaky.cz/img-content/files/tiskove_techniky/inkjet.png" id="648" name="Google Shape;648;p70"/>
          <p:cNvPicPr preferRelativeResize="0"/>
          <p:nvPr/>
        </p:nvPicPr>
        <p:blipFill rotWithShape="1">
          <a:blip r:embed="rId3">
            <a:alphaModFix/>
          </a:blip>
          <a:srcRect b="0" l="0" r="0" t="0"/>
          <a:stretch/>
        </p:blipFill>
        <p:spPr>
          <a:xfrm>
            <a:off x="635620" y="1186433"/>
            <a:ext cx="7591534" cy="2770633"/>
          </a:xfrm>
          <a:prstGeom prst="rect">
            <a:avLst/>
          </a:prstGeom>
          <a:noFill/>
          <a:ln>
            <a:noFill/>
          </a:ln>
        </p:spPr>
      </p:pic>
      <p:sp>
        <p:nvSpPr>
          <p:cNvPr id="649" name="Google Shape;649;p7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7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655" name="Google Shape;655;p71"/>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3D tisk na bázi InkJet</a:t>
            </a:r>
            <a:endParaRPr/>
          </a:p>
        </p:txBody>
      </p:sp>
      <p:pic>
        <p:nvPicPr>
          <p:cNvPr id="656" name="Google Shape;656;p71"/>
          <p:cNvPicPr preferRelativeResize="0"/>
          <p:nvPr/>
        </p:nvPicPr>
        <p:blipFill rotWithShape="1">
          <a:blip r:embed="rId3">
            <a:alphaModFix/>
          </a:blip>
          <a:srcRect b="0" l="0" r="0" t="0"/>
          <a:stretch/>
        </p:blipFill>
        <p:spPr>
          <a:xfrm>
            <a:off x="4713875" y="2429803"/>
            <a:ext cx="1882474" cy="2452439"/>
          </a:xfrm>
          <a:prstGeom prst="rect">
            <a:avLst/>
          </a:prstGeom>
          <a:noFill/>
          <a:ln>
            <a:noFill/>
          </a:ln>
        </p:spPr>
      </p:pic>
      <p:pic>
        <p:nvPicPr>
          <p:cNvPr id="657" name="Google Shape;657;p71"/>
          <p:cNvPicPr preferRelativeResize="0"/>
          <p:nvPr/>
        </p:nvPicPr>
        <p:blipFill rotWithShape="1">
          <a:blip r:embed="rId4">
            <a:alphaModFix/>
          </a:blip>
          <a:srcRect b="0" l="0" r="0" t="0"/>
          <a:stretch/>
        </p:blipFill>
        <p:spPr>
          <a:xfrm>
            <a:off x="6955591" y="2525918"/>
            <a:ext cx="2156319" cy="2217224"/>
          </a:xfrm>
          <a:prstGeom prst="rect">
            <a:avLst/>
          </a:prstGeom>
          <a:noFill/>
          <a:ln>
            <a:noFill/>
          </a:ln>
        </p:spPr>
      </p:pic>
      <p:pic>
        <p:nvPicPr>
          <p:cNvPr id="658" name="Google Shape;658;p71"/>
          <p:cNvPicPr preferRelativeResize="0"/>
          <p:nvPr/>
        </p:nvPicPr>
        <p:blipFill rotWithShape="1">
          <a:blip r:embed="rId5">
            <a:alphaModFix/>
          </a:blip>
          <a:srcRect b="0" l="16654" r="22784" t="0"/>
          <a:stretch/>
        </p:blipFill>
        <p:spPr>
          <a:xfrm>
            <a:off x="5297561" y="582204"/>
            <a:ext cx="1764253" cy="1943714"/>
          </a:xfrm>
          <a:prstGeom prst="rect">
            <a:avLst/>
          </a:prstGeom>
          <a:noFill/>
          <a:ln>
            <a:noFill/>
          </a:ln>
        </p:spPr>
      </p:pic>
      <p:sp>
        <p:nvSpPr>
          <p:cNvPr id="659" name="Google Shape;659;p71"/>
          <p:cNvSpPr txBox="1"/>
          <p:nvPr/>
        </p:nvSpPr>
        <p:spPr>
          <a:xfrm>
            <a:off x="142825" y="858975"/>
            <a:ext cx="4275600" cy="3664200"/>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Přímý selektivní digitální tisk (Piezo DOD InkJet) dielektrických i vodivých motivů.</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Tisková hlava tiskne kapky nevodivého foto-polymeru </a:t>
            </a:r>
            <a:r>
              <a:rPr lang="cs-CZ" sz="1200">
                <a:solidFill>
                  <a:srgbClr val="666666"/>
                </a:solidFill>
                <a:latin typeface="Montserrat Medium"/>
                <a:ea typeface="Montserrat Medium"/>
                <a:cs typeface="Montserrat Medium"/>
                <a:sym typeface="Montserrat Medium"/>
              </a:rPr>
              <a:t>i </a:t>
            </a:r>
            <a:r>
              <a:rPr b="0" i="0" lang="cs-CZ" sz="1200" u="none" cap="none" strike="noStrike">
                <a:solidFill>
                  <a:srgbClr val="666666"/>
                </a:solidFill>
                <a:latin typeface="Montserrat Medium"/>
                <a:ea typeface="Montserrat Medium"/>
                <a:cs typeface="Montserrat Medium"/>
                <a:sym typeface="Montserrat Medium"/>
              </a:rPr>
              <a:t>vodivého nano-stříbrného inkoustu.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Min. vzdálenost mezi vodivými cestami: 125 µm.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Tloušťka Ag cca 17 µm, tloušťka dielektrika cca 35 </a:t>
            </a:r>
            <a:r>
              <a:rPr lang="cs-CZ" sz="1200">
                <a:solidFill>
                  <a:srgbClr val="666666"/>
                </a:solidFill>
                <a:latin typeface="Montserrat Medium"/>
                <a:ea typeface="Montserrat Medium"/>
                <a:cs typeface="Montserrat Medium"/>
                <a:sym typeface="Montserrat Medium"/>
              </a:rPr>
              <a:t>µ</a:t>
            </a:r>
            <a:r>
              <a:rPr b="0" i="0" lang="cs-CZ" sz="1200" u="none" cap="none" strike="noStrike">
                <a:solidFill>
                  <a:srgbClr val="666666"/>
                </a:solidFill>
                <a:latin typeface="Montserrat Medium"/>
                <a:ea typeface="Montserrat Medium"/>
                <a:cs typeface="Montserrat Medium"/>
                <a:sym typeface="Montserrat Medium"/>
              </a:rPr>
              <a:t>m. Rozlišení: 3 µm dielektrikum, 0.3 µm vodivý stříbrný inkoust.</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 vytváření vícevrstvých desek a prokovených otvorů.</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Ag vrstva pájitelná nízkoteplotní pájkou (SnBi).</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Vhodné pro prototypování.</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
        <p:nvSpPr>
          <p:cNvPr id="660" name="Google Shape;660;p7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72"/>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666" name="Google Shape;666;p72"/>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3D tisk – systém od spol. NanoDimension - Dragonfly</a:t>
            </a:r>
            <a:endParaRPr/>
          </a:p>
        </p:txBody>
      </p:sp>
      <p:sp>
        <p:nvSpPr>
          <p:cNvPr id="667" name="Google Shape;667;p72"/>
          <p:cNvSpPr/>
          <p:nvPr/>
        </p:nvSpPr>
        <p:spPr>
          <a:xfrm>
            <a:off x="2811524" y="4891825"/>
            <a:ext cx="37605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https://www.youtube.com/watch?v=yAxczJm1RrU</a:t>
            </a:r>
            <a:endParaRPr/>
          </a:p>
        </p:txBody>
      </p:sp>
      <p:sp>
        <p:nvSpPr>
          <p:cNvPr id="668" name="Google Shape;668;p7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descr="Watch Nano Dimension's demonstration of the DragonFly 2020 Pro  3D commercial printer for professional electronics. The 3D Printer by passes the bottlenecks inherent in prototyping electronics, allowing product designers and engineers to benefit from fast, secure, cost-effective and agile electronics development.  Companies can now innovate rapidly by printing proofs of concept, design validations, test fixtures, and multilayer PCBs.&#10;&#10;Learn more about Nano Dimension DragonFly Pro System technology here: https://bit.ly/2LZtbkr&#10;Learn more about additive manufacturing for electronics here: https://bit.ly/2StPkgB&#10;Contact us here: https://bit.ly/2TavMLb&#10;For more information about Nano Dimension, please click here: https://www.nano-di.com&#10;#Nanodimension #3Dprinting #DragonFlyPro&#10;Get the latest news from Nano Dimension: https://bit.ly/2E22Nnv&#10;&#10;About Nano Dimension:&#10;Nano Dimension (Nasdaq, TASE: NNDM) is a leading electronics provider that is disrupting, reshaping, and defining the future of how cognitive connected products are made. With its unique 3D printing technologies, Nano Dimension is targeting the growing demand for electronic devices that require increasingly sophisticated features. Demand for circuitry, including PCBs - which are the heart of every electronic device - covers a diverse range of industries, including consumer electronics, medical devices, defense, aerospace, automotive, IoT and telecom. These sectors can all benefit greatly from Nano Dimension’s products and services for rapid prototyping and short-run manufacturing. For more information, please visit www.nano-di.com.&#10;&#10;Connect with Nano Dimension:&#10;Visit Nano Dimension WEBSITE: https://www.nano-di.com&#10;Like Nano Dimension on Facebook: https://www.facebook.com/nanodimensiontech&#10;Follow Nano Dimension on TWITTER: https://twitter.com/3Dpcb&#10;Follow Nano Dimension on LINKEDIN: https://bit.ly/2I66NYc" id="669" name="Google Shape;669;p72" title="Nano Dimension DragonFly Pro Additive Manufacturing system for professional electronics">
            <a:hlinkClick r:id="rId3"/>
          </p:cNvPr>
          <p:cNvPicPr preferRelativeResize="0"/>
          <p:nvPr/>
        </p:nvPicPr>
        <p:blipFill>
          <a:blip r:embed="rId4">
            <a:alphaModFix/>
          </a:blip>
          <a:stretch>
            <a:fillRect/>
          </a:stretch>
        </p:blipFill>
        <p:spPr>
          <a:xfrm>
            <a:off x="1695475" y="805275"/>
            <a:ext cx="5439750" cy="4079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9"/>
                                        </p:tgtEl>
                                        <p:attrNameLst>
                                          <p:attrName>style.visibility</p:attrName>
                                        </p:attrNameLst>
                                      </p:cBhvr>
                                      <p:to>
                                        <p:strVal val="visible"/>
                                      </p:to>
                                    </p:set>
                                    <p:animEffect filter="fade" transition="in">
                                      <p:cBhvr>
                                        <p:cTn dur="1000"/>
                                        <p:tgtEl>
                                          <p:spTgt spid="6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73"/>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675" name="Google Shape;675;p73"/>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Kontaktní dispenzing</a:t>
            </a:r>
            <a:endParaRPr/>
          </a:p>
        </p:txBody>
      </p:sp>
      <p:sp>
        <p:nvSpPr>
          <p:cNvPr id="676" name="Google Shape;676;p73"/>
          <p:cNvSpPr/>
          <p:nvPr/>
        </p:nvSpPr>
        <p:spPr>
          <a:xfrm>
            <a:off x="5470801" y="4766200"/>
            <a:ext cx="13068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Dispenzing</a:t>
            </a:r>
            <a:endParaRPr b="0" i="0" sz="1000" u="none" cap="none" strike="noStrike">
              <a:solidFill>
                <a:srgbClr val="666666"/>
              </a:solidFill>
              <a:latin typeface="Montserrat Medium"/>
              <a:ea typeface="Montserrat Medium"/>
              <a:cs typeface="Montserrat Medium"/>
              <a:sym typeface="Montserrat Medium"/>
            </a:endParaRPr>
          </a:p>
        </p:txBody>
      </p:sp>
      <p:sp>
        <p:nvSpPr>
          <p:cNvPr id="677" name="Google Shape;677;p7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678" name="Google Shape;678;p73"/>
          <p:cNvSpPr txBox="1"/>
          <p:nvPr/>
        </p:nvSpPr>
        <p:spPr>
          <a:xfrm>
            <a:off x="142831" y="858969"/>
            <a:ext cx="4310769" cy="3664184"/>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Založeno na principu vytlačování tiskového materiálu z kartuše dutou jehlou či hrotem.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Vytlačování materiálu pneumatické či mechanické (šnekový posun).</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Pro precizní dávkování možnost použití ventilů.</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Šířka dráhy závisí na vnitřním průměru jehly, tlaku v kartuši a na rychlosti tisku.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Možnost depozice široké škály materiálů </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Možnost tisku materiálů s velkým rozsahem viskozit.  </a:t>
            </a:r>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id="679" name="Google Shape;679;p73"/>
          <p:cNvPicPr preferRelativeResize="0"/>
          <p:nvPr/>
        </p:nvPicPr>
        <p:blipFill rotWithShape="1">
          <a:blip r:embed="rId3">
            <a:alphaModFix/>
          </a:blip>
          <a:srcRect b="0" l="0" r="0" t="0"/>
          <a:stretch/>
        </p:blipFill>
        <p:spPr>
          <a:xfrm>
            <a:off x="7105029" y="1006436"/>
            <a:ext cx="1651071" cy="1237140"/>
          </a:xfrm>
          <a:prstGeom prst="rect">
            <a:avLst/>
          </a:prstGeom>
          <a:noFill/>
          <a:ln>
            <a:noFill/>
          </a:ln>
        </p:spPr>
      </p:pic>
      <p:pic>
        <p:nvPicPr>
          <p:cNvPr id="680" name="Google Shape;680;p73"/>
          <p:cNvPicPr preferRelativeResize="0"/>
          <p:nvPr/>
        </p:nvPicPr>
        <p:blipFill rotWithShape="1">
          <a:blip r:embed="rId4">
            <a:alphaModFix/>
          </a:blip>
          <a:srcRect b="0" l="0" r="0" t="0"/>
          <a:stretch/>
        </p:blipFill>
        <p:spPr>
          <a:xfrm>
            <a:off x="7118893" y="2384416"/>
            <a:ext cx="1637207" cy="2407387"/>
          </a:xfrm>
          <a:prstGeom prst="rect">
            <a:avLst/>
          </a:prstGeom>
          <a:noFill/>
          <a:ln>
            <a:noFill/>
          </a:ln>
        </p:spPr>
      </p:pic>
      <p:pic>
        <p:nvPicPr>
          <p:cNvPr id="681" name="Google Shape;681;p73"/>
          <p:cNvPicPr preferRelativeResize="0"/>
          <p:nvPr/>
        </p:nvPicPr>
        <p:blipFill rotWithShape="1">
          <a:blip r:embed="rId5">
            <a:alphaModFix/>
          </a:blip>
          <a:srcRect b="10243" l="26342" r="49187" t="20287"/>
          <a:stretch/>
        </p:blipFill>
        <p:spPr>
          <a:xfrm>
            <a:off x="4600959" y="1006436"/>
            <a:ext cx="2370576" cy="3785367"/>
          </a:xfrm>
          <a:prstGeom prst="rect">
            <a:avLst/>
          </a:prstGeom>
          <a:noFill/>
          <a:ln>
            <a:noFill/>
          </a:ln>
        </p:spPr>
      </p:pic>
      <p:pic>
        <p:nvPicPr>
          <p:cNvPr descr="Automatizovaný robot pro dávkování kapalin řady PROPlus/PRO se třemi osami" id="682" name="Google Shape;682;p73"/>
          <p:cNvPicPr preferRelativeResize="0"/>
          <p:nvPr/>
        </p:nvPicPr>
        <p:blipFill rotWithShape="1">
          <a:blip r:embed="rId6">
            <a:alphaModFix/>
          </a:blip>
          <a:srcRect b="0" l="0" r="0" t="0"/>
          <a:stretch/>
        </p:blipFill>
        <p:spPr>
          <a:xfrm>
            <a:off x="2941294" y="3588110"/>
            <a:ext cx="1534384" cy="122750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74"/>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688" name="Google Shape;688;p74"/>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Kontaktní dispenzing</a:t>
            </a:r>
            <a:endParaRPr/>
          </a:p>
        </p:txBody>
      </p:sp>
      <p:sp>
        <p:nvSpPr>
          <p:cNvPr id="689" name="Google Shape;689;p74"/>
          <p:cNvSpPr/>
          <p:nvPr/>
        </p:nvSpPr>
        <p:spPr>
          <a:xfrm>
            <a:off x="3255425" y="4863300"/>
            <a:ext cx="35490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https://www.youtube.com/watch?v=V2IC9Uj3qzY</a:t>
            </a:r>
            <a:endParaRPr/>
          </a:p>
        </p:txBody>
      </p:sp>
      <p:sp>
        <p:nvSpPr>
          <p:cNvPr id="690" name="Google Shape;690;p7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691" name="Google Shape;691;p74"/>
          <p:cNvSpPr txBox="1"/>
          <p:nvPr/>
        </p:nvSpPr>
        <p:spPr>
          <a:xfrm>
            <a:off x="142831" y="858969"/>
            <a:ext cx="5633843" cy="3664184"/>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Příklad dispenzeru pro rapid prototyping DPS - Volttera.  </a:t>
            </a:r>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pic>
        <p:nvPicPr>
          <p:cNvPr descr="Blinking LED circuit for initial tutorial on the Voltera V-One." id="692" name="Google Shape;692;p74" title="Voltera V-One Hello World Project">
            <a:hlinkClick r:id="rId3"/>
          </p:cNvPr>
          <p:cNvPicPr preferRelativeResize="0"/>
          <p:nvPr/>
        </p:nvPicPr>
        <p:blipFill>
          <a:blip r:embed="rId4">
            <a:alphaModFix/>
          </a:blip>
          <a:stretch>
            <a:fillRect/>
          </a:stretch>
        </p:blipFill>
        <p:spPr>
          <a:xfrm>
            <a:off x="2291901" y="1246125"/>
            <a:ext cx="4822886" cy="3617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2"/>
                                        </p:tgtEl>
                                        <p:attrNameLst>
                                          <p:attrName>style.visibility</p:attrName>
                                        </p:attrNameLst>
                                      </p:cBhvr>
                                      <p:to>
                                        <p:strVal val="visible"/>
                                      </p:to>
                                    </p:set>
                                    <p:animEffect filter="fade" transition="in">
                                      <p:cBhvr>
                                        <p:cTn dur="1000"/>
                                        <p:tgtEl>
                                          <p:spTgt spid="6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75"/>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698" name="Google Shape;698;p75"/>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Bezkontaktní Jetting</a:t>
            </a:r>
            <a:endParaRPr/>
          </a:p>
        </p:txBody>
      </p:sp>
      <p:sp>
        <p:nvSpPr>
          <p:cNvPr id="699" name="Google Shape;699;p75"/>
          <p:cNvSpPr/>
          <p:nvPr/>
        </p:nvSpPr>
        <p:spPr>
          <a:xfrm>
            <a:off x="5678243" y="4600248"/>
            <a:ext cx="1330800" cy="246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Bezkontaktní Jetting</a:t>
            </a:r>
            <a:endParaRPr b="0" i="0" sz="1000" u="none" cap="none" strike="noStrike">
              <a:solidFill>
                <a:srgbClr val="666666"/>
              </a:solidFill>
              <a:latin typeface="Montserrat Medium"/>
              <a:ea typeface="Montserrat Medium"/>
              <a:cs typeface="Montserrat Medium"/>
              <a:sym typeface="Montserrat Medium"/>
            </a:endParaRPr>
          </a:p>
        </p:txBody>
      </p:sp>
      <p:sp>
        <p:nvSpPr>
          <p:cNvPr id="700" name="Google Shape;700;p7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701" name="Google Shape;701;p75"/>
          <p:cNvSpPr txBox="1"/>
          <p:nvPr/>
        </p:nvSpPr>
        <p:spPr>
          <a:xfrm>
            <a:off x="142832" y="858969"/>
            <a:ext cx="3860564" cy="3664184"/>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Založeno na principu piezoelektrického aktuátoru, který zajišťuje vypuzování tiskového materiálu.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Možnost depozice skrz dutou jehlu.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Opakovací frekvence cca 1000 – 2000 Hz.</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Pro precizní dávkování.</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Omezený rozsah viskozit tiskových materiálů.</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Není vyžadován Z posuv během depozice – rychlejší než kontaktní dispenzing.</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Menší rozlišení tištěných motivů – rozstřik tiskového materiálu.</a:t>
            </a:r>
            <a:endParaRPr/>
          </a:p>
        </p:txBody>
      </p:sp>
      <p:pic>
        <p:nvPicPr>
          <p:cNvPr descr="Using a five-step jetting cycle Techcon's jet valve dispenses up to 1500  dots per second – EPP Europe" id="702" name="Google Shape;702;p75"/>
          <p:cNvPicPr preferRelativeResize="0"/>
          <p:nvPr/>
        </p:nvPicPr>
        <p:blipFill rotWithShape="1">
          <a:blip r:embed="rId3">
            <a:alphaModFix/>
          </a:blip>
          <a:srcRect b="0" l="0" r="0" t="0"/>
          <a:stretch/>
        </p:blipFill>
        <p:spPr>
          <a:xfrm>
            <a:off x="5543638" y="2341756"/>
            <a:ext cx="3553720" cy="1984545"/>
          </a:xfrm>
          <a:prstGeom prst="rect">
            <a:avLst/>
          </a:prstGeom>
          <a:noFill/>
          <a:ln>
            <a:noFill/>
          </a:ln>
        </p:spPr>
      </p:pic>
      <p:pic>
        <p:nvPicPr>
          <p:cNvPr descr="Nordson EFD 9th Ed Catalog 12-09-19.indd" id="703" name="Google Shape;703;p75"/>
          <p:cNvPicPr preferRelativeResize="0"/>
          <p:nvPr/>
        </p:nvPicPr>
        <p:blipFill rotWithShape="1">
          <a:blip r:embed="rId4">
            <a:alphaModFix/>
          </a:blip>
          <a:srcRect b="0" l="0" r="0" t="0"/>
          <a:stretch/>
        </p:blipFill>
        <p:spPr>
          <a:xfrm>
            <a:off x="4495800" y="1061716"/>
            <a:ext cx="1847850" cy="24765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76"/>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709" name="Google Shape;709;p76"/>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Kontaktní dispenzing vs bezkontaktní Jetting</a:t>
            </a:r>
            <a:endParaRPr/>
          </a:p>
        </p:txBody>
      </p:sp>
      <p:sp>
        <p:nvSpPr>
          <p:cNvPr id="710" name="Google Shape;710;p76"/>
          <p:cNvSpPr/>
          <p:nvPr/>
        </p:nvSpPr>
        <p:spPr>
          <a:xfrm>
            <a:off x="2946224" y="4889275"/>
            <a:ext cx="40053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https://www.youtube.com/watch?v=-Y-bEkpGfIc</a:t>
            </a:r>
            <a:endParaRPr/>
          </a:p>
        </p:txBody>
      </p:sp>
      <p:sp>
        <p:nvSpPr>
          <p:cNvPr id="711" name="Google Shape;711;p7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descr="http://www.nordsonefd.com/jetting &#10;See the difference between contact and jet dispensing for higher throughput." id="712" name="Google Shape;712;p76" title="Contact vs. Jet Dispensing - Nordson EFD">
            <a:hlinkClick r:id="rId3"/>
          </p:cNvPr>
          <p:cNvPicPr preferRelativeResize="0"/>
          <p:nvPr/>
        </p:nvPicPr>
        <p:blipFill>
          <a:blip r:embed="rId4">
            <a:alphaModFix/>
          </a:blip>
          <a:stretch>
            <a:fillRect/>
          </a:stretch>
        </p:blipFill>
        <p:spPr>
          <a:xfrm>
            <a:off x="1883988" y="857250"/>
            <a:ext cx="5376034" cy="4032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2"/>
                                        </p:tgtEl>
                                        <p:attrNameLst>
                                          <p:attrName>style.visibility</p:attrName>
                                        </p:attrNameLst>
                                      </p:cBhvr>
                                      <p:to>
                                        <p:strVal val="visible"/>
                                      </p:to>
                                    </p:set>
                                    <p:animEffect filter="fade" transition="in">
                                      <p:cBhvr>
                                        <p:cTn dur="1000"/>
                                        <p:tgtEl>
                                          <p:spTgt spid="7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77"/>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718" name="Google Shape;718;p77"/>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Elektro-hydrodynamický tisk</a:t>
            </a:r>
            <a:endParaRPr/>
          </a:p>
        </p:txBody>
      </p:sp>
      <p:sp>
        <p:nvSpPr>
          <p:cNvPr id="719" name="Google Shape;719;p77"/>
          <p:cNvSpPr/>
          <p:nvPr/>
        </p:nvSpPr>
        <p:spPr>
          <a:xfrm>
            <a:off x="6476627" y="4286647"/>
            <a:ext cx="1180131"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Princip EHD tisku</a:t>
            </a:r>
            <a:endParaRPr/>
          </a:p>
        </p:txBody>
      </p:sp>
      <p:pic>
        <p:nvPicPr>
          <p:cNvPr descr="Schematic of the EHD printing system." id="720" name="Google Shape;720;p77"/>
          <p:cNvPicPr preferRelativeResize="0"/>
          <p:nvPr/>
        </p:nvPicPr>
        <p:blipFill rotWithShape="1">
          <a:blip r:embed="rId3">
            <a:alphaModFix/>
          </a:blip>
          <a:srcRect b="0" l="0" r="0" t="0"/>
          <a:stretch/>
        </p:blipFill>
        <p:spPr>
          <a:xfrm>
            <a:off x="4167324" y="836784"/>
            <a:ext cx="3100405" cy="2469814"/>
          </a:xfrm>
          <a:prstGeom prst="rect">
            <a:avLst/>
          </a:prstGeom>
          <a:noFill/>
          <a:ln>
            <a:noFill/>
          </a:ln>
        </p:spPr>
      </p:pic>
      <p:sp>
        <p:nvSpPr>
          <p:cNvPr id="721" name="Google Shape;721;p7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descr="High-resolution Patterning Using Two Modes of Electrohydrodynamic Jet: Drop  on Demand and Near-field Electrospinning | Protocol" id="722" name="Google Shape;722;p77"/>
          <p:cNvPicPr preferRelativeResize="0"/>
          <p:nvPr/>
        </p:nvPicPr>
        <p:blipFill rotWithShape="1">
          <a:blip r:embed="rId4">
            <a:alphaModFix/>
          </a:blip>
          <a:srcRect b="0" l="0" r="0" t="0"/>
          <a:stretch/>
        </p:blipFill>
        <p:spPr>
          <a:xfrm>
            <a:off x="4216907" y="3060470"/>
            <a:ext cx="1341576" cy="1612280"/>
          </a:xfrm>
          <a:prstGeom prst="rect">
            <a:avLst/>
          </a:prstGeom>
          <a:noFill/>
          <a:ln>
            <a:noFill/>
          </a:ln>
        </p:spPr>
      </p:pic>
      <p:pic>
        <p:nvPicPr>
          <p:cNvPr descr="Schematic diagram of the EHD jet printing process for Ag-grid TEs. The ink ejection images from the nozzle without and with the electrical field are presented on the right side.  " id="723" name="Google Shape;723;p77"/>
          <p:cNvPicPr preferRelativeResize="0"/>
          <p:nvPr/>
        </p:nvPicPr>
        <p:blipFill rotWithShape="1">
          <a:blip r:embed="rId5">
            <a:alphaModFix/>
          </a:blip>
          <a:srcRect b="0" l="72498" r="0" t="0"/>
          <a:stretch/>
        </p:blipFill>
        <p:spPr>
          <a:xfrm>
            <a:off x="7578085" y="1219858"/>
            <a:ext cx="1244923" cy="2764199"/>
          </a:xfrm>
          <a:prstGeom prst="rect">
            <a:avLst/>
          </a:prstGeom>
          <a:noFill/>
          <a:ln>
            <a:noFill/>
          </a:ln>
        </p:spPr>
      </p:pic>
      <p:sp>
        <p:nvSpPr>
          <p:cNvPr id="724" name="Google Shape;724;p77"/>
          <p:cNvSpPr txBox="1"/>
          <p:nvPr/>
        </p:nvSpPr>
        <p:spPr>
          <a:xfrm>
            <a:off x="142832" y="858969"/>
            <a:ext cx="3860564" cy="3664184"/>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Elektrické napětí (řádově jednotky kV) je aplikováno mezi tryskou a zemní deskou (umístěnou pod substrátem). </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Kladné ionty inkoustu jsou akumulovány na okraji menisku kapky. Díky Coulombovským odpudivým silám je hemisférický meniskus deformován (síla převažuje nad povrchovým napětím kapky) do tvaru úzkého kužele/paprsku.</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Průměr vzniklého paprsku typicky o 2 řády menší než průměr trysky.</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Inkoust je z trysky vytahován nikoliv vytlačován.</a:t>
            </a:r>
            <a:endParaRPr/>
          </a:p>
          <a:p>
            <a:pPr indent="0" lvl="0" marL="15240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78"/>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730" name="Google Shape;730;p78"/>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Elektro-hydrodynamický tisk</a:t>
            </a:r>
            <a:endParaRPr/>
          </a:p>
        </p:txBody>
      </p:sp>
      <p:sp>
        <p:nvSpPr>
          <p:cNvPr id="731" name="Google Shape;731;p78"/>
          <p:cNvSpPr/>
          <p:nvPr/>
        </p:nvSpPr>
        <p:spPr>
          <a:xfrm>
            <a:off x="3181848" y="4889275"/>
            <a:ext cx="35493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lang="cs-CZ" sz="1000">
                <a:solidFill>
                  <a:srgbClr val="666666"/>
                </a:solidFill>
                <a:latin typeface="Montserrat Medium"/>
                <a:ea typeface="Montserrat Medium"/>
                <a:cs typeface="Montserrat Medium"/>
                <a:sym typeface="Montserrat Medium"/>
              </a:rPr>
              <a:t>https://www.youtube.com/watch?v=8R35UF2zK5g</a:t>
            </a:r>
            <a:endParaRPr/>
          </a:p>
        </p:txBody>
      </p:sp>
      <p:sp>
        <p:nvSpPr>
          <p:cNvPr id="732" name="Google Shape;732;p7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descr="[Enjet] electrohydrodynamic(EHD) printer소개 동영상" id="733" name="Google Shape;733;p78" title="[Enjet] electrohydrodynamic(EHD) printer">
            <a:hlinkClick r:id="rId3"/>
          </p:cNvPr>
          <p:cNvPicPr preferRelativeResize="0"/>
          <p:nvPr/>
        </p:nvPicPr>
        <p:blipFill>
          <a:blip r:embed="rId4">
            <a:alphaModFix/>
          </a:blip>
          <a:stretch>
            <a:fillRect/>
          </a:stretch>
        </p:blipFill>
        <p:spPr>
          <a:xfrm>
            <a:off x="1795775" y="857150"/>
            <a:ext cx="5376175" cy="4032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3"/>
                                        </p:tgtEl>
                                        <p:attrNameLst>
                                          <p:attrName>style.visibility</p:attrName>
                                        </p:attrNameLst>
                                      </p:cBhvr>
                                      <p:to>
                                        <p:strVal val="visible"/>
                                      </p:to>
                                    </p:set>
                                    <p:animEffect filter="fade" transition="in">
                                      <p:cBhvr>
                                        <p:cTn dur="1000"/>
                                        <p:tgtEl>
                                          <p:spTgt spid="7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79"/>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Technologie pro digitální výrobu FPC</a:t>
            </a:r>
            <a:endParaRPr b="1">
              <a:latin typeface="Montserrat"/>
              <a:ea typeface="Montserrat"/>
              <a:cs typeface="Montserrat"/>
              <a:sym typeface="Montserrat"/>
            </a:endParaRPr>
          </a:p>
        </p:txBody>
      </p:sp>
      <p:sp>
        <p:nvSpPr>
          <p:cNvPr id="739" name="Google Shape;739;p79"/>
          <p:cNvSpPr txBox="1"/>
          <p:nvPr>
            <p:ph idx="2" type="subTitle"/>
          </p:nvPr>
        </p:nvSpPr>
        <p:spPr>
          <a:xfrm>
            <a:off x="235500" y="470750"/>
            <a:ext cx="8120480" cy="598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600"/>
              <a:buNone/>
            </a:pPr>
            <a:r>
              <a:rPr lang="cs-CZ"/>
              <a:t>Aerosol Jet</a:t>
            </a:r>
            <a:endParaRPr/>
          </a:p>
        </p:txBody>
      </p:sp>
      <p:sp>
        <p:nvSpPr>
          <p:cNvPr id="740" name="Google Shape;740;p79"/>
          <p:cNvSpPr/>
          <p:nvPr/>
        </p:nvSpPr>
        <p:spPr>
          <a:xfrm>
            <a:off x="5671512" y="3583236"/>
            <a:ext cx="1242648"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Princip AerosolJet</a:t>
            </a:r>
            <a:endParaRPr b="0" i="0" sz="1000" u="none" cap="none" strike="noStrike">
              <a:solidFill>
                <a:srgbClr val="666666"/>
              </a:solidFill>
              <a:latin typeface="Montserrat Medium"/>
              <a:ea typeface="Montserrat Medium"/>
              <a:cs typeface="Montserrat Medium"/>
              <a:sym typeface="Montserrat Medium"/>
            </a:endParaRPr>
          </a:p>
        </p:txBody>
      </p:sp>
      <p:sp>
        <p:nvSpPr>
          <p:cNvPr id="741" name="Google Shape;741;p7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742" name="Google Shape;742;p79"/>
          <p:cNvSpPr txBox="1"/>
          <p:nvPr/>
        </p:nvSpPr>
        <p:spPr>
          <a:xfrm>
            <a:off x="142831" y="858969"/>
            <a:ext cx="3177757" cy="3664184"/>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Kapky inkoustu 1 – 5 µm.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Minimální šířka drah 10 µm.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Možnost 3D tisků, variabilní vzdálenost od tiskového substrátu 1-5 mm.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Možnost tisku materiálů se širokým rozsahem viskozit (1-1000 mPa·s).</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Použitelné jen pro nanočásticové inkoust (pevné častice max do 500 nm).</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Cenově nákladné inkousty.</a:t>
            </a:r>
            <a:endParaRPr/>
          </a:p>
        </p:txBody>
      </p:sp>
      <p:pic>
        <p:nvPicPr>
          <p:cNvPr id="743" name="Google Shape;743;p79"/>
          <p:cNvPicPr preferRelativeResize="0"/>
          <p:nvPr/>
        </p:nvPicPr>
        <p:blipFill rotWithShape="1">
          <a:blip r:embed="rId3">
            <a:alphaModFix/>
          </a:blip>
          <a:srcRect b="9152" l="8617" r="10000" t="13586"/>
          <a:stretch/>
        </p:blipFill>
        <p:spPr>
          <a:xfrm>
            <a:off x="3562055" y="453084"/>
            <a:ext cx="5391049" cy="2878919"/>
          </a:xfrm>
          <a:prstGeom prst="rect">
            <a:avLst/>
          </a:prstGeom>
          <a:noFill/>
          <a:ln>
            <a:noFill/>
          </a:ln>
        </p:spPr>
      </p:pic>
      <p:pic>
        <p:nvPicPr>
          <p:cNvPr id="744" name="Google Shape;744;p79"/>
          <p:cNvPicPr preferRelativeResize="0"/>
          <p:nvPr/>
        </p:nvPicPr>
        <p:blipFill rotWithShape="1">
          <a:blip r:embed="rId4">
            <a:alphaModFix/>
          </a:blip>
          <a:srcRect b="17102" l="0" r="24067" t="0"/>
          <a:stretch/>
        </p:blipFill>
        <p:spPr>
          <a:xfrm>
            <a:off x="7269175" y="3090842"/>
            <a:ext cx="1586717" cy="1835353"/>
          </a:xfrm>
          <a:prstGeom prst="rect">
            <a:avLst/>
          </a:prstGeom>
          <a:noFill/>
          <a:ln>
            <a:noFill/>
          </a:ln>
        </p:spPr>
      </p:pic>
      <p:pic>
        <p:nvPicPr>
          <p:cNvPr id="745" name="Google Shape;745;p79"/>
          <p:cNvPicPr preferRelativeResize="0"/>
          <p:nvPr/>
        </p:nvPicPr>
        <p:blipFill rotWithShape="1">
          <a:blip r:embed="rId5">
            <a:alphaModFix/>
          </a:blip>
          <a:srcRect b="0" l="9024" r="35364" t="0"/>
          <a:stretch/>
        </p:blipFill>
        <p:spPr>
          <a:xfrm>
            <a:off x="3610119" y="3090842"/>
            <a:ext cx="1533083" cy="1837883"/>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sp>
        <p:nvSpPr>
          <p:cNvPr id="750" name="Google Shape;750;p80"/>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Klíčové znalosti</a:t>
            </a:r>
            <a:endParaRPr b="1">
              <a:latin typeface="Montserrat"/>
              <a:ea typeface="Montserrat"/>
              <a:cs typeface="Montserrat"/>
              <a:sym typeface="Montserrat"/>
            </a:endParaRPr>
          </a:p>
        </p:txBody>
      </p:sp>
      <p:sp>
        <p:nvSpPr>
          <p:cNvPr id="751" name="Google Shape;751;p8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752" name="Google Shape;752;p80"/>
          <p:cNvSpPr txBox="1"/>
          <p:nvPr/>
        </p:nvSpPr>
        <p:spPr>
          <a:xfrm>
            <a:off x="142824" y="498100"/>
            <a:ext cx="8520600" cy="4025100"/>
          </a:xfrm>
          <a:prstGeom prst="rect">
            <a:avLst/>
          </a:prstGeom>
          <a:noFill/>
          <a:ln>
            <a:noFill/>
          </a:ln>
        </p:spPr>
        <p:txBody>
          <a:bodyPr anchorCtr="0" anchor="t" bIns="91425" lIns="91425" spcFirstLastPara="1" rIns="91425" wrap="square" tIns="91425">
            <a:noAutofit/>
          </a:bodyPr>
          <a:lstStyle/>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Vysvětlení rozdílů mezi aditivními a subtraktivními výrobními procesy.</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Vysvětlení rozdílů mezi dávkovými („sheet to sheet“) a průběžnými („roll to roll“) výrobními procesy.</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 Proces výroby RA a ED Cu fólií.</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Technologie pro subtraktivní výrobu:</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Lepidlový systém.</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Bezlepidlový systém. </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Technologie pro aditivní výrobu, tiskové metody:</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Flexotisk (Flexography).</a:t>
            </a:r>
            <a:endParaRPr b="0" i="0" sz="1200" u="none" cap="none" strike="noStrike">
              <a:solidFill>
                <a:srgbClr val="666666"/>
              </a:solidFill>
              <a:latin typeface="Montserrat Medium"/>
              <a:ea typeface="Montserrat Medium"/>
              <a:cs typeface="Montserrat Medium"/>
              <a:sym typeface="Montserrat Medium"/>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Hlubotisk (Gravure printing).</a:t>
            </a:r>
            <a:endParaRPr b="0" i="0" sz="1200" u="none" cap="none" strike="noStrike">
              <a:solidFill>
                <a:srgbClr val="666666"/>
              </a:solidFill>
              <a:latin typeface="Montserrat Medium"/>
              <a:ea typeface="Montserrat Medium"/>
              <a:cs typeface="Montserrat Medium"/>
              <a:sym typeface="Montserrat Medium"/>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Sítotisk (Screen printing) – plošný, rotační.</a:t>
            </a:r>
            <a:endParaRPr/>
          </a:p>
          <a:p>
            <a:pPr indent="-171450" lvl="0" marL="3238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Technologie pro digitální výrobu FPC, vysv</a:t>
            </a:r>
            <a:r>
              <a:rPr lang="cs-CZ" sz="1200">
                <a:solidFill>
                  <a:srgbClr val="666666"/>
                </a:solidFill>
                <a:latin typeface="Montserrat Medium"/>
                <a:ea typeface="Montserrat Medium"/>
                <a:cs typeface="Montserrat Medium"/>
                <a:sym typeface="Montserrat Medium"/>
              </a:rPr>
              <a:t>ě</a:t>
            </a:r>
            <a:r>
              <a:rPr b="0" i="0" lang="cs-CZ" sz="1200" u="none" cap="none" strike="noStrike">
                <a:solidFill>
                  <a:srgbClr val="666666"/>
                </a:solidFill>
                <a:latin typeface="Montserrat Medium"/>
                <a:ea typeface="Montserrat Medium"/>
                <a:cs typeface="Montserrat Medium"/>
                <a:sym typeface="Montserrat Medium"/>
              </a:rPr>
              <a:t>tlení způsobů depozice metodami:</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InkJet.</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Jetting.</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AerosolJet.</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Electrohydrodynamic printing.</a:t>
            </a:r>
            <a:endParaRPr/>
          </a:p>
          <a:p>
            <a:pPr indent="-171450" lvl="1" marL="781050" marR="0" rtl="0" algn="l">
              <a:lnSpc>
                <a:spcPct val="150000"/>
              </a:lnSpc>
              <a:spcBef>
                <a:spcPts val="0"/>
              </a:spcBef>
              <a:spcAft>
                <a:spcPts val="0"/>
              </a:spcAft>
              <a:buClr>
                <a:srgbClr val="666666"/>
              </a:buClr>
              <a:buSzPts val="1200"/>
              <a:buFont typeface="Montserrat Medium"/>
              <a:buChar char="○"/>
            </a:pPr>
            <a:r>
              <a:rPr b="0" i="0" lang="cs-CZ" sz="1200" u="none" cap="none" strike="noStrike">
                <a:solidFill>
                  <a:srgbClr val="666666"/>
                </a:solidFill>
                <a:latin typeface="Montserrat Medium"/>
                <a:ea typeface="Montserrat Medium"/>
                <a:cs typeface="Montserrat Medium"/>
                <a:sym typeface="Montserrat Medium"/>
              </a:rPr>
              <a:t>Dispenzing.</a:t>
            </a:r>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a:p>
            <a:pPr indent="-95250" lvl="0" marL="323850" marR="0" rtl="0" algn="l">
              <a:lnSpc>
                <a:spcPct val="150000"/>
              </a:lnSpc>
              <a:spcBef>
                <a:spcPts val="0"/>
              </a:spcBef>
              <a:spcAft>
                <a:spcPts val="0"/>
              </a:spcAft>
              <a:buClr>
                <a:srgbClr val="666666"/>
              </a:buClr>
              <a:buSzPts val="1200"/>
              <a:buFont typeface="Montserrat Medium"/>
              <a:buNone/>
            </a:pPr>
            <a:r>
              <a:t/>
            </a:r>
            <a:endParaRPr b="0" i="0" sz="12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81"/>
          <p:cNvSpPr txBox="1"/>
          <p:nvPr>
            <p:ph type="title"/>
          </p:nvPr>
        </p:nvSpPr>
        <p:spPr>
          <a:xfrm>
            <a:off x="311700" y="206910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Děkuji za pozornost</a:t>
            </a:r>
            <a:endParaRPr/>
          </a:p>
        </p:txBody>
      </p:sp>
      <p:sp>
        <p:nvSpPr>
          <p:cNvPr id="758" name="Google Shape;758;p81"/>
          <p:cNvSpPr txBox="1"/>
          <p:nvPr>
            <p:ph idx="1" type="subTitle"/>
          </p:nvPr>
        </p:nvSpPr>
        <p:spPr>
          <a:xfrm>
            <a:off x="1962850" y="3325275"/>
            <a:ext cx="5218200" cy="438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SzPts val="1600"/>
              <a:buNone/>
            </a:pPr>
            <a:r>
              <a:rPr b="1" lang="cs-CZ">
                <a:latin typeface="Montserrat"/>
                <a:ea typeface="Montserrat"/>
                <a:cs typeface="Montserrat"/>
                <a:sym typeface="Montserrat"/>
              </a:rPr>
              <a:t>Jan Řeboun		</a:t>
            </a:r>
            <a:r>
              <a:rPr lang="cs-CZ" u="sng">
                <a:solidFill>
                  <a:schemeClr val="hlink"/>
                </a:solidFill>
              </a:rPr>
              <a:t>jreboun</a:t>
            </a:r>
            <a:r>
              <a:rPr lang="cs-CZ" u="sng">
                <a:solidFill>
                  <a:schemeClr val="hlink"/>
                </a:solidFill>
                <a:hlinkClick r:id="rId3"/>
              </a:rPr>
              <a:t>@</a:t>
            </a:r>
            <a:r>
              <a:rPr lang="cs-CZ" u="sng">
                <a:solidFill>
                  <a:schemeClr val="hlink"/>
                </a:solidFill>
              </a:rPr>
              <a:t>fel</a:t>
            </a:r>
            <a:r>
              <a:rPr lang="cs-CZ" u="sng">
                <a:solidFill>
                  <a:schemeClr val="hlink"/>
                </a:solidFill>
                <a:hlinkClick r:id="rId4"/>
              </a:rPr>
              <a:t>.zcu.cz</a:t>
            </a:r>
            <a:endParaRPr/>
          </a:p>
        </p:txBody>
      </p:sp>
      <p:sp>
        <p:nvSpPr>
          <p:cNvPr id="759" name="Google Shape;759;p8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ET TFE šablona">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