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20"/>
  </p:notesMasterIdLst>
  <p:sldIdLst>
    <p:sldId id="280" r:id="rId2"/>
    <p:sldId id="371" r:id="rId3"/>
    <p:sldId id="284" r:id="rId4"/>
    <p:sldId id="356" r:id="rId5"/>
    <p:sldId id="366" r:id="rId6"/>
    <p:sldId id="357" r:id="rId7"/>
    <p:sldId id="358" r:id="rId8"/>
    <p:sldId id="367" r:id="rId9"/>
    <p:sldId id="359" r:id="rId10"/>
    <p:sldId id="368" r:id="rId11"/>
    <p:sldId id="369" r:id="rId12"/>
    <p:sldId id="360" r:id="rId13"/>
    <p:sldId id="361" r:id="rId14"/>
    <p:sldId id="362" r:id="rId15"/>
    <p:sldId id="363" r:id="rId16"/>
    <p:sldId id="370" r:id="rId17"/>
    <p:sldId id="372" r:id="rId18"/>
    <p:sldId id="270" r:id="rId19"/>
  </p:sldIdLst>
  <p:sldSz cx="9144000" cy="6858000" type="screen4x3"/>
  <p:notesSz cx="6797675" cy="9926638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635693-0102-4C8D-AA7F-6B0EE35DDDD1}" v="1" dt="2022-12-22T10:42:23.8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37" autoAdjust="0"/>
    <p:restoredTop sz="81387" autoAdjust="0"/>
  </p:normalViewPr>
  <p:slideViewPr>
    <p:cSldViewPr>
      <p:cViewPr varScale="1">
        <p:scale>
          <a:sx n="92" d="100"/>
          <a:sy n="92" d="100"/>
        </p:scale>
        <p:origin x="233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vel Masopust" userId="22bed1e6fdd9d429" providerId="LiveId" clId="{778611D9-53C5-4964-93FF-206922B9E4AE}"/>
    <pc:docChg chg="modSld">
      <pc:chgData name="Pavel Masopust" userId="22bed1e6fdd9d429" providerId="LiveId" clId="{778611D9-53C5-4964-93FF-206922B9E4AE}" dt="2021-09-01T13:14:39.804" v="4" actId="6549"/>
      <pc:docMkLst>
        <pc:docMk/>
      </pc:docMkLst>
      <pc:sldChg chg="modSp mod">
        <pc:chgData name="Pavel Masopust" userId="22bed1e6fdd9d429" providerId="LiveId" clId="{778611D9-53C5-4964-93FF-206922B9E4AE}" dt="2021-09-01T13:14:39.804" v="4" actId="6549"/>
        <pc:sldMkLst>
          <pc:docMk/>
          <pc:sldMk cId="0" sldId="280"/>
        </pc:sldMkLst>
        <pc:spChg chg="mod">
          <ac:chgData name="Pavel Masopust" userId="22bed1e6fdd9d429" providerId="LiveId" clId="{778611D9-53C5-4964-93FF-206922B9E4AE}" dt="2021-09-01T13:14:39.804" v="4" actId="6549"/>
          <ac:spMkLst>
            <pc:docMk/>
            <pc:sldMk cId="0" sldId="280"/>
            <ac:spMk id="3077" creationId="{5044A833-3CB8-4552-A052-790AA88BE4E9}"/>
          </ac:spMkLst>
        </pc:spChg>
      </pc:sldChg>
    </pc:docChg>
  </pc:docChgLst>
  <pc:docChgLst>
    <pc:chgData name="Pavel Masopust" userId="22bed1e6fdd9d429" providerId="LiveId" clId="{89635693-0102-4C8D-AA7F-6B0EE35DDDD1}"/>
    <pc:docChg chg="undo custSel modSld">
      <pc:chgData name="Pavel Masopust" userId="22bed1e6fdd9d429" providerId="LiveId" clId="{89635693-0102-4C8D-AA7F-6B0EE35DDDD1}" dt="2022-12-22T10:55:34.961" v="168" actId="2"/>
      <pc:docMkLst>
        <pc:docMk/>
      </pc:docMkLst>
      <pc:sldChg chg="modSp mod">
        <pc:chgData name="Pavel Masopust" userId="22bed1e6fdd9d429" providerId="LiveId" clId="{89635693-0102-4C8D-AA7F-6B0EE35DDDD1}" dt="2022-12-22T10:54:42.442" v="122" actId="313"/>
        <pc:sldMkLst>
          <pc:docMk/>
          <pc:sldMk cId="0" sldId="284"/>
        </pc:sldMkLst>
        <pc:spChg chg="mod">
          <ac:chgData name="Pavel Masopust" userId="22bed1e6fdd9d429" providerId="LiveId" clId="{89635693-0102-4C8D-AA7F-6B0EE35DDDD1}" dt="2022-12-22T10:54:42.442" v="122" actId="313"/>
          <ac:spMkLst>
            <pc:docMk/>
            <pc:sldMk cId="0" sldId="284"/>
            <ac:spMk id="4099" creationId="{355CA9DF-2B47-4D02-A0E7-0EA640C493C6}"/>
          </ac:spMkLst>
        </pc:spChg>
      </pc:sldChg>
      <pc:sldChg chg="modSp mod">
        <pc:chgData name="Pavel Masopust" userId="22bed1e6fdd9d429" providerId="LiveId" clId="{89635693-0102-4C8D-AA7F-6B0EE35DDDD1}" dt="2022-12-22T10:54:48.617" v="126" actId="2"/>
        <pc:sldMkLst>
          <pc:docMk/>
          <pc:sldMk cId="951915277" sldId="356"/>
        </pc:sldMkLst>
        <pc:spChg chg="mod">
          <ac:chgData name="Pavel Masopust" userId="22bed1e6fdd9d429" providerId="LiveId" clId="{89635693-0102-4C8D-AA7F-6B0EE35DDDD1}" dt="2022-12-22T10:54:48.617" v="126" actId="2"/>
          <ac:spMkLst>
            <pc:docMk/>
            <pc:sldMk cId="951915277" sldId="356"/>
            <ac:spMk id="149507" creationId="{00000000-0000-0000-0000-000000000000}"/>
          </ac:spMkLst>
        </pc:spChg>
      </pc:sldChg>
      <pc:sldChg chg="modSp mod">
        <pc:chgData name="Pavel Masopust" userId="22bed1e6fdd9d429" providerId="LiveId" clId="{89635693-0102-4C8D-AA7F-6B0EE35DDDD1}" dt="2022-12-22T10:54:52.073" v="129" actId="2"/>
        <pc:sldMkLst>
          <pc:docMk/>
          <pc:sldMk cId="3722887934" sldId="357"/>
        </pc:sldMkLst>
        <pc:spChg chg="mod">
          <ac:chgData name="Pavel Masopust" userId="22bed1e6fdd9d429" providerId="LiveId" clId="{89635693-0102-4C8D-AA7F-6B0EE35DDDD1}" dt="2022-12-22T10:54:52.073" v="129" actId="2"/>
          <ac:spMkLst>
            <pc:docMk/>
            <pc:sldMk cId="3722887934" sldId="357"/>
            <ac:spMk id="150531" creationId="{00000000-0000-0000-0000-000000000000}"/>
          </ac:spMkLst>
        </pc:spChg>
      </pc:sldChg>
      <pc:sldChg chg="modSp mod">
        <pc:chgData name="Pavel Masopust" userId="22bed1e6fdd9d429" providerId="LiveId" clId="{89635693-0102-4C8D-AA7F-6B0EE35DDDD1}" dt="2022-12-22T10:54:55.534" v="132" actId="2"/>
        <pc:sldMkLst>
          <pc:docMk/>
          <pc:sldMk cId="1707680045" sldId="358"/>
        </pc:sldMkLst>
        <pc:spChg chg="mod">
          <ac:chgData name="Pavel Masopust" userId="22bed1e6fdd9d429" providerId="LiveId" clId="{89635693-0102-4C8D-AA7F-6B0EE35DDDD1}" dt="2022-12-22T10:54:55.534" v="132" actId="2"/>
          <ac:spMkLst>
            <pc:docMk/>
            <pc:sldMk cId="1707680045" sldId="358"/>
            <ac:spMk id="81925" creationId="{00000000-0000-0000-0000-000000000000}"/>
          </ac:spMkLst>
        </pc:spChg>
      </pc:sldChg>
      <pc:sldChg chg="modSp mod">
        <pc:chgData name="Pavel Masopust" userId="22bed1e6fdd9d429" providerId="LiveId" clId="{89635693-0102-4C8D-AA7F-6B0EE35DDDD1}" dt="2022-12-22T10:55:03.955" v="140" actId="2"/>
        <pc:sldMkLst>
          <pc:docMk/>
          <pc:sldMk cId="2824091561" sldId="359"/>
        </pc:sldMkLst>
        <pc:spChg chg="mod">
          <ac:chgData name="Pavel Masopust" userId="22bed1e6fdd9d429" providerId="LiveId" clId="{89635693-0102-4C8D-AA7F-6B0EE35DDDD1}" dt="2022-12-22T10:55:03.955" v="140" actId="2"/>
          <ac:spMkLst>
            <pc:docMk/>
            <pc:sldMk cId="2824091561" sldId="359"/>
            <ac:spMk id="152579" creationId="{00000000-0000-0000-0000-000000000000}"/>
          </ac:spMkLst>
        </pc:spChg>
      </pc:sldChg>
      <pc:sldChg chg="modSp mod">
        <pc:chgData name="Pavel Masopust" userId="22bed1e6fdd9d429" providerId="LiveId" clId="{89635693-0102-4C8D-AA7F-6B0EE35DDDD1}" dt="2022-12-22T10:55:13.249" v="146" actId="2"/>
        <pc:sldMkLst>
          <pc:docMk/>
          <pc:sldMk cId="2508513300" sldId="360"/>
        </pc:sldMkLst>
        <pc:spChg chg="mod">
          <ac:chgData name="Pavel Masopust" userId="22bed1e6fdd9d429" providerId="LiveId" clId="{89635693-0102-4C8D-AA7F-6B0EE35DDDD1}" dt="2022-12-22T10:55:13.249" v="146" actId="2"/>
          <ac:spMkLst>
            <pc:docMk/>
            <pc:sldMk cId="2508513300" sldId="360"/>
            <ac:spMk id="153603" creationId="{00000000-0000-0000-0000-000000000000}"/>
          </ac:spMkLst>
        </pc:spChg>
      </pc:sldChg>
      <pc:sldChg chg="modSp mod">
        <pc:chgData name="Pavel Masopust" userId="22bed1e6fdd9d429" providerId="LiveId" clId="{89635693-0102-4C8D-AA7F-6B0EE35DDDD1}" dt="2022-12-22T10:55:20.089" v="154" actId="20577"/>
        <pc:sldMkLst>
          <pc:docMk/>
          <pc:sldMk cId="3685539182" sldId="361"/>
        </pc:sldMkLst>
        <pc:spChg chg="mod">
          <ac:chgData name="Pavel Masopust" userId="22bed1e6fdd9d429" providerId="LiveId" clId="{89635693-0102-4C8D-AA7F-6B0EE35DDDD1}" dt="2022-12-22T10:55:20.089" v="154" actId="20577"/>
          <ac:spMkLst>
            <pc:docMk/>
            <pc:sldMk cId="3685539182" sldId="361"/>
            <ac:spMk id="129027" creationId="{00000000-0000-0000-0000-000000000000}"/>
          </ac:spMkLst>
        </pc:spChg>
      </pc:sldChg>
      <pc:sldChg chg="modSp mod">
        <pc:chgData name="Pavel Masopust" userId="22bed1e6fdd9d429" providerId="LiveId" clId="{89635693-0102-4C8D-AA7F-6B0EE35DDDD1}" dt="2022-12-22T10:55:25.666" v="158" actId="2"/>
        <pc:sldMkLst>
          <pc:docMk/>
          <pc:sldMk cId="237944166" sldId="362"/>
        </pc:sldMkLst>
        <pc:spChg chg="mod">
          <ac:chgData name="Pavel Masopust" userId="22bed1e6fdd9d429" providerId="LiveId" clId="{89635693-0102-4C8D-AA7F-6B0EE35DDDD1}" dt="2022-12-22T10:55:25.666" v="158" actId="2"/>
          <ac:spMkLst>
            <pc:docMk/>
            <pc:sldMk cId="237944166" sldId="362"/>
            <ac:spMk id="129027" creationId="{00000000-0000-0000-0000-000000000000}"/>
          </ac:spMkLst>
        </pc:spChg>
      </pc:sldChg>
      <pc:sldChg chg="modSp mod">
        <pc:chgData name="Pavel Masopust" userId="22bed1e6fdd9d429" providerId="LiveId" clId="{89635693-0102-4C8D-AA7F-6B0EE35DDDD1}" dt="2022-12-22T10:55:29.258" v="162" actId="2"/>
        <pc:sldMkLst>
          <pc:docMk/>
          <pc:sldMk cId="459796322" sldId="363"/>
        </pc:sldMkLst>
        <pc:spChg chg="mod">
          <ac:chgData name="Pavel Masopust" userId="22bed1e6fdd9d429" providerId="LiveId" clId="{89635693-0102-4C8D-AA7F-6B0EE35DDDD1}" dt="2022-12-22T10:55:29.258" v="162" actId="2"/>
          <ac:spMkLst>
            <pc:docMk/>
            <pc:sldMk cId="459796322" sldId="363"/>
            <ac:spMk id="4099" creationId="{355CA9DF-2B47-4D02-A0E7-0EA640C493C6}"/>
          </ac:spMkLst>
        </pc:spChg>
      </pc:sldChg>
      <pc:sldChg chg="modSp mod">
        <pc:chgData name="Pavel Masopust" userId="22bed1e6fdd9d429" providerId="LiveId" clId="{89635693-0102-4C8D-AA7F-6B0EE35DDDD1}" dt="2022-12-22T10:54:50.089" v="127" actId="2"/>
        <pc:sldMkLst>
          <pc:docMk/>
          <pc:sldMk cId="3783878068" sldId="366"/>
        </pc:sldMkLst>
        <pc:spChg chg="mod">
          <ac:chgData name="Pavel Masopust" userId="22bed1e6fdd9d429" providerId="LiveId" clId="{89635693-0102-4C8D-AA7F-6B0EE35DDDD1}" dt="2022-12-22T10:54:50.089" v="127" actId="2"/>
          <ac:spMkLst>
            <pc:docMk/>
            <pc:sldMk cId="3783878068" sldId="366"/>
            <ac:spMk id="149507" creationId="{00000000-0000-0000-0000-000000000000}"/>
          </ac:spMkLst>
        </pc:spChg>
      </pc:sldChg>
      <pc:sldChg chg="modSp mod">
        <pc:chgData name="Pavel Masopust" userId="22bed1e6fdd9d429" providerId="LiveId" clId="{89635693-0102-4C8D-AA7F-6B0EE35DDDD1}" dt="2022-12-22T10:54:59.037" v="136" actId="2"/>
        <pc:sldMkLst>
          <pc:docMk/>
          <pc:sldMk cId="845912882" sldId="367"/>
        </pc:sldMkLst>
        <pc:spChg chg="mod">
          <ac:chgData name="Pavel Masopust" userId="22bed1e6fdd9d429" providerId="LiveId" clId="{89635693-0102-4C8D-AA7F-6B0EE35DDDD1}" dt="2022-12-22T10:54:59.037" v="136" actId="2"/>
          <ac:spMkLst>
            <pc:docMk/>
            <pc:sldMk cId="845912882" sldId="367"/>
            <ac:spMk id="81925" creationId="{00000000-0000-0000-0000-000000000000}"/>
          </ac:spMkLst>
        </pc:spChg>
      </pc:sldChg>
      <pc:sldChg chg="modSp mod">
        <pc:chgData name="Pavel Masopust" userId="22bed1e6fdd9d429" providerId="LiveId" clId="{89635693-0102-4C8D-AA7F-6B0EE35DDDD1}" dt="2022-12-22T10:55:06.610" v="143" actId="2"/>
        <pc:sldMkLst>
          <pc:docMk/>
          <pc:sldMk cId="421371367" sldId="369"/>
        </pc:sldMkLst>
        <pc:spChg chg="mod">
          <ac:chgData name="Pavel Masopust" userId="22bed1e6fdd9d429" providerId="LiveId" clId="{89635693-0102-4C8D-AA7F-6B0EE35DDDD1}" dt="2022-12-22T10:55:06.610" v="143" actId="2"/>
          <ac:spMkLst>
            <pc:docMk/>
            <pc:sldMk cId="421371367" sldId="369"/>
            <ac:spMk id="6147" creationId="{00000000-0000-0000-0000-000000000000}"/>
          </ac:spMkLst>
        </pc:spChg>
      </pc:sldChg>
      <pc:sldChg chg="modSp mod">
        <pc:chgData name="Pavel Masopust" userId="22bed1e6fdd9d429" providerId="LiveId" clId="{89635693-0102-4C8D-AA7F-6B0EE35DDDD1}" dt="2022-12-22T10:55:32.684" v="164" actId="2"/>
        <pc:sldMkLst>
          <pc:docMk/>
          <pc:sldMk cId="3002825189" sldId="370"/>
        </pc:sldMkLst>
        <pc:spChg chg="mod">
          <ac:chgData name="Pavel Masopust" userId="22bed1e6fdd9d429" providerId="LiveId" clId="{89635693-0102-4C8D-AA7F-6B0EE35DDDD1}" dt="2022-12-22T10:55:32.684" v="164" actId="2"/>
          <ac:spMkLst>
            <pc:docMk/>
            <pc:sldMk cId="3002825189" sldId="370"/>
            <ac:spMk id="4099" creationId="{355CA9DF-2B47-4D02-A0E7-0EA640C493C6}"/>
          </ac:spMkLst>
        </pc:spChg>
      </pc:sldChg>
      <pc:sldChg chg="modSp mod">
        <pc:chgData name="Pavel Masopust" userId="22bed1e6fdd9d429" providerId="LiveId" clId="{89635693-0102-4C8D-AA7F-6B0EE35DDDD1}" dt="2022-12-22T10:54:34.829" v="117" actId="2"/>
        <pc:sldMkLst>
          <pc:docMk/>
          <pc:sldMk cId="2014082580" sldId="371"/>
        </pc:sldMkLst>
        <pc:spChg chg="mod">
          <ac:chgData name="Pavel Masopust" userId="22bed1e6fdd9d429" providerId="LiveId" clId="{89635693-0102-4C8D-AA7F-6B0EE35DDDD1}" dt="2022-12-22T10:54:34.829" v="117" actId="2"/>
          <ac:spMkLst>
            <pc:docMk/>
            <pc:sldMk cId="2014082580" sldId="371"/>
            <ac:spMk id="3077" creationId="{5044A833-3CB8-4552-A052-790AA88BE4E9}"/>
          </ac:spMkLst>
        </pc:spChg>
      </pc:sldChg>
      <pc:sldChg chg="modSp mod">
        <pc:chgData name="Pavel Masopust" userId="22bed1e6fdd9d429" providerId="LiveId" clId="{89635693-0102-4C8D-AA7F-6B0EE35DDDD1}" dt="2022-12-22T10:55:34.961" v="168" actId="2"/>
        <pc:sldMkLst>
          <pc:docMk/>
          <pc:sldMk cId="797285816" sldId="372"/>
        </pc:sldMkLst>
        <pc:spChg chg="mod">
          <ac:chgData name="Pavel Masopust" userId="22bed1e6fdd9d429" providerId="LiveId" clId="{89635693-0102-4C8D-AA7F-6B0EE35DDDD1}" dt="2022-12-22T10:55:34.668" v="167" actId="2"/>
          <ac:spMkLst>
            <pc:docMk/>
            <pc:sldMk cId="797285816" sldId="372"/>
            <ac:spMk id="2" creationId="{F15944BE-8B6D-17CA-ECC5-BE2A8316B785}"/>
          </ac:spMkLst>
        </pc:spChg>
        <pc:spChg chg="mod">
          <ac:chgData name="Pavel Masopust" userId="22bed1e6fdd9d429" providerId="LiveId" clId="{89635693-0102-4C8D-AA7F-6B0EE35DDDD1}" dt="2022-12-22T10:55:34.961" v="168" actId="2"/>
          <ac:spMkLst>
            <pc:docMk/>
            <pc:sldMk cId="797285816" sldId="372"/>
            <ac:spMk id="3" creationId="{2DE7C50C-AFE0-DAD8-BA8F-A92ADC812CD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F3A83E-DA1B-436C-8600-10C51F92F820}" type="datetimeFigureOut">
              <a:rPr lang="cs-CZ" smtClean="0"/>
              <a:t>24.01.2023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8227B-C453-4E59-A1C5-9EC1CEB532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34141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8227B-C453-4E59-A1C5-9EC1CEB532C5}" type="slidenum">
              <a:rPr lang="cs-CZ" smtClean="0"/>
              <a:t>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908306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Zde doporučuji „zopakovat totéž jinak“, aby se to jednak výrazněji vyzdvihlo, jednak to bylo již na počátku lépe osvětleno. 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8227B-C453-4E59-A1C5-9EC1CEB532C5}" type="slidenum">
              <a:rPr lang="cs-CZ" smtClean="0"/>
              <a:t>15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435896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8227B-C453-4E59-A1C5-9EC1CEB532C5}" type="slidenum">
              <a:rPr lang="cs-CZ" smtClean="0"/>
              <a:t>16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435896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8227B-C453-4E59-A1C5-9EC1CEB532C5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0859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1135C7A4-829D-4F19-99F3-96E21E856AE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AF1712FE-18DB-4E17-9385-2904C011D9B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cs-CZ" sz="2400">
                <a:latin typeface="Times New Roman" panose="02020603050405020304" pitchFamily="18" charset="0"/>
              </a:endParaRPr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3A89A381-689A-40E4-9B14-A842D295699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7" name="Group 5">
              <a:extLst>
                <a:ext uri="{FF2B5EF4-FFF2-40B4-BE49-F238E27FC236}">
                  <a16:creationId xmlns:a16="http://schemas.microsoft.com/office/drawing/2014/main" id="{251FA2F7-E332-4C95-A87F-1D0BAA1830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>
                <a:extLst>
                  <a:ext uri="{FF2B5EF4-FFF2-40B4-BE49-F238E27FC236}">
                    <a16:creationId xmlns:a16="http://schemas.microsoft.com/office/drawing/2014/main" id="{90CD3DC5-14B1-48AD-8503-E3AFA94D4C5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Rectangle 7">
                <a:extLst>
                  <a:ext uri="{FF2B5EF4-FFF2-40B4-BE49-F238E27FC236}">
                    <a16:creationId xmlns:a16="http://schemas.microsoft.com/office/drawing/2014/main" id="{95D85B46-B3DD-42A7-A069-E7E8DC96FE2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" name="Rectangle 8">
                <a:extLst>
                  <a:ext uri="{FF2B5EF4-FFF2-40B4-BE49-F238E27FC236}">
                    <a16:creationId xmlns:a16="http://schemas.microsoft.com/office/drawing/2014/main" id="{212EA724-30A9-4957-8745-FDCE39F3144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" name="Rectangle 9">
                <a:extLst>
                  <a:ext uri="{FF2B5EF4-FFF2-40B4-BE49-F238E27FC236}">
                    <a16:creationId xmlns:a16="http://schemas.microsoft.com/office/drawing/2014/main" id="{AC47783A-7554-46A3-A6E4-5445FB6F777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Rectangle 10">
                <a:extLst>
                  <a:ext uri="{FF2B5EF4-FFF2-40B4-BE49-F238E27FC236}">
                    <a16:creationId xmlns:a16="http://schemas.microsoft.com/office/drawing/2014/main" id="{3872BAC0-0C99-4C71-8EFD-3C8BF9AAE2E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" name="Rectangle 11">
                <a:extLst>
                  <a:ext uri="{FF2B5EF4-FFF2-40B4-BE49-F238E27FC236}">
                    <a16:creationId xmlns:a16="http://schemas.microsoft.com/office/drawing/2014/main" id="{CCE3743F-51AD-4B3E-999C-372329DF349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" name="Rectangle 12">
                <a:extLst>
                  <a:ext uri="{FF2B5EF4-FFF2-40B4-BE49-F238E27FC236}">
                    <a16:creationId xmlns:a16="http://schemas.microsoft.com/office/drawing/2014/main" id="{2B08347B-7E76-4B57-8DCB-9585E21DCF8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" name="Rectangle 13">
                <a:extLst>
                  <a:ext uri="{FF2B5EF4-FFF2-40B4-BE49-F238E27FC236}">
                    <a16:creationId xmlns:a16="http://schemas.microsoft.com/office/drawing/2014/main" id="{D9FD4E5A-EB0C-4FE7-AC3B-8661FBA27C1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" name="Rectangle 14">
                <a:extLst>
                  <a:ext uri="{FF2B5EF4-FFF2-40B4-BE49-F238E27FC236}">
                    <a16:creationId xmlns:a16="http://schemas.microsoft.com/office/drawing/2014/main" id="{C6026B83-FB71-4FD9-8AFA-1BAD02ED158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" name="Rectangle 15">
                <a:extLst>
                  <a:ext uri="{FF2B5EF4-FFF2-40B4-BE49-F238E27FC236}">
                    <a16:creationId xmlns:a16="http://schemas.microsoft.com/office/drawing/2014/main" id="{34E95F79-F2C6-4CEC-BFC1-051523F99D1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6555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cs-CZ" altLang="cs-CZ" noProof="0"/>
              <a:t>Klepnutím lze upravit styl předlohy nadpisů.</a:t>
            </a:r>
          </a:p>
        </p:txBody>
      </p:sp>
      <p:sp>
        <p:nvSpPr>
          <p:cNvPr id="65556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3400"/>
            </a:lvl1pPr>
          </a:lstStyle>
          <a:p>
            <a:pPr lvl="0"/>
            <a:r>
              <a:rPr lang="cs-CZ" altLang="cs-CZ" noProof="0"/>
              <a:t>Klepnutím lze upravit styl předlohy podnadpisů.</a:t>
            </a:r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BD662287-0349-4119-8214-6AD1E02A51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19" name="Rectangle 17">
            <a:extLst>
              <a:ext uri="{FF2B5EF4-FFF2-40B4-BE49-F238E27FC236}">
                <a16:creationId xmlns:a16="http://schemas.microsoft.com/office/drawing/2014/main" id="{5C2E7112-FB78-439B-A6CD-47FF7D463F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20" name="Rectangle 18">
            <a:extLst>
              <a:ext uri="{FF2B5EF4-FFF2-40B4-BE49-F238E27FC236}">
                <a16:creationId xmlns:a16="http://schemas.microsoft.com/office/drawing/2014/main" id="{762F6F3B-8323-47F1-AC33-FA7237A3F8F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6EB323-C8DB-48E4-BA6D-6F11FE5C476E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449597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cs-CZ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B6CC654-0648-4181-8F8B-BA0144D10A0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506DDA8-5BC0-4806-AAF9-69E9545705B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993628-A44A-4A1F-BF27-B22C103E2E99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ECEEC2BA-B894-4018-9063-D05955FF912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47209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E4736BC-4CD5-4AB2-B2BF-B0764F09CFF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CBE9118-2B8A-485A-9E1C-31B90CF9DAE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DA4BF5-1341-406A-A7A4-CB27413ACD8A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E10568E7-E1EF-474D-81AF-FE7E64DE8488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435580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cs-CZ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cs-CZ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BA64968-8AA4-4D79-8BE9-9BF7067157E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6FEE8AD-C2DA-447B-9B5A-7022D75F1AC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8D5709-AE76-40FE-9BDE-5BF71E285B2D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AD6E966C-7BF2-4EAA-BB83-EA93FCD5F3F7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808669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cs-CZ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cs-CZ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99334527-C1EA-426F-A103-24F62AEB086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F528A130-4DA6-4FE0-92EE-09A8814F6AD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5C8437-8F6E-4223-9415-7DC9FDBFC8C1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9" name="Rectangle 16">
            <a:extLst>
              <a:ext uri="{FF2B5EF4-FFF2-40B4-BE49-F238E27FC236}">
                <a16:creationId xmlns:a16="http://schemas.microsoft.com/office/drawing/2014/main" id="{786335C1-1715-45C7-B7A6-5C1285316B16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518974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7F0B27-3742-4161-B4AA-77C1E744427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EEE98D-2A59-4D32-9E27-C4A51629747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992520-34B1-461C-A398-82D761A50059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618E2724-3BB7-4AF5-8354-FFC0BA23BAD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692114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F65A358D-966F-4FB7-BFF3-3F5218A68B1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30BAC16F-7B1D-49B8-AFA8-C484954F7EA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4A02D6-109C-4F92-8807-4EFCDACD0F47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4" name="Rectangle 16">
            <a:extLst>
              <a:ext uri="{FF2B5EF4-FFF2-40B4-BE49-F238E27FC236}">
                <a16:creationId xmlns:a16="http://schemas.microsoft.com/office/drawing/2014/main" id="{4EC10669-11C8-4B0F-82D8-3E04E06DE19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035568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cs-CZ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DF3C1BFA-9E26-47C4-98C1-65E91022950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D89C25C-6A3C-4A63-A5A8-8463C62060C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430C6-C6A8-46CE-8433-1E98DD1122CB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92FF121C-4CCC-4312-AC98-1F469AD910A3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81565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A8DDA911-C5DD-47B3-9E6D-443C3EE60A9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36AA0D0-0466-4A39-80AE-90F3D28C4D9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D8E62A-8ACA-478B-B167-4E859F4CEC5D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2D2FDD6D-18E7-44AB-91DA-CA83846B324D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757226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cs-CZ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0F0686E-D9FA-4E9A-9AA3-80D36103245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0B56756-2DB0-4509-8536-FA769D2E066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FE80D7-D854-4896-9A44-D60BD19B19AB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292E105B-542C-41B5-A25F-049A244F8CF2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38272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cs-CZ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63B84A5-6792-49FC-8294-DD57375519B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8A01FDE-A310-49DA-BB03-7460F54AB8B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512864-A88F-4CCA-B784-D3840F00F05C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1BE3ADEC-17C8-4B9C-A266-CE19DC16932C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030741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261B4723-B7AA-4AEA-8EFB-3F2F964C51A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70A2176E-6C2F-4852-9209-060528A7006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anose="020B0A04020102020204" pitchFamily="34" charset="0"/>
              </a:defRPr>
            </a:lvl1pPr>
          </a:lstStyle>
          <a:p>
            <a:fld id="{98D3CCFA-C4DE-4D56-B6B6-EE40EC45DE94}" type="slidenum">
              <a:rPr lang="cs-CZ" altLang="cs-CZ"/>
              <a:pPr/>
              <a:t>‹#›</a:t>
            </a:fld>
            <a:endParaRPr lang="cs-CZ" altLang="cs-CZ"/>
          </a:p>
        </p:txBody>
      </p:sp>
      <p:grpSp>
        <p:nvGrpSpPr>
          <p:cNvPr id="1028" name="Group 4">
            <a:extLst>
              <a:ext uri="{FF2B5EF4-FFF2-40B4-BE49-F238E27FC236}">
                <a16:creationId xmlns:a16="http://schemas.microsoft.com/office/drawing/2014/main" id="{BF851480-193A-43B4-8FF7-E3285CFEDEA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>
              <a:extLst>
                <a:ext uri="{FF2B5EF4-FFF2-40B4-BE49-F238E27FC236}">
                  <a16:creationId xmlns:a16="http://schemas.microsoft.com/office/drawing/2014/main" id="{3E2480D6-D7C3-4EE7-8C35-86C5DADBB5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cs-CZ" sz="2400">
                <a:latin typeface="Times New Roman" panose="02020603050405020304" pitchFamily="18" charset="0"/>
              </a:endParaRPr>
            </a:p>
          </p:txBody>
        </p:sp>
        <p:sp>
          <p:nvSpPr>
            <p:cNvPr id="1033" name="Rectangle 6">
              <a:extLst>
                <a:ext uri="{FF2B5EF4-FFF2-40B4-BE49-F238E27FC236}">
                  <a16:creationId xmlns:a16="http://schemas.microsoft.com/office/drawing/2014/main" id="{D93DAB62-CE8B-4F76-83E1-F1FB70F958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 sz="2400">
                <a:latin typeface="Times New Roman" panose="02020603050405020304" pitchFamily="18" charset="0"/>
              </a:endParaRPr>
            </a:p>
          </p:txBody>
        </p:sp>
        <p:sp>
          <p:nvSpPr>
            <p:cNvPr id="1034" name="Rectangle 7">
              <a:extLst>
                <a:ext uri="{FF2B5EF4-FFF2-40B4-BE49-F238E27FC236}">
                  <a16:creationId xmlns:a16="http://schemas.microsoft.com/office/drawing/2014/main" id="{7F6E54E1-6996-444C-83A7-E7B3B52EC7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>
                <a:solidFill>
                  <a:schemeClr val="hlink"/>
                </a:solidFill>
              </a:endParaRPr>
            </a:p>
          </p:txBody>
        </p:sp>
        <p:sp>
          <p:nvSpPr>
            <p:cNvPr id="1035" name="Rectangle 8">
              <a:extLst>
                <a:ext uri="{FF2B5EF4-FFF2-40B4-BE49-F238E27FC236}">
                  <a16:creationId xmlns:a16="http://schemas.microsoft.com/office/drawing/2014/main" id="{38E66342-4D0B-4F35-902C-94085B67D6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>
                <a:solidFill>
                  <a:schemeClr val="hlink"/>
                </a:solidFill>
              </a:endParaRPr>
            </a:p>
          </p:txBody>
        </p:sp>
        <p:sp>
          <p:nvSpPr>
            <p:cNvPr id="1036" name="Rectangle 9">
              <a:extLst>
                <a:ext uri="{FF2B5EF4-FFF2-40B4-BE49-F238E27FC236}">
                  <a16:creationId xmlns:a16="http://schemas.microsoft.com/office/drawing/2014/main" id="{56352FFA-E8B2-4F8A-AC50-E737CFCC29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>
                <a:solidFill>
                  <a:schemeClr val="accent2"/>
                </a:solidFill>
              </a:endParaRPr>
            </a:p>
          </p:txBody>
        </p:sp>
        <p:sp>
          <p:nvSpPr>
            <p:cNvPr id="1037" name="Rectangle 10">
              <a:extLst>
                <a:ext uri="{FF2B5EF4-FFF2-40B4-BE49-F238E27FC236}">
                  <a16:creationId xmlns:a16="http://schemas.microsoft.com/office/drawing/2014/main" id="{48C759DF-739B-41A5-A2A2-9FE6FB0282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>
                <a:solidFill>
                  <a:schemeClr val="hlink"/>
                </a:solidFill>
              </a:endParaRPr>
            </a:p>
          </p:txBody>
        </p:sp>
        <p:sp>
          <p:nvSpPr>
            <p:cNvPr id="1038" name="Rectangle 11">
              <a:extLst>
                <a:ext uri="{FF2B5EF4-FFF2-40B4-BE49-F238E27FC236}">
                  <a16:creationId xmlns:a16="http://schemas.microsoft.com/office/drawing/2014/main" id="{192D3945-96E6-479C-83B1-042E2E7E33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 sz="2400">
                <a:latin typeface="Times New Roman" panose="02020603050405020304" pitchFamily="18" charset="0"/>
              </a:endParaRPr>
            </a:p>
          </p:txBody>
        </p:sp>
        <p:sp>
          <p:nvSpPr>
            <p:cNvPr id="1039" name="Rectangle 12">
              <a:extLst>
                <a:ext uri="{FF2B5EF4-FFF2-40B4-BE49-F238E27FC236}">
                  <a16:creationId xmlns:a16="http://schemas.microsoft.com/office/drawing/2014/main" id="{53E53EB5-7BD9-4270-B3C4-0388328D68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>
                <a:solidFill>
                  <a:schemeClr val="accent2"/>
                </a:solidFill>
              </a:endParaRPr>
            </a:p>
          </p:txBody>
        </p:sp>
        <p:sp>
          <p:nvSpPr>
            <p:cNvPr id="1040" name="Rectangle 13">
              <a:extLst>
                <a:ext uri="{FF2B5EF4-FFF2-40B4-BE49-F238E27FC236}">
                  <a16:creationId xmlns:a16="http://schemas.microsoft.com/office/drawing/2014/main" id="{CFEE3C77-D710-4B27-913C-AC347C540F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>
            <a:extLst>
              <a:ext uri="{FF2B5EF4-FFF2-40B4-BE49-F238E27FC236}">
                <a16:creationId xmlns:a16="http://schemas.microsoft.com/office/drawing/2014/main" id="{C821D9CC-719D-40F4-957E-8E4B3FD5FA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  <p:sp>
        <p:nvSpPr>
          <p:cNvPr id="1030" name="Rectangle 15">
            <a:extLst>
              <a:ext uri="{FF2B5EF4-FFF2-40B4-BE49-F238E27FC236}">
                <a16:creationId xmlns:a16="http://schemas.microsoft.com/office/drawing/2014/main" id="{D133664A-FF2E-4B69-B4CD-6E4565BED7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64528" name="Rectangle 16">
            <a:extLst>
              <a:ext uri="{FF2B5EF4-FFF2-40B4-BE49-F238E27FC236}">
                <a16:creationId xmlns:a16="http://schemas.microsoft.com/office/drawing/2014/main" id="{A977AEEB-0F03-4F1C-A6B6-BB94D9CDB0C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n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¨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¨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A4ZDyzPqnT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searchgate.net/publication/306107056_Zakovske_prekoncepce_ve_vyuce_fyziky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rnica.zcu.cz/images/casopis/2018/Arnika_2018_1-4_Kohout-Mollerova--web.pdf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munispace.muni.cz/library/catalog/view/950/2970/690-2/#preview" TargetMode="External"/><Relationship Id="rId2" Type="http://schemas.openxmlformats.org/officeDocument/2006/relationships/hyperlink" Target="https://digifolio.rvp.cz/view/view.php?id=1645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didacticaviva.ped.muni.cz/data_PDF/Fyzika_Setrvacnost_Kvalita2013.pdf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s.wikipedia.org/wiki/Projektov%C3%A9_u%C4%8Den%C3%AD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researchgate.net/publication/278406065_Badatelsky_orientovana_vyuka_pojeti_podstata_vyznam_a_prinosy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cs.wikipedia.org/wiki/Probl%C3%A9mov%C3%A9_vyu%C4%8Dov%C3%A1n%C3%AD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kdf.mff.cuni.cz/vyuka/pedagogika/dopl_texty/Heuristicka%20metoda%20vyuky.pdf" TargetMode="External"/><Relationship Id="rId4" Type="http://schemas.openxmlformats.org/officeDocument/2006/relationships/hyperlink" Target="https://kdf.mff.cuni.cz/heureka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didacticaviva.ped.muni.cz/data_PDF/Fyzika_Setrvacnost_Kvalita2013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lideplayer.cz/slide/15227597/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1D0F8B3A-BCE3-40F9-A19D-3CB073918A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549275"/>
            <a:ext cx="8856663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b="1" dirty="0">
                <a:solidFill>
                  <a:schemeClr val="bg2"/>
                </a:solidFill>
              </a:rPr>
              <a:t>DIDAKTIKA FYZIKY 1</a:t>
            </a:r>
            <a:endParaRPr lang="en-US" altLang="cs-CZ" b="1" dirty="0">
              <a:solidFill>
                <a:schemeClr val="bg2"/>
              </a:solidFill>
            </a:endParaRPr>
          </a:p>
        </p:txBody>
      </p:sp>
      <p:sp>
        <p:nvSpPr>
          <p:cNvPr id="3075" name="Text Box 3">
            <a:extLst>
              <a:ext uri="{FF2B5EF4-FFF2-40B4-BE49-F238E27FC236}">
                <a16:creationId xmlns:a16="http://schemas.microsoft.com/office/drawing/2014/main" id="{556C8C23-18B1-446B-9208-175766198C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437063"/>
            <a:ext cx="66452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cs-CZ" sz="1800" dirty="0"/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992F0981-02A4-4BB0-A61F-3B4F72EF8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92375"/>
            <a:ext cx="9144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cs-CZ" sz="2000" dirty="0"/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5044A833-3CB8-4552-A052-790AA88BE4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0660" y="1290874"/>
            <a:ext cx="9144000" cy="2708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/>
              <a:t>Koncepty, prekoncepty, konstruktivistické metody, příprava na náslechové praxe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b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dirty="0">
              <a:solidFill>
                <a:srgbClr val="000000"/>
              </a:solidFill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cs-CZ" sz="2400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0CF049-01DE-7456-1053-271C07DC93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2151063"/>
            <a:ext cx="8877300" cy="4572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1D0F8B3A-BCE3-40F9-A19D-3CB073918A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549275"/>
            <a:ext cx="8856663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b="1" dirty="0">
                <a:solidFill>
                  <a:schemeClr val="bg2"/>
                </a:solidFill>
              </a:rPr>
              <a:t>DIDAKTIKA FYZIKY 1</a:t>
            </a:r>
            <a:endParaRPr lang="en-US" altLang="cs-CZ" b="1" dirty="0">
              <a:solidFill>
                <a:schemeClr val="bg2"/>
              </a:solidFill>
            </a:endParaRPr>
          </a:p>
        </p:txBody>
      </p:sp>
      <p:sp>
        <p:nvSpPr>
          <p:cNvPr id="3075" name="Text Box 3">
            <a:extLst>
              <a:ext uri="{FF2B5EF4-FFF2-40B4-BE49-F238E27FC236}">
                <a16:creationId xmlns:a16="http://schemas.microsoft.com/office/drawing/2014/main" id="{556C8C23-18B1-446B-9208-175766198C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437063"/>
            <a:ext cx="66452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cs-CZ" sz="1800" dirty="0"/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992F0981-02A4-4BB0-A61F-3B4F72EF8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92375"/>
            <a:ext cx="9144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cs-CZ" sz="2000" dirty="0"/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5044A833-3CB8-4552-A052-790AA88BE4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44462" y="1484784"/>
            <a:ext cx="9144000" cy="5663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b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b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/>
              <a:t>Koncepty, prekoncepty, konstruktivistické metody, příprava na náslechové praxe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b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/>
              <a:t>Plzeň</a:t>
            </a:r>
            <a:r>
              <a:rPr lang="en-US" altLang="cs-CZ" sz="2400" b="1" dirty="0"/>
              <a:t>, </a:t>
            </a:r>
            <a:r>
              <a:rPr lang="cs-CZ" altLang="cs-CZ" sz="2400" b="1" dirty="0"/>
              <a:t>jaro</a:t>
            </a:r>
            <a:r>
              <a:rPr lang="en-US" altLang="cs-CZ" sz="2400" b="1" dirty="0"/>
              <a:t> 20</a:t>
            </a:r>
            <a:r>
              <a:rPr lang="cs-CZ" altLang="cs-CZ" sz="2400" b="1" dirty="0"/>
              <a:t>2</a:t>
            </a:r>
            <a:r>
              <a:rPr lang="en-US" altLang="cs-CZ" sz="2400" b="1" dirty="0"/>
              <a:t>1 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cs-CZ" sz="2400" b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u="sng" dirty="0"/>
              <a:t>Oddělení</a:t>
            </a:r>
            <a:r>
              <a:rPr lang="en-GB" altLang="cs-CZ" sz="2400" b="1" u="sng" dirty="0"/>
              <a:t> </a:t>
            </a:r>
            <a:r>
              <a:rPr lang="cs-CZ" altLang="cs-CZ" sz="2400" b="1" u="sng" dirty="0"/>
              <a:t>fyziky</a:t>
            </a:r>
            <a:r>
              <a:rPr lang="en-GB" altLang="cs-CZ" sz="2400" b="1" u="sng" dirty="0"/>
              <a:t>, </a:t>
            </a:r>
            <a:r>
              <a:rPr lang="cs-CZ" altLang="cs-CZ" sz="2400" b="1" u="sng" dirty="0"/>
              <a:t>katedra</a:t>
            </a:r>
            <a:r>
              <a:rPr lang="en-GB" altLang="cs-CZ" sz="2400" b="1" u="sng" dirty="0"/>
              <a:t> </a:t>
            </a:r>
            <a:r>
              <a:rPr lang="cs-CZ" altLang="cs-CZ" sz="2400" b="1" u="sng" dirty="0"/>
              <a:t>matematiky</a:t>
            </a:r>
            <a:r>
              <a:rPr lang="en-GB" altLang="cs-CZ" sz="2400" b="1" u="sng" dirty="0"/>
              <a:t>, fyziky a technické výchovy</a:t>
            </a:r>
            <a:r>
              <a:rPr lang="cs-CZ" altLang="cs-CZ" sz="2400" b="1" u="sng" dirty="0"/>
              <a:t>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b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dirty="0">
                <a:solidFill>
                  <a:srgbClr val="000000"/>
                </a:solidFill>
              </a:rPr>
              <a:t>Fakulta pedagogická, Západočeská univerzita v Plzni,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dirty="0">
              <a:solidFill>
                <a:srgbClr val="000000"/>
              </a:solidFill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cs-CZ" sz="2400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600" dirty="0"/>
          </a:p>
        </p:txBody>
      </p:sp>
    </p:spTree>
    <p:extLst>
      <p:ext uri="{BB962C8B-B14F-4D97-AF65-F5344CB8AC3E}">
        <p14:creationId xmlns:p14="http://schemas.microsoft.com/office/powerpoint/2010/main" val="201408258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>
            <a:extLst>
              <a:ext uri="{FF2B5EF4-FFF2-40B4-BE49-F238E27FC236}">
                <a16:creationId xmlns:a16="http://schemas.microsoft.com/office/drawing/2014/main" id="{1E3D1EF7-FE3B-43B0-A388-41C14512B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663" y="476250"/>
            <a:ext cx="7812087" cy="608013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0"/>
              </a:spcBef>
              <a:buClrTx/>
              <a:buSzTx/>
              <a:buFontTx/>
              <a:buNone/>
            </a:pPr>
            <a:r>
              <a:rPr lang="cs-CZ" altLang="cs-CZ" b="1" dirty="0">
                <a:solidFill>
                  <a:schemeClr val="bg2"/>
                </a:solidFill>
              </a:rPr>
              <a:t>SHRNUTÍ Z MINULÉ PŘEDNÁŠKY</a:t>
            </a:r>
          </a:p>
        </p:txBody>
      </p:sp>
      <p:sp>
        <p:nvSpPr>
          <p:cNvPr id="4099" name="Rectangle 5">
            <a:extLst>
              <a:ext uri="{FF2B5EF4-FFF2-40B4-BE49-F238E27FC236}">
                <a16:creationId xmlns:a16="http://schemas.microsoft.com/office/drawing/2014/main" id="{355CA9DF-2B47-4D02-A0E7-0EA640C493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268413"/>
            <a:ext cx="9144000" cy="5589587"/>
          </a:xfrm>
          <a:noFill/>
        </p:spPr>
        <p:txBody>
          <a:bodyPr/>
          <a:lstStyle/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Byla diskutována problematika konceptuální fyziky a metoda Peer Instruction.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endParaRPr lang="cs-CZ" altLang="cs-CZ" sz="1200" dirty="0"/>
          </a:p>
          <a:p>
            <a:pPr marL="457200" indent="-457200" eaLnBrk="1" hangingPunct="1">
              <a:buClr>
                <a:schemeClr val="tx1"/>
              </a:buClr>
              <a:buSzTx/>
              <a:buAutoNum type="arabicParenR"/>
            </a:pPr>
            <a:r>
              <a:rPr lang="cs-CZ" altLang="cs-CZ" sz="2400" dirty="0"/>
              <a:t>Konceptuální fyzika vznikla v 70. letech 20. stol. jako reakce na silnou pozici matematického formalismu ve F a s cílem zaměřit se na základní kvalitativní pochopení jevů</a:t>
            </a:r>
          </a:p>
          <a:p>
            <a:pPr marL="457200" indent="-457200" eaLnBrk="1" hangingPunct="1">
              <a:buClr>
                <a:schemeClr val="tx1"/>
              </a:buClr>
              <a:buSzTx/>
              <a:buAutoNum type="arabicParenR"/>
            </a:pPr>
            <a:r>
              <a:rPr lang="cs-CZ" altLang="cs-CZ" sz="2400" dirty="0"/>
              <a:t>Významnou roli sehrálo video </a:t>
            </a:r>
            <a:r>
              <a:rPr lang="cs-CZ" altLang="cs-CZ" sz="2400" i="1" dirty="0"/>
              <a:t>A Private Universe </a:t>
            </a:r>
            <a:r>
              <a:rPr lang="cs-CZ" altLang="cs-CZ" sz="2400" dirty="0"/>
              <a:t>z r. 1987 (absolventi Harvardu nerozuměli střídání ročních období, viz </a:t>
            </a:r>
            <a:r>
              <a:rPr lang="cs-CZ" altLang="cs-CZ" sz="2400" dirty="0">
                <a:hlinkClick r:id="rId3"/>
              </a:rPr>
              <a:t>https://www.youtube.com/watch?v=A4ZDyzPqnT4</a:t>
            </a:r>
            <a:r>
              <a:rPr lang="cs-CZ" altLang="cs-CZ" sz="2400" dirty="0"/>
              <a:t> ) a</a:t>
            </a:r>
            <a:r>
              <a:rPr lang="cs-CZ" sz="2400" dirty="0"/>
              <a:t> </a:t>
            </a:r>
            <a:r>
              <a:rPr lang="cs-CZ" altLang="cs-CZ" sz="2400" dirty="0"/>
              <a:t>následně konceptuální testy (selhání na zákl. věcech).  </a:t>
            </a:r>
          </a:p>
          <a:p>
            <a:pPr marL="0" indent="0" eaLnBrk="1" hangingPunct="1">
              <a:buClr>
                <a:schemeClr val="tx1"/>
              </a:buClr>
              <a:buSzTx/>
              <a:buNone/>
            </a:pPr>
            <a:r>
              <a:rPr lang="cs-CZ" altLang="cs-CZ" sz="2400" dirty="0"/>
              <a:t>3) Metoda Peer Instruction (prof. Mazur) – snaha o překonání zjištěných problémů díky vzájemné interakci a spolupráci žáků při výuce. </a:t>
            </a:r>
            <a:endParaRPr lang="cs-CZ" altLang="cs-CZ" sz="2400" i="1" dirty="0"/>
          </a:p>
        </p:txBody>
      </p:sp>
      <p:sp>
        <p:nvSpPr>
          <p:cNvPr id="4100" name="Rectangle 19">
            <a:extLst>
              <a:ext uri="{FF2B5EF4-FFF2-40B4-BE49-F238E27FC236}">
                <a16:creationId xmlns:a16="http://schemas.microsoft.com/office/drawing/2014/main" id="{DD7398BE-3F4E-487D-8D6F-139CC970C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5075" y="6426200"/>
            <a:ext cx="2889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cs-CZ" sz="1600" baseline="-25000" dirty="0"/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Text Box 2"/>
          <p:cNvSpPr txBox="1">
            <a:spLocks noChangeArrowheads="1"/>
          </p:cNvSpPr>
          <p:nvPr/>
        </p:nvSpPr>
        <p:spPr bwMode="auto">
          <a:xfrm>
            <a:off x="684213" y="512763"/>
            <a:ext cx="7812087" cy="608012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en-US" altLang="cs-CZ" sz="3200" b="1" dirty="0">
                <a:solidFill>
                  <a:schemeClr val="bg2"/>
                </a:solidFill>
              </a:rPr>
              <a:t>KONCEPT</a:t>
            </a:r>
            <a:r>
              <a:rPr lang="cs-CZ" altLang="cs-CZ" sz="3200" b="1" dirty="0">
                <a:solidFill>
                  <a:schemeClr val="bg2"/>
                </a:solidFill>
              </a:rPr>
              <a:t>Y A PREKONCEPTY 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68413"/>
            <a:ext cx="6507075" cy="5589587"/>
          </a:xfrm>
          <a:noFill/>
          <a:ln/>
        </p:spPr>
        <p:txBody>
          <a:bodyPr/>
          <a:lstStyle/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Koncept - základní intersubjektivní a</a:t>
            </a:r>
            <a:r>
              <a:rPr lang="cs-CZ" sz="2400" dirty="0"/>
              <a:t> </a:t>
            </a:r>
            <a:r>
              <a:rPr lang="cs-CZ" altLang="cs-CZ" sz="2400" dirty="0"/>
              <a:t>objektivní jednotka obsahu (obsahově orientovaný přístup v transdidaktice), nechápat pouze jako pojem (překlad z AJ).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Prekoncept (či prekoncepce) – pojem od Jeana Piageta, dle něj předobraz pojmu, v</a:t>
            </a:r>
            <a:r>
              <a:rPr lang="cs-CZ" sz="2400" dirty="0"/>
              <a:t> </a:t>
            </a:r>
            <a:r>
              <a:rPr lang="cs-CZ" altLang="cs-CZ" sz="2400" dirty="0" err="1"/>
              <a:t>transdidaktice</a:t>
            </a:r>
            <a:r>
              <a:rPr lang="cs-CZ" altLang="cs-CZ" sz="2400" dirty="0"/>
              <a:t> subjektivní obsahová jednotka, protějšek konceptu.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Různé chápání prekonceptu (např. prekoncept jako dispozice – Štěpánik, 2017) v literatuře. Objevují se i další pojmy jako naivní dětská teorie, dětská pojetí, počáteční představy apod. (ale představa méně stálá struktura než prekoncept).   </a:t>
            </a:r>
          </a:p>
        </p:txBody>
      </p:sp>
      <p:sp>
        <p:nvSpPr>
          <p:cNvPr id="149508" name="Rectangle 4"/>
          <p:cNvSpPr>
            <a:spLocks noChangeArrowheads="1"/>
          </p:cNvSpPr>
          <p:nvPr/>
        </p:nvSpPr>
        <p:spPr bwMode="auto">
          <a:xfrm>
            <a:off x="8855075" y="6426200"/>
            <a:ext cx="2889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3</a:t>
            </a:r>
            <a:endParaRPr lang="en-US" altLang="cs-CZ" sz="1600" baseline="-25000" dirty="0"/>
          </a:p>
        </p:txBody>
      </p:sp>
      <p:pic>
        <p:nvPicPr>
          <p:cNvPr id="2050" name="Picture 2" descr="https://upload.wikimedia.org/wikipedia/commons/6/67/Jean_Piaget_in_Ann_Arbo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7075" y="1337368"/>
            <a:ext cx="2498933" cy="4183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1915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Text Box 2"/>
          <p:cNvSpPr txBox="1">
            <a:spLocks noChangeArrowheads="1"/>
          </p:cNvSpPr>
          <p:nvPr/>
        </p:nvSpPr>
        <p:spPr bwMode="auto">
          <a:xfrm>
            <a:off x="684213" y="512763"/>
            <a:ext cx="7812087" cy="608012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cs-CZ" altLang="cs-CZ" sz="3200" b="1" dirty="0">
                <a:solidFill>
                  <a:schemeClr val="bg2"/>
                </a:solidFill>
              </a:rPr>
              <a:t>PREKONCEPTY ve Fy 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68413"/>
            <a:ext cx="7956376" cy="5589587"/>
          </a:xfrm>
          <a:noFill/>
          <a:ln/>
        </p:spPr>
        <p:txBody>
          <a:bodyPr/>
          <a:lstStyle/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Prekonceptům ve F věnována značná pozornost, nejvýznamnější česká publikace – kniha Trny a</a:t>
            </a:r>
            <a:r>
              <a:rPr lang="cs-CZ" sz="2400" dirty="0"/>
              <a:t> </a:t>
            </a:r>
            <a:r>
              <a:rPr lang="cs-CZ" altLang="cs-CZ" sz="2400" dirty="0"/>
              <a:t>Mandíkové na </a:t>
            </a:r>
            <a:r>
              <a:rPr lang="cs-CZ" altLang="cs-CZ" sz="2400" dirty="0">
                <a:hlinkClick r:id="rId2"/>
              </a:rPr>
              <a:t>https://www.researchgate.net/publication/306107056_Zakovske_prekoncepce_ve_vyuce_fyziky</a:t>
            </a:r>
            <a:r>
              <a:rPr lang="cs-CZ" altLang="cs-CZ" sz="2400" dirty="0"/>
              <a:t>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Řada fyzikálních zákonů neintuitivní, tj. poměrně silné a nesprávné prekoncepty (miskoncepty), obtížně překonatelné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U prekonceptů častá souvislost s dřívějším historickým (a vyvráceným) pojetím oboru (např. pohledy Archiméda, vnímání energie apod.).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Výzkumy opakovaně potvrdily značnou nezávislost prekoncepcí na věku, typu školy, studijních výsledcích apod.    </a:t>
            </a:r>
          </a:p>
        </p:txBody>
      </p:sp>
      <p:sp>
        <p:nvSpPr>
          <p:cNvPr id="149508" name="Rectangle 4"/>
          <p:cNvSpPr>
            <a:spLocks noChangeArrowheads="1"/>
          </p:cNvSpPr>
          <p:nvPr/>
        </p:nvSpPr>
        <p:spPr bwMode="auto">
          <a:xfrm>
            <a:off x="8855075" y="6426200"/>
            <a:ext cx="2889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4</a:t>
            </a:r>
            <a:endParaRPr lang="en-US" altLang="cs-CZ" sz="1600" baseline="-25000" dirty="0"/>
          </a:p>
        </p:txBody>
      </p:sp>
    </p:spTree>
    <p:extLst>
      <p:ext uri="{BB962C8B-B14F-4D97-AF65-F5344CB8AC3E}">
        <p14:creationId xmlns:p14="http://schemas.microsoft.com/office/powerpoint/2010/main" val="3783878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Text Box 2"/>
          <p:cNvSpPr txBox="1">
            <a:spLocks noChangeArrowheads="1"/>
          </p:cNvSpPr>
          <p:nvPr/>
        </p:nvSpPr>
        <p:spPr bwMode="auto">
          <a:xfrm>
            <a:off x="684213" y="512763"/>
            <a:ext cx="7812087" cy="1077218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cs-CZ" altLang="cs-CZ" sz="3200" b="1" dirty="0">
                <a:solidFill>
                  <a:schemeClr val="bg2"/>
                </a:solidFill>
              </a:rPr>
              <a:t>DIAGNOSTIKA A ŘEŠENÍ PREKONCEPTŮ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32405"/>
            <a:ext cx="8496300" cy="5589587"/>
          </a:xfrm>
          <a:noFill/>
          <a:ln/>
        </p:spPr>
        <p:txBody>
          <a:bodyPr/>
          <a:lstStyle/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300" b="1" dirty="0"/>
              <a:t>Klasické diagnostické metody </a:t>
            </a:r>
            <a:r>
              <a:rPr lang="cs-CZ" altLang="cs-CZ" sz="2300" dirty="0"/>
              <a:t>– písemné testy, rozhovory, konceptové (pojmové) mapy, asociační úlohy, dotazníky, analýza prací žáků,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300" b="1" dirty="0"/>
              <a:t>Techniky řešení prekonceptů</a:t>
            </a:r>
            <a:r>
              <a:rPr lang="cs-CZ" altLang="cs-CZ" sz="2300" dirty="0"/>
              <a:t>: analogie (resp. přemostění), kognitivní konflikt, autoreflexe.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300" dirty="0"/>
              <a:t>Problematika prekonceptů úzce propojena s</a:t>
            </a:r>
            <a:r>
              <a:rPr lang="cs-CZ" sz="2300" dirty="0"/>
              <a:t> </a:t>
            </a:r>
            <a:r>
              <a:rPr lang="cs-CZ" altLang="cs-CZ" sz="2300" dirty="0"/>
              <a:t>konstruktivistickými metodami výuky (dále v této přednášce) a s tzv. </a:t>
            </a:r>
            <a:r>
              <a:rPr lang="cs-CZ" altLang="cs-CZ" sz="2300" b="1" dirty="0"/>
              <a:t>modelem didaktické rekonstrukce učiva </a:t>
            </a:r>
            <a:r>
              <a:rPr lang="cs-CZ" altLang="cs-CZ" sz="2300" dirty="0"/>
              <a:t>(viz další přednáška). 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300" i="1" dirty="0"/>
              <a:t>Základem pro diagnostiku prekonceptů (a ověření úspěšnosti řešení) je poté vhodně zvolená </a:t>
            </a:r>
            <a:r>
              <a:rPr lang="cs-CZ" altLang="cs-CZ" sz="2300" b="1" i="1" dirty="0"/>
              <a:t>učební úloha </a:t>
            </a:r>
            <a:r>
              <a:rPr lang="cs-CZ" altLang="cs-CZ" sz="2300" i="1" dirty="0"/>
              <a:t>(klíčový pojem transdidaktiky), lze užívat např. úlohy z</a:t>
            </a:r>
            <a:r>
              <a:rPr lang="cs-CZ" sz="2300" dirty="0"/>
              <a:t> </a:t>
            </a:r>
            <a:r>
              <a:rPr lang="cs-CZ" altLang="cs-CZ" sz="2300" i="1" dirty="0"/>
              <a:t>mezinárodních šetření (TIMSS, PISA, viz další přednáška)</a:t>
            </a:r>
          </a:p>
        </p:txBody>
      </p:sp>
      <p:sp>
        <p:nvSpPr>
          <p:cNvPr id="150532" name="Rectangle 4"/>
          <p:cNvSpPr>
            <a:spLocks noChangeArrowheads="1"/>
          </p:cNvSpPr>
          <p:nvPr/>
        </p:nvSpPr>
        <p:spPr bwMode="auto">
          <a:xfrm>
            <a:off x="8675688" y="6426200"/>
            <a:ext cx="468312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5</a:t>
            </a:r>
            <a:endParaRPr lang="en-US" altLang="cs-CZ" sz="1600" baseline="-25000" dirty="0"/>
          </a:p>
        </p:txBody>
      </p:sp>
    </p:spTree>
    <p:extLst>
      <p:ext uri="{BB962C8B-B14F-4D97-AF65-F5344CB8AC3E}">
        <p14:creationId xmlns:p14="http://schemas.microsoft.com/office/powerpoint/2010/main" val="3722887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4" name="Text Box 4"/>
          <p:cNvSpPr txBox="1">
            <a:spLocks noChangeArrowheads="1"/>
          </p:cNvSpPr>
          <p:nvPr/>
        </p:nvSpPr>
        <p:spPr bwMode="auto">
          <a:xfrm>
            <a:off x="684213" y="512763"/>
            <a:ext cx="7812087" cy="608012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cs-CZ" altLang="cs-CZ" sz="3200" b="1" dirty="0">
                <a:solidFill>
                  <a:schemeClr val="bg2"/>
                </a:solidFill>
              </a:rPr>
              <a:t>ZADÁNÍ ÚKOLU 3 NA SEMINÁŘ</a:t>
            </a:r>
            <a:r>
              <a:rPr lang="en-US" altLang="cs-CZ" sz="3200" b="1" dirty="0">
                <a:solidFill>
                  <a:schemeClr val="bg2"/>
                </a:solidFill>
              </a:rPr>
              <a:t> </a:t>
            </a:r>
            <a:r>
              <a:rPr lang="cs-CZ" altLang="cs-CZ" sz="3200" b="1" dirty="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0" y="1268413"/>
            <a:ext cx="8028384" cy="5589587"/>
          </a:xfrm>
          <a:noFill/>
          <a:ln/>
        </p:spPr>
        <p:txBody>
          <a:bodyPr/>
          <a:lstStyle/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i="1" dirty="0"/>
              <a:t>S pomocí citované knihy Mandíkové a Trny či jiného zdroje si vyberte jeden konkrétní chybný prekoncept objevující se u žáků. Následně: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i="1" dirty="0"/>
              <a:t>a) </a:t>
            </a:r>
            <a:r>
              <a:rPr lang="en-US" altLang="cs-CZ" sz="2400" i="1" dirty="0"/>
              <a:t>Z</a:t>
            </a:r>
            <a:r>
              <a:rPr lang="cs-CZ" altLang="cs-CZ" sz="2400" i="1" dirty="0"/>
              <a:t>kuste promyslet a vysvětlit, čím je tento chybný prekoncept způsoben resp. ovlivněn.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i="1" dirty="0"/>
              <a:t>b) </a:t>
            </a:r>
            <a:r>
              <a:rPr lang="en-US" altLang="cs-CZ" sz="2400" i="1" dirty="0"/>
              <a:t>Z</a:t>
            </a:r>
            <a:r>
              <a:rPr lang="cs-CZ" altLang="cs-CZ" sz="2400" i="1" dirty="0"/>
              <a:t>amyslete se nad tím, jak tento prekoncept překonat (např. pomocí vhodných analogií, využití šikovných experimentů či simulací apod.) Seznamte se s tím, jak tento prekoncept řeší dostupné učebnice a další příslušné materiály.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i="1" dirty="0"/>
              <a:t>c) </a:t>
            </a:r>
            <a:r>
              <a:rPr lang="en-US" altLang="cs-CZ" sz="2400" i="1" dirty="0"/>
              <a:t>N</a:t>
            </a:r>
            <a:r>
              <a:rPr lang="cs-CZ" altLang="cs-CZ" sz="2400" i="1" dirty="0"/>
              <a:t>avrhněte vhodnou učební úlohu, která by umožnila ověřit efektivitu překonání chybného prekonceptu</a:t>
            </a:r>
            <a:r>
              <a:rPr lang="cs-CZ" altLang="ja-JP" sz="2400" i="1" dirty="0"/>
              <a:t>.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i="1" dirty="0"/>
              <a:t>Bude diskutováno na semináři dne 5.11 a 6.11. </a:t>
            </a:r>
          </a:p>
        </p:txBody>
      </p:sp>
      <p:sp>
        <p:nvSpPr>
          <p:cNvPr id="81939" name="Rectangle 19"/>
          <p:cNvSpPr>
            <a:spLocks noChangeArrowheads="1"/>
          </p:cNvSpPr>
          <p:nvPr/>
        </p:nvSpPr>
        <p:spPr bwMode="auto">
          <a:xfrm>
            <a:off x="8855075" y="6426200"/>
            <a:ext cx="2889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6</a:t>
            </a:r>
            <a:endParaRPr lang="en-US" altLang="cs-CZ" sz="1600" baseline="-25000" dirty="0"/>
          </a:p>
        </p:txBody>
      </p:sp>
    </p:spTree>
    <p:extLst>
      <p:ext uri="{BB962C8B-B14F-4D97-AF65-F5344CB8AC3E}">
        <p14:creationId xmlns:p14="http://schemas.microsoft.com/office/powerpoint/2010/main" val="1707680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4" name="Text Box 4"/>
          <p:cNvSpPr txBox="1">
            <a:spLocks noChangeArrowheads="1"/>
          </p:cNvSpPr>
          <p:nvPr/>
        </p:nvSpPr>
        <p:spPr bwMode="auto">
          <a:xfrm>
            <a:off x="684213" y="512763"/>
            <a:ext cx="7812087" cy="608012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cs-CZ" altLang="cs-CZ" sz="3200" b="1" dirty="0">
                <a:solidFill>
                  <a:schemeClr val="bg2"/>
                </a:solidFill>
              </a:rPr>
              <a:t>HIERARCHIZACE KONCEPTŮ VE FY</a:t>
            </a:r>
            <a:r>
              <a:rPr lang="en-US" altLang="cs-CZ" sz="3200" b="1" dirty="0">
                <a:solidFill>
                  <a:schemeClr val="bg2"/>
                </a:solidFill>
              </a:rPr>
              <a:t> </a:t>
            </a:r>
            <a:r>
              <a:rPr lang="cs-CZ" altLang="cs-CZ" sz="3200" b="1" dirty="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0" y="1268413"/>
            <a:ext cx="8028384" cy="5589587"/>
          </a:xfrm>
          <a:noFill/>
          <a:ln/>
        </p:spPr>
        <p:txBody>
          <a:bodyPr/>
          <a:lstStyle/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S ohledem na určování tzv. </a:t>
            </a:r>
            <a:r>
              <a:rPr lang="cs-CZ" altLang="cs-CZ" sz="2400" b="1" dirty="0"/>
              <a:t>kritických a klíčových míst kurikula</a:t>
            </a:r>
            <a:r>
              <a:rPr lang="cs-CZ" altLang="cs-CZ" sz="2400" dirty="0"/>
              <a:t> (viz další přednáška) je třeba fyzikální koncepty hierarchizovat. Rozlišujeme (viz </a:t>
            </a:r>
            <a:r>
              <a:rPr lang="cs-CZ" altLang="cs-CZ" sz="2400" dirty="0">
                <a:hlinkClick r:id="rId2"/>
              </a:rPr>
              <a:t>https://www.arnica.zcu.cz/images/casopis/2018/Arnika_2018_1-4_Kohout-Mollerova--web.pdf</a:t>
            </a:r>
            <a:r>
              <a:rPr lang="cs-CZ" altLang="cs-CZ" sz="2400" dirty="0"/>
              <a:t> :</a:t>
            </a:r>
          </a:p>
          <a:p>
            <a:pPr marL="0" indent="0">
              <a:buClr>
                <a:schemeClr val="tx1"/>
              </a:buClr>
              <a:buSzTx/>
              <a:buNone/>
            </a:pPr>
            <a:r>
              <a:rPr lang="cs-CZ" altLang="cs-CZ" sz="2400" dirty="0"/>
              <a:t>a) </a:t>
            </a:r>
            <a:r>
              <a:rPr lang="en-US" altLang="cs-CZ" sz="2400" b="1" dirty="0"/>
              <a:t>K</a:t>
            </a:r>
            <a:r>
              <a:rPr lang="cs-CZ" altLang="cs-CZ" sz="2400" b="1" dirty="0"/>
              <a:t>líčové (průřezové) koncepty </a:t>
            </a:r>
            <a:r>
              <a:rPr lang="cs-CZ" altLang="cs-CZ" sz="2400" dirty="0"/>
              <a:t>– základní stavební kameny přírod. Disciplín (např. příčina a následek, hmota a energie, struktura a funkce, proporce a kvantita…)</a:t>
            </a:r>
          </a:p>
          <a:p>
            <a:pPr marL="0" indent="0">
              <a:buClr>
                <a:schemeClr val="tx1"/>
              </a:buClr>
              <a:buSzTx/>
              <a:buNone/>
            </a:pPr>
            <a:r>
              <a:rPr lang="cs-CZ" altLang="cs-CZ" sz="2400" dirty="0"/>
              <a:t>b) </a:t>
            </a:r>
            <a:r>
              <a:rPr lang="en-US" altLang="cs-CZ" sz="2400" b="1" dirty="0"/>
              <a:t>S</a:t>
            </a:r>
            <a:r>
              <a:rPr lang="cs-CZ" altLang="cs-CZ" sz="2400" b="1" dirty="0"/>
              <a:t>ubstantivní koncepty </a:t>
            </a:r>
            <a:r>
              <a:rPr lang="cs-CZ" altLang="cs-CZ" sz="2400" dirty="0"/>
              <a:t>(typicky fyzikální veličiny)</a:t>
            </a:r>
          </a:p>
          <a:p>
            <a:pPr marL="0" indent="0">
              <a:buClr>
                <a:schemeClr val="tx1"/>
              </a:buClr>
              <a:buSzTx/>
              <a:buNone/>
            </a:pPr>
            <a:r>
              <a:rPr lang="cs-CZ" altLang="cs-CZ" sz="2400" dirty="0"/>
              <a:t>c) </a:t>
            </a:r>
            <a:r>
              <a:rPr lang="en-US" altLang="cs-CZ" sz="2400" b="1" dirty="0"/>
              <a:t>O</a:t>
            </a:r>
            <a:r>
              <a:rPr lang="cs-CZ" altLang="cs-CZ" sz="2400" b="1" dirty="0"/>
              <a:t>rganizační koncepty </a:t>
            </a:r>
            <a:r>
              <a:rPr lang="cs-CZ" altLang="cs-CZ" sz="2400" dirty="0"/>
              <a:t>(typicky fyzikální zákony)</a:t>
            </a:r>
          </a:p>
          <a:p>
            <a:pPr marL="0" indent="0">
              <a:buClr>
                <a:schemeClr val="tx1"/>
              </a:buClr>
              <a:buSzTx/>
              <a:buNone/>
            </a:pPr>
            <a:r>
              <a:rPr lang="cs-CZ" altLang="cs-CZ" sz="2400" dirty="0"/>
              <a:t>d) </a:t>
            </a:r>
            <a:r>
              <a:rPr lang="en-US" altLang="cs-CZ" sz="2400" b="1" dirty="0"/>
              <a:t>A</a:t>
            </a:r>
            <a:r>
              <a:rPr lang="cs-CZ" altLang="cs-CZ" sz="2400" b="1" dirty="0"/>
              <a:t>plikační koncepty </a:t>
            </a:r>
            <a:r>
              <a:rPr lang="cs-CZ" altLang="cs-CZ" sz="2400" dirty="0"/>
              <a:t>(aplikace zákonů na daný systém či geometrii, často problém právě zde – vliv prostorové představivosti apod.).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Jednotlivé skupiny dále hierarchizovány.   </a:t>
            </a:r>
          </a:p>
        </p:txBody>
      </p:sp>
      <p:sp>
        <p:nvSpPr>
          <p:cNvPr id="81939" name="Rectangle 19"/>
          <p:cNvSpPr>
            <a:spLocks noChangeArrowheads="1"/>
          </p:cNvSpPr>
          <p:nvPr/>
        </p:nvSpPr>
        <p:spPr bwMode="auto">
          <a:xfrm>
            <a:off x="8855075" y="6426200"/>
            <a:ext cx="2889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7</a:t>
            </a:r>
            <a:endParaRPr lang="en-US" altLang="cs-CZ" sz="1600" baseline="-25000" dirty="0"/>
          </a:p>
        </p:txBody>
      </p:sp>
    </p:spTree>
    <p:extLst>
      <p:ext uri="{BB962C8B-B14F-4D97-AF65-F5344CB8AC3E}">
        <p14:creationId xmlns:p14="http://schemas.microsoft.com/office/powerpoint/2010/main" val="845912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ext Box 2"/>
          <p:cNvSpPr txBox="1">
            <a:spLocks noChangeArrowheads="1"/>
          </p:cNvSpPr>
          <p:nvPr/>
        </p:nvSpPr>
        <p:spPr bwMode="auto">
          <a:xfrm>
            <a:off x="684213" y="549275"/>
            <a:ext cx="7812087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cs-CZ" altLang="cs-CZ" sz="3200" b="1" dirty="0">
                <a:solidFill>
                  <a:schemeClr val="bg2"/>
                </a:solidFill>
              </a:rPr>
              <a:t>KONCEPTOVÁ ANALÝZA VÝUKY 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25538"/>
            <a:ext cx="9180512" cy="4537075"/>
          </a:xfrm>
          <a:noFill/>
          <a:ln/>
        </p:spPr>
        <p:txBody>
          <a:bodyPr/>
          <a:lstStyle/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Důraz na obsahově orientovaný přístup k výuce </a:t>
            </a:r>
            <a:r>
              <a:rPr lang="en-GB" altLang="cs-CZ" sz="2400" dirty="0"/>
              <a:t>a u</a:t>
            </a:r>
            <a:r>
              <a:rPr lang="cs-CZ" altLang="cs-CZ" sz="2400" dirty="0"/>
              <a:t>čební úlohy (viz KPG</a:t>
            </a:r>
            <a:r>
              <a:rPr lang="en-GB" altLang="cs-CZ" sz="2400" dirty="0"/>
              <a:t>/</a:t>
            </a:r>
            <a:r>
              <a:rPr lang="cs-CZ" altLang="cs-CZ" sz="2400" dirty="0"/>
              <a:t>ZRHV)</a:t>
            </a:r>
            <a:r>
              <a:rPr lang="en-GB" altLang="cs-CZ" sz="2400" dirty="0"/>
              <a:t>.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 Metodická opora v tzv. </a:t>
            </a:r>
            <a:r>
              <a:rPr lang="cs-CZ" altLang="cs-CZ" sz="2400" b="1" dirty="0"/>
              <a:t>Modelu hloubkové struktury výuky </a:t>
            </a:r>
            <a:r>
              <a:rPr lang="cs-CZ" altLang="cs-CZ" sz="2400" dirty="0"/>
              <a:t>(HSV) s tematickou, konceptovou a kompetenční vrstvou.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Klíčovým pojmem zde </a:t>
            </a:r>
            <a:r>
              <a:rPr lang="cs-CZ" altLang="cs-CZ" sz="2400" b="1" dirty="0"/>
              <a:t>integrita výuky </a:t>
            </a:r>
            <a:r>
              <a:rPr lang="cs-CZ" altLang="cs-CZ" sz="2400" dirty="0"/>
              <a:t>(kvalita výuky, funkční soulad mezi cíli, učebními úlohami a obsahem výuky).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Výukové situace hodnoceny na základě tzv. metodiky 3A (anotace, analýza, alterace), vázáno na model HSV → </a:t>
            </a:r>
            <a:r>
              <a:rPr lang="cs-CZ" altLang="cs-CZ" sz="2400" b="1" dirty="0"/>
              <a:t>didaktické kazuistiky vznikající často na základě tzv. virtuálních hospitací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Virt. hospitace k Fy dostupné na  </a:t>
            </a:r>
            <a:r>
              <a:rPr lang="cs-CZ" altLang="cs-CZ" sz="2400" dirty="0">
                <a:hlinkClick r:id="rId2"/>
              </a:rPr>
              <a:t>https://digifolio.rvp.cz/view/view.php?id=1645</a:t>
            </a:r>
            <a:r>
              <a:rPr lang="cs-CZ" altLang="cs-CZ" sz="2400" dirty="0"/>
              <a:t>, kazuistiky na </a:t>
            </a:r>
            <a:r>
              <a:rPr lang="cs-CZ" altLang="cs-CZ" sz="2400" dirty="0">
                <a:hlinkClick r:id="rId3"/>
              </a:rPr>
              <a:t>https://munispace.muni.cz/library/catalog/view/950/2970/690-2/#preview</a:t>
            </a:r>
            <a:r>
              <a:rPr lang="cs-CZ" altLang="cs-CZ" sz="2400" dirty="0"/>
              <a:t>  </a:t>
            </a:r>
          </a:p>
        </p:txBody>
      </p:sp>
      <p:sp>
        <p:nvSpPr>
          <p:cNvPr id="152580" name="Rectangle 4"/>
          <p:cNvSpPr>
            <a:spLocks noChangeArrowheads="1"/>
          </p:cNvSpPr>
          <p:nvPr/>
        </p:nvSpPr>
        <p:spPr bwMode="auto">
          <a:xfrm>
            <a:off x="8855075" y="6426200"/>
            <a:ext cx="2889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8</a:t>
            </a:r>
            <a:endParaRPr lang="en-US" altLang="cs-CZ" sz="1600" baseline="-25000" dirty="0"/>
          </a:p>
        </p:txBody>
      </p:sp>
    </p:spTree>
    <p:extLst>
      <p:ext uri="{BB962C8B-B14F-4D97-AF65-F5344CB8AC3E}">
        <p14:creationId xmlns:p14="http://schemas.microsoft.com/office/powerpoint/2010/main" val="2824091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ext Box 2"/>
          <p:cNvSpPr txBox="1">
            <a:spLocks noChangeArrowheads="1"/>
          </p:cNvSpPr>
          <p:nvPr/>
        </p:nvSpPr>
        <p:spPr bwMode="auto">
          <a:xfrm>
            <a:off x="684213" y="549275"/>
            <a:ext cx="7812087" cy="1077218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cs-CZ" altLang="cs-CZ" sz="3200" b="1" dirty="0">
                <a:solidFill>
                  <a:schemeClr val="bg2"/>
                </a:solidFill>
              </a:rPr>
              <a:t>KONCEPTOVÁ ANALÝZA VÝUKY - PŘÍKLAD 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73946"/>
            <a:ext cx="3491880" cy="4852254"/>
          </a:xfrm>
          <a:noFill/>
          <a:ln/>
        </p:spPr>
        <p:txBody>
          <a:bodyPr/>
          <a:lstStyle/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Ukázka zpracování výukové situace pomocí HSV (převzato z práce Trny, 2013, dostupné na </a:t>
            </a:r>
            <a:r>
              <a:rPr lang="cs-CZ" altLang="cs-CZ" sz="2400" dirty="0">
                <a:hlinkClick r:id="rId2"/>
              </a:rPr>
              <a:t>http://didacticaviva.ped.muni.cz/data_PDF/Fyzika_Setrvacnost_Kvalita2013.pdf</a:t>
            </a:r>
            <a:r>
              <a:rPr lang="cs-CZ" altLang="cs-CZ" sz="2400" dirty="0"/>
              <a:t> )</a:t>
            </a:r>
          </a:p>
        </p:txBody>
      </p:sp>
      <p:sp>
        <p:nvSpPr>
          <p:cNvPr id="152580" name="Rectangle 4"/>
          <p:cNvSpPr>
            <a:spLocks noChangeArrowheads="1"/>
          </p:cNvSpPr>
          <p:nvPr/>
        </p:nvSpPr>
        <p:spPr bwMode="auto">
          <a:xfrm>
            <a:off x="8855075" y="6426200"/>
            <a:ext cx="2889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9</a:t>
            </a:r>
            <a:endParaRPr lang="en-US" altLang="cs-CZ" sz="1600" baseline="-25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9404" y="1678049"/>
            <a:ext cx="4677785" cy="5179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81452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107504" y="512763"/>
            <a:ext cx="8747571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100000"/>
              </a:spcBef>
              <a:buClrTx/>
              <a:buSzTx/>
              <a:buFontTx/>
              <a:buNone/>
            </a:pPr>
            <a:r>
              <a:rPr lang="cs-CZ" altLang="cs-CZ" b="1" dirty="0">
                <a:solidFill>
                  <a:schemeClr val="bg2"/>
                </a:solidFill>
              </a:rPr>
              <a:t>ALTERACE  A HODOCENÍ VÝUK. SITUACÍ  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68413"/>
            <a:ext cx="4333875" cy="5589587"/>
          </a:xfrm>
        </p:spPr>
        <p:txBody>
          <a:bodyPr/>
          <a:lstStyle/>
          <a:p>
            <a:pPr marL="0" indent="0" eaLnBrk="1" hangingPunct="1">
              <a:buClr>
                <a:schemeClr val="tx1"/>
              </a:buClr>
              <a:buSzTx/>
              <a:buFont typeface="Wingdings" pitchFamily="2" charset="2"/>
              <a:buNone/>
              <a:defRPr/>
            </a:pPr>
            <a:r>
              <a:rPr lang="cs-CZ" altLang="cs-CZ" sz="2400" b="1" dirty="0"/>
              <a:t>Východisko konceptové analýzy obsahu</a:t>
            </a:r>
          </a:p>
          <a:p>
            <a:pPr eaLnBrk="1" hangingPunct="1">
              <a:buClr>
                <a:schemeClr val="tx1"/>
              </a:buClr>
              <a:buSzTx/>
              <a:buFont typeface="Wingdings" pitchFamily="2" charset="2"/>
              <a:buChar char="§"/>
              <a:defRPr/>
            </a:pPr>
            <a:r>
              <a:rPr lang="cs-CZ" altLang="cs-CZ" sz="2400" dirty="0"/>
              <a:t>Hodnocení </a:t>
            </a:r>
            <a:r>
              <a:rPr lang="cs-CZ" altLang="cs-CZ" sz="2400" b="1" dirty="0"/>
              <a:t>klíčových situací </a:t>
            </a:r>
            <a:r>
              <a:rPr lang="cs-CZ" altLang="cs-CZ" sz="2400" dirty="0"/>
              <a:t>výuky (profesní soud, metodika 3A </a:t>
            </a:r>
            <a:r>
              <a:rPr lang="en-GB" altLang="cs-CZ" sz="2400" dirty="0"/>
              <a:t>– pot</a:t>
            </a:r>
            <a:r>
              <a:rPr lang="cs-CZ" altLang="cs-CZ" sz="2400" dirty="0"/>
              <a:t>ř</a:t>
            </a:r>
            <a:r>
              <a:rPr lang="en-GB" altLang="cs-CZ" sz="2400" dirty="0"/>
              <a:t>eba alterac</a:t>
            </a:r>
            <a:r>
              <a:rPr lang="cs-CZ" altLang="cs-CZ" sz="2400" dirty="0"/>
              <a:t>í dle dané stiuace).</a:t>
            </a:r>
          </a:p>
          <a:p>
            <a:pPr eaLnBrk="1" hangingPunct="1">
              <a:buClr>
                <a:schemeClr val="tx1"/>
              </a:buClr>
              <a:buSzTx/>
              <a:buFont typeface="Wingdings" pitchFamily="2" charset="2"/>
              <a:buChar char="§"/>
              <a:defRPr/>
            </a:pPr>
            <a:r>
              <a:rPr lang="cs-CZ" altLang="cs-CZ" sz="2400" dirty="0"/>
              <a:t>Důraz na vytváření příležitostí při instrumentalizaci žákovy zkušenosti.</a:t>
            </a:r>
          </a:p>
          <a:p>
            <a:pPr eaLnBrk="1" hangingPunct="1">
              <a:buClr>
                <a:schemeClr val="tx1"/>
              </a:buClr>
              <a:buSzTx/>
              <a:buFont typeface="Wingdings" pitchFamily="2" charset="2"/>
              <a:buChar char="§"/>
              <a:defRPr/>
            </a:pPr>
            <a:r>
              <a:rPr lang="cs-CZ" altLang="cs-CZ" sz="2400" dirty="0"/>
              <a:t>Alterace: vztahy tematické vrstvy ke </a:t>
            </a:r>
            <a:r>
              <a:rPr lang="cs-CZ" altLang="cs-CZ" sz="2400" dirty="0" err="1"/>
              <a:t>konceptové</a:t>
            </a:r>
            <a:r>
              <a:rPr lang="cs-CZ" altLang="cs-CZ" sz="2400" dirty="0"/>
              <a:t> a</a:t>
            </a:r>
            <a:r>
              <a:rPr lang="cs-CZ" sz="2400" dirty="0"/>
              <a:t> </a:t>
            </a:r>
            <a:r>
              <a:rPr lang="cs-CZ" altLang="cs-CZ" sz="2400" dirty="0"/>
              <a:t>kompetenční.   </a:t>
            </a: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8676457" y="6426200"/>
            <a:ext cx="467544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cs-CZ" altLang="cs-CZ" sz="1600" baseline="-25000" dirty="0"/>
              <a:t>10</a:t>
            </a:r>
            <a:endParaRPr lang="en-US" altLang="cs-CZ" sz="1600" baseline="-25000" dirty="0"/>
          </a:p>
        </p:txBody>
      </p:sp>
      <p:sp>
        <p:nvSpPr>
          <p:cNvPr id="8197" name="AutoShape 10" descr="Water density [kg/m 3 ] at different temperature and salinity ..."/>
          <p:cNvSpPr>
            <a:spLocks noChangeAspect="1" noChangeArrowheads="1"/>
          </p:cNvSpPr>
          <p:nvPr/>
        </p:nvSpPr>
        <p:spPr bwMode="auto">
          <a:xfrm>
            <a:off x="677863" y="14684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1800" dirty="0"/>
          </a:p>
        </p:txBody>
      </p:sp>
      <p:pic>
        <p:nvPicPr>
          <p:cNvPr id="8198" name="Picture 16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1628775"/>
            <a:ext cx="5148262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9" name="BlokTextu 1"/>
          <p:cNvSpPr txBox="1">
            <a:spLocks noChangeArrowheads="1"/>
          </p:cNvSpPr>
          <p:nvPr/>
        </p:nvSpPr>
        <p:spPr bwMode="auto">
          <a:xfrm>
            <a:off x="4746625" y="6242050"/>
            <a:ext cx="3352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GB" altLang="cs-CZ" dirty="0"/>
              <a:t>Jan</a:t>
            </a:r>
            <a:r>
              <a:rPr lang="cs-CZ" altLang="cs-CZ" dirty="0"/>
              <a:t>í</a:t>
            </a:r>
            <a:r>
              <a:rPr lang="en-GB" altLang="cs-CZ" dirty="0"/>
              <a:t>k</a:t>
            </a:r>
            <a:r>
              <a:rPr lang="cs-CZ" altLang="cs-CZ" dirty="0"/>
              <a:t> et al., 2013, s. 233-238. </a:t>
            </a:r>
            <a:r>
              <a:rPr lang="en-GB" altLang="cs-CZ" dirty="0"/>
              <a:t> </a:t>
            </a:r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4213713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Text Box 2"/>
          <p:cNvSpPr txBox="1">
            <a:spLocks noChangeArrowheads="1"/>
          </p:cNvSpPr>
          <p:nvPr/>
        </p:nvSpPr>
        <p:spPr bwMode="auto">
          <a:xfrm>
            <a:off x="684213" y="512763"/>
            <a:ext cx="7812087" cy="608012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cs-CZ" altLang="cs-CZ" sz="3200" b="1" dirty="0">
                <a:solidFill>
                  <a:schemeClr val="bg2"/>
                </a:solidFill>
              </a:rPr>
              <a:t>DIDAKTICKÉ FORMALISMY </a:t>
            </a:r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41438"/>
            <a:ext cx="8496300" cy="4679950"/>
          </a:xfrm>
          <a:noFill/>
          <a:ln/>
        </p:spPr>
        <p:txBody>
          <a:bodyPr/>
          <a:lstStyle/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Did. formalismus: nesoulad mezi determinantami výuky (vlastnostmi učebního prostředí). </a:t>
            </a:r>
          </a:p>
          <a:p>
            <a:r>
              <a:rPr lang="cs-CZ" altLang="cs-CZ" sz="2400" b="1" dirty="0"/>
              <a:t>Odcizené poznávání: </a:t>
            </a:r>
            <a:r>
              <a:rPr lang="cs-CZ" sz="2400" dirty="0"/>
              <a:t>Metafora žáka: „papoušek“, reproduktor“. Problém: žáci se učí říkat slova-termíny, ale nejsou zaujatí, neznají pojmy, neumějí vysvětlovat, co a proč se učí. </a:t>
            </a:r>
          </a:p>
          <a:p>
            <a:r>
              <a:rPr lang="cs-CZ" altLang="cs-CZ" sz="2400" b="1" dirty="0"/>
              <a:t>Utajené poznávání: </a:t>
            </a:r>
            <a:r>
              <a:rPr lang="cs-CZ" sz="2400" dirty="0"/>
              <a:t>Metafora žáka: blažený hlupák“, „nevědomý konzument“. Problém: žáci si se zaujetím hrají, ale neznají pojmy, neumějí vysvětlovat, co a proč se učí. </a:t>
            </a:r>
          </a:p>
          <a:p>
            <a:r>
              <a:rPr lang="cs-CZ" sz="2400" dirty="0"/>
              <a:t>Odcizené poznávání typičtější pro klasickou (transmisivně pojatou) výuku, u utajeného poznávání větší riziko u konstruktivistických přístupů (souvislost se science centry, vau efektem apod.)  </a:t>
            </a:r>
          </a:p>
        </p:txBody>
      </p:sp>
      <p:sp>
        <p:nvSpPr>
          <p:cNvPr id="153604" name="Rectangle 4"/>
          <p:cNvSpPr>
            <a:spLocks noChangeArrowheads="1"/>
          </p:cNvSpPr>
          <p:nvPr/>
        </p:nvSpPr>
        <p:spPr bwMode="auto">
          <a:xfrm>
            <a:off x="8748465" y="6426200"/>
            <a:ext cx="395536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11</a:t>
            </a:r>
            <a:endParaRPr lang="en-US" altLang="cs-CZ" sz="1600" baseline="-25000" dirty="0"/>
          </a:p>
        </p:txBody>
      </p:sp>
    </p:spTree>
    <p:extLst>
      <p:ext uri="{BB962C8B-B14F-4D97-AF65-F5344CB8AC3E}">
        <p14:creationId xmlns:p14="http://schemas.microsoft.com/office/powerpoint/2010/main" val="25085133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Text Box 2"/>
          <p:cNvSpPr txBox="1">
            <a:spLocks noChangeArrowheads="1"/>
          </p:cNvSpPr>
          <p:nvPr/>
        </p:nvSpPr>
        <p:spPr bwMode="auto">
          <a:xfrm>
            <a:off x="395288" y="549275"/>
            <a:ext cx="8748712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cs-CZ" altLang="cs-CZ" sz="3200" b="1" dirty="0">
                <a:solidFill>
                  <a:schemeClr val="bg2"/>
                </a:solidFill>
              </a:rPr>
              <a:t>ZADÁNÍ ÚKOLU NA NÁSLECHOVOU PRAXI </a:t>
            </a:r>
            <a:r>
              <a:rPr lang="en-US" altLang="cs-CZ" sz="3200" b="1" dirty="0">
                <a:solidFill>
                  <a:schemeClr val="bg2"/>
                </a:solidFill>
              </a:rPr>
              <a:t> </a:t>
            </a:r>
            <a:endParaRPr lang="cs-CZ" altLang="cs-CZ" sz="3200" b="1" dirty="0">
              <a:solidFill>
                <a:schemeClr val="bg2"/>
              </a:solidFill>
            </a:endParaRPr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41438"/>
            <a:ext cx="8460432" cy="4895850"/>
          </a:xfrm>
          <a:noFill/>
          <a:ln/>
        </p:spPr>
        <p:txBody>
          <a:bodyPr/>
          <a:lstStyle/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cs-CZ" altLang="cs-CZ" sz="2400" i="1" dirty="0"/>
              <a:t>Vybrat si z některé z výše odkazovaných vir. hospitací jednu libovolnou výukovou situaci a zpracovat ji ve formě didaktické kazuistiky (vzory výše, nemusí být tak podrobné) pomocí metodiky 3A a modelu HSV</a:t>
            </a: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cs-CZ" altLang="cs-CZ" sz="2400" i="1" dirty="0"/>
              <a:t>Zaměřit se na to, zda se ve výuce objevily </a:t>
            </a:r>
            <a:r>
              <a:rPr lang="cs-CZ" altLang="cs-CZ" sz="2400" i="1" dirty="0" err="1"/>
              <a:t>did</a:t>
            </a:r>
            <a:r>
              <a:rPr lang="en-US" altLang="cs-CZ" sz="2400" i="1" dirty="0" err="1"/>
              <a:t>aktické</a:t>
            </a:r>
            <a:r>
              <a:rPr lang="cs-CZ" altLang="cs-CZ" sz="2400" i="1" dirty="0"/>
              <a:t> formalismy, na zhodnocení kvality výukové situace dle 3A a na návrh alterací. </a:t>
            </a: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cs-CZ" altLang="cs-CZ" sz="2400" i="1" dirty="0"/>
              <a:t>Zpracovat písemně, odevzdat mailem nejpozději do 17.11. včetně, bude řešeno  a reflektováno na hodině ve čtvrtek 19.11. resp. pátek 20.10.  </a:t>
            </a:r>
          </a:p>
        </p:txBody>
      </p:sp>
      <p:sp>
        <p:nvSpPr>
          <p:cNvPr id="129028" name="Rectangle 4"/>
          <p:cNvSpPr>
            <a:spLocks noChangeArrowheads="1"/>
          </p:cNvSpPr>
          <p:nvPr/>
        </p:nvSpPr>
        <p:spPr bwMode="auto">
          <a:xfrm>
            <a:off x="8675688" y="6426200"/>
            <a:ext cx="468312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12</a:t>
            </a:r>
            <a:endParaRPr lang="en-US" altLang="cs-CZ" sz="1600" baseline="-25000" dirty="0"/>
          </a:p>
        </p:txBody>
      </p:sp>
    </p:spTree>
    <p:extLst>
      <p:ext uri="{BB962C8B-B14F-4D97-AF65-F5344CB8AC3E}">
        <p14:creationId xmlns:p14="http://schemas.microsoft.com/office/powerpoint/2010/main" val="36855391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Text Box 2"/>
          <p:cNvSpPr txBox="1">
            <a:spLocks noChangeArrowheads="1"/>
          </p:cNvSpPr>
          <p:nvPr/>
        </p:nvSpPr>
        <p:spPr bwMode="auto">
          <a:xfrm>
            <a:off x="395288" y="549275"/>
            <a:ext cx="8569325" cy="1077218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cs-CZ" altLang="cs-CZ" sz="3200" b="1" dirty="0">
                <a:solidFill>
                  <a:schemeClr val="bg2"/>
                </a:solidFill>
              </a:rPr>
              <a:t>KONSTRUKTIVISTICKÉ PŘÍSTUPY VE VÝUCE</a:t>
            </a:r>
            <a:r>
              <a:rPr lang="en-US" altLang="cs-CZ" sz="3200" b="1" dirty="0">
                <a:solidFill>
                  <a:schemeClr val="bg2"/>
                </a:solidFill>
              </a:rPr>
              <a:t> </a:t>
            </a:r>
            <a:endParaRPr lang="cs-CZ" altLang="cs-CZ" sz="3200" b="1" dirty="0">
              <a:solidFill>
                <a:schemeClr val="bg2"/>
              </a:solidFill>
            </a:endParaRPr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" y="1626494"/>
            <a:ext cx="4591849" cy="4610794"/>
          </a:xfrm>
          <a:noFill/>
          <a:ln/>
        </p:spPr>
        <p:txBody>
          <a:bodyPr/>
          <a:lstStyle/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cs-CZ" altLang="cs-CZ" sz="2400" dirty="0"/>
              <a:t>Základní rozdělení: </a:t>
            </a:r>
            <a:r>
              <a:rPr lang="cs-CZ" altLang="cs-CZ" sz="2400" b="1" dirty="0"/>
              <a:t>transmisivní</a:t>
            </a:r>
            <a:r>
              <a:rPr lang="cs-CZ" altLang="cs-CZ" sz="2400" dirty="0"/>
              <a:t> vs. </a:t>
            </a:r>
            <a:r>
              <a:rPr lang="cs-CZ" altLang="cs-CZ" sz="2400" b="1" dirty="0"/>
              <a:t>konstruktivistické</a:t>
            </a:r>
            <a:r>
              <a:rPr lang="cs-CZ" altLang="cs-CZ" sz="2400" dirty="0"/>
              <a:t> paradigma, první opora v</a:t>
            </a:r>
            <a:r>
              <a:rPr lang="cs-CZ" sz="2400" dirty="0"/>
              <a:t> </a:t>
            </a:r>
            <a:r>
              <a:rPr lang="cs-CZ" altLang="cs-CZ" sz="2400" dirty="0"/>
              <a:t>tradici herbartismu, druhé ve výzkumech Piageta, Vysogtského (umírněný vs. rad. konstruktivismus) apod.</a:t>
            </a: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cs-CZ" altLang="cs-CZ" sz="2400" dirty="0"/>
              <a:t>Časté chápání: transmise špatná, konstruktivismus dobrý, není tak jednoznačné (viz např. výzkumy Kirschnera et al. ostře kritizující konstrukt. přístupy)     </a:t>
            </a: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endParaRPr lang="cs-CZ" altLang="cs-CZ" sz="2400" dirty="0"/>
          </a:p>
        </p:txBody>
      </p:sp>
      <p:sp>
        <p:nvSpPr>
          <p:cNvPr id="129028" name="Rectangle 4"/>
          <p:cNvSpPr>
            <a:spLocks noChangeArrowheads="1"/>
          </p:cNvSpPr>
          <p:nvPr/>
        </p:nvSpPr>
        <p:spPr bwMode="auto">
          <a:xfrm>
            <a:off x="8675688" y="6426200"/>
            <a:ext cx="468312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13</a:t>
            </a:r>
            <a:endParaRPr lang="en-US" altLang="cs-CZ" sz="1600" baseline="-250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646366"/>
            <a:ext cx="3582373" cy="2686780"/>
          </a:xfrm>
          <a:prstGeom prst="rect">
            <a:avLst/>
          </a:prstGeom>
        </p:spPr>
      </p:pic>
      <p:grpSp>
        <p:nvGrpSpPr>
          <p:cNvPr id="7" name="Plátno 7"/>
          <p:cNvGrpSpPr>
            <a:grpSpLocks/>
          </p:cNvGrpSpPr>
          <p:nvPr/>
        </p:nvGrpSpPr>
        <p:grpSpPr bwMode="auto">
          <a:xfrm>
            <a:off x="4505002" y="4155104"/>
            <a:ext cx="4459611" cy="2682268"/>
            <a:chOff x="-6039" y="0"/>
            <a:chExt cx="60248" cy="43247"/>
          </a:xfrm>
        </p:grpSpPr>
        <p:sp>
          <p:nvSpPr>
            <p:cNvPr id="8" name="AutoShape 124"/>
            <p:cNvSpPr>
              <a:spLocks noChangeAspect="1" noChangeArrowheads="1"/>
            </p:cNvSpPr>
            <p:nvPr/>
          </p:nvSpPr>
          <p:spPr bwMode="auto">
            <a:xfrm>
              <a:off x="0" y="0"/>
              <a:ext cx="54209" cy="31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 dirty="0"/>
            </a:p>
          </p:txBody>
        </p:sp>
        <p:pic>
          <p:nvPicPr>
            <p:cNvPr id="9" name="Picture 1" descr="KonstruktivistickyCtyruhelnik.pdf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039" y="14655"/>
              <a:ext cx="42318" cy="285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ové pole 153"/>
            <p:cNvSpPr txBox="1">
              <a:spLocks noChangeArrowheads="1"/>
            </p:cNvSpPr>
            <p:nvPr/>
          </p:nvSpPr>
          <p:spPr bwMode="auto">
            <a:xfrm>
              <a:off x="19423" y="4541"/>
              <a:ext cx="15197" cy="5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s-CZ" altLang="cs-CZ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dorozumění</a:t>
              </a:r>
              <a:endParaRPr kumimoji="0" lang="cs-CZ" altLang="cs-CZ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s-CZ" altLang="cs-CZ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společenství myslí</a:t>
              </a:r>
              <a:endParaRPr kumimoji="0" lang="cs-CZ" altLang="cs-CZ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altLang="cs-CZ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944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>
            <a:extLst>
              <a:ext uri="{FF2B5EF4-FFF2-40B4-BE49-F238E27FC236}">
                <a16:creationId xmlns:a16="http://schemas.microsoft.com/office/drawing/2014/main" id="{1E3D1EF7-FE3B-43B0-A388-41C14512B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663" y="476250"/>
            <a:ext cx="8181566" cy="1077218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0"/>
              </a:spcBef>
              <a:buClrTx/>
              <a:buSzTx/>
              <a:buFontTx/>
              <a:buNone/>
            </a:pPr>
            <a:r>
              <a:rPr lang="cs-CZ" altLang="cs-CZ" b="1" dirty="0">
                <a:solidFill>
                  <a:schemeClr val="bg2"/>
                </a:solidFill>
              </a:rPr>
              <a:t>KONSTRUKTIVISTICKY ORIENTOVANÉ METODY</a:t>
            </a:r>
          </a:p>
        </p:txBody>
      </p:sp>
      <p:sp>
        <p:nvSpPr>
          <p:cNvPr id="4099" name="Rectangle 5">
            <a:extLst>
              <a:ext uri="{FF2B5EF4-FFF2-40B4-BE49-F238E27FC236}">
                <a16:creationId xmlns:a16="http://schemas.microsoft.com/office/drawing/2014/main" id="{355CA9DF-2B47-4D02-A0E7-0EA640C493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7620" y="1558507"/>
            <a:ext cx="8478837" cy="5589587"/>
          </a:xfrm>
          <a:noFill/>
        </p:spPr>
        <p:txBody>
          <a:bodyPr/>
          <a:lstStyle/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b="1" dirty="0"/>
              <a:t>Projektová metoda </a:t>
            </a:r>
            <a:r>
              <a:rPr lang="cs-CZ" altLang="cs-CZ" sz="2400" dirty="0"/>
              <a:t>(Dewey, Kilpatrick) – práce na projektech splňujících určité zásady, viz </a:t>
            </a:r>
            <a:r>
              <a:rPr lang="cs-CZ" altLang="cs-CZ" sz="2400" dirty="0">
                <a:hlinkClick r:id="rId3"/>
              </a:rPr>
              <a:t>https://cs.wikipedia.org/wiki/Projektov%C3%A9_u%C4%8Den%C3%AD</a:t>
            </a:r>
            <a:r>
              <a:rPr lang="cs-CZ" altLang="cs-CZ" sz="2400" dirty="0"/>
              <a:t> Ve fyzice pozor na to, aby projekt byl opravdu nosný a přispíval k rozvoji instr. zkušenosti u žáků (různé stavění mostů, věží apod. – utajení poznávání…)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b="1" dirty="0"/>
              <a:t>Badatelsky orientované vyučování </a:t>
            </a:r>
            <a:r>
              <a:rPr lang="cs-CZ" altLang="cs-CZ" sz="2400" dirty="0"/>
              <a:t>– žáci jako vědci, na poznatky přicházejí sami výzkumem, učitel jako průvodce. Viz </a:t>
            </a:r>
            <a:r>
              <a:rPr lang="cs-CZ" altLang="cs-CZ" sz="2400" dirty="0">
                <a:hlinkClick r:id="rId4"/>
              </a:rPr>
              <a:t>https://www.researchgate.net/publication/278406065_Badatelsky_orientovana_vyuka_pojeti_podstata_vyznam_a_prinosy</a:t>
            </a:r>
            <a:r>
              <a:rPr lang="cs-CZ" altLang="cs-CZ" sz="2400" dirty="0"/>
              <a:t> Fyz. teorie se formulovaly staletí, proces nebyl přímočarý, řada slepých uliček apod. Do jaké míry lze replikovat ve škole? </a:t>
            </a:r>
          </a:p>
        </p:txBody>
      </p:sp>
      <p:sp>
        <p:nvSpPr>
          <p:cNvPr id="4100" name="Rectangle 19">
            <a:extLst>
              <a:ext uri="{FF2B5EF4-FFF2-40B4-BE49-F238E27FC236}">
                <a16:creationId xmlns:a16="http://schemas.microsoft.com/office/drawing/2014/main" id="{DD7398BE-3F4E-487D-8D6F-139CC970C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6457" y="6426200"/>
            <a:ext cx="467544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14</a:t>
            </a:r>
            <a:endParaRPr lang="en-US" altLang="cs-CZ" sz="1600" baseline="-25000" dirty="0"/>
          </a:p>
        </p:txBody>
      </p:sp>
    </p:spTree>
    <p:extLst>
      <p:ext uri="{BB962C8B-B14F-4D97-AF65-F5344CB8AC3E}">
        <p14:creationId xmlns:p14="http://schemas.microsoft.com/office/powerpoint/2010/main" val="4597963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>
            <a:extLst>
              <a:ext uri="{FF2B5EF4-FFF2-40B4-BE49-F238E27FC236}">
                <a16:creationId xmlns:a16="http://schemas.microsoft.com/office/drawing/2014/main" id="{1E3D1EF7-FE3B-43B0-A388-41C14512B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663" y="476250"/>
            <a:ext cx="8181566" cy="1077218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0"/>
              </a:spcBef>
              <a:buClrTx/>
              <a:buSzTx/>
              <a:buFontTx/>
              <a:buNone/>
            </a:pPr>
            <a:r>
              <a:rPr lang="cs-CZ" altLang="cs-CZ" b="1" dirty="0">
                <a:solidFill>
                  <a:schemeClr val="bg2"/>
                </a:solidFill>
              </a:rPr>
              <a:t>KONSTRUKTIVISTICKY ORIENTOVANÉ METODY</a:t>
            </a:r>
          </a:p>
        </p:txBody>
      </p:sp>
      <p:sp>
        <p:nvSpPr>
          <p:cNvPr id="4099" name="Rectangle 5">
            <a:extLst>
              <a:ext uri="{FF2B5EF4-FFF2-40B4-BE49-F238E27FC236}">
                <a16:creationId xmlns:a16="http://schemas.microsoft.com/office/drawing/2014/main" id="{355CA9DF-2B47-4D02-A0E7-0EA640C493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7620" y="1558507"/>
            <a:ext cx="8478837" cy="5589587"/>
          </a:xfrm>
          <a:noFill/>
        </p:spPr>
        <p:txBody>
          <a:bodyPr/>
          <a:lstStyle/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b="1" dirty="0"/>
              <a:t>Problémové učení (problem-based learning) </a:t>
            </a:r>
            <a:r>
              <a:rPr lang="cs-CZ" altLang="cs-CZ" sz="2400" dirty="0"/>
              <a:t> – důraz na řešení vhodně zvolených problémových úloh, ve fyzice návaznost na práce prof. Kašpara. Bližší informace na </a:t>
            </a:r>
            <a:r>
              <a:rPr lang="cs-CZ" altLang="cs-CZ" sz="2400" dirty="0">
                <a:hlinkClick r:id="rId3"/>
              </a:rPr>
              <a:t>https://cs.wikipedia.org/wiki/Probl%C3%A9mov%C3%A9_vyu%C4%8Dov%C3%A1n%C3%AD</a:t>
            </a:r>
            <a:r>
              <a:rPr lang="cs-CZ" altLang="cs-CZ" sz="2400" dirty="0"/>
              <a:t>   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b="1" dirty="0"/>
              <a:t>Heuristická metoda </a:t>
            </a:r>
            <a:r>
              <a:rPr lang="cs-CZ" altLang="cs-CZ" sz="2400" dirty="0"/>
              <a:t>– v ČR ve fyzice silné zázemí, viz nesmírně úspěšný projekt Heuréka (</a:t>
            </a:r>
            <a:r>
              <a:rPr lang="cs-CZ" altLang="cs-CZ" sz="2400" dirty="0">
                <a:hlinkClick r:id="rId4"/>
              </a:rPr>
              <a:t>https://kdf.mff.cuni.cz/heureka/</a:t>
            </a:r>
            <a:r>
              <a:rPr lang="cs-CZ" altLang="cs-CZ" sz="2400" dirty="0"/>
              <a:t> ), žák prochází procesem objevování poznatku, zčásti samostatně, zčásti pod vedením učitele (role učitele asi výraznější než u bad. metody), detaily na </a:t>
            </a:r>
            <a:r>
              <a:rPr lang="cs-CZ" altLang="cs-CZ" sz="2400" dirty="0">
                <a:hlinkClick r:id="rId5"/>
              </a:rPr>
              <a:t>https://kdf.mff.cuni.cz/vyuka/pedagogika/dopl_texty/Heuristicka%20metoda%20vyuky.pdf</a:t>
            </a:r>
            <a:endParaRPr lang="cs-CZ" altLang="cs-CZ" sz="2400" dirty="0"/>
          </a:p>
        </p:txBody>
      </p:sp>
      <p:sp>
        <p:nvSpPr>
          <p:cNvPr id="4100" name="Rectangle 19">
            <a:extLst>
              <a:ext uri="{FF2B5EF4-FFF2-40B4-BE49-F238E27FC236}">
                <a16:creationId xmlns:a16="http://schemas.microsoft.com/office/drawing/2014/main" id="{DD7398BE-3F4E-487D-8D6F-139CC970C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6457" y="6426200"/>
            <a:ext cx="467544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15</a:t>
            </a:r>
            <a:endParaRPr lang="en-US" altLang="cs-CZ" sz="1600" baseline="-25000" dirty="0"/>
          </a:p>
        </p:txBody>
      </p:sp>
    </p:spTree>
    <p:extLst>
      <p:ext uri="{BB962C8B-B14F-4D97-AF65-F5344CB8AC3E}">
        <p14:creationId xmlns:p14="http://schemas.microsoft.com/office/powerpoint/2010/main" val="30028251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944BE-8B6D-17CA-ECC5-BE2A8316B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Literatura, Zdroje obrázků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E7C50C-AFE0-DAD8-BA8F-A92ADC812C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Unidentified (Ensian published by University of Michigan), Public domain, via Wikimedia Commons</a:t>
            </a:r>
          </a:p>
          <a:p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http://didacticaviva.ped.muni.cz/data_PDF/Fyzika_Setrvacnost_Kvalita2013.pdf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SLAVÍK, J., JANÍK, T., NAJVAR, P. &amp; KNECHT, P. 2017. </a:t>
            </a:r>
            <a:r>
              <a:rPr lang="cs-CZ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Transdisciplinární didaktika: o učitelském sdílení znalostí a zvyšování kvality výuky napříč obory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Masarykova univerzita, Brno.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https://slideplayer.cz/slide/15227597/</a:t>
            </a:r>
            <a:endParaRPr lang="en-US" sz="1800" u="sng" dirty="0">
              <a:solidFill>
                <a:srgbClr val="0563C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Pavel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Pecina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Obecná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didaktika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učitele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odborných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předmětů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Online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Dostupné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 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https://slideplayer.cz/slide/15227597/</a:t>
            </a:r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MAND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ÍKOVÁ Data, </a:t>
            </a:r>
            <a:r>
              <a:rPr lang="en-US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Žákovské</a:t>
            </a:r>
            <a:r>
              <a:rPr lang="en-US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prekoncepce</a:t>
            </a:r>
            <a:r>
              <a:rPr lang="en-US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výuce</a:t>
            </a:r>
            <a:r>
              <a:rPr lang="en-US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fyziky</a:t>
            </a:r>
            <a:r>
              <a:rPr lang="en-US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[Online].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Paido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2011.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Dostupné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 https://www.researchgate.net/publication/306107056_Zakovske_prekoncepce_ve_vyuce_fyziky</a:t>
            </a:r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2858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FCC0BF8C-240A-46D3-A09E-445CECA627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1484313"/>
            <a:ext cx="8229600" cy="2592387"/>
          </a:xfrm>
        </p:spPr>
        <p:txBody>
          <a:bodyPr/>
          <a:lstStyle/>
          <a:p>
            <a:pPr eaLnBrk="1" hangingPunct="1"/>
            <a:br>
              <a:rPr lang="cs-CZ" altLang="cs-CZ" dirty="0"/>
            </a:br>
            <a:br>
              <a:rPr lang="cs-CZ" altLang="cs-CZ" dirty="0"/>
            </a:br>
            <a:br>
              <a:rPr lang="cs-CZ" altLang="cs-CZ" dirty="0"/>
            </a:br>
            <a:r>
              <a:rPr lang="cs-CZ" altLang="cs-CZ" dirty="0"/>
              <a:t>Děkuji za pozornost</a:t>
            </a:r>
            <a:r>
              <a:rPr lang="en-US" altLang="cs-CZ" dirty="0"/>
              <a:t>!</a:t>
            </a:r>
            <a:br>
              <a:rPr lang="cs-CZ" altLang="cs-CZ" dirty="0"/>
            </a:br>
            <a:br>
              <a:rPr lang="cs-CZ" altLang="cs-CZ" dirty="0"/>
            </a:br>
            <a:br>
              <a:rPr lang="cs-CZ" altLang="cs-CZ" dirty="0"/>
            </a:br>
            <a:endParaRPr lang="en-US" altLang="cs-CZ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14203</TotalTime>
  <Words>1730</Words>
  <Application>Microsoft Office PowerPoint</Application>
  <PresentationFormat>Předvádění na obrazovce (4:3)</PresentationFormat>
  <Paragraphs>113</Paragraphs>
  <Slides>18</Slides>
  <Notes>4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24" baseType="lpstr">
      <vt:lpstr>Arial</vt:lpstr>
      <vt:lpstr>Arial Black</vt:lpstr>
      <vt:lpstr>Calibri</vt:lpstr>
      <vt:lpstr>Times New Roman</vt:lpstr>
      <vt:lpstr>Wingdings</vt:lpstr>
      <vt:lpstr>Pixel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Literatura, Zdroje obrázků</vt:lpstr>
      <vt:lpstr>   Děkuji za pozornost!   </vt:lpstr>
    </vt:vector>
  </TitlesOfParts>
  <Company>ZCU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Effect of zirconium and gas mixture composition on the mechanical, tribological and optical properties of Zr-B-C-N thin films prepared by pulsed magnetron sputtering</dc:title>
  <dc:creator>Jirka Kohout</dc:creator>
  <cp:lastModifiedBy>Viktor Chejlava</cp:lastModifiedBy>
  <cp:revision>332</cp:revision>
  <dcterms:created xsi:type="dcterms:W3CDTF">2011-01-24T08:05:32Z</dcterms:created>
  <dcterms:modified xsi:type="dcterms:W3CDTF">2023-01-24T09:16:58Z</dcterms:modified>
</cp:coreProperties>
</file>