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1" r:id="rId2"/>
    <p:sldId id="342" r:id="rId3"/>
    <p:sldId id="338" r:id="rId4"/>
    <p:sldId id="258" r:id="rId5"/>
    <p:sldId id="339" r:id="rId6"/>
    <p:sldId id="259" r:id="rId7"/>
    <p:sldId id="260" r:id="rId8"/>
    <p:sldId id="340" r:id="rId9"/>
    <p:sldId id="261" r:id="rId10"/>
    <p:sldId id="322" r:id="rId11"/>
    <p:sldId id="34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859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873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952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954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863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741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2170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051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157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516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7973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7930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2642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37390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2843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224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049E3-AFF7-4025-86C5-A00B1E0795C6}" type="datetimeFigureOut">
              <a:rPr lang="cs-CZ" smtClean="0"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63F11A2-92C2-450E-B417-5FFF152C9A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828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">
            <a:extLst>
              <a:ext uri="{FF2B5EF4-FFF2-40B4-BE49-F238E27FC236}">
                <a16:creationId xmlns:a16="http://schemas.microsoft.com/office/drawing/2014/main" id="{FADE2943-3D5F-470A-35F7-DB6E209DF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62" y="215660"/>
            <a:ext cx="8797348" cy="642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27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3A255C-FF4A-DB8A-062B-24A5AACCC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0371" y="2201240"/>
            <a:ext cx="5889071" cy="1909365"/>
          </a:xfrm>
        </p:spPr>
        <p:txBody>
          <a:bodyPr>
            <a:noAutofit/>
          </a:bodyPr>
          <a:lstStyle/>
          <a:p>
            <a:pPr algn="ctr"/>
            <a:r>
              <a:rPr lang="cs-CZ" sz="5400" dirty="0">
                <a:latin typeface="Calibri" panose="020F0502020204030204" pitchFamily="34" charset="0"/>
                <a:cs typeface="Calibri" panose="020F0502020204030204" pitchFamily="34" charset="0"/>
              </a:rPr>
              <a:t>Sebereflexe </a:t>
            </a:r>
            <a:br>
              <a:rPr lang="cs-CZ" sz="5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5400" dirty="0">
                <a:latin typeface="Calibri" panose="020F0502020204030204" pitchFamily="34" charset="0"/>
                <a:cs typeface="Calibri" panose="020F0502020204030204" pitchFamily="34" charset="0"/>
              </a:rPr>
              <a:t>v práci učitele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val="3842705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6462" y="2013358"/>
            <a:ext cx="9521505" cy="3863916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 </a:t>
            </a: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autodiagnostiku pedagogické činnosti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lze považovat proces, v jehož průběhu učitel </a:t>
            </a: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cíleně a systematicky 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získává a zpracovává (tzn. analyzuje, zobecňuje a hodnotí) </a:t>
            </a: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zpětnovazební informace.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základě těchto informací projektuje postup zkvalitňování a zefektivňování svého pedagogického působení.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základním prostředkem k zefektivňování a zkvalitňování vyučovacího procesu.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66363" y="620784"/>
            <a:ext cx="6216243" cy="879389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Základem je SEBEREFLEXE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50627" y="2080470"/>
            <a:ext cx="9840287" cy="4420364"/>
          </a:xfrm>
        </p:spPr>
        <p:txBody>
          <a:bodyPr>
            <a:normAutofit/>
          </a:bodyPr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914400" algn="l"/>
              </a:tabLst>
            </a:pPr>
            <a:r>
              <a:rPr lang="cs-CZ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j. uvědomování si obsahů svého vědomí a charakteristik osobnosti i výsledků jednání na pozadí, resp. v konfrontaci s morálními normami nebo alespoň obrazy ideálního já.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914400" algn="l"/>
              </a:tabLst>
            </a:pP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Ideální já 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vyjadřuje představu jedince, jaký by chtěl být. Sebereflexe je vlastně vnitřní dialog, který vedeme sami se sebou.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9144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Sebereflexi je možno považovat za </a:t>
            </a: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zpětnou vazbu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 tom, co a jak učitel dělal a prožíval při komunikaci se žáky nebo studenty, co se při tom dělo a jak tato komunikace probíhala.</a:t>
            </a:r>
          </a:p>
          <a:p>
            <a:pPr marL="0" lvl="1" indent="0">
              <a:buNone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0728C5-F48E-46D2-825B-ACEA5424C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6462" y="2133600"/>
            <a:ext cx="10028150" cy="3777622"/>
          </a:xfrm>
        </p:spPr>
        <p:txBody>
          <a:bodyPr/>
          <a:lstStyle/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914400" algn="l"/>
              </a:tabLst>
            </a:pPr>
            <a:r>
              <a:rPr lang="cs-CZ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ebereflexe učiteli umožňuje analyzovat a srovnávat dřívější a nové soubory pedagogických zkušeností, jeho nová a starší rozhodnutí a jednání, čímž umožňuje nalézat východisko a náměty k dalšímu svému zdokonalení.</a:t>
            </a:r>
            <a:endParaRPr lang="cs-CZ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45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33849" y="1142984"/>
            <a:ext cx="10024845" cy="5429288"/>
          </a:xfrm>
        </p:spPr>
        <p:txBody>
          <a:bodyPr/>
          <a:lstStyle/>
          <a:p>
            <a:pPr marL="0" lvl="0" indent="0">
              <a:buNone/>
            </a:pPr>
            <a:endParaRPr lang="cs-CZ" sz="2400" dirty="0"/>
          </a:p>
          <a:p>
            <a:pPr marL="0" lvl="0" indent="0">
              <a:buNone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 průběhu autodiagnostiky si učitel klade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sebereflektující otázky, 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které:</a:t>
            </a:r>
          </a:p>
          <a:p>
            <a:pPr marL="0" lvl="0" indent="0">
              <a:buNone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24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Umožňují vědomou analytickou interpretaci jeho dosavadních zkušeností a zpětnovazebních informací.</a:t>
            </a:r>
          </a:p>
          <a:p>
            <a:pPr lvl="1">
              <a:spcBef>
                <a:spcPts val="24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Vedou ho k zamýšlení se nad příčinami uvědomovaných způsobů jednání.</a:t>
            </a:r>
          </a:p>
          <a:p>
            <a:pPr lvl="1">
              <a:spcBef>
                <a:spcPts val="24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Podněcují k hledání cest dalšího zdokonalování vlastní pedagogické činnosti.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40465" y="519941"/>
            <a:ext cx="8229600" cy="748819"/>
          </a:xfrm>
        </p:spPr>
        <p:txBody>
          <a:bodyPr>
            <a:normAutofit/>
          </a:bodyPr>
          <a:lstStyle/>
          <a:p>
            <a:pPr lvl="0" algn="ctr"/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Typologie sebereflektujících otázek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59018" y="1770076"/>
            <a:ext cx="9773174" cy="4611251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Popisující vnímavost nebo pedagogickou situaci, resp. způsob jejího řešení.</a:t>
            </a:r>
            <a:b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Co dělám? Jak postupuji?</a:t>
            </a:r>
          </a:p>
          <a:p>
            <a:pPr>
              <a:spcBef>
                <a:spcPts val="30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Podrobněji popisující a analyzující způsob řešení pedagogické situace.</a:t>
            </a:r>
            <a:b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Jak řešení situace vlastně vypadá? V čem spočívá? Jak reagují žáci? Jak se při tom cítím? Co prožívám?</a:t>
            </a:r>
          </a:p>
          <a:p>
            <a:pPr>
              <a:spcBef>
                <a:spcPts val="30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Směřující k postižení příčin daného řešení pedagogické situace.</a:t>
            </a:r>
            <a:b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Proč řeším situaci právě takto? Jak došlo k tomu, že jsem reagoval – např. při komunikaci s žáky – právě tímto způsobem?</a:t>
            </a:r>
          </a:p>
          <a:p>
            <a:pPr marL="0" lvl="2" indent="0">
              <a:buNone/>
            </a:pPr>
            <a:endParaRPr lang="cs-CZ" sz="24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021487-430D-4808-93E1-F3952D840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810" y="624110"/>
            <a:ext cx="4420999" cy="684573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Otázky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F402A7-F12C-4940-9E0D-7DF13272B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907" y="1781262"/>
            <a:ext cx="8917497" cy="3777622"/>
          </a:xfrm>
        </p:spPr>
        <p:txBody>
          <a:bodyPr/>
          <a:lstStyle/>
          <a:p>
            <a:pPr marL="0" indent="0">
              <a:spcBef>
                <a:spcPts val="3000"/>
              </a:spcBef>
              <a:buNone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Podněcující k hledání způsobů účinnějšího řešení dané </a:t>
            </a: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pedagogické situace.</a:t>
            </a:r>
          </a:p>
          <a:p>
            <a:pPr>
              <a:spcBef>
                <a:spcPts val="3000"/>
              </a:spcBef>
              <a:buFont typeface="Wingdings 3" panose="05040102010807070707" pitchFamily="18" charset="2"/>
              <a:buChar char="´"/>
            </a:pP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Jak bych mohl dělat věci jinak? </a:t>
            </a:r>
          </a:p>
          <a:p>
            <a:pPr>
              <a:spcBef>
                <a:spcPts val="3000"/>
              </a:spcBef>
              <a:buFont typeface="Wingdings 3" panose="05040102010807070707" pitchFamily="18" charset="2"/>
              <a:buChar char="´"/>
            </a:pP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Jak lépe bych mohl tuto situaci řešit? </a:t>
            </a:r>
          </a:p>
          <a:p>
            <a:pPr>
              <a:spcBef>
                <a:spcPts val="3000"/>
              </a:spcBef>
              <a:buFont typeface="Wingdings 3" panose="05040102010807070707" pitchFamily="18" charset="2"/>
              <a:buChar char="´"/>
            </a:pPr>
            <a:r>
              <a:rPr lang="cs-CZ" sz="2400" i="1" dirty="0">
                <a:latin typeface="Calibri" panose="020F0502020204030204" pitchFamily="34" charset="0"/>
                <a:cs typeface="Calibri" panose="020F0502020204030204" pitchFamily="34" charset="0"/>
              </a:rPr>
              <a:t>Co to předpokládá?</a:t>
            </a:r>
          </a:p>
          <a:p>
            <a:pPr marL="0" lvl="2" indent="0">
              <a:buNone/>
            </a:pPr>
            <a:endParaRPr lang="cs-CZ" sz="4500" i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4397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78092" y="506664"/>
            <a:ext cx="8688975" cy="1280890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Oblasti, na které by měla být </a:t>
            </a:r>
            <a:b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autodiagnostika zaměřena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35185" y="2185281"/>
            <a:ext cx="10131882" cy="4090459"/>
          </a:xfrm>
        </p:spPr>
        <p:txBody>
          <a:bodyPr>
            <a:normAutofit/>
          </a:bodyPr>
          <a:lstStyle/>
          <a:p>
            <a:pPr>
              <a:spcBef>
                <a:spcPts val="42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učitelovo uvažování o výuce</a:t>
            </a:r>
            <a:b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(učitelovo pojetí výuky, model jeho výuky)</a:t>
            </a:r>
          </a:p>
          <a:p>
            <a:pPr>
              <a:spcBef>
                <a:spcPts val="42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učitelovo pedagogické působení na žáky</a:t>
            </a:r>
            <a:b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(pedagogická komunikace s žáky)</a:t>
            </a:r>
          </a:p>
          <a:p>
            <a:pPr>
              <a:spcBef>
                <a:spcPts val="4200"/>
              </a:spcBef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důsledky učitelova působení na žáky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>
            <a:extLst>
              <a:ext uri="{FF2B5EF4-FFF2-40B4-BE49-F238E27FC236}">
                <a16:creationId xmlns:a16="http://schemas.microsoft.com/office/drawing/2014/main" id="{9BDC24A5-61DE-40E4-9CDC-259B6CF06D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2925" y="624110"/>
            <a:ext cx="8911687" cy="718129"/>
          </a:xfrm>
        </p:spPr>
        <p:txBody>
          <a:bodyPr/>
          <a:lstStyle/>
          <a:p>
            <a:r>
              <a:rPr lang="cs-CZ" altLang="cs-CZ" dirty="0"/>
              <a:t>      </a:t>
            </a:r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Příklady otázek k sebereflexi</a:t>
            </a:r>
          </a:p>
        </p:txBody>
      </p:sp>
      <p:sp>
        <p:nvSpPr>
          <p:cNvPr id="22531" name="Zástupný obsah 2">
            <a:extLst>
              <a:ext uri="{FF2B5EF4-FFF2-40B4-BE49-F238E27FC236}">
                <a16:creationId xmlns:a16="http://schemas.microsoft.com/office/drawing/2014/main" id="{254FBBF6-248D-45AE-A38A-10FB95F5E0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09350" y="1680594"/>
            <a:ext cx="10095262" cy="4553296"/>
          </a:xfrm>
        </p:spPr>
        <p:txBody>
          <a:bodyPr>
            <a:normAutofit/>
          </a:bodyPr>
          <a:lstStyle/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Realizuji výuku tak, aby žáci viděli smysluplnost učení? 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Ve výuce využívám konstruktivistického přístupu – práce s prekoncepty, konstruování pojmů…?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Zařazuji metody, při nichž žáci sami docházejí k objevům, závěrům?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Volím vhodné metody s akcentem na aktivitu žáků?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Zadávám úkoly, při nichž žáci kombinují zpracování z různých zdrojů. 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Zohledňuji rozdíly ve schopnostech, dovednostech, poznatcích a pracovním tempu žáků – provádím individualizaci a vnitřní diferenciaci výuky?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Zařazuji do výuky sebehodnocení žáků v průběhu hodiny používám formativní hodnocení?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E80915-319A-051F-3F11-EDA21D159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015" y="682579"/>
            <a:ext cx="8911687" cy="823175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32D904-6D39-7730-5292-FFEF1DFA4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Slavík, J.,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Hajerová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Mullerová, L., Soukupová, P. </a:t>
            </a:r>
            <a:r>
              <a:rPr lang="cs-CZ" sz="2000" i="1" dirty="0">
                <a:latin typeface="Calibri" panose="020F0502020204030204" pitchFamily="34" charset="0"/>
                <a:cs typeface="Calibri" panose="020F0502020204030204" pitchFamily="34" charset="0"/>
              </a:rPr>
              <a:t>Reflexe a hodnocení kvality výuky,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Plzeň: ZČU 2020. ISBN 978-80-261-0920-4</a:t>
            </a:r>
          </a:p>
          <a:p>
            <a:r>
              <a:rPr lang="cs-C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Průcha, J. </a:t>
            </a:r>
            <a:r>
              <a:rPr lang="cs-CZ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Učitel – současné poznatky o profesi</a:t>
            </a:r>
            <a:r>
              <a:rPr lang="cs-C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Praha: Portál, 2002. Pedagogická praxe. ISBN 80-7178-621-7.</a:t>
            </a:r>
          </a:p>
          <a:p>
            <a:pPr marL="0" indent="0">
              <a:buNone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31069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</TotalTime>
  <Words>530</Words>
  <Application>Microsoft Office PowerPoint</Application>
  <PresentationFormat>Širokoúhlá obrazovka</PresentationFormat>
  <Paragraphs>39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Stébla</vt:lpstr>
      <vt:lpstr>Prezentace aplikace PowerPoint</vt:lpstr>
      <vt:lpstr>Sebereflexe  v práci učitele</vt:lpstr>
      <vt:lpstr>Prezentace aplikace PowerPoint</vt:lpstr>
      <vt:lpstr>Základem je SEBEREFLEXE</vt:lpstr>
      <vt:lpstr>Prezentace aplikace PowerPoint</vt:lpstr>
      <vt:lpstr>Prezentace aplikace PowerPoint</vt:lpstr>
      <vt:lpstr>Typologie sebereflektujících otázek</vt:lpstr>
      <vt:lpstr>Otázky</vt:lpstr>
      <vt:lpstr>Oblasti, na které by měla být  autodiagnostika zaměřena</vt:lpstr>
      <vt:lpstr>      Příklady otázek k sebereflexi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Sebereflexe v práci učitele</dc:title>
  <dc:creator>Věra Kosíková</dc:creator>
  <cp:lastModifiedBy>Jan Topinka</cp:lastModifiedBy>
  <cp:revision>16</cp:revision>
  <dcterms:created xsi:type="dcterms:W3CDTF">2021-08-29T14:59:53Z</dcterms:created>
  <dcterms:modified xsi:type="dcterms:W3CDTF">2023-07-12T11:53:54Z</dcterms:modified>
</cp:coreProperties>
</file>