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5"/>
    <p:sldMasterId id="214748366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5143500" cx="9144000"/>
  <p:notesSz cx="6858000" cy="9144000"/>
  <p:embeddedFontLst>
    <p:embeddedFont>
      <p:font typeface="Montserrat"/>
      <p:regular r:id="rId40"/>
      <p:bold r:id="rId41"/>
      <p:italic r:id="rId42"/>
      <p:boldItalic r:id="rId43"/>
    </p:embeddedFont>
    <p:embeddedFont>
      <p:font typeface="Montserrat Medium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D7D5CF-862E-4A05-8021-0910D6FF3376}">
  <a:tblStyle styleId="{A3D7D5CF-862E-4A05-8021-0910D6FF337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regular.fntdata"/><Relationship Id="rId20" Type="http://schemas.openxmlformats.org/officeDocument/2006/relationships/slide" Target="slides/slide13.xml"/><Relationship Id="rId42" Type="http://schemas.openxmlformats.org/officeDocument/2006/relationships/font" Target="fonts/Montserrat-italic.fntdata"/><Relationship Id="rId41" Type="http://schemas.openxmlformats.org/officeDocument/2006/relationships/font" Target="fonts/Montserrat-bold.fntdata"/><Relationship Id="rId22" Type="http://schemas.openxmlformats.org/officeDocument/2006/relationships/slide" Target="slides/slide15.xml"/><Relationship Id="rId44" Type="http://schemas.openxmlformats.org/officeDocument/2006/relationships/font" Target="fonts/MontserratMedium-regular.fntdata"/><Relationship Id="rId21" Type="http://schemas.openxmlformats.org/officeDocument/2006/relationships/slide" Target="slides/slide14.xml"/><Relationship Id="rId43" Type="http://schemas.openxmlformats.org/officeDocument/2006/relationships/font" Target="fonts/Montserrat-boldItalic.fntdata"/><Relationship Id="rId24" Type="http://schemas.openxmlformats.org/officeDocument/2006/relationships/slide" Target="slides/slide17.xml"/><Relationship Id="rId46" Type="http://schemas.openxmlformats.org/officeDocument/2006/relationships/font" Target="fonts/MontserratMedium-italic.fntdata"/><Relationship Id="rId23" Type="http://schemas.openxmlformats.org/officeDocument/2006/relationships/slide" Target="slides/slide16.xml"/><Relationship Id="rId45" Type="http://schemas.openxmlformats.org/officeDocument/2006/relationships/font" Target="fonts/MontserratMedium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MontserratMedium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8218a0b1a_0_7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128218a0b1a_0_7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c8da9e2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c8da9e2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24111c0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24111c0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05634557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05634557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05634557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05634557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bd3a932001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bd3a932001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bd3a932001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bd3a932001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d3a932001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d3a932001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d3a932001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d3a932001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624111c0b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624111c0b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bd3a932001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bd3a932001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d3a932001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d3a932001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d3a932001_5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d3a932001_5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d3a932001_6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bd3a932001_6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05634557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05634557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d3a932001_6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bd3a932001_6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bd3a932001_6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bd3a932001_6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d3a932001_6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bd3a932001_6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bd3a932001_6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bd3a932001_6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bd52b4290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bd52b4290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bd52b4290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bd52b4290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bd52b4290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bd52b4290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bd52b42909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bd52b42909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bd52b4290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bd52b4290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bd52b42909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bd52b42909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d52b42909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bd52b42909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bd52b42909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bd52b42909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bd52b42909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bd52b42909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bd52b42909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bd52b42909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bd52b42909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bd52b42909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bd52b42909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bd52b42909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7c8da9e24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7c8da9e2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sz="16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ourseware.zcu.cz/portal/studium/courseware/ket/tfe" TargetMode="External"/><Relationship Id="rId4" Type="http://schemas.openxmlformats.org/officeDocument/2006/relationships/hyperlink" Target="https://classroom.google.com/c/MjYzNDQ5MDk1NDY4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26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Relationship Id="rId5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Relationship Id="rId4" Type="http://schemas.openxmlformats.org/officeDocument/2006/relationships/image" Target="../media/image25.png"/><Relationship Id="rId5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Relationship Id="rId4" Type="http://schemas.openxmlformats.org/officeDocument/2006/relationships/image" Target="../media/image33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4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52.png"/><Relationship Id="rId6" Type="http://schemas.openxmlformats.org/officeDocument/2006/relationships/image" Target="../media/image4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9.png"/><Relationship Id="rId4" Type="http://schemas.openxmlformats.org/officeDocument/2006/relationships/image" Target="../media/image47.png"/><Relationship Id="rId5" Type="http://schemas.openxmlformats.org/officeDocument/2006/relationships/image" Target="../media/image4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5.png"/><Relationship Id="rId4" Type="http://schemas.openxmlformats.org/officeDocument/2006/relationships/image" Target="../media/image53.png"/><Relationship Id="rId5" Type="http://schemas.openxmlformats.org/officeDocument/2006/relationships/image" Target="../media/image51.png"/><Relationship Id="rId6" Type="http://schemas.openxmlformats.org/officeDocument/2006/relationships/image" Target="../media/image5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Relationship Id="rId4" Type="http://schemas.openxmlformats.org/officeDocument/2006/relationships/image" Target="../media/image48.png"/><Relationship Id="rId5" Type="http://schemas.openxmlformats.org/officeDocument/2006/relationships/image" Target="../media/image5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5" Type="http://schemas.openxmlformats.org/officeDocument/2006/relationships/image" Target="../media/image5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8.png"/><Relationship Id="rId4" Type="http://schemas.openxmlformats.org/officeDocument/2006/relationships/image" Target="../media/image59.png"/><Relationship Id="rId5" Type="http://schemas.openxmlformats.org/officeDocument/2006/relationships/image" Target="../media/image6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8.png"/><Relationship Id="rId4" Type="http://schemas.openxmlformats.org/officeDocument/2006/relationships/image" Target="../media/image60.png"/><Relationship Id="rId5" Type="http://schemas.openxmlformats.org/officeDocument/2006/relationships/image" Target="../media/image62.png"/><Relationship Id="rId6" Type="http://schemas.openxmlformats.org/officeDocument/2006/relationships/image" Target="../media/image6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mailto:pretl@ket.zcu.cz" TargetMode="External"/><Relationship Id="rId4" Type="http://schemas.openxmlformats.org/officeDocument/2006/relationships/image" Target="../media/image66.png"/><Relationship Id="rId9" Type="http://schemas.openxmlformats.org/officeDocument/2006/relationships/image" Target="../media/image65.png"/><Relationship Id="rId5" Type="http://schemas.openxmlformats.org/officeDocument/2006/relationships/hyperlink" Target="mailto:rsoukup@ket.zcu.cz" TargetMode="External"/><Relationship Id="rId6" Type="http://schemas.openxmlformats.org/officeDocument/2006/relationships/hyperlink" Target="mailto:rsoukup@ket.zcu.cz" TargetMode="External"/><Relationship Id="rId7" Type="http://schemas.openxmlformats.org/officeDocument/2006/relationships/image" Target="../media/image61.png"/><Relationship Id="rId8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6" name="Google Shape;106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6200"/>
              <a:t>Samostatná práce</a:t>
            </a:r>
            <a:endParaRPr sz="6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sp>
        <p:nvSpPr>
          <p:cNvPr id="126" name="Google Shape;126;p20"/>
          <p:cNvSpPr txBox="1"/>
          <p:nvPr>
            <p:ph idx="1" type="subTitle"/>
          </p:nvPr>
        </p:nvSpPr>
        <p:spPr>
          <a:xfrm>
            <a:off x="311700" y="34926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Představení semestrálního projektu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800"/>
              <a:t>Radek Soukup, Silvan Pretl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Obsah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619075"/>
            <a:ext cx="5247300" cy="354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7175" lvl="0" marL="54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AutoNum type="arabicPeriod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Cíle předmětu a cvičení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180975" lvl="0" marL="54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257175" lvl="0" marL="54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AutoNum type="arabicPeriod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Organizace cvičení a podmínky pro splnění zápočtu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200025" lvl="0" marL="1267199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2.1 </a:t>
            </a:r>
            <a:r>
              <a:rPr lang="cs" sz="1200"/>
              <a:t> Organizace a harmonogram cvičení</a:t>
            </a:r>
            <a:endParaRPr sz="1200"/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2.2 </a:t>
            </a:r>
            <a:r>
              <a:rPr lang="cs" sz="1200"/>
              <a:t>Mezní termíny</a:t>
            </a:r>
            <a:endParaRPr sz="1200"/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2.3</a:t>
            </a:r>
            <a:r>
              <a:rPr lang="cs" sz="1200"/>
              <a:t> Hodnocení cvičení</a:t>
            </a:r>
            <a:endParaRPr sz="1200"/>
          </a:p>
          <a:p>
            <a:pPr indent="-180975" lvl="0" marL="54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257175" lvl="0" marL="54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AutoNum type="arabicPeriod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Skupinový semestrální projekt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3.1</a:t>
            </a:r>
            <a:r>
              <a:rPr lang="cs" sz="1200"/>
              <a:t>  Zadání semestrálního projektu</a:t>
            </a:r>
            <a:endParaRPr sz="1200"/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3.2</a:t>
            </a:r>
            <a:r>
              <a:rPr lang="cs" sz="1200"/>
              <a:t> Rozdělení do skupin a přihlášení na téma</a:t>
            </a:r>
            <a:endParaRPr sz="1200"/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3.3</a:t>
            </a:r>
            <a:r>
              <a:rPr lang="cs" sz="1200"/>
              <a:t> Představení témat</a:t>
            </a:r>
            <a:endParaRPr sz="1200"/>
          </a:p>
          <a:p>
            <a:pPr indent="0" lvl="0" marL="10800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3.4</a:t>
            </a:r>
            <a:r>
              <a:rPr lang="cs" sz="1200"/>
              <a:t> Popis jednotlivých témat</a:t>
            </a:r>
            <a:endParaRPr sz="1200"/>
          </a:p>
          <a:p>
            <a:pPr indent="-256199" lvl="0" marL="5400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Montserrat"/>
              <a:buAutoNum type="arabicPeriod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Shrnutí a diskuze</a:t>
            </a:r>
            <a:endParaRPr sz="1200"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34" name="Google Shape;134;p21"/>
          <p:cNvPicPr preferRelativeResize="0"/>
          <p:nvPr/>
        </p:nvPicPr>
        <p:blipFill rotWithShape="1">
          <a:blip r:embed="rId3">
            <a:alphaModFix/>
          </a:blip>
          <a:srcRect b="0" l="0" r="2610" t="0"/>
          <a:stretch/>
        </p:blipFill>
        <p:spPr>
          <a:xfrm>
            <a:off x="5704150" y="332063"/>
            <a:ext cx="3439850" cy="447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0" y="2105925"/>
            <a:ext cx="914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57200" lvl="0" marL="457200" rtl="0" algn="ctr">
              <a:spcBef>
                <a:spcPts val="0"/>
              </a:spcBef>
              <a:spcAft>
                <a:spcPts val="0"/>
              </a:spcAft>
              <a:buSzPts val="3600"/>
              <a:buAutoNum type="arabicPeriod"/>
            </a:pPr>
            <a:r>
              <a:rPr lang="cs"/>
              <a:t>Cíle předmětu a cvičení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cs"/>
              <a:t>Cíle předmětu a cvičení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923875"/>
            <a:ext cx="6190200" cy="387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Pro</a:t>
            </a:r>
            <a:r>
              <a:rPr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hloubit znalosti v oblasti výrobních technologií a materiálů pro flexibilní, ohebnou a pružnou elektroniku.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Umět popsat specifické technologické a funkční vlastnosti flexibilní elektroniky včetně</a:t>
            </a:r>
            <a:r>
              <a:rPr lang="cs" sz="1200">
                <a:latin typeface="Montserrat Medium"/>
                <a:ea typeface="Montserrat Medium"/>
                <a:cs typeface="Montserrat Medium"/>
                <a:sym typeface="Montserrat Medium"/>
              </a:rPr>
              <a:t> smart textilií a strukturální elektroniky.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Umět objasnit kritéria výběru materiálů pro jednotlivé flexibilní elektronické sestavy.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Cvičení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Vypracování skupinového semestrálního projektu na zvolené technologické téma formou literární a patentové rešerše.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Práce v týmu 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 Medium"/>
              <a:buChar char="●"/>
            </a:pPr>
            <a:r>
              <a:rPr lang="cs" sz="1200"/>
              <a:t>Příprava a přednesení odborných prezentací týkajících se semestrálního  projektu podle stanovených pravidel.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7" name="Google Shape;147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48" name="Google Shape;148;p2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Předmět KET/TFE </a:t>
            </a:r>
            <a:endParaRPr/>
          </a:p>
        </p:txBody>
      </p:sp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1200" y="413363"/>
            <a:ext cx="2172800" cy="431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cs"/>
              <a:t>Klíčové dovednosti - týmová spolupráce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311850" y="560525"/>
            <a:ext cx="8785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Týmová spolupráce</a:t>
            </a:r>
            <a:r>
              <a:rPr b="1" lang="cs" sz="1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⇒ </a:t>
            </a:r>
            <a:r>
              <a:rPr lang="cs" sz="1200"/>
              <a:t>spolupráce lidí různých vlastností, schopností a znalostí na nějakém projektu. 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Týmová spolupráce vhodná pro složitější úkoly, které vyžadují kreativitu a různé pohledy na problém. Rutinní úkoly je lepší ponechat jednotlivcům.</a:t>
            </a:r>
            <a:endParaRPr sz="1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Pokud týmová spolupráce dobře funguje, přináší lepší výsledky díky synergickému efektu:</a:t>
            </a:r>
            <a:endParaRPr sz="1200"/>
          </a:p>
          <a:p>
            <a:pPr indent="457200" lvl="0" marL="3200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 + 1 + 1 </a:t>
            </a:r>
            <a:r>
              <a:rPr b="1" lang="cs" sz="24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+ S</a:t>
            </a:r>
            <a:r>
              <a:rPr b="1" lang="cs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= 5</a:t>
            </a:r>
            <a:endParaRPr b="1" sz="24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Synergický efekt (S)</a:t>
            </a:r>
            <a:r>
              <a:rPr lang="cs" sz="1200"/>
              <a:t> se vyskytuje, když  lidé v týmu mají rozdílné znalosti a zkušenosti, navzájem se inspirují a přistupují různě k práci, čímž přinášejí nový pohled na daný problém. </a:t>
            </a:r>
            <a:endParaRPr sz="12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Také musí fungovat odpovědnost vůči spolupracovníkům, která jedince pohání k vyšším výkonům, a členové si jsou navzájem oporou.</a:t>
            </a:r>
            <a:endParaRPr sz="1200"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Negativní synergie</a:t>
            </a:r>
            <a:r>
              <a:rPr lang="cs" sz="1200"/>
              <a:t>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(NS)</a:t>
            </a:r>
            <a:r>
              <a:rPr lang="cs" sz="1200"/>
              <a:t>- jedinci v týmu nemají společné cíle, jednotlivci se snaží o sebeprosazení na úkor týmu a méně průbojní lidé v týmu nedokážou vyjádřit své názory. To způsobuje negativní tlak skupiny,  skupinovou “lenost” a špatné vztahy ve skupině. </a:t>
            </a:r>
            <a:endParaRPr sz="1200"/>
          </a:p>
          <a:p>
            <a:pPr indent="457200" lvl="0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A platí že:  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7" name="Google Shape;157;p24"/>
          <p:cNvSpPr/>
          <p:nvPr/>
        </p:nvSpPr>
        <p:spPr>
          <a:xfrm>
            <a:off x="3695325" y="2374950"/>
            <a:ext cx="998700" cy="393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Práce jednotlivců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58" name="Google Shape;158;p24"/>
          <p:cNvCxnSpPr/>
          <p:nvPr/>
        </p:nvCxnSpPr>
        <p:spPr>
          <a:xfrm flipH="1" rot="10800000">
            <a:off x="4202400" y="2157725"/>
            <a:ext cx="369600" cy="19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9" name="Google Shape;159;p24"/>
          <p:cNvSpPr/>
          <p:nvPr/>
        </p:nvSpPr>
        <p:spPr>
          <a:xfrm>
            <a:off x="5129825" y="2374950"/>
            <a:ext cx="998700" cy="393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Synergický efekt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0" name="Google Shape;160;p24"/>
          <p:cNvSpPr/>
          <p:nvPr/>
        </p:nvSpPr>
        <p:spPr>
          <a:xfrm>
            <a:off x="6776650" y="2374950"/>
            <a:ext cx="998700" cy="3936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Výsledek týmu</a:t>
            </a:r>
            <a:endParaRPr sz="10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61" name="Google Shape;161;p24"/>
          <p:cNvCxnSpPr/>
          <p:nvPr/>
        </p:nvCxnSpPr>
        <p:spPr>
          <a:xfrm rot="10800000">
            <a:off x="5622875" y="2141513"/>
            <a:ext cx="12600" cy="23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24"/>
          <p:cNvCxnSpPr/>
          <p:nvPr/>
        </p:nvCxnSpPr>
        <p:spPr>
          <a:xfrm rot="10800000">
            <a:off x="6321850" y="1995450"/>
            <a:ext cx="991500" cy="37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3" name="Google Shape;163;p24"/>
          <p:cNvSpPr txBox="1"/>
          <p:nvPr/>
        </p:nvSpPr>
        <p:spPr>
          <a:xfrm>
            <a:off x="5847900" y="4261525"/>
            <a:ext cx="2652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1 + 1 + 1 </a:t>
            </a:r>
            <a:r>
              <a:rPr b="1" lang="cs" sz="24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-NS</a:t>
            </a:r>
            <a:r>
              <a:rPr b="1" lang="cs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 = 1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/>
          <p:nvPr/>
        </p:nvSpPr>
        <p:spPr>
          <a:xfrm>
            <a:off x="410975" y="2582675"/>
            <a:ext cx="8600400" cy="935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410975" y="940950"/>
            <a:ext cx="8600400" cy="1037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5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cs"/>
              <a:t>Týmová spolupráce - Role v týmu</a:t>
            </a:r>
            <a:endParaRPr/>
          </a:p>
        </p:txBody>
      </p:sp>
      <p:sp>
        <p:nvSpPr>
          <p:cNvPr id="171" name="Google Shape;171;p25"/>
          <p:cNvSpPr txBox="1"/>
          <p:nvPr>
            <p:ph idx="12" type="sldNum"/>
          </p:nvPr>
        </p:nvSpPr>
        <p:spPr>
          <a:xfrm>
            <a:off x="8595308" y="470644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 sz="1100"/>
              <a:t>‹#›</a:t>
            </a:fld>
            <a:endParaRPr sz="1100"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216000" y="459550"/>
            <a:ext cx="87855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cs" sz="1100"/>
              <a:t>Pro rozlišení rolí v týmu se nejčastěji používá </a:t>
            </a: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Belbinův test týmových rolí</a:t>
            </a:r>
            <a:r>
              <a:rPr lang="cs" sz="1100"/>
              <a:t>, který definuje devět rolí. Jedna osoba může v týmu zastávat více rolí současně. </a:t>
            </a:r>
            <a:endParaRPr sz="1100"/>
          </a:p>
        </p:txBody>
      </p:sp>
      <p:sp>
        <p:nvSpPr>
          <p:cNvPr id="173" name="Google Shape;173;p25"/>
          <p:cNvSpPr txBox="1"/>
          <p:nvPr/>
        </p:nvSpPr>
        <p:spPr>
          <a:xfrm>
            <a:off x="216450" y="901975"/>
            <a:ext cx="87111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Koordinátor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koordinátoři (tým lídři) jsou přirozenými vůdci, jsou zodpovědní a zaměření na cíle týmu. Mají dostatek sebedůvěry,  dokážou motivovat a ocenit ostatní.</a:t>
            </a:r>
            <a:endParaRPr sz="1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Formovač 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Tato role je vedle Koordinátora druhou vedoucí rolí. Formovači ale vedou autoritativně, direktivně a tvrdě. Pro ně jsou důležité termíny a čas, proto se snaží postupovat rychle a efektivně.</a:t>
            </a:r>
            <a:endParaRPr b="1"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 rot="-5400000">
            <a:off x="8455050" y="1017213"/>
            <a:ext cx="82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c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Vůdci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5" name="Google Shape;175;p25"/>
          <p:cNvSpPr txBox="1"/>
          <p:nvPr/>
        </p:nvSpPr>
        <p:spPr>
          <a:xfrm>
            <a:off x="216000" y="2580713"/>
            <a:ext cx="83295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Týmový pracovník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tito lidé jsou výkonní, dobrosrdeční a přátelští pracovníci, kteří staví nade vše dobré vztahy mezi lidmi v týmu.</a:t>
            </a:r>
            <a:endParaRPr sz="11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Realizátor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Realizátoři mají rádi normy, harmonogramy, řád, systém, pravidla a také je pečlivě dodržují a nemají rádi jejich narušování.</a:t>
            </a:r>
            <a:endParaRPr b="1" sz="11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410975" y="4235300"/>
            <a:ext cx="8600400" cy="693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7" name="Google Shape;177;p25"/>
          <p:cNvSpPr/>
          <p:nvPr/>
        </p:nvSpPr>
        <p:spPr>
          <a:xfrm>
            <a:off x="410975" y="3489801"/>
            <a:ext cx="8600400" cy="745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 rot="-5400000">
            <a:off x="8390700" y="2745052"/>
            <a:ext cx="94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c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Zaváděči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216000" y="3478125"/>
            <a:ext cx="9069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Vyhodnocovatel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sleduje aktivity týmu většinou z povzdálí a hledá na jeho plánech a myšlenkách chyby a rizika.</a:t>
            </a:r>
            <a:endParaRPr sz="11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Dokončovatel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Tito lidé jsou soustředěni na detaily a snaží se, aby bylo vše dokonalé a perfektní. Dokážou         nacházet nedostatky a vylepšovat práci ostatních.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410975" y="1827900"/>
            <a:ext cx="8600400" cy="7455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216000" y="1886600"/>
            <a:ext cx="8600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ontserrat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Inovátor -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inovátořu jsou kreativní lidi, kteří se na věci dívají jinak než ostatní.</a:t>
            </a:r>
            <a:endParaRPr sz="11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8450" lvl="0" marL="457200" rtl="0" algn="l"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Vyhledávač zdrojů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Tito jedinci jsou schopni vyhledat a sehnat cokoliv – lidi, informace, finance nebo zařízení. </a:t>
            </a:r>
            <a:endParaRPr sz="11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2" name="Google Shape;182;p25"/>
          <p:cNvSpPr txBox="1"/>
          <p:nvPr/>
        </p:nvSpPr>
        <p:spPr>
          <a:xfrm rot="-5400000">
            <a:off x="8447400" y="1910025"/>
            <a:ext cx="829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c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Tvůrci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 rot="-5400000">
            <a:off x="8301000" y="3685552"/>
            <a:ext cx="94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4" name="Google Shape;184;p25"/>
          <p:cNvSpPr txBox="1"/>
          <p:nvPr/>
        </p:nvSpPr>
        <p:spPr>
          <a:xfrm rot="-5400000">
            <a:off x="8390700" y="3519052"/>
            <a:ext cx="942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Dokon- čovači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216000" y="4235300"/>
            <a:ext cx="8329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600"/>
              </a:spcAft>
              <a:buClr>
                <a:srgbClr val="666666"/>
              </a:buClr>
              <a:buSzPts val="1100"/>
              <a:buFont typeface="Montserrat Medium"/>
              <a:buChar char="●"/>
            </a:pPr>
            <a:r>
              <a:rPr b="1" lang="cs" sz="11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Specialista</a:t>
            </a:r>
            <a:r>
              <a:rPr lang="cs" sz="11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- Tato role není tolik ovlivněna osobností jedince, stojí na vysoké úrovni jeho odborných znalostí. Jeho přínosem je vysoká specializovanost a profesionalita.</a:t>
            </a:r>
            <a:endParaRPr sz="1100"/>
          </a:p>
        </p:txBody>
      </p:sp>
      <p:sp>
        <p:nvSpPr>
          <p:cNvPr id="186" name="Google Shape;186;p25"/>
          <p:cNvSpPr txBox="1"/>
          <p:nvPr/>
        </p:nvSpPr>
        <p:spPr>
          <a:xfrm rot="-5400000">
            <a:off x="8504550" y="4338763"/>
            <a:ext cx="73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Specia- listé</a:t>
            </a:r>
            <a:endParaRPr sz="11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/>
        </p:nvSpPr>
        <p:spPr>
          <a:xfrm>
            <a:off x="582550" y="2107375"/>
            <a:ext cx="4399500" cy="17178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6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cs"/>
              <a:t>Klíčové dovednosti - prezentace výsledků</a:t>
            </a:r>
            <a:endParaRPr/>
          </a:p>
        </p:txBody>
      </p:sp>
      <p:sp>
        <p:nvSpPr>
          <p:cNvPr id="193" name="Google Shape;193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94" name="Google Shape;19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2175" y="2516800"/>
            <a:ext cx="4115176" cy="250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 txBox="1"/>
          <p:nvPr/>
        </p:nvSpPr>
        <p:spPr>
          <a:xfrm>
            <a:off x="6751475" y="918850"/>
            <a:ext cx="5752800" cy="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6" name="Google Shape;196;p26"/>
          <p:cNvSpPr txBox="1"/>
          <p:nvPr/>
        </p:nvSpPr>
        <p:spPr>
          <a:xfrm>
            <a:off x="642475" y="2187200"/>
            <a:ext cx="43395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000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Proč?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jaká je motivace mé prezentace (obhajoba projektu, poskytnutí informací, prodej produktů, provokace apod.)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Co?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co bude obsahem mé prezentace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50000" lvl="0" marL="4500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Kdo?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- kdo budou moji posluchači, jaké mají znalosti,  auditorium, komu to budu říkat.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7" name="Google Shape;197;p26"/>
          <p:cNvSpPr txBox="1"/>
          <p:nvPr>
            <p:ph idx="1" type="body"/>
          </p:nvPr>
        </p:nvSpPr>
        <p:spPr>
          <a:xfrm>
            <a:off x="235500" y="560525"/>
            <a:ext cx="5863200" cy="3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Prezentace výsledků je důležitá dovednost v profesním životě.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Většinou je na </a:t>
            </a:r>
            <a:r>
              <a:rPr lang="cs" sz="1200"/>
              <a:t>vlastní</a:t>
            </a:r>
            <a:r>
              <a:rPr lang="cs" sz="1200"/>
              <a:t> prezentaci pouze limitovaný čas (obvykle do 10 minut)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Ćím kratší čas prezentace 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⇨ tím nutná delší příprava.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cs" sz="1200"/>
              <a:t>Důležité si odpovědět na </a:t>
            </a:r>
            <a:r>
              <a:rPr b="1" lang="cs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následující 3 otázky</a:t>
            </a:r>
            <a:r>
              <a:rPr lang="cs" sz="1200"/>
              <a:t>: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312950" y="4235600"/>
            <a:ext cx="4053000" cy="3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cs" sz="1200"/>
              <a:t>U každé </a:t>
            </a:r>
            <a:r>
              <a:rPr lang="cs" sz="1200"/>
              <a:t>prezentace</a:t>
            </a:r>
            <a:r>
              <a:rPr lang="cs" sz="1200"/>
              <a:t> je důležitý úvod a závěr (tyto části si posluchač nejvíce pamatuje).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9" name="Google Shape;1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9325" y="560525"/>
            <a:ext cx="2272386" cy="182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title"/>
          </p:nvPr>
        </p:nvSpPr>
        <p:spPr>
          <a:xfrm>
            <a:off x="196750" y="2105925"/>
            <a:ext cx="8759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 Organizace cvičení a podmínky pro splnění zápočtu</a:t>
            </a:r>
            <a:endParaRPr b="1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2.1  Organizace cvičení</a:t>
            </a:r>
            <a:endParaRPr b="1"/>
          </a:p>
        </p:txBody>
      </p:sp>
      <p:sp>
        <p:nvSpPr>
          <p:cNvPr id="211" name="Google Shape;211;p28"/>
          <p:cNvSpPr txBox="1"/>
          <p:nvPr>
            <p:ph idx="1" type="body"/>
          </p:nvPr>
        </p:nvSpPr>
        <p:spPr>
          <a:xfrm>
            <a:off x="161300" y="685275"/>
            <a:ext cx="55737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Cvičení z předmětu TFE budou probíhat jednou za čtrnáct dní v lichém výukovém týdnu online formou.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Semestrální projekt bude řešen skupinou o 3 studentech.</a:t>
            </a:r>
            <a:endParaRPr sz="6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Organizační informace ohledně předmětu a cvičení jsou uvedené na coursewaru předmětu TFE </a:t>
            </a:r>
            <a:r>
              <a:rPr lang="cs" sz="1200" u="sng">
                <a:solidFill>
                  <a:schemeClr val="hlink"/>
                </a:solidFill>
                <a:hlinkClick r:id="rId3"/>
              </a:rPr>
              <a:t>https://courseware.zcu.cz/portal/studium/courseware/ket/tfe</a:t>
            </a:r>
            <a:endParaRPr sz="1200"/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Char char="●"/>
            </a:pPr>
            <a:r>
              <a:rPr lang="cs" sz="1200"/>
              <a:t>Výuka cvičení bude organizována prostřednictvím služby 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Google Classroom</a:t>
            </a:r>
            <a:r>
              <a:rPr lang="cs" sz="1200"/>
              <a:t> </a:t>
            </a:r>
            <a:r>
              <a:rPr lang="cs" sz="1200" u="sng">
                <a:solidFill>
                  <a:schemeClr val="hlink"/>
                </a:solidFill>
                <a:hlinkClick r:id="rId4"/>
              </a:rPr>
              <a:t>https://classroom.google.com/c/MjYzNDQ5MDk1NDY4</a:t>
            </a:r>
            <a:r>
              <a:rPr lang="cs" sz="1200"/>
              <a:t> a </a:t>
            </a:r>
            <a:r>
              <a:rPr b="1" lang="cs" sz="12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Google Meet</a:t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213" name="Google Shape;21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4575" y="2482275"/>
            <a:ext cx="2962000" cy="1824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575" y="560525"/>
            <a:ext cx="2853100" cy="1647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2.1  Harmonogram cvičení</a:t>
            </a:r>
            <a:endParaRPr b="1"/>
          </a:p>
        </p:txBody>
      </p:sp>
      <p:sp>
        <p:nvSpPr>
          <p:cNvPr id="220" name="Google Shape;220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graphicFrame>
        <p:nvGraphicFramePr>
          <p:cNvPr id="221" name="Google Shape;221;p29"/>
          <p:cNvGraphicFramePr/>
          <p:nvPr/>
        </p:nvGraphicFramePr>
        <p:xfrm>
          <a:off x="774025" y="56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{A3D7D5CF-862E-4A05-8021-0910D6FF3376}</a:tableStyleId>
              </a:tblPr>
              <a:tblGrid>
                <a:gridCol w="779275"/>
                <a:gridCol w="5450075"/>
              </a:tblGrid>
              <a:tr h="26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Cvičení </a:t>
                      </a:r>
                      <a:endParaRPr b="1" sz="10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85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Program</a:t>
                      </a:r>
                      <a:endParaRPr b="1" sz="10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85C6"/>
                    </a:solidFill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CV01 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17.02.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Úvod do cvičení TFE, podmínky absolvování a harmonogram semestru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Představení témat semestrálních projektů, rozdělení do skupin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CV02	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03.03.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Prezentace týmů</a:t>
                      </a:r>
                      <a:endParaRPr b="1" sz="1000">
                        <a:solidFill>
                          <a:srgbClr val="1C4587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a) Členové a jejich role, vybrané téma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b) Návrh klíčových slov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c) Návrh časového harmonogramu realizace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CV03   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17.03.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Konzultace semestrálních projektů  (po předchozí domluvě e-mailem)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CV04  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31.03.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Průběžný test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(10 ot. / 15 min)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Konzultace semestrálních projektů (po předchozí domluvě e-mailem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CV05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	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14.04.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Prezentace průběžných výsledků práce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a) Patentová rešerše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b) Publikační rešerše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c) Aplikační využití a potenciál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518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CV06   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28.04.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Konzultace semestrálních projektů (po předchozí domluvě e-mailem)  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CV07  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    12.05.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Závěrečná prezentace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skupinového semestrálního projektu 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2.2  </a:t>
            </a:r>
            <a:r>
              <a:rPr lang="cs"/>
              <a:t>Mezní termíny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graphicFrame>
        <p:nvGraphicFramePr>
          <p:cNvPr id="228" name="Google Shape;228;p30"/>
          <p:cNvGraphicFramePr/>
          <p:nvPr/>
        </p:nvGraphicFramePr>
        <p:xfrm>
          <a:off x="377425" y="56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{A3D7D5CF-862E-4A05-8021-0910D6FF3376}</a:tableStyleId>
              </a:tblPr>
              <a:tblGrid>
                <a:gridCol w="703300"/>
                <a:gridCol w="7422125"/>
              </a:tblGrid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Termín</a:t>
                      </a:r>
                      <a:endParaRPr b="1" sz="10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85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Popis</a:t>
                      </a:r>
                      <a:endParaRPr b="1" sz="10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85C6"/>
                    </a:solidFill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19.02.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Sestavení týmu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o 3 členech a 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vybrání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jednoho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tématu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ze seznamu pomocí online formuláře.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03.03.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Každý z týmů přednese 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úvodní prezentaci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o svém týmů na 2. cvičení (5 minut prezentace + 5 minut dotazy)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a) Členové a jejich role, vybrané téma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b) Návrh klíčových slov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c) Návrh časového harmonogramu realizace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31.03.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 4. cvičení se bude psát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průběžný zápočtový test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(elektronický test - 10 otázek/15 min.) z látky, která byla probírána 1.-6. přednášce předmětu TFE. Na průběžný test bude pouze 1 pokus.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92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14.04.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 5. cvičení se uskuteční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prezentace průběžných výsledků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práce na semestrálním projektu (max. 10 minut prezentace + 5 minut dotazy).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a) Patentová rešerše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b) Publikační rešerše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c) Aplikační využití a potenciál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05.05.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Mezní termín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odevzdání písemné semestrálního projektu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. Za nedodržení termínu bude strženo 5 b.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12.05.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Na 7. cvičení každý tým přednese</a:t>
                      </a:r>
                      <a:r>
                        <a:rPr b="1" lang="cs" sz="1000">
                          <a:solidFill>
                            <a:srgbClr val="1C458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závěrečnou prezentaci semestrálního projektu</a:t>
                      </a: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(max. 12 minut prezentace + 5 minut dotazy).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a) Shrnutí získaných poznatků (kritické hodnocení silné a slabé stránky technologie, porovnávací tabulky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b) Porovnání s konvenčními, alternativními technologiemi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c) Možnosti aplikace a další využití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1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2.3  </a:t>
            </a:r>
            <a:r>
              <a:rPr lang="cs"/>
              <a:t>Hodnocení cvičení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35" name="Google Shape;235;p3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Požadavky na zápočet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1"/>
          <p:cNvSpPr txBox="1"/>
          <p:nvPr>
            <p:ph idx="1" type="body"/>
          </p:nvPr>
        </p:nvSpPr>
        <p:spPr>
          <a:xfrm>
            <a:off x="181200" y="892725"/>
            <a:ext cx="3665700" cy="387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100% účast na cvičeních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Vypracování  skupinového semestrálního projektu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Vytvoření a přednesení úvodní, průběžné a závěrečné prezentace celým týmem.</a:t>
            </a:r>
            <a:endParaRPr sz="1200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Prezentace dílčích a finálních výsledků projektu budou vytvořeny  v nástroji MS PowerPoint / Google Sides 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ontserrat"/>
              <a:buChar char="●"/>
            </a:pPr>
            <a:r>
              <a:rPr lang="cs" sz="1200"/>
              <a:t>Absolvování průběžného testu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Získání min. 70 % bodů z maximálního součtu bodového hodnocení skupinového semestrálního projektu a průběžného testu, tzn. dosažení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min. 21 bodů.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7" name="Google Shape;23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8625" y="560525"/>
            <a:ext cx="4180350" cy="425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2"/>
          <p:cNvSpPr/>
          <p:nvPr/>
        </p:nvSpPr>
        <p:spPr>
          <a:xfrm>
            <a:off x="229700" y="3415675"/>
            <a:ext cx="4913700" cy="16182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2"/>
          <p:cNvSpPr txBox="1"/>
          <p:nvPr>
            <p:ph type="title"/>
          </p:nvPr>
        </p:nvSpPr>
        <p:spPr>
          <a:xfrm>
            <a:off x="2160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2.3  Hodnocení předmětu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45" name="Google Shape;245;p3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Zkouška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2"/>
          <p:cNvSpPr txBox="1"/>
          <p:nvPr>
            <p:ph idx="1" type="body"/>
          </p:nvPr>
        </p:nvSpPr>
        <p:spPr>
          <a:xfrm>
            <a:off x="235500" y="796625"/>
            <a:ext cx="82881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Prokázání znalostí při kombinované zkoušce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Získání min. 64 % bodů z maximálního součtu bodového hodnocení skupinového semestrálního projektu a průběžného testu a kombinované zkoušky, tzn.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dosažení min. 32 bodů.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7" name="Google Shape;247;p32"/>
          <p:cNvSpPr txBox="1"/>
          <p:nvPr>
            <p:ph idx="2" type="subTitle"/>
          </p:nvPr>
        </p:nvSpPr>
        <p:spPr>
          <a:xfrm>
            <a:off x="141225" y="178530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Výsledné hodnocení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2"/>
          <p:cNvSpPr txBox="1"/>
          <p:nvPr>
            <p:ph idx="1" type="body"/>
          </p:nvPr>
        </p:nvSpPr>
        <p:spPr>
          <a:xfrm>
            <a:off x="215100" y="2168775"/>
            <a:ext cx="87138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Výsledná známka bude dána součtem hodnocení práce studenta v průběhu celého semestru: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Průběžný test             	20 %  (max. 10 bodů)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Semestrální projekt  	40 %  (max. 20 bodů)</a:t>
            </a:r>
            <a:endParaRPr sz="1200"/>
          </a:p>
          <a:p>
            <a:pPr indent="-304800" lvl="1" marL="9144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Závěrečný test  		40 % 	(max. 20 bodů)</a:t>
            </a:r>
            <a:endParaRPr sz="1100">
              <a:solidFill>
                <a:srgbClr val="202020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9" name="Google Shape;249;p32"/>
          <p:cNvSpPr txBox="1"/>
          <p:nvPr>
            <p:ph idx="2" type="subTitle"/>
          </p:nvPr>
        </p:nvSpPr>
        <p:spPr>
          <a:xfrm>
            <a:off x="235500" y="3415675"/>
            <a:ext cx="5808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Klasifikace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c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                     </a:t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2"/>
          <p:cNvSpPr txBox="1"/>
          <p:nvPr/>
        </p:nvSpPr>
        <p:spPr>
          <a:xfrm>
            <a:off x="235500" y="3736950"/>
            <a:ext cx="6521700" cy="12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Výborně 		88 - 100 %  	(44 - 50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Velmi dobře 	76 - 88 % 	(38 - 44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Dobře 		64 - 76 % 	(32 - 38 bodů)</a:t>
            </a:r>
            <a:endParaRPr sz="12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66666"/>
              </a:buClr>
              <a:buSzPts val="1200"/>
              <a:buFont typeface="Montserrat Medium"/>
              <a:buChar char="●"/>
            </a:pP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Nevyhověl 		&lt; 64 %    	(&lt; 32 bodů)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51" name="Google Shape;251;p32"/>
          <p:cNvPicPr preferRelativeResize="0"/>
          <p:nvPr/>
        </p:nvPicPr>
        <p:blipFill rotWithShape="1">
          <a:blip r:embed="rId3">
            <a:alphaModFix/>
          </a:blip>
          <a:srcRect b="0" l="0" r="0" t="3688"/>
          <a:stretch/>
        </p:blipFill>
        <p:spPr>
          <a:xfrm>
            <a:off x="6121200" y="3465625"/>
            <a:ext cx="2577825" cy="13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57" name="Google Shape;257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2.3  Hodnocení cvičení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2.3  Hodnocení cvičení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3"/>
          <p:cNvSpPr txBox="1"/>
          <p:nvPr>
            <p:ph type="title"/>
          </p:nvPr>
        </p:nvSpPr>
        <p:spPr>
          <a:xfrm>
            <a:off x="311700" y="20060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3. Skupinový semestrální projekt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65" name="Google Shape;265;p34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3.1  Zadání semestrálního projektu</a:t>
            </a:r>
            <a:endParaRPr sz="2400"/>
          </a:p>
        </p:txBody>
      </p:sp>
      <p:sp>
        <p:nvSpPr>
          <p:cNvPr id="266" name="Google Shape;266;p34"/>
          <p:cNvSpPr txBox="1"/>
          <p:nvPr>
            <p:ph idx="4294967295" type="body"/>
          </p:nvPr>
        </p:nvSpPr>
        <p:spPr>
          <a:xfrm>
            <a:off x="125625" y="667788"/>
            <a:ext cx="85206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5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50"/>
              <a:buChar char="●"/>
            </a:pPr>
            <a:r>
              <a:rPr lang="cs" sz="1050"/>
              <a:t>Vypracování  skupinového semestrálního projektu na zvolené téma - týmová spolupráce 3 studentů.</a:t>
            </a:r>
            <a:endParaRPr sz="1050"/>
          </a:p>
          <a:p>
            <a:pPr indent="-295275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50"/>
              <a:buChar char="●"/>
            </a:pPr>
            <a:r>
              <a:rPr lang="cs" sz="1050"/>
              <a:t>Projekt musí obsahovat:</a:t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050"/>
              <a:t>                                                                    </a:t>
            </a:r>
            <a:endParaRPr sz="105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67" name="Google Shape;2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8675" y="3732200"/>
            <a:ext cx="2109905" cy="114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4"/>
          <p:cNvSpPr txBox="1"/>
          <p:nvPr/>
        </p:nvSpPr>
        <p:spPr>
          <a:xfrm>
            <a:off x="619225" y="1283100"/>
            <a:ext cx="63246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5275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050"/>
              <a:buFont typeface="Montserrat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Patentová rešerše (stručný výtah klíčových patentů)                  	2 b.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0" marL="457200" rtl="0" algn="l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050"/>
              <a:buFont typeface="Montserrat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Literární rešerše (stručný výtah z odborných publikací) 		</a:t>
            </a: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 b.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0" marL="457200" rtl="0" algn="l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050"/>
              <a:buFont typeface="Montserrat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Nasazení / dostupnost / potenciál technologie v praxi (výrobci)	1 b.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0" marL="457200" rtl="0" algn="l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050"/>
              <a:buFont typeface="Montserrat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Vizualizace tématu (grafický abstrakt)					1 b.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0" marL="457200" rtl="0" algn="l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050"/>
              <a:buFont typeface="Montserrat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Shrnutí 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1" marL="914400" rtl="0" algn="l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050"/>
              <a:buFont typeface="Montserrat Medium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Silné/slabé stránky							1 b.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1" marL="914400" rtl="0" algn="l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ts val="1050"/>
              <a:buFont typeface="Montserrat Medium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Porovnání s ostatními řešeními, možné substituty		1 b.	</a:t>
            </a:r>
            <a:endParaRPr sz="105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95275" lvl="1" marL="914400" rtl="0" algn="l">
              <a:spcBef>
                <a:spcPts val="600"/>
              </a:spcBef>
              <a:spcAft>
                <a:spcPts val="600"/>
              </a:spcAft>
              <a:buClr>
                <a:srgbClr val="0B5394"/>
              </a:buClr>
              <a:buSzPts val="1050"/>
              <a:buFont typeface="Montserrat Medium"/>
              <a:buAutoNum type="arabicPeriod"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Zhodnocení možnosti aplikace, budoucí vývoj			1 b.</a:t>
            </a:r>
            <a:endParaRPr sz="10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9" name="Google Shape;269;p34"/>
          <p:cNvSpPr txBox="1"/>
          <p:nvPr>
            <p:ph idx="4294967295" type="body"/>
          </p:nvPr>
        </p:nvSpPr>
        <p:spPr>
          <a:xfrm>
            <a:off x="296625" y="3638975"/>
            <a:ext cx="6324600" cy="114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5275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50"/>
              <a:buChar char="●"/>
            </a:pPr>
            <a:r>
              <a:rPr lang="cs" sz="1050"/>
              <a:t>Bude </a:t>
            </a:r>
            <a:r>
              <a:rPr b="1" lang="cs" sz="105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vypracována písemná rešeršní zpráva </a:t>
            </a:r>
            <a:r>
              <a:rPr lang="cs" sz="1050"/>
              <a:t>ze semestrálního projektu v minimálním rozsah 20 normostran (týmová spolupráce 3 studentů) </a:t>
            </a:r>
            <a:endParaRPr sz="1050"/>
          </a:p>
          <a:p>
            <a:pPr indent="-295275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50"/>
              <a:buChar char="●"/>
            </a:pPr>
            <a:r>
              <a:rPr lang="cs" sz="1050"/>
              <a:t>Tým </a:t>
            </a:r>
            <a:r>
              <a:rPr b="1" lang="cs" sz="105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připraví a přednese 3 prezentace</a:t>
            </a:r>
            <a:r>
              <a:rPr lang="cs" sz="1050"/>
              <a:t>: úvodní, průběžnou a závěrečnou (viz slide 11)</a:t>
            </a:r>
            <a:endParaRPr sz="1050"/>
          </a:p>
          <a:p>
            <a:pPr indent="-295275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050"/>
              <a:buChar char="●"/>
            </a:pPr>
            <a:r>
              <a:rPr lang="cs" sz="1050"/>
              <a:t>Tým bude hodnocen jako celek, ne jako jednotlivci</a:t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0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050"/>
              <a:t>                                                                    </a:t>
            </a:r>
            <a:endParaRPr sz="105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6229170" y="1439860"/>
            <a:ext cx="1306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cca 70 - 80 % rozsahu práce</a:t>
            </a:r>
            <a:endParaRPr sz="10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1539903" y="3225861"/>
            <a:ext cx="50868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cs" sz="105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Formální úprava							1 b.</a:t>
            </a:r>
            <a:endParaRPr sz="105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2" name="Google Shape;272;p34"/>
          <p:cNvSpPr txBox="1"/>
          <p:nvPr/>
        </p:nvSpPr>
        <p:spPr>
          <a:xfrm>
            <a:off x="7627958" y="2169832"/>
            <a:ext cx="947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rPr b="1" lang="cs" sz="105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Celkem max. 10 b.</a:t>
            </a:r>
            <a:endParaRPr b="1" sz="10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34"/>
          <p:cNvSpPr/>
          <p:nvPr/>
        </p:nvSpPr>
        <p:spPr>
          <a:xfrm>
            <a:off x="7473814" y="1283100"/>
            <a:ext cx="136500" cy="22890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4"/>
          <p:cNvSpPr/>
          <p:nvPr/>
        </p:nvSpPr>
        <p:spPr>
          <a:xfrm>
            <a:off x="6150375" y="1378200"/>
            <a:ext cx="83400" cy="6477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0" name="Google Shape;280;p35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3.2  </a:t>
            </a:r>
            <a:r>
              <a:rPr lang="cs" sz="2400"/>
              <a:t>Rozdělení do skupin a přihlášení na téma</a:t>
            </a:r>
            <a:endParaRPr sz="2400"/>
          </a:p>
        </p:txBody>
      </p:sp>
      <p:sp>
        <p:nvSpPr>
          <p:cNvPr id="281" name="Google Shape;281;p35"/>
          <p:cNvSpPr txBox="1"/>
          <p:nvPr>
            <p:ph idx="4294967295" type="body"/>
          </p:nvPr>
        </p:nvSpPr>
        <p:spPr>
          <a:xfrm>
            <a:off x="125625" y="829250"/>
            <a:ext cx="5253600" cy="3721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Na každém cvičení se studenti rozdělí do </a:t>
            </a:r>
            <a:r>
              <a:rPr lang="cs" sz="1200"/>
              <a:t>tříčlenných</a:t>
            </a:r>
            <a:r>
              <a:rPr lang="cs" sz="1200"/>
              <a:t> týmů, v případě, že to nebude možné budou vzniklou situaci komunikovat s vyučujícím daného cvičení </a:t>
            </a:r>
            <a:endParaRPr sz="1200"/>
          </a:p>
          <a:p>
            <a:pPr indent="-3048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Každá skupina se zapíše na zvolené téma pomocí online formuláře (link na formulář je vložen v Google Classroom)  od 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18.02. 8:00</a:t>
            </a:r>
            <a:r>
              <a:rPr lang="cs" sz="1200"/>
              <a:t> a nejpozději do </a:t>
            </a: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19.02. 23:59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2" name="Google Shape;28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7150" y="890950"/>
            <a:ext cx="2751501" cy="20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35"/>
          <p:cNvPicPr preferRelativeResize="0"/>
          <p:nvPr/>
        </p:nvPicPr>
        <p:blipFill rotWithShape="1">
          <a:blip r:embed="rId4">
            <a:alphaModFix/>
          </a:blip>
          <a:srcRect b="0" l="0" r="1107" t="0"/>
          <a:stretch/>
        </p:blipFill>
        <p:spPr>
          <a:xfrm>
            <a:off x="693550" y="2624275"/>
            <a:ext cx="4524975" cy="152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7150" y="2972475"/>
            <a:ext cx="2751499" cy="1896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90" name="Google Shape;290;p36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3.3  Představení témat</a:t>
            </a:r>
            <a:endParaRPr sz="2400"/>
          </a:p>
        </p:txBody>
      </p:sp>
      <p:sp>
        <p:nvSpPr>
          <p:cNvPr id="291" name="Google Shape;291;p36"/>
          <p:cNvSpPr txBox="1"/>
          <p:nvPr>
            <p:ph idx="4294967295" type="body"/>
          </p:nvPr>
        </p:nvSpPr>
        <p:spPr>
          <a:xfrm>
            <a:off x="125625" y="667800"/>
            <a:ext cx="2511000" cy="307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Každá skupina si vybere 1 téma, které nesmí řešit jiná skupina</a:t>
            </a:r>
            <a:endParaRPr sz="1200"/>
          </a:p>
          <a:p>
            <a:pPr indent="-3048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Jednotlivá témata budou popsána dalších slidech</a:t>
            </a:r>
            <a:endParaRPr sz="1200"/>
          </a:p>
          <a:p>
            <a:pPr indent="-3048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200"/>
              <a:buChar char="●"/>
            </a:pPr>
            <a:r>
              <a:rPr lang="cs" sz="1200"/>
              <a:t>Možnost využití výsledků semestrálního projektu pro zadání diplomové práce. Možnost spolupráce a zapojení do běžících projektů.</a:t>
            </a:r>
            <a:endParaRPr sz="1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292" name="Google Shape;292;p36"/>
          <p:cNvGraphicFramePr/>
          <p:nvPr/>
        </p:nvGraphicFramePr>
        <p:xfrm>
          <a:off x="4162475" y="412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{A3D7D5CF-862E-4A05-8021-0910D6FF3376}</a:tableStyleId>
              </a:tblPr>
              <a:tblGrid>
                <a:gridCol w="382850"/>
                <a:gridCol w="3932150"/>
              </a:tblGrid>
              <a:tr h="29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9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Č.</a:t>
                      </a:r>
                      <a:endParaRPr b="1" sz="9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" sz="90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Název tématu</a:t>
                      </a:r>
                      <a:endParaRPr b="1" sz="90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B9BD5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Ultra jemný sítotisk (advanced screen printing)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Technologie bezkontaktního funkčního tisku 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4D textilie 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Ultrazvukové a odporové svařování flexibilních vodivých materiálů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Elastické plošné spoje realizované tiskem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Aditivní výroba PCB a FPC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Kontaktování součástek tiskovými technikami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Fotonické sintrování a pájení pro flexibilní elektroniku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Vyšívaná elektronika (e-textilie)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“Konvenční” flexibilní plošné spoje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In-mold elektronika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Flexibilní elektronika na bázi tekutých kovů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32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Flexibilní integrované obvody</a:t>
                      </a:r>
                      <a:endParaRPr sz="9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98" name="Google Shape;298;p37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1: </a:t>
            </a:r>
            <a:r>
              <a:rPr lang="cs" sz="2400"/>
              <a:t>Ultra jemný sítotisk</a:t>
            </a:r>
            <a:endParaRPr sz="2400"/>
          </a:p>
        </p:txBody>
      </p:sp>
      <p:sp>
        <p:nvSpPr>
          <p:cNvPr id="299" name="Google Shape;299;p37"/>
          <p:cNvSpPr txBox="1"/>
          <p:nvPr>
            <p:ph idx="4294967295" type="body"/>
          </p:nvPr>
        </p:nvSpPr>
        <p:spPr>
          <a:xfrm>
            <a:off x="125625" y="657800"/>
            <a:ext cx="62961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Ultra jemný sítotisk (Ultra-fine line screen printing) je dnes hlavní  technologii v průmyslu pro </a:t>
            </a:r>
            <a:r>
              <a:rPr lang="cs" sz="1200"/>
              <a:t>metalizaci  </a:t>
            </a:r>
            <a:r>
              <a:rPr lang="cs" sz="1200"/>
              <a:t>přední strany křemíkových solárních článků díky své robustnosti, vysoké propustnosti výroby a nákladové efektivitě (je možné docílit stříbrných elektrod s šířkou 20 </a:t>
            </a:r>
            <a:r>
              <a:rPr lang="cs" sz="1200"/>
              <a:t>μm</a:t>
            </a:r>
            <a:r>
              <a:rPr lang="cs" sz="1200"/>
              <a:t>).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roce 2005 se pomocí sítotisku docílilo Ag elektrod s šíří 120 </a:t>
            </a:r>
            <a:r>
              <a:rPr lang="cs" sz="1200"/>
              <a:t>μm, v roce 2019 to už bylo 26 μm a očekávají se Ag elektrod s šíří 15 μm.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Nutná velice precizní nerezová síta s šírkou drátu 14 μm a vysokou vrstvou emulze (EOM - emulsion over mesh).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Řez, SEM obraz a specifikace ultrajemného síta HS-D od společnosti ASADA.</a:t>
            </a:r>
            <a:endParaRPr sz="1200"/>
          </a:p>
        </p:txBody>
      </p:sp>
      <p:pic>
        <p:nvPicPr>
          <p:cNvPr id="300" name="Google Shape;30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2575" y="647800"/>
            <a:ext cx="2084775" cy="15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 txBox="1"/>
          <p:nvPr/>
        </p:nvSpPr>
        <p:spPr>
          <a:xfrm>
            <a:off x="6652613" y="2288500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Natištěné dráhy o šířce 26 </a:t>
            </a:r>
            <a:r>
              <a:rPr lang="cs" sz="12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μ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 s vysokou ostrostí hran. 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2" name="Google Shape;302;p37"/>
          <p:cNvPicPr preferRelativeResize="0"/>
          <p:nvPr/>
        </p:nvPicPr>
        <p:blipFill rotWithShape="1">
          <a:blip r:embed="rId4">
            <a:alphaModFix/>
          </a:blip>
          <a:srcRect b="4999" l="0" r="0" t="-5000"/>
          <a:stretch/>
        </p:blipFill>
        <p:spPr>
          <a:xfrm>
            <a:off x="6562175" y="2830700"/>
            <a:ext cx="2432025" cy="119804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7"/>
          <p:cNvSpPr txBox="1"/>
          <p:nvPr/>
        </p:nvSpPr>
        <p:spPr>
          <a:xfrm>
            <a:off x="6735825" y="4078850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ultra jemného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sítotisku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04" name="Google Shape;30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425" y="3812174"/>
            <a:ext cx="5579576" cy="92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2425" y="2790750"/>
            <a:ext cx="3386976" cy="9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11" name="Google Shape;311;p38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2:</a:t>
            </a:r>
            <a:r>
              <a:rPr lang="cs" sz="2400"/>
              <a:t> </a:t>
            </a:r>
            <a:r>
              <a:rPr lang="cs" sz="2400"/>
              <a:t>Technologie bezkontaktního funkčního tisku </a:t>
            </a:r>
            <a:endParaRPr sz="2400"/>
          </a:p>
        </p:txBody>
      </p:sp>
      <p:sp>
        <p:nvSpPr>
          <p:cNvPr id="312" name="Google Shape;312;p38"/>
          <p:cNvSpPr txBox="1"/>
          <p:nvPr>
            <p:ph idx="4294967295" type="body"/>
          </p:nvPr>
        </p:nvSpPr>
        <p:spPr>
          <a:xfrm>
            <a:off x="0" y="917475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Technologie bezkontaktního funkčního tisku (DW - direct ink writing) zahrnuje skupinu bezmaskové a bezkontaktní aditivní výroby (AM - </a:t>
            </a:r>
            <a:r>
              <a:rPr lang="cs" sz="1200"/>
              <a:t>additive</a:t>
            </a:r>
            <a:r>
              <a:rPr lang="cs" sz="1200"/>
              <a:t> manufacturing) a procesů, které zahrnují dávkování inkoustů, typicky suspenzí částic, přes nanášecí trysku k vytvoření 2D nebo 3D vzorů materiálu s požadovanou architekturou a kompozice většinou na počítačem ovládané pohyblivé ploše.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Technologie bezkontaktního funkčního tisku zahrnuje technologie jako: AJP - Aerosol Jet Printing, IJP - Inkjet Printing, EHD -  Electrohydrodynamic Printing, LIFT - Laser Induced Forward Transfer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13" name="Google Shape;313;p38"/>
          <p:cNvSpPr txBox="1"/>
          <p:nvPr/>
        </p:nvSpPr>
        <p:spPr>
          <a:xfrm>
            <a:off x="6819813" y="2213675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AJP tisku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4" name="Google Shape;314;p38"/>
          <p:cNvSpPr txBox="1"/>
          <p:nvPr/>
        </p:nvSpPr>
        <p:spPr>
          <a:xfrm>
            <a:off x="6819825" y="4388975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inkjet tisku.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15" name="Google Shape;31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438" y="425475"/>
            <a:ext cx="3020882" cy="17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4988" y="2673375"/>
            <a:ext cx="1826420" cy="168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0750" y="3146175"/>
            <a:ext cx="2084701" cy="1619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4962" y="3325962"/>
            <a:ext cx="2231371" cy="142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8"/>
          <p:cNvSpPr txBox="1"/>
          <p:nvPr/>
        </p:nvSpPr>
        <p:spPr>
          <a:xfrm>
            <a:off x="3704850" y="4754025"/>
            <a:ext cx="2231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technologie LIFT.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0" name="Google Shape;320;p38"/>
          <p:cNvSpPr txBox="1"/>
          <p:nvPr/>
        </p:nvSpPr>
        <p:spPr>
          <a:xfrm>
            <a:off x="780788" y="4701775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EHD tisku.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9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3: 4D textilie </a:t>
            </a:r>
            <a:endParaRPr sz="2400"/>
          </a:p>
        </p:txBody>
      </p:sp>
      <p:sp>
        <p:nvSpPr>
          <p:cNvPr id="326" name="Google Shape;326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27" name="Google Shape;327;p39"/>
          <p:cNvSpPr txBox="1"/>
          <p:nvPr>
            <p:ph idx="4294967295" type="body"/>
          </p:nvPr>
        </p:nvSpPr>
        <p:spPr>
          <a:xfrm>
            <a:off x="0" y="737700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Pojem „3D textil“ definovali Wulfhorst et al. v roce 2000, lze je vytvářet pletením (např. distanční pletenina) nebo 3D tiskem jedná se pak o tzv. hybridní textil.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4D Textilie jsou textilie a textilní výrobky, které jsou schopné měnit tvar a funkci aplikací relativně malé vnější energie. Tato změna je 4. rozměrem textilie.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Tyto nové materiály naleznou uplatnění ve zdravotnictví (např. samostatně sestavené stenty), ve stavebnictví (např. interaktivní fasády, samostavitelné prvky) v automotive (např. aktivní aerodynamické materiály, inteligentní ochranné prvky)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28" name="Google Shape;328;p39"/>
          <p:cNvSpPr txBox="1"/>
          <p:nvPr/>
        </p:nvSpPr>
        <p:spPr>
          <a:xfrm>
            <a:off x="6702850" y="2147875"/>
            <a:ext cx="208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distanční pletenina. 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9" name="Google Shape;329;p39"/>
          <p:cNvSpPr txBox="1"/>
          <p:nvPr/>
        </p:nvSpPr>
        <p:spPr>
          <a:xfrm>
            <a:off x="465437" y="4502025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Vize využití 4D textilií ve stavebnictví.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0" name="Google Shape;3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7000450" y="561388"/>
            <a:ext cx="1409550" cy="188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075" y="3264150"/>
            <a:ext cx="2307578" cy="12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84275" y="3264150"/>
            <a:ext cx="2294201" cy="12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/>
          <p:cNvSpPr txBox="1"/>
          <p:nvPr/>
        </p:nvSpPr>
        <p:spPr>
          <a:xfrm>
            <a:off x="3523937" y="4502025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Vize využití 4D textilií v automotive.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6582425" y="4584650"/>
            <a:ext cx="2151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Vize využití 4D textilií ve zdravotnictví.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35" name="Google Shape;335;p39"/>
          <p:cNvPicPr preferRelativeResize="0"/>
          <p:nvPr/>
        </p:nvPicPr>
        <p:blipFill rotWithShape="1">
          <a:blip r:embed="rId6">
            <a:alphaModFix/>
          </a:blip>
          <a:srcRect b="0" l="2931" r="0" t="0"/>
          <a:stretch/>
        </p:blipFill>
        <p:spPr>
          <a:xfrm>
            <a:off x="6763563" y="2772441"/>
            <a:ext cx="1883325" cy="1812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1" name="Google Shape;341;p40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4:</a:t>
            </a:r>
            <a:r>
              <a:rPr lang="cs" sz="2400"/>
              <a:t> </a:t>
            </a:r>
            <a:r>
              <a:rPr lang="cs" sz="2400"/>
              <a:t>Ultrazvukové a odporové svařování flexibilních vodivých materiálů</a:t>
            </a:r>
            <a:endParaRPr sz="2400"/>
          </a:p>
        </p:txBody>
      </p:sp>
      <p:sp>
        <p:nvSpPr>
          <p:cNvPr id="342" name="Google Shape;342;p40"/>
          <p:cNvSpPr txBox="1"/>
          <p:nvPr>
            <p:ph idx="4294967295" type="body"/>
          </p:nvPr>
        </p:nvSpPr>
        <p:spPr>
          <a:xfrm>
            <a:off x="0" y="947450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Při ultrazvukovém svařování dochází pouze k lokálnímu ohřevu uvnitř a kolem svařovací zóny a maximální dosažená teplota je nižší než u jiných běžných metod spojování, jako je např. pájení, proto je vhodné pro textilie (termoplastické UZ)  a plastovou elektroniku, kde se obvody vyrábějí na levných, flexibilních polymerních vrstvách, které nevydrží zpracování za vysokých teplot.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Odporové svařování se využívá např.</a:t>
            </a:r>
            <a:r>
              <a:rPr lang="cs" sz="1200"/>
              <a:t> svařování bateriových folií, ale nalezne uplatnění i u e-textilií nebo ve flexibilní elektronice.</a:t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43" name="Google Shape;343;p40"/>
          <p:cNvSpPr txBox="1"/>
          <p:nvPr/>
        </p:nvSpPr>
        <p:spPr>
          <a:xfrm>
            <a:off x="6687552" y="2801463"/>
            <a:ext cx="2235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Plastový RFID štítek se dvěma vrstvami obvodu spojený ultrazvukovým svařováním.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4" name="Google Shape;344;p40"/>
          <p:cNvSpPr txBox="1"/>
          <p:nvPr/>
        </p:nvSpPr>
        <p:spPr>
          <a:xfrm>
            <a:off x="957187" y="4631025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odporového svařování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5" name="Google Shape;345;p40"/>
          <p:cNvSpPr txBox="1"/>
          <p:nvPr/>
        </p:nvSpPr>
        <p:spPr>
          <a:xfrm>
            <a:off x="4585975" y="4684525"/>
            <a:ext cx="2011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 termoplastické ultrazvukového svařování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46" name="Google Shape;3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150" y="1063100"/>
            <a:ext cx="1801070" cy="17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1050" y="2892650"/>
            <a:ext cx="1261053" cy="17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3088" y="3022501"/>
            <a:ext cx="1554713" cy="17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54" name="Google Shape;354;p41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5: Elastické plošné spoje realizované tiskem</a:t>
            </a:r>
            <a:endParaRPr sz="2400"/>
          </a:p>
        </p:txBody>
      </p:sp>
      <p:sp>
        <p:nvSpPr>
          <p:cNvPr id="355" name="Google Shape;355;p41"/>
          <p:cNvSpPr txBox="1"/>
          <p:nvPr>
            <p:ph idx="4294967295" type="body"/>
          </p:nvPr>
        </p:nvSpPr>
        <p:spPr>
          <a:xfrm>
            <a:off x="306075" y="997375"/>
            <a:ext cx="81597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Se zavedením elastických a roztažitelných desek plošných spojů jako podskupiny konformní elektroniky (conformable electronics) se </a:t>
            </a:r>
            <a:r>
              <a:rPr lang="cs" sz="1200"/>
              <a:t>otevírají</a:t>
            </a:r>
            <a:r>
              <a:rPr lang="cs" sz="1200"/>
              <a:t> nové oblasti využití jako jsou např. inteligentní obvazy, e-textilie a nebo nositelná elektronika.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Vysoce flexibilní, roztažitelné a přizpůsobitelné elektronické obvody jsou realizovány s využitím elastických materiálů, které umožňují vysoce dynamické tvarování, adaptabilní montáž komponent a zapouzdření, stejně jako laminování na textilní materiály.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56" name="Google Shape;356;p41"/>
          <p:cNvSpPr txBox="1"/>
          <p:nvPr/>
        </p:nvSpPr>
        <p:spPr>
          <a:xfrm>
            <a:off x="143725" y="4352475"/>
            <a:ext cx="2949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elastického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plošného obvodu od spol. Panasonic.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7" name="Google Shape;357;p41"/>
          <p:cNvSpPr txBox="1"/>
          <p:nvPr/>
        </p:nvSpPr>
        <p:spPr>
          <a:xfrm>
            <a:off x="3346030" y="4352475"/>
            <a:ext cx="5673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Elastické materiály pro tisk elastických plošných spojů od spol. DuPONT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8" name="Google Shape;358;p41"/>
          <p:cNvPicPr preferRelativeResize="0"/>
          <p:nvPr/>
        </p:nvPicPr>
        <p:blipFill rotWithShape="1">
          <a:blip r:embed="rId3">
            <a:alphaModFix/>
          </a:blip>
          <a:srcRect b="0" l="0" r="0" t="8045"/>
          <a:stretch/>
        </p:blipFill>
        <p:spPr>
          <a:xfrm>
            <a:off x="143763" y="2757625"/>
            <a:ext cx="2949224" cy="159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1"/>
          <p:cNvPicPr preferRelativeResize="0"/>
          <p:nvPr/>
        </p:nvPicPr>
        <p:blipFill rotWithShape="1">
          <a:blip r:embed="rId4">
            <a:alphaModFix/>
          </a:blip>
          <a:srcRect b="0" l="0" r="8458" t="0"/>
          <a:stretch/>
        </p:blipFill>
        <p:spPr>
          <a:xfrm>
            <a:off x="3346025" y="2757625"/>
            <a:ext cx="3679776" cy="159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9525" y="2757625"/>
            <a:ext cx="1859912" cy="159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0373" y="694200"/>
            <a:ext cx="1703080" cy="22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67" name="Google Shape;367;p42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6:</a:t>
            </a:r>
            <a:r>
              <a:rPr lang="cs" sz="2400"/>
              <a:t> Aditivní výroba PCB a FPC</a:t>
            </a:r>
            <a:endParaRPr sz="2400"/>
          </a:p>
        </p:txBody>
      </p:sp>
      <p:sp>
        <p:nvSpPr>
          <p:cNvPr id="368" name="Google Shape;368;p42"/>
          <p:cNvSpPr txBox="1"/>
          <p:nvPr>
            <p:ph idx="4294967295" type="body"/>
          </p:nvPr>
        </p:nvSpPr>
        <p:spPr>
          <a:xfrm>
            <a:off x="0" y="947450"/>
            <a:ext cx="67923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Původní koncepce aditivní realizace plošných spojů pomocí polymerních past nanášených na nosné substráty byla díky pokroku v oblasti 3D tisku a dostupnosti nových materiálů posunuta ke kompletní výrobě celých PCB.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Pomocí 3D tisku lze díky variaci tloušťky realizovat rigidní i flexibilní PCB včetně rigid-flex konstrukcí.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Aditivní výroba PCB umožňuje vytvářet geometrické konstrukce optimalizované pro dosažení maximální signálové integrity.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69" name="Google Shape;369;p42"/>
          <p:cNvSpPr txBox="1"/>
          <p:nvPr/>
        </p:nvSpPr>
        <p:spPr>
          <a:xfrm>
            <a:off x="7554775" y="2700500"/>
            <a:ext cx="15081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tištěné PCB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0" name="Google Shape;370;p42"/>
          <p:cNvSpPr txBox="1"/>
          <p:nvPr/>
        </p:nvSpPr>
        <p:spPr>
          <a:xfrm>
            <a:off x="-109613" y="4707225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tištěné FPC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71" name="Google Shape;371;p42"/>
          <p:cNvSpPr txBox="1"/>
          <p:nvPr/>
        </p:nvSpPr>
        <p:spPr>
          <a:xfrm>
            <a:off x="2706175" y="4707225"/>
            <a:ext cx="29286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tištěné rigid-flex PCB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2" name="Google Shape;37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350" y="3037025"/>
            <a:ext cx="1646684" cy="178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6175" y="3037025"/>
            <a:ext cx="2928600" cy="178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2"/>
          <p:cNvPicPr preferRelativeResize="0"/>
          <p:nvPr/>
        </p:nvPicPr>
        <p:blipFill rotWithShape="1">
          <a:blip r:embed="rId6">
            <a:alphaModFix/>
          </a:blip>
          <a:srcRect b="0" l="23146" r="15390" t="0"/>
          <a:stretch/>
        </p:blipFill>
        <p:spPr>
          <a:xfrm>
            <a:off x="5992350" y="3044388"/>
            <a:ext cx="1508101" cy="163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2"/>
          <p:cNvPicPr preferRelativeResize="0"/>
          <p:nvPr/>
        </p:nvPicPr>
        <p:blipFill rotWithShape="1">
          <a:blip r:embed="rId7">
            <a:alphaModFix/>
          </a:blip>
          <a:srcRect b="0" l="16318" r="21279" t="0"/>
          <a:stretch/>
        </p:blipFill>
        <p:spPr>
          <a:xfrm>
            <a:off x="7293450" y="3692050"/>
            <a:ext cx="1161150" cy="111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2"/>
          <p:cNvSpPr txBox="1"/>
          <p:nvPr/>
        </p:nvSpPr>
        <p:spPr>
          <a:xfrm>
            <a:off x="6046675" y="4707225"/>
            <a:ext cx="2407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3D tištěné MID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82" name="Google Shape;382;p43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7:</a:t>
            </a:r>
            <a:r>
              <a:rPr lang="cs" sz="2400"/>
              <a:t> </a:t>
            </a:r>
            <a:r>
              <a:rPr lang="cs" sz="2400"/>
              <a:t>Kontaktování součástek tiskovými technikami</a:t>
            </a:r>
            <a:endParaRPr sz="2400"/>
          </a:p>
        </p:txBody>
      </p:sp>
      <p:sp>
        <p:nvSpPr>
          <p:cNvPr id="383" name="Google Shape;383;p43"/>
          <p:cNvSpPr txBox="1"/>
          <p:nvPr>
            <p:ph idx="4294967295" type="body"/>
          </p:nvPr>
        </p:nvSpPr>
        <p:spPr>
          <a:xfrm>
            <a:off x="0" y="947450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 rozvojem flexibilní a tenké elektroniky využívající aditivní výrobní postupy vzniká rovněž potřeba alternativních technologií montáže elektronických komponent. 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Jednou z možných cest náhrady SMT montáže diskrétních komponent pomocí pájení, stejně jako nahrazení mikrodrátkového bondování a technologie flip-chip pro potřeby pouzdření integrovaných obvodů přímo na flexibilních substrátech je využití přímého selektivního tisku vodivých spojů. </a:t>
            </a:r>
            <a:endParaRPr sz="1200"/>
          </a:p>
          <a:p>
            <a:pPr indent="0" lvl="0" marL="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84" name="Google Shape;384;p43"/>
          <p:cNvSpPr txBox="1"/>
          <p:nvPr/>
        </p:nvSpPr>
        <p:spPr>
          <a:xfrm>
            <a:off x="664300" y="4402425"/>
            <a:ext cx="3521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Ukázka montáže integrovaného obvodu na tištěné vodivé spoje.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5" name="Google Shape;385;p43"/>
          <p:cNvSpPr txBox="1"/>
          <p:nvPr/>
        </p:nvSpPr>
        <p:spPr>
          <a:xfrm>
            <a:off x="5040650" y="4684525"/>
            <a:ext cx="3584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Detail tištěného vodivého kontaktu integrovaného obvodu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86" name="Google Shape;38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300" y="3081100"/>
            <a:ext cx="3521825" cy="13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5775" y="2944988"/>
            <a:ext cx="1799154" cy="1758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0650" y="2944988"/>
            <a:ext cx="1649782" cy="175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9949" y="708499"/>
            <a:ext cx="2324800" cy="141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3"/>
          <p:cNvSpPr txBox="1"/>
          <p:nvPr/>
        </p:nvSpPr>
        <p:spPr>
          <a:xfrm>
            <a:off x="6299950" y="2124650"/>
            <a:ext cx="2324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Kontaktování SMD komponent digitálním tiskem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96" name="Google Shape;396;p44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8:</a:t>
            </a:r>
            <a:r>
              <a:rPr lang="cs" sz="2400"/>
              <a:t> Fotonické sintrování a pájení pro flexibilní elektroniku</a:t>
            </a:r>
            <a:endParaRPr sz="2400"/>
          </a:p>
        </p:txBody>
      </p:sp>
      <p:sp>
        <p:nvSpPr>
          <p:cNvPr id="397" name="Google Shape;397;p44"/>
          <p:cNvSpPr txBox="1"/>
          <p:nvPr>
            <p:ph idx="4294967295" type="body"/>
          </p:nvPr>
        </p:nvSpPr>
        <p:spPr>
          <a:xfrm>
            <a:off x="0" y="947450"/>
            <a:ext cx="57489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Výroba flexibilní elektroniky na cenově dostupných, tenkých a lehkých polymerních fóliích, papíru i textilních materiálech vyžaduje použití šetrných nízkoteplotních procesů. Naproti tomu účinné vytvrzování tištěných vodivých motivů a spolehlivá montáž komponent pomocí pájení vyžadují relativně vysoké procesní teplotní.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Efektivní cestu pro aplikaci odpovídající tepelné energie bez rizika tepelného poškození </a:t>
            </a:r>
            <a:r>
              <a:rPr lang="cs" sz="1200"/>
              <a:t>substrátu</a:t>
            </a:r>
            <a:r>
              <a:rPr lang="cs" sz="1200"/>
              <a:t> představuje technolologie fotonického sintrování a pájení zajišťující ohřev prostřednictvím velmi krátkých světelných impulzů s vysokou intenzitou (IPL - intense pulse light).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398" name="Google Shape;398;p44"/>
          <p:cNvSpPr txBox="1"/>
          <p:nvPr/>
        </p:nvSpPr>
        <p:spPr>
          <a:xfrm>
            <a:off x="-560176" y="4707225"/>
            <a:ext cx="7555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Vliv světelné energie na kvalitu sintrování měděné vodivé pasty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9" name="Google Shape;39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273" y="3609162"/>
            <a:ext cx="5542756" cy="112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475" y="661493"/>
            <a:ext cx="2835850" cy="197257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4"/>
          <p:cNvSpPr txBox="1"/>
          <p:nvPr/>
        </p:nvSpPr>
        <p:spPr>
          <a:xfrm>
            <a:off x="6075475" y="2572466"/>
            <a:ext cx="2835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Proces fotonického sušení i sintrování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2" name="Google Shape;40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81123" y="3148100"/>
            <a:ext cx="2224551" cy="164615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44"/>
          <p:cNvSpPr txBox="1"/>
          <p:nvPr/>
        </p:nvSpPr>
        <p:spPr>
          <a:xfrm>
            <a:off x="6381125" y="4707225"/>
            <a:ext cx="2224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Výhody fotonického sintrování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09" name="Google Shape;409;p45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9:</a:t>
            </a:r>
            <a:r>
              <a:rPr lang="cs" sz="2400"/>
              <a:t> Vyšívaná elektronika</a:t>
            </a:r>
            <a:endParaRPr sz="2400"/>
          </a:p>
        </p:txBody>
      </p:sp>
      <p:sp>
        <p:nvSpPr>
          <p:cNvPr id="410" name="Google Shape;410;p45"/>
          <p:cNvSpPr txBox="1"/>
          <p:nvPr>
            <p:ph idx="4294967295" type="body"/>
          </p:nvPr>
        </p:nvSpPr>
        <p:spPr>
          <a:xfrm>
            <a:off x="0" y="947450"/>
            <a:ext cx="59124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Elektronické textilie (e-textiles) je možné vytvořit pomocí technického vyšívání vodivých nití na automatických vyšívacích strojích (např. TAJIMA, ZSK).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Vyšívaním je možné vytvořit senzory, antény, pasivní součástky ovládací tlačítka, nebo textilní desky plošných spojů. 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411" name="Google Shape;411;p45"/>
          <p:cNvSpPr txBox="1"/>
          <p:nvPr/>
        </p:nvSpPr>
        <p:spPr>
          <a:xfrm>
            <a:off x="6222927" y="2782550"/>
            <a:ext cx="25815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Vyšitý obvod s dotykovými tlačítky a zpětnovazebními LED.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2" name="Google Shape;412;p45"/>
          <p:cNvSpPr txBox="1"/>
          <p:nvPr/>
        </p:nvSpPr>
        <p:spPr>
          <a:xfrm>
            <a:off x="-121438" y="4505550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Vyšitý RFID tag.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3" name="Google Shape;413;p45"/>
          <p:cNvSpPr txBox="1"/>
          <p:nvPr/>
        </p:nvSpPr>
        <p:spPr>
          <a:xfrm>
            <a:off x="2733150" y="4505550"/>
            <a:ext cx="2011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Vyšívání ovládacího obvodu.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4" name="Google Shape;4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38" y="2729386"/>
            <a:ext cx="1604525" cy="177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69725" y="2757776"/>
            <a:ext cx="1887766" cy="17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3288" y="1050209"/>
            <a:ext cx="2800927" cy="167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5"/>
          <p:cNvPicPr preferRelativeResize="0"/>
          <p:nvPr/>
        </p:nvPicPr>
        <p:blipFill rotWithShape="1">
          <a:blip r:embed="rId6">
            <a:alphaModFix/>
          </a:blip>
          <a:srcRect b="0" l="14784" r="0" t="22450"/>
          <a:stretch/>
        </p:blipFill>
        <p:spPr>
          <a:xfrm>
            <a:off x="5223375" y="3550900"/>
            <a:ext cx="1767775" cy="98067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5"/>
          <p:cNvSpPr txBox="1"/>
          <p:nvPr/>
        </p:nvSpPr>
        <p:spPr>
          <a:xfrm>
            <a:off x="4979950" y="4505550"/>
            <a:ext cx="2011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Vyšitá anténa.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24" name="Google Shape;424;p46"/>
          <p:cNvSpPr txBox="1"/>
          <p:nvPr>
            <p:ph type="title"/>
          </p:nvPr>
        </p:nvSpPr>
        <p:spPr>
          <a:xfrm>
            <a:off x="216000" y="0"/>
            <a:ext cx="87732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10:</a:t>
            </a:r>
            <a:r>
              <a:rPr lang="cs" sz="2400"/>
              <a:t> </a:t>
            </a:r>
            <a:r>
              <a:rPr lang="cs" sz="2400"/>
              <a:t>“Konvenční” flexibilní plošné spoje</a:t>
            </a:r>
            <a:endParaRPr sz="2400"/>
          </a:p>
        </p:txBody>
      </p:sp>
      <p:sp>
        <p:nvSpPr>
          <p:cNvPr id="425" name="Google Shape;425;p46"/>
          <p:cNvSpPr txBox="1"/>
          <p:nvPr>
            <p:ph idx="4294967295" type="body"/>
          </p:nvPr>
        </p:nvSpPr>
        <p:spPr>
          <a:xfrm>
            <a:off x="59925" y="1127225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Flexibilní plošné spoje (FPC), známé také jako flexi obvody, jsou někdy označovány za desky s plošnými spoji (PCB), které se mohou ohýbat, i když ve skutečnosti existují významné rozdíly mezi PCB a flex obvody, pokud jde o design, výrobu a funkčnost.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FPC </a:t>
            </a:r>
            <a:r>
              <a:rPr lang="cs" sz="1200"/>
              <a:t>se skládá z kovových drah, obvykle z mědi, které jsou deponované na dielektrickou vrstvu, obvykle polyimid. Jejich konstrukce zahrnuje řadu různých variant (1-vrstvé, vícevrstvé, rigid-flex, ...) včetně různých materiálových provedení.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426" name="Google Shape;426;p46"/>
          <p:cNvSpPr txBox="1"/>
          <p:nvPr/>
        </p:nvSpPr>
        <p:spPr>
          <a:xfrm>
            <a:off x="445001" y="4591725"/>
            <a:ext cx="51078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Příklady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flexibilních plošných spojů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27" name="Google Shape;42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5875" y="1177550"/>
            <a:ext cx="2685675" cy="3457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000" y="3244800"/>
            <a:ext cx="2517724" cy="14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9100" y="3001788"/>
            <a:ext cx="2333625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35" name="Google Shape;435;p47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11:</a:t>
            </a:r>
            <a:r>
              <a:rPr lang="cs" sz="2400"/>
              <a:t> In-mold elektronika</a:t>
            </a:r>
            <a:endParaRPr sz="2400"/>
          </a:p>
        </p:txBody>
      </p:sp>
      <p:sp>
        <p:nvSpPr>
          <p:cNvPr id="436" name="Google Shape;436;p47"/>
          <p:cNvSpPr txBox="1"/>
          <p:nvPr>
            <p:ph idx="4294967295" type="body"/>
          </p:nvPr>
        </p:nvSpPr>
        <p:spPr>
          <a:xfrm>
            <a:off x="0" y="787650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In-Mold elektronika (IME) eliminuje přidávání hmotnosti, dalších výrobních operací  a následného zpracování tím, že umožňuje přímé zabudování elektronických obvodů do plastových konstrukčních prvků během formovacího cyklu. 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Kombinuje technologii In-Mold Decorating (IMD) s tištěnou elektronikou.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IME typicky integruje kapacitní ovládací prvky, světelnou indikaci a bezdrátovou konektivitu.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437" name="Google Shape;437;p47"/>
          <p:cNvSpPr txBox="1"/>
          <p:nvPr/>
        </p:nvSpPr>
        <p:spPr>
          <a:xfrm>
            <a:off x="383125" y="4581750"/>
            <a:ext cx="3516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tzv. in-mold elektroniky.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8" name="Google Shape;438;p47"/>
          <p:cNvSpPr txBox="1"/>
          <p:nvPr/>
        </p:nvSpPr>
        <p:spPr>
          <a:xfrm>
            <a:off x="4213075" y="4581750"/>
            <a:ext cx="4644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Proces výroby in-mold elektroniky.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39" name="Google Shape;43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24" y="2858748"/>
            <a:ext cx="3516411" cy="17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075" y="2871013"/>
            <a:ext cx="4753401" cy="17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6525" y="737706"/>
            <a:ext cx="2138900" cy="15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7"/>
          <p:cNvSpPr txBox="1"/>
          <p:nvPr/>
        </p:nvSpPr>
        <p:spPr>
          <a:xfrm>
            <a:off x="6492787" y="2200913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tzv. in-mold elektroniky.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48" name="Google Shape;448;p48"/>
          <p:cNvSpPr txBox="1"/>
          <p:nvPr>
            <p:ph type="title"/>
          </p:nvPr>
        </p:nvSpPr>
        <p:spPr>
          <a:xfrm>
            <a:off x="216000" y="0"/>
            <a:ext cx="8520600" cy="9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12:</a:t>
            </a:r>
            <a:r>
              <a:rPr lang="cs" sz="2400"/>
              <a:t> Flexibilní elektronika na bázi tekutých kovů</a:t>
            </a:r>
            <a:endParaRPr sz="2400"/>
          </a:p>
        </p:txBody>
      </p:sp>
      <p:sp>
        <p:nvSpPr>
          <p:cNvPr id="449" name="Google Shape;449;p48"/>
          <p:cNvSpPr txBox="1"/>
          <p:nvPr>
            <p:ph idx="4294967295" type="body"/>
          </p:nvPr>
        </p:nvSpPr>
        <p:spPr>
          <a:xfrm>
            <a:off x="0" y="1016250"/>
            <a:ext cx="86091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Jednou z perspektivních možnosti realizace vodivých spojů na vysoce flexibilních, poddajných a elastických substrátech je využití gelových vodivých formulací na bázi tekutých kovů (liquid metal). 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 gelové vodivé materiály se nejčastěji využívají slitiny Ga-In s příměsí dalších prvků a nanokompozity s výslednou teplotou tavení pod hranicí běžné pokojové teploty.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Gelové vodivé materiály lze nanášet řadou depozičních technik a nízkoteplotně vytvářet vodivé motivy i součástkové struktury s výbornou elektrickou vodivostí a mimořádnou odolností vůči mechanickému namáhání.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450" name="Google Shape;450;p48"/>
          <p:cNvSpPr txBox="1"/>
          <p:nvPr/>
        </p:nvSpPr>
        <p:spPr>
          <a:xfrm>
            <a:off x="142675" y="4560675"/>
            <a:ext cx="889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Vysoce flexibilní a pružné vodivé motivy na bázi tekutých kovových slitin.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51" name="Google Shape;45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679" y="2850918"/>
            <a:ext cx="3095825" cy="173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3560" y="2850924"/>
            <a:ext cx="2610835" cy="173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450" y="2850925"/>
            <a:ext cx="2933408" cy="173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459" name="Google Shape;459;p49"/>
          <p:cNvSpPr txBox="1"/>
          <p:nvPr>
            <p:ph type="title"/>
          </p:nvPr>
        </p:nvSpPr>
        <p:spPr>
          <a:xfrm>
            <a:off x="216000" y="0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/>
              <a:t>3.4  Téma 13:</a:t>
            </a:r>
            <a:r>
              <a:rPr lang="cs" sz="2400"/>
              <a:t> </a:t>
            </a:r>
            <a:r>
              <a:rPr lang="cs" sz="2400"/>
              <a:t>Flexibilní integrované obvody</a:t>
            </a:r>
            <a:endParaRPr sz="2400"/>
          </a:p>
        </p:txBody>
      </p:sp>
      <p:sp>
        <p:nvSpPr>
          <p:cNvPr id="460" name="Google Shape;460;p49"/>
          <p:cNvSpPr txBox="1"/>
          <p:nvPr>
            <p:ph idx="4294967295" type="body"/>
          </p:nvPr>
        </p:nvSpPr>
        <p:spPr>
          <a:xfrm>
            <a:off x="49925" y="947450"/>
            <a:ext cx="6093600" cy="2228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Pokročilá flexibilní elektronika vyžaduje vysoce výkonné mikroelektronické obvody v ultra-tenkém ohebném provedení.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Jedním z přístupů je výroba flexibilních integrovaných obvodů na bázi tzv. thin-film tranzistorů nebo ztenčování konvenčních integrovaných obvodů až pod hranici 20 μm.</a:t>
            </a:r>
            <a:endParaRPr sz="1200"/>
          </a:p>
          <a:p>
            <a:pPr indent="-30480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Flexibilní integrované obvody vyžadují specifické technologie výroby i montáže. Uplatnění najdou ve flexibilních displejích, nositelné elektronice a IoT zařízeních.  </a:t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rgbClr val="C4000F"/>
              </a:solidFill>
              <a:highlight>
                <a:srgbClr val="FE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marR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cs" sz="1200"/>
              <a:t>                                                                    </a:t>
            </a:r>
            <a:endParaRPr sz="12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                           </a:t>
            </a:r>
            <a:endParaRPr sz="1200"/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/>
              <a:t>    </a:t>
            </a:r>
            <a:endParaRPr sz="1200"/>
          </a:p>
        </p:txBody>
      </p:sp>
      <p:sp>
        <p:nvSpPr>
          <p:cNvPr id="461" name="Google Shape;461;p49"/>
          <p:cNvSpPr txBox="1"/>
          <p:nvPr/>
        </p:nvSpPr>
        <p:spPr>
          <a:xfrm>
            <a:off x="6373812" y="2559013"/>
            <a:ext cx="2846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flexibilních 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integrovaných</a:t>
            </a: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obvodů na bázi thin-film tranzistorů.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2" name="Google Shape;46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8688" y="649325"/>
            <a:ext cx="2259575" cy="1934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400" y="3028825"/>
            <a:ext cx="340995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9"/>
          <p:cNvSpPr txBox="1"/>
          <p:nvPr/>
        </p:nvSpPr>
        <p:spPr>
          <a:xfrm>
            <a:off x="819400" y="4681175"/>
            <a:ext cx="5034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Příklad flexibilních integrovaných obvodů na bázi uhlíkových nanotrubic.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5" name="Google Shape;465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5775" y="3028825"/>
            <a:ext cx="1267774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9"/>
          <p:cNvPicPr preferRelativeResize="0"/>
          <p:nvPr/>
        </p:nvPicPr>
        <p:blipFill rotWithShape="1">
          <a:blip r:embed="rId6">
            <a:alphaModFix/>
          </a:blip>
          <a:srcRect b="11257" l="16345" r="0" t="7401"/>
          <a:stretch/>
        </p:blipFill>
        <p:spPr>
          <a:xfrm>
            <a:off x="6834275" y="3028825"/>
            <a:ext cx="1908410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9"/>
          <p:cNvSpPr txBox="1"/>
          <p:nvPr/>
        </p:nvSpPr>
        <p:spPr>
          <a:xfrm>
            <a:off x="6799825" y="4686175"/>
            <a:ext cx="1977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Flexibilní ultra-tenký integrovaný obvod</a:t>
            </a:r>
            <a:endParaRPr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0"/>
          <p:cNvSpPr txBox="1"/>
          <p:nvPr>
            <p:ph type="title"/>
          </p:nvPr>
        </p:nvSpPr>
        <p:spPr>
          <a:xfrm>
            <a:off x="371600" y="283260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Děkuji za pozornost</a:t>
            </a:r>
            <a:endParaRPr/>
          </a:p>
        </p:txBody>
      </p:sp>
      <p:sp>
        <p:nvSpPr>
          <p:cNvPr id="473" name="Google Shape;473;p50"/>
          <p:cNvSpPr txBox="1"/>
          <p:nvPr>
            <p:ph idx="1" type="subTitle"/>
          </p:nvPr>
        </p:nvSpPr>
        <p:spPr>
          <a:xfrm>
            <a:off x="7226250" y="4052025"/>
            <a:ext cx="5218200" cy="9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Silvan Pretl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pretl@fel.zcu.cz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				</a:t>
            </a:r>
            <a:endParaRPr/>
          </a:p>
        </p:txBody>
      </p:sp>
      <p:sp>
        <p:nvSpPr>
          <p:cNvPr id="474" name="Google Shape;474;p50"/>
          <p:cNvSpPr txBox="1"/>
          <p:nvPr>
            <p:ph idx="12" type="sldNum"/>
          </p:nvPr>
        </p:nvSpPr>
        <p:spPr>
          <a:xfrm>
            <a:off x="8558658" y="492546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475" name="Google Shape;475;p50"/>
          <p:cNvPicPr preferRelativeResize="0"/>
          <p:nvPr/>
        </p:nvPicPr>
        <p:blipFill rotWithShape="1">
          <a:blip r:embed="rId4">
            <a:alphaModFix/>
          </a:blip>
          <a:srcRect b="3908" l="0" r="0" t="15666"/>
          <a:stretch/>
        </p:blipFill>
        <p:spPr>
          <a:xfrm>
            <a:off x="0" y="0"/>
            <a:ext cx="9143999" cy="27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50"/>
          <p:cNvSpPr txBox="1"/>
          <p:nvPr>
            <p:ph idx="1" type="subTitle"/>
          </p:nvPr>
        </p:nvSpPr>
        <p:spPr>
          <a:xfrm>
            <a:off x="4859275" y="4052025"/>
            <a:ext cx="3430200" cy="9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Radek</a:t>
            </a: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 Soukup			</a:t>
            </a:r>
            <a:r>
              <a:rPr lang="cs" u="sng">
                <a:solidFill>
                  <a:schemeClr val="hlink"/>
                </a:solidFill>
              </a:rPr>
              <a:t>rsoukup</a:t>
            </a:r>
            <a:r>
              <a:rPr lang="cs" u="sng">
                <a:solidFill>
                  <a:schemeClr val="hlink"/>
                </a:solidFill>
                <a:hlinkClick r:id="rId5"/>
              </a:rPr>
              <a:t>@</a:t>
            </a:r>
            <a:r>
              <a:rPr lang="cs" u="sng">
                <a:solidFill>
                  <a:schemeClr val="hlink"/>
                </a:solidFill>
                <a:hlinkClick r:id="rId6"/>
              </a:rPr>
              <a:t>fel.zcu.cz</a:t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477" name="Google Shape;477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2200" y="3876388"/>
            <a:ext cx="1555450" cy="60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21425" y="4727275"/>
            <a:ext cx="1148575" cy="279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2669250"/>
            <a:ext cx="9144000" cy="7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