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5.jpg" ContentType="image/jpeg"/>
  <Override PartName="/ppt/media/image7.jpg" ContentType="image/jpeg"/>
  <Override PartName="/ppt/media/image8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9"/>
  </p:handoutMasterIdLst>
  <p:sldIdLst>
    <p:sldId id="346" r:id="rId2"/>
    <p:sldId id="256" r:id="rId3"/>
    <p:sldId id="316" r:id="rId4"/>
    <p:sldId id="331" r:id="rId5"/>
    <p:sldId id="332" r:id="rId6"/>
    <p:sldId id="333" r:id="rId7"/>
    <p:sldId id="334" r:id="rId8"/>
    <p:sldId id="335" r:id="rId9"/>
    <p:sldId id="344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74"/>
  </p:normalViewPr>
  <p:slideViewPr>
    <p:cSldViewPr snapToGrid="0">
      <p:cViewPr varScale="1">
        <p:scale>
          <a:sx n="124" d="100"/>
          <a:sy n="124" d="100"/>
        </p:scale>
        <p:origin x="6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211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Úvod do ekonomické geografie: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Vývoj myšlení v ekonomické geografii,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základní koncepty a pojmy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280175" y="4593088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EG1/EGA1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205789" y="3429000"/>
            <a:ext cx="1731257" cy="9920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Základní třídění geografických věd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Systematická geografie </a:t>
            </a:r>
            <a:r>
              <a:rPr lang="cs-CZ" sz="2400" dirty="0">
                <a:cs typeface="Arial"/>
                <a:sym typeface="Wingdings" panose="05000000000000000000" pitchFamily="2" charset="2"/>
              </a:rPr>
              <a:t>  </a:t>
            </a:r>
            <a:endParaRPr lang="cs-CZ" sz="2400" dirty="0">
              <a:cs typeface="Arial"/>
            </a:endParaRPr>
          </a:p>
          <a:p>
            <a:pPr marL="230400" marR="67437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Arial"/>
            </a:endParaRPr>
          </a:p>
          <a:p>
            <a:pPr marL="230400" marR="67437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Regionální geografie  </a:t>
            </a:r>
          </a:p>
          <a:p>
            <a:pPr marL="230400" marR="67437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Teoretická geografie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Geografická metodologie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3C7D748-5D3C-4308-8D60-4D6DB35E3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271512"/>
            <a:ext cx="5257800" cy="527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Rozdělení geografických věd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342000" marR="502284"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  <a:tabLst>
                <a:tab pos="3682365" algn="l"/>
              </a:tabLst>
            </a:pPr>
            <a:r>
              <a:rPr lang="cs-CZ" sz="2400" dirty="0">
                <a:cs typeface="Arial"/>
              </a:rPr>
              <a:t>Systematická geografie </a:t>
            </a:r>
            <a:r>
              <a:rPr lang="cs-CZ" sz="2400" dirty="0">
                <a:cs typeface="Trebuchet MS"/>
              </a:rPr>
              <a:t>se skládá z fyzické a humánní (resp. sociální) geografie.</a:t>
            </a:r>
          </a:p>
          <a:p>
            <a:pPr marL="230400" marR="502284" indent="-230400">
              <a:lnSpc>
                <a:spcPct val="100000"/>
              </a:lnSpc>
              <a:spcBef>
                <a:spcPts val="2400"/>
              </a:spcBef>
              <a:tabLst>
                <a:tab pos="3682365" algn="l"/>
              </a:tabLst>
            </a:pPr>
            <a:endParaRPr lang="cs-CZ" sz="2400" dirty="0">
              <a:cs typeface="Trebuchet MS"/>
            </a:endParaRPr>
          </a:p>
          <a:p>
            <a:pPr marL="230400" marR="502284" indent="-230400">
              <a:lnSpc>
                <a:spcPct val="100000"/>
              </a:lnSpc>
              <a:spcBef>
                <a:spcPts val="2400"/>
              </a:spcBef>
              <a:tabLst>
                <a:tab pos="3682365" algn="l"/>
              </a:tabLst>
            </a:pPr>
            <a:r>
              <a:rPr lang="cs-CZ" sz="2400" b="1" dirty="0">
                <a:cs typeface="Arial"/>
              </a:rPr>
              <a:t>Fyzická geografie</a:t>
            </a:r>
            <a:r>
              <a:rPr lang="cs-CZ" sz="2400" dirty="0">
                <a:cs typeface="Arial"/>
              </a:rPr>
              <a:t> </a:t>
            </a:r>
            <a:r>
              <a:rPr lang="cs-CZ" sz="2400" i="1" dirty="0">
                <a:cs typeface="Trebuchet MS"/>
              </a:rPr>
              <a:t>(Physical Geography) = </a:t>
            </a:r>
            <a:r>
              <a:rPr lang="cs-CZ" sz="2400" dirty="0">
                <a:cs typeface="Trebuchet MS"/>
              </a:rPr>
              <a:t>geografie přírodní sféry; člení se na jednotlivé disciplíny dle předmětové specifikace.</a:t>
            </a:r>
          </a:p>
          <a:p>
            <a:pPr marL="230400" marR="502284" indent="-230400">
              <a:lnSpc>
                <a:spcPct val="100000"/>
              </a:lnSpc>
              <a:spcBef>
                <a:spcPts val="2400"/>
              </a:spcBef>
              <a:tabLst>
                <a:tab pos="3682365" algn="l"/>
              </a:tabLst>
            </a:pPr>
            <a:r>
              <a:rPr lang="cs-CZ" sz="2400" b="1" dirty="0">
                <a:cs typeface="Arial"/>
              </a:rPr>
              <a:t>Humánní geografie</a:t>
            </a:r>
            <a:r>
              <a:rPr lang="cs-CZ" sz="2400" dirty="0">
                <a:cs typeface="Arial"/>
              </a:rPr>
              <a:t> </a:t>
            </a:r>
            <a:r>
              <a:rPr lang="cs-CZ" sz="2400" i="1" dirty="0">
                <a:cs typeface="Trebuchet MS"/>
              </a:rPr>
              <a:t>(Human Geography)</a:t>
            </a:r>
            <a:r>
              <a:rPr lang="cs-CZ" sz="2400" dirty="0">
                <a:cs typeface="Trebuchet MS"/>
              </a:rPr>
              <a:t> = sociální geografie, ekonomická geografie, geografie člověka; také se člení na jednotlivé disciplíny dle  předmětové specifikace.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287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Humánní (sociální) geografie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  <a:buSzPct val="100000"/>
              <a:tabLst>
                <a:tab pos="355600" algn="l"/>
                <a:tab pos="356235" algn="l"/>
              </a:tabLst>
            </a:pPr>
            <a:r>
              <a:rPr lang="cs-CZ" sz="2400" dirty="0">
                <a:cs typeface="Arial"/>
              </a:rPr>
              <a:t>Geografie obyvatelstva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buSzPct val="100000"/>
              <a:tabLst>
                <a:tab pos="355600" algn="l"/>
                <a:tab pos="356235" algn="l"/>
              </a:tabLst>
            </a:pPr>
            <a:r>
              <a:rPr lang="cs-CZ" sz="2400" dirty="0">
                <a:cs typeface="Arial"/>
              </a:rPr>
              <a:t>Geografie sídel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buSzPct val="100000"/>
              <a:tabLst>
                <a:tab pos="355600" algn="l"/>
                <a:tab pos="356235" algn="l"/>
              </a:tabLst>
            </a:pPr>
            <a:r>
              <a:rPr lang="cs-CZ" sz="2400" dirty="0">
                <a:cs typeface="Arial"/>
              </a:rPr>
              <a:t>Politická geografie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buSzPct val="100000"/>
              <a:tabLst>
                <a:tab pos="355600" algn="l"/>
                <a:tab pos="356235" algn="l"/>
              </a:tabLst>
            </a:pPr>
            <a:r>
              <a:rPr lang="cs-CZ" sz="2400" b="1" dirty="0">
                <a:cs typeface="Arial"/>
              </a:rPr>
              <a:t>Ekonomická geografie</a:t>
            </a:r>
          </a:p>
          <a:p>
            <a:pPr marL="687600" lvl="2" indent="-230400">
              <a:lnSpc>
                <a:spcPct val="100000"/>
              </a:lnSpc>
              <a:spcBef>
                <a:spcPts val="1200"/>
              </a:spcBef>
              <a:buSzPct val="100000"/>
              <a:tabLst>
                <a:tab pos="756285" algn="l"/>
                <a:tab pos="756920" algn="l"/>
              </a:tabLst>
            </a:pPr>
            <a:r>
              <a:rPr lang="cs-CZ" sz="2400" b="1" dirty="0">
                <a:cs typeface="Arial"/>
              </a:rPr>
              <a:t>Geografie zemědělství</a:t>
            </a:r>
          </a:p>
          <a:p>
            <a:pPr marL="687600" lvl="2" indent="-230400">
              <a:lnSpc>
                <a:spcPct val="100000"/>
              </a:lnSpc>
              <a:spcBef>
                <a:spcPts val="1200"/>
              </a:spcBef>
              <a:buSzPct val="100000"/>
              <a:tabLst>
                <a:tab pos="756285" algn="l"/>
                <a:tab pos="756920" algn="l"/>
              </a:tabLst>
            </a:pPr>
            <a:r>
              <a:rPr lang="cs-CZ" sz="2400" dirty="0">
                <a:cs typeface="Arial"/>
              </a:rPr>
              <a:t>Geografie průmyslu</a:t>
            </a:r>
          </a:p>
          <a:p>
            <a:pPr marL="687600" lvl="2" indent="-230400">
              <a:lnSpc>
                <a:spcPct val="100000"/>
              </a:lnSpc>
              <a:spcBef>
                <a:spcPts val="1200"/>
              </a:spcBef>
              <a:buSzPct val="100000"/>
              <a:tabLst>
                <a:tab pos="756285" algn="l"/>
                <a:tab pos="756920" algn="l"/>
              </a:tabLst>
            </a:pPr>
            <a:r>
              <a:rPr lang="cs-CZ" sz="2400" dirty="0">
                <a:cs typeface="Arial"/>
              </a:rPr>
              <a:t>Geografie služeb</a:t>
            </a:r>
          </a:p>
          <a:p>
            <a:pPr marL="687600" lvl="2" indent="-230400">
              <a:lnSpc>
                <a:spcPct val="100000"/>
              </a:lnSpc>
              <a:spcBef>
                <a:spcPts val="1200"/>
              </a:spcBef>
              <a:buSzPct val="100000"/>
              <a:tabLst>
                <a:tab pos="756285" algn="l"/>
                <a:tab pos="756920" algn="l"/>
              </a:tabLst>
            </a:pPr>
            <a:r>
              <a:rPr lang="cs-CZ" sz="2400" dirty="0">
                <a:cs typeface="Arial"/>
              </a:rPr>
              <a:t>Geografie dopravy</a:t>
            </a:r>
          </a:p>
          <a:p>
            <a:pPr marL="687600" lvl="2" indent="-230400">
              <a:lnSpc>
                <a:spcPct val="100000"/>
              </a:lnSpc>
              <a:spcBef>
                <a:spcPts val="1200"/>
              </a:spcBef>
              <a:buSzPct val="100000"/>
              <a:tabLst>
                <a:tab pos="756285" algn="l"/>
                <a:tab pos="756920" algn="l"/>
              </a:tabLst>
            </a:pPr>
            <a:r>
              <a:rPr lang="cs-CZ" sz="2400" dirty="0">
                <a:cs typeface="Arial"/>
              </a:rPr>
              <a:t>Geografie rekreace a cestovního ruchu</a:t>
            </a:r>
          </a:p>
          <a:p>
            <a:pPr marL="687600" lvl="2" indent="-230400">
              <a:lnSpc>
                <a:spcPct val="100000"/>
              </a:lnSpc>
              <a:spcBef>
                <a:spcPts val="1200"/>
              </a:spcBef>
              <a:buSzPct val="100000"/>
              <a:tabLst>
                <a:tab pos="756285" algn="l"/>
                <a:tab pos="756920" algn="l"/>
              </a:tabLst>
            </a:pPr>
            <a:r>
              <a:rPr lang="cs-CZ" sz="2400" dirty="0">
                <a:cs typeface="Arial"/>
              </a:rPr>
              <a:t>Geografie zahraničního obchodu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91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Výuka ekonomické geografie na KGE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KGE/EG1/EGA1 – Ekonomická geografie – Zemědělství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KGE/EG2 – Ekonomická geografie – Průmysl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KGE/EG3 – Ekonomická geografie – Doprava a služby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Trebuchet MS"/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KGE/GVC – Geografie volného času a cestovního ruchu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330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Předmět studia ekonomické geografie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Objasnění prostorové organizace a diferenciace ekonomických aktivit.</a:t>
            </a:r>
            <a:endParaRPr lang="cs-CZ" sz="2400" dirty="0">
              <a:cs typeface="Arial"/>
            </a:endParaRPr>
          </a:p>
          <a:p>
            <a:pPr marL="230400" marR="46482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Rozmístění a základní charakteristiky zemědělství, průmyslu, dopravy a služeb a cestovního ruchu.</a:t>
            </a:r>
          </a:p>
          <a:p>
            <a:pPr marL="230400" marR="46482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/>
              </a:rPr>
              <a:t>Vliv ekonomických aktérů a sítě vazeb </a:t>
            </a:r>
            <a:br>
              <a:rPr lang="cs-CZ" sz="2400" dirty="0">
                <a:cs typeface="Arial"/>
              </a:rPr>
            </a:br>
            <a:r>
              <a:rPr lang="cs-CZ" sz="2400" dirty="0">
                <a:cs typeface="Arial"/>
              </a:rPr>
              <a:t>v globální ekonomice</a:t>
            </a:r>
          </a:p>
          <a:p>
            <a:pPr marL="230400" marR="17240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Aplikace metod, jimiž se zákonitosti </a:t>
            </a:r>
            <a:br>
              <a:rPr lang="cs-CZ" sz="2400" dirty="0"/>
            </a:br>
            <a:r>
              <a:rPr lang="cs-CZ" sz="2400" dirty="0"/>
              <a:t>prostorové organizace zkoumají.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5F86824-CBAF-4D02-A915-665FCF292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343" y="2665422"/>
            <a:ext cx="2782568" cy="3960952"/>
          </a:xfrm>
          <a:prstGeom prst="rect">
            <a:avLst/>
          </a:prstGeom>
        </p:spPr>
      </p:pic>
      <p:pic>
        <p:nvPicPr>
          <p:cNvPr id="7" name="Obrázek 6" descr="Obsah obrázku text, osoba&#10;&#10;Popis byl vytvořen automaticky">
            <a:extLst>
              <a:ext uri="{FF2B5EF4-FFF2-40B4-BE49-F238E27FC236}">
                <a16:creationId xmlns:a16="http://schemas.microsoft.com/office/drawing/2014/main" id="{4C31676E-A8E6-4B4E-920D-14806CDB8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614" y="2665422"/>
            <a:ext cx="2782568" cy="391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70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Zaměření ekonomické geografie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450850" algn="l"/>
              </a:tabLst>
            </a:pPr>
            <a:r>
              <a:rPr lang="cs-CZ" sz="2400" dirty="0"/>
              <a:t>Studium ekonomické geografie je ovlivněno metodologickým přístupem</a:t>
            </a:r>
            <a:r>
              <a:rPr lang="cs-CZ" sz="2400" dirty="0">
                <a:cs typeface="Arial"/>
              </a:rPr>
              <a:t> </a:t>
            </a:r>
            <a:r>
              <a:rPr lang="cs-CZ" sz="2400" dirty="0"/>
              <a:t>výzkumného pracovníka.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450850" algn="l"/>
              </a:tabLst>
            </a:pPr>
            <a:r>
              <a:rPr lang="cs-CZ" sz="2400" b="1" dirty="0"/>
              <a:t>Klasická ekonomické geografie</a:t>
            </a:r>
            <a:r>
              <a:rPr lang="cs-CZ" sz="2400" dirty="0"/>
              <a:t> – dle tradice např. Alfreda Webera jsou hlavním předmětem zájmu lokalizační faktory.</a:t>
            </a:r>
            <a:endParaRPr lang="cs-CZ" sz="2400" dirty="0">
              <a:cs typeface="Arial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450850" algn="l"/>
              </a:tabLst>
            </a:pPr>
            <a:r>
              <a:rPr lang="cs-CZ" sz="2400" b="1" dirty="0"/>
              <a:t>Neoklasické přístupy</a:t>
            </a:r>
            <a:r>
              <a:rPr lang="cs-CZ" sz="2400" dirty="0"/>
              <a:t> jsou pak založeny na:</a:t>
            </a:r>
            <a:endParaRPr lang="cs-CZ" sz="2400" dirty="0">
              <a:cs typeface="Arial"/>
            </a:endParaRP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tabLst>
                <a:tab pos="852169" algn="l"/>
                <a:tab pos="852805" algn="l"/>
              </a:tabLst>
            </a:pPr>
            <a:r>
              <a:rPr lang="cs-CZ" dirty="0"/>
              <a:t>Ekonomické geografii, která bere v úvahu sociální, kulturní a institucionální faktory v prostorové ekonomice.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tabLst>
                <a:tab pos="852169" algn="l"/>
                <a:tab pos="852805" algn="l"/>
              </a:tabLst>
            </a:pPr>
            <a:r>
              <a:rPr lang="cs-CZ" dirty="0"/>
              <a:t>Marxistické politické ekonomii, představitelem např. David Harvey.</a:t>
            </a:r>
          </a:p>
        </p:txBody>
      </p:sp>
    </p:spTree>
    <p:extLst>
      <p:ext uri="{BB962C8B-B14F-4D97-AF65-F5344CB8AC3E}">
        <p14:creationId xmlns:p14="http://schemas.microsoft.com/office/powerpoint/2010/main" val="3982920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Zaměření ekonomické geografie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450850" algn="l"/>
              </a:tabLst>
            </a:pPr>
            <a:r>
              <a:rPr lang="cs-CZ" sz="2400" dirty="0"/>
              <a:t>Velká </a:t>
            </a:r>
            <a:r>
              <a:rPr lang="cs-CZ" sz="2400" b="1" dirty="0"/>
              <a:t>rozmanitost přístupů</a:t>
            </a:r>
            <a:r>
              <a:rPr lang="cs-CZ" sz="2400" dirty="0"/>
              <a:t> v současné ekonomické geografii:</a:t>
            </a:r>
            <a:endParaRPr lang="cs-CZ" sz="2400" dirty="0">
              <a:cs typeface="Arial"/>
            </a:endParaRP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852169" algn="l"/>
                <a:tab pos="852805" algn="l"/>
              </a:tabLst>
            </a:pPr>
            <a:r>
              <a:rPr lang="cs-CZ" dirty="0"/>
              <a:t>Umístění průmyslových odvětví.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852169" algn="l"/>
                <a:tab pos="852805" algn="l"/>
              </a:tabLst>
            </a:pPr>
            <a:r>
              <a:rPr lang="cs-CZ" dirty="0"/>
              <a:t>Ekonomika sítí a vazeb – doprava, mezinárodní obchod a rozvoj.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852169" algn="l"/>
                <a:tab pos="852805" algn="l"/>
              </a:tabLst>
            </a:pPr>
            <a:r>
              <a:rPr lang="cs-CZ" dirty="0"/>
              <a:t>Socioekonomická polarizace a vztahy jádro-periferie.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852169" algn="l"/>
                <a:tab pos="852805" algn="l"/>
              </a:tabLst>
            </a:pPr>
            <a:r>
              <a:rPr lang="cs-CZ" dirty="0"/>
              <a:t>Vztahy mezi životním prostředím a globální ekonomikou.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852169" algn="l"/>
                <a:tab pos="852805" algn="l"/>
              </a:tabLst>
            </a:pPr>
            <a:r>
              <a:rPr lang="cs-CZ" dirty="0"/>
              <a:t>Problémy a perspektivy globalizace.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852169" algn="l"/>
                <a:tab pos="852805" algn="l"/>
              </a:tabLst>
            </a:pPr>
            <a:r>
              <a:rPr lang="cs-CZ" dirty="0">
                <a:ea typeface="Calibri" panose="020F0502020204030204" pitchFamily="34" charset="0"/>
              </a:rPr>
              <a:t>Atd.</a:t>
            </a:r>
          </a:p>
        </p:txBody>
      </p:sp>
    </p:spTree>
    <p:extLst>
      <p:ext uri="{BB962C8B-B14F-4D97-AF65-F5344CB8AC3E}">
        <p14:creationId xmlns:p14="http://schemas.microsoft.com/office/powerpoint/2010/main" val="240188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studia ekonomické geografie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Geografie jako vědní disciplína je jedním z nejstarších vědních oborů.</a:t>
            </a:r>
          </a:p>
          <a:p>
            <a:pPr marL="230400" marR="21399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 nejstarších obdobích lidské civilizace člověk poznal, že zemský povrch se mění v prostoru a čase, tj. že má na různých místech různý charakter.</a:t>
            </a:r>
          </a:p>
          <a:p>
            <a:pPr marL="230400" marR="89471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Z poznávacích i praktických důvodů člověk vytvořil vlastní informační systém, jakož i metodu zaznamenávání.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69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starověk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/>
              </a:rPr>
              <a:t>Starověk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Rozvíjely se dva směry geografie: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  <a:tab pos="5178425" algn="l"/>
              </a:tabLst>
            </a:pPr>
            <a:r>
              <a:rPr lang="cs-CZ" dirty="0">
                <a:cs typeface="Trebuchet MS"/>
              </a:rPr>
              <a:t>1) Popisná regionální geografie (tzv. chorografie)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dirty="0">
                <a:cs typeface="Trebuchet MS"/>
              </a:rPr>
              <a:t>2) </a:t>
            </a:r>
            <a:r>
              <a:rPr lang="cs-CZ" dirty="0" err="1">
                <a:cs typeface="Trebuchet MS"/>
              </a:rPr>
              <a:t>Matematicko</a:t>
            </a:r>
            <a:r>
              <a:rPr lang="cs-CZ" dirty="0">
                <a:cs typeface="Trebuchet MS"/>
              </a:rPr>
              <a:t>–geografický směr poznání.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  <a:tab pos="7320915" algn="l"/>
              </a:tabLst>
            </a:pPr>
            <a:endParaRPr lang="cs-CZ" sz="2400" dirty="0">
              <a:cs typeface="Trebuchet MS"/>
            </a:endParaRP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  <a:tab pos="7320915" algn="l"/>
              </a:tabLst>
            </a:pPr>
            <a:r>
              <a:rPr lang="cs-CZ" sz="2400" dirty="0">
                <a:cs typeface="Trebuchet MS"/>
              </a:rPr>
              <a:t>První studie prostorových aspektů ekonomických aktivit na Zemi lze nalézt v díle Geographica od Strabona, napsaném asi před 2000 lety.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9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středověk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200"/>
              </a:spcBef>
            </a:pPr>
            <a:r>
              <a:rPr lang="cs-CZ" sz="2400" b="1" dirty="0">
                <a:cs typeface="Arial"/>
              </a:rPr>
              <a:t>Středověk</a:t>
            </a:r>
          </a:p>
          <a:p>
            <a:pPr marL="230400" indent="-230400">
              <a:lnSpc>
                <a:spcPct val="100000"/>
              </a:lnSpc>
              <a:spcBef>
                <a:spcPts val="1200"/>
              </a:spcBef>
            </a:pPr>
            <a:r>
              <a:rPr lang="cs-CZ" sz="2400" dirty="0">
                <a:cs typeface="Trebuchet MS"/>
              </a:rPr>
              <a:t>Geografie se rozvíjela ve formách: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tabLst>
                <a:tab pos="756920" algn="l"/>
              </a:tabLst>
            </a:pPr>
            <a:r>
              <a:rPr lang="cs-CZ" dirty="0">
                <a:cs typeface="Trebuchet MS"/>
              </a:rPr>
              <a:t>Popis regionů – spojeno s rozvojem obchodování.</a:t>
            </a:r>
          </a:p>
          <a:p>
            <a:pPr marL="687600" lvl="1" indent="-2304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tabLst>
                <a:tab pos="756920" algn="l"/>
              </a:tabLst>
            </a:pPr>
            <a:r>
              <a:rPr lang="cs-CZ" dirty="0">
                <a:cs typeface="Trebuchet MS"/>
              </a:rPr>
              <a:t>Tvorba map.</a:t>
            </a:r>
          </a:p>
          <a:p>
            <a:pPr marL="687600" marR="252095" lvl="1" indent="-2304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tabLst>
                <a:tab pos="756920" algn="l"/>
              </a:tabLst>
            </a:pPr>
            <a:r>
              <a:rPr lang="cs-CZ" dirty="0">
                <a:cs typeface="Trebuchet MS"/>
              </a:rPr>
              <a:t>Ve 14.–16. století – vznik teoretických i konkrétních ekonomicko-geografických prací.</a:t>
            </a:r>
          </a:p>
          <a:p>
            <a:pPr marL="687600" marR="523240" lvl="1" indent="-2304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tabLst>
                <a:tab pos="756920" algn="l"/>
              </a:tabLst>
            </a:pPr>
            <a:r>
              <a:rPr lang="cs-CZ" dirty="0">
                <a:cs typeface="Trebuchet MS"/>
              </a:rPr>
              <a:t>1567 – byla vydána ekonomicko-geografická kniha florentského kupce Lodovica Guicciardiniho „Popis Nizozemska“.</a:t>
            </a:r>
          </a:p>
          <a:p>
            <a:pPr marL="1144800" marR="5080" lvl="3" indent="-2304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tabLst>
                <a:tab pos="1156335" algn="l"/>
              </a:tabLst>
            </a:pPr>
            <a:r>
              <a:rPr lang="cs-CZ" sz="2400" dirty="0">
                <a:cs typeface="Trebuchet MS"/>
              </a:rPr>
              <a:t>1. část – charakteristika přírody, obyvatelstva a hospodářství, úloha moře, řemesel, obchodu, řízení státu.</a:t>
            </a:r>
          </a:p>
          <a:p>
            <a:pPr marL="1144800" lvl="3" indent="-2304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tabLst>
                <a:tab pos="1156335" algn="l"/>
              </a:tabLst>
            </a:pPr>
            <a:r>
              <a:rPr lang="cs-CZ" sz="2400" dirty="0">
                <a:cs typeface="Trebuchet MS"/>
              </a:rPr>
              <a:t>2. část – popis 17 provincií, největší pozornost věnována městům.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695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17. století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17. století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Rozvoj metod v geografii:</a:t>
            </a:r>
          </a:p>
          <a:p>
            <a:pPr marL="687600" marR="355600" lvl="2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Induktivní metoda – od částí a faktů k obecným tvrzením – Francis Bacon.</a:t>
            </a:r>
          </a:p>
          <a:p>
            <a:pPr marL="687600" marR="5080" lvl="2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Deduktivní metoda – od obecného ke specifickému – René Descartes.</a:t>
            </a:r>
          </a:p>
          <a:p>
            <a:pPr marL="230400" marR="2222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Geografické poznatky doby shrnuty v knize Bernarda Varenia – Obecná geografie (orig. </a:t>
            </a:r>
            <a:r>
              <a:rPr lang="cs-CZ" sz="2400" i="1" dirty="0">
                <a:cs typeface="Trebuchet MS"/>
              </a:rPr>
              <a:t>Geographia Generalis</a:t>
            </a:r>
            <a:r>
              <a:rPr lang="cs-CZ" sz="2400" dirty="0">
                <a:cs typeface="Trebuchet MS"/>
              </a:rPr>
              <a:t>).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437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18. a 19. století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1029545" cy="5535638"/>
          </a:xfrm>
        </p:spPr>
        <p:txBody>
          <a:bodyPr>
            <a:noAutofit/>
          </a:bodyPr>
          <a:lstStyle/>
          <a:p>
            <a:pPr marL="230400" indent="-230400">
              <a:spcBef>
                <a:spcPts val="1800"/>
              </a:spcBef>
            </a:pPr>
            <a:r>
              <a:rPr lang="cs-CZ" sz="2400" b="1" dirty="0">
                <a:cs typeface="Trebuchet MS"/>
              </a:rPr>
              <a:t>18. a 19. století</a:t>
            </a:r>
          </a:p>
          <a:p>
            <a:pPr marL="230400" indent="-230400">
              <a:spcBef>
                <a:spcPts val="1800"/>
              </a:spcBef>
              <a:tabLst>
                <a:tab pos="354965" algn="l"/>
              </a:tabLst>
            </a:pPr>
            <a:r>
              <a:rPr lang="cs-CZ" sz="2400" dirty="0">
                <a:cs typeface="Arial"/>
              </a:rPr>
              <a:t>Carl Ritter:</a:t>
            </a:r>
          </a:p>
          <a:p>
            <a:pPr marL="687600" lvl="2" indent="-230400"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Rozvoj historického přístupu v geografii.</a:t>
            </a:r>
          </a:p>
          <a:p>
            <a:pPr marL="687600" lvl="2" indent="-230400"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19-svazková studie „Zeměvěda“ (obecná srovnávací geografie).</a:t>
            </a:r>
          </a:p>
          <a:p>
            <a:pPr marL="687600" lvl="2" indent="-230400"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Snaha o kvantifikaci prostorových vztahů.</a:t>
            </a:r>
          </a:p>
          <a:p>
            <a:pPr marL="230400" indent="-230400">
              <a:spcBef>
                <a:spcPts val="1800"/>
              </a:spcBef>
              <a:tabLst>
                <a:tab pos="354965" algn="l"/>
              </a:tabLst>
            </a:pPr>
            <a:r>
              <a:rPr lang="cs-CZ" sz="2400" u="sng" dirty="0">
                <a:cs typeface="Arial"/>
              </a:rPr>
              <a:t>Počátky moderní geografie:</a:t>
            </a:r>
          </a:p>
          <a:p>
            <a:pPr marL="687600" lvl="2" indent="-230400"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A. Humboldt (1769–1859) – komplexní geografie</a:t>
            </a:r>
          </a:p>
          <a:p>
            <a:pPr marL="687600" lvl="2" indent="-230400"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C. Ritter (1779–1859) – ekonomická geografie</a:t>
            </a:r>
          </a:p>
          <a:p>
            <a:pPr marL="687600" marR="5080" lvl="2" indent="-230400">
              <a:lnSpc>
                <a:spcPts val="2380"/>
              </a:lnSpc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F. Ratzel (1844–1904) – politická geografie (geografický determinismus)</a:t>
            </a:r>
          </a:p>
          <a:p>
            <a:pPr marL="687600" lvl="2" indent="-230400">
              <a:spcBef>
                <a:spcPts val="18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P. Vidal de la Blache (1843–1918) – regionální geografie (geografický posibilismus)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0381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18. a 19. století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18. a 19. století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Vznik dalších podoborů ekonomické geografie.</a:t>
            </a:r>
          </a:p>
          <a:p>
            <a:pPr marL="687600" marR="5080" lvl="2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Převládá však ztotožňování významu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geografického a prostorového.</a:t>
            </a:r>
          </a:p>
          <a:p>
            <a:pPr marL="687600" marR="5080" lvl="2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Degradace geografie na obor studující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pouze prostorové uspořádání různých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jevů (bez studia podmíněností, sítí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vazeb, aktérů, vysvětlení problémů,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apod.).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5" name="Obrázek 4" descr="Obsah obrázku text&#10;&#10;Popis byl vytvořen automaticky">
            <a:extLst>
              <a:ext uri="{FF2B5EF4-FFF2-40B4-BE49-F238E27FC236}">
                <a16:creationId xmlns:a16="http://schemas.microsoft.com/office/drawing/2014/main" id="{4A2976FF-98FB-4CE9-BC51-544B0EA6B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911" y="2636195"/>
            <a:ext cx="4837889" cy="362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925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19. a 20. století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19. a 20. století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Inventarizace geografického rozmístění jevů – popis.</a:t>
            </a:r>
          </a:p>
          <a:p>
            <a:pPr marL="230400" marR="85280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Sledovaní vzájemných vztahů a podmíněností v rozmístění, v tendencích ve vývoji prostorové diferenciace.</a:t>
            </a:r>
          </a:p>
          <a:p>
            <a:pPr marL="687600" marR="5080" lvl="2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Studium vlivu přírodního prostředí na člověka – teorie klimatického determinismu, např. Ellsworth Huntington </a:t>
            </a:r>
            <a:r>
              <a:rPr lang="cs-CZ" sz="2400" i="1" dirty="0">
                <a:cs typeface="Trebuchet MS"/>
              </a:rPr>
              <a:t>(vyvráceno)</a:t>
            </a:r>
            <a:r>
              <a:rPr lang="cs-CZ" sz="2400" dirty="0">
                <a:cs typeface="Trebuchet MS"/>
              </a:rPr>
              <a:t>.</a:t>
            </a:r>
          </a:p>
          <a:p>
            <a:pPr marL="687600" marR="234950" lvl="2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  <a:tab pos="3982720" algn="l"/>
              </a:tabLst>
            </a:pPr>
            <a:r>
              <a:rPr lang="cs-CZ" sz="2400" dirty="0">
                <a:cs typeface="Trebuchet MS"/>
              </a:rPr>
              <a:t>Teoretické modely zpracovávali – např. Johann Heinrich von Thünen, Alfred Weber, Walter Christaller, počátek teorií jádro vs. periferie.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Diskuse idiografického a nomotetického přístupu.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021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EG – 20. století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20. století</a:t>
            </a:r>
          </a:p>
          <a:p>
            <a:pPr marL="230400" marR="1157605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Hledání možností generalizace geografických poznatků (tj. </a:t>
            </a:r>
            <a:r>
              <a:rPr lang="cs-CZ" sz="2400" i="1" dirty="0">
                <a:cs typeface="Trebuchet MS"/>
              </a:rPr>
              <a:t>nomotetický</a:t>
            </a:r>
            <a:r>
              <a:rPr lang="cs-CZ" sz="2400" dirty="0">
                <a:cs typeface="Trebuchet MS"/>
              </a:rPr>
              <a:t> přístup).</a:t>
            </a:r>
          </a:p>
          <a:p>
            <a:pPr marL="230400" marR="5080" lvl="1" indent="-230400">
              <a:lnSpc>
                <a:spcPct val="100000"/>
              </a:lnSpc>
              <a:spcBef>
                <a:spcPts val="2400"/>
              </a:spcBef>
              <a:buSzPct val="100000"/>
              <a:buFont typeface="Arial"/>
              <a:buChar char="•"/>
              <a:tabLst>
                <a:tab pos="756285" algn="l"/>
                <a:tab pos="756920" algn="l"/>
              </a:tabLst>
            </a:pPr>
            <a:r>
              <a:rPr lang="cs-CZ" dirty="0">
                <a:cs typeface="Trebuchet MS"/>
              </a:rPr>
              <a:t>Kvantitativní metody – William Garrison, Brian Berry, Waldo Tobler, Peter Haggett, William Bunge a další.</a:t>
            </a:r>
          </a:p>
          <a:p>
            <a:pPr marL="800100" marR="5080" lvl="2" indent="-342900">
              <a:lnSpc>
                <a:spcPct val="100000"/>
              </a:lnSpc>
              <a:spcBef>
                <a:spcPts val="2400"/>
              </a:spcBef>
              <a:buSzPct val="100000"/>
              <a:buFont typeface="Wingdings" panose="05000000000000000000" pitchFamily="2" charset="2"/>
              <a:buChar char="Ø"/>
              <a:tabLst>
                <a:tab pos="756285" algn="l"/>
                <a:tab pos="756920" algn="l"/>
              </a:tabLst>
            </a:pPr>
            <a:r>
              <a:rPr lang="cs-CZ" sz="2400" dirty="0">
                <a:cs typeface="Trebuchet MS"/>
              </a:rPr>
              <a:t>Vyvráceno prací T. Hägerstranda.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Trebuchet MS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Rozvoj kvantifikace a kvantitativních přístupů.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Rozvoj exaktních metod a moderních výpočetních technik.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50756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5652</TotalTime>
  <Words>903</Words>
  <Application>Microsoft Macintosh PowerPoint</Application>
  <PresentationFormat>Širokoúhlá obrazovka</PresentationFormat>
  <Paragraphs>108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Úvod do ekonomické geografie:  Vývoj myšlení v ekonomické geografii,  základní koncepty a pojmy</vt:lpstr>
      <vt:lpstr>Základní třídění geografických věd</vt:lpstr>
      <vt:lpstr>Rozdělení geografických věd</vt:lpstr>
      <vt:lpstr>Humánní (sociální) geografie</vt:lpstr>
      <vt:lpstr>Výuka ekonomické geografie na KGE</vt:lpstr>
      <vt:lpstr>Předmět studia ekonomické geografie</vt:lpstr>
      <vt:lpstr>Zaměření ekonomické geografie (1)</vt:lpstr>
      <vt:lpstr>Zaměření ekonomické geografie (2)</vt:lpstr>
      <vt:lpstr>Historie studia ekonomické geografie</vt:lpstr>
      <vt:lpstr>Historie EG – starověk</vt:lpstr>
      <vt:lpstr>Historie EG – středověk</vt:lpstr>
      <vt:lpstr>Historie EG – 17. století</vt:lpstr>
      <vt:lpstr>Historie EG – 18. a 19. století (1)</vt:lpstr>
      <vt:lpstr>Historie EG – 18. a 19. století (2)</vt:lpstr>
      <vt:lpstr>Historie EG – 19. a 20. století</vt:lpstr>
      <vt:lpstr>Historie EG – 20. století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586</cp:revision>
  <cp:lastPrinted>2018-05-03T10:32:36Z</cp:lastPrinted>
  <dcterms:created xsi:type="dcterms:W3CDTF">2018-02-21T15:06:23Z</dcterms:created>
  <dcterms:modified xsi:type="dcterms:W3CDTF">2022-03-21T14:37:35Z</dcterms:modified>
</cp:coreProperties>
</file>