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7"/>
  </p:notesMasterIdLst>
  <p:sldIdLst>
    <p:sldId id="366" r:id="rId2"/>
    <p:sldId id="280" r:id="rId3"/>
    <p:sldId id="284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72" r:id="rId15"/>
    <p:sldId id="270" r:id="rId16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81387" autoAdjust="0"/>
  </p:normalViewPr>
  <p:slideViewPr>
    <p:cSldViewPr>
      <p:cViewPr varScale="1">
        <p:scale>
          <a:sx n="92" d="100"/>
          <a:sy n="92" d="100"/>
        </p:scale>
        <p:origin x="23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Masopust" userId="22bed1e6fdd9d429" providerId="LiveId" clId="{6A534A6F-6F0E-465D-822F-18EEB8E091BB}"/>
    <pc:docChg chg="custSel modSld">
      <pc:chgData name="Pavel Masopust" userId="22bed1e6fdd9d429" providerId="LiveId" clId="{6A534A6F-6F0E-465D-822F-18EEB8E091BB}" dt="2022-12-22T10:54:07.594" v="113" actId="2"/>
      <pc:docMkLst>
        <pc:docMk/>
      </pc:docMkLst>
      <pc:sldChg chg="modSp mod">
        <pc:chgData name="Pavel Masopust" userId="22bed1e6fdd9d429" providerId="LiveId" clId="{6A534A6F-6F0E-465D-822F-18EEB8E091BB}" dt="2022-12-22T10:52:30.348" v="23" actId="2"/>
        <pc:sldMkLst>
          <pc:docMk/>
          <pc:sldMk cId="0" sldId="280"/>
        </pc:sldMkLst>
        <pc:spChg chg="mod">
          <ac:chgData name="Pavel Masopust" userId="22bed1e6fdd9d429" providerId="LiveId" clId="{6A534A6F-6F0E-465D-822F-18EEB8E091BB}" dt="2022-12-22T10:52:30.348" v="23" actId="2"/>
          <ac:spMkLst>
            <pc:docMk/>
            <pc:sldMk cId="0" sldId="280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6A534A6F-6F0E-465D-822F-18EEB8E091BB}" dt="2022-12-22T10:52:43.689" v="39" actId="2"/>
        <pc:sldMkLst>
          <pc:docMk/>
          <pc:sldMk cId="951915277" sldId="356"/>
        </pc:sldMkLst>
        <pc:spChg chg="mod">
          <ac:chgData name="Pavel Masopust" userId="22bed1e6fdd9d429" providerId="LiveId" clId="{6A534A6F-6F0E-465D-822F-18EEB8E091BB}" dt="2022-12-22T10:52:43.689" v="39" actId="2"/>
          <ac:spMkLst>
            <pc:docMk/>
            <pc:sldMk cId="951915277" sldId="356"/>
            <ac:spMk id="149507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2:50.209" v="47" actId="2"/>
        <pc:sldMkLst>
          <pc:docMk/>
          <pc:sldMk cId="3722887934" sldId="357"/>
        </pc:sldMkLst>
        <pc:spChg chg="mod">
          <ac:chgData name="Pavel Masopust" userId="22bed1e6fdd9d429" providerId="LiveId" clId="{6A534A6F-6F0E-465D-822F-18EEB8E091BB}" dt="2022-12-22T10:52:50.209" v="47" actId="2"/>
          <ac:spMkLst>
            <pc:docMk/>
            <pc:sldMk cId="3722887934" sldId="357"/>
            <ac:spMk id="150531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08.149" v="59" actId="2"/>
        <pc:sldMkLst>
          <pc:docMk/>
          <pc:sldMk cId="1707680045" sldId="358"/>
        </pc:sldMkLst>
        <pc:spChg chg="mod">
          <ac:chgData name="Pavel Masopust" userId="22bed1e6fdd9d429" providerId="LiveId" clId="{6A534A6F-6F0E-465D-822F-18EEB8E091BB}" dt="2022-12-22T10:53:08.149" v="59" actId="2"/>
          <ac:spMkLst>
            <pc:docMk/>
            <pc:sldMk cId="1707680045" sldId="358"/>
            <ac:spMk id="81925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13.442" v="65" actId="2"/>
        <pc:sldMkLst>
          <pc:docMk/>
          <pc:sldMk cId="2824091561" sldId="359"/>
        </pc:sldMkLst>
        <pc:spChg chg="mod">
          <ac:chgData name="Pavel Masopust" userId="22bed1e6fdd9d429" providerId="LiveId" clId="{6A534A6F-6F0E-465D-822F-18EEB8E091BB}" dt="2022-12-22T10:53:13.442" v="65" actId="2"/>
          <ac:spMkLst>
            <pc:docMk/>
            <pc:sldMk cId="2824091561" sldId="359"/>
            <ac:spMk id="152579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25.609" v="72" actId="2"/>
        <pc:sldMkLst>
          <pc:docMk/>
          <pc:sldMk cId="2508513300" sldId="360"/>
        </pc:sldMkLst>
        <pc:spChg chg="mod">
          <ac:chgData name="Pavel Masopust" userId="22bed1e6fdd9d429" providerId="LiveId" clId="{6A534A6F-6F0E-465D-822F-18EEB8E091BB}" dt="2022-12-22T10:53:25.609" v="72" actId="2"/>
          <ac:spMkLst>
            <pc:docMk/>
            <pc:sldMk cId="2508513300" sldId="360"/>
            <ac:spMk id="153603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43.657" v="79" actId="2"/>
        <pc:sldMkLst>
          <pc:docMk/>
          <pc:sldMk cId="3685539182" sldId="361"/>
        </pc:sldMkLst>
        <pc:spChg chg="mod">
          <ac:chgData name="Pavel Masopust" userId="22bed1e6fdd9d429" providerId="LiveId" clId="{6A534A6F-6F0E-465D-822F-18EEB8E091BB}" dt="2022-12-22T10:53:43.657" v="79" actId="2"/>
          <ac:spMkLst>
            <pc:docMk/>
            <pc:sldMk cId="3685539182" sldId="361"/>
            <ac:spMk id="129027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48.388" v="89" actId="2"/>
        <pc:sldMkLst>
          <pc:docMk/>
          <pc:sldMk cId="237944166" sldId="362"/>
        </pc:sldMkLst>
        <pc:spChg chg="mod">
          <ac:chgData name="Pavel Masopust" userId="22bed1e6fdd9d429" providerId="LiveId" clId="{6A534A6F-6F0E-465D-822F-18EEB8E091BB}" dt="2022-12-22T10:53:48.388" v="89" actId="2"/>
          <ac:spMkLst>
            <pc:docMk/>
            <pc:sldMk cId="237944166" sldId="362"/>
            <ac:spMk id="129027" creationId="{00000000-0000-0000-0000-000000000000}"/>
          </ac:spMkLst>
        </pc:spChg>
      </pc:sldChg>
      <pc:sldChg chg="modSp mod">
        <pc:chgData name="Pavel Masopust" userId="22bed1e6fdd9d429" providerId="LiveId" clId="{6A534A6F-6F0E-465D-822F-18EEB8E091BB}" dt="2022-12-22T10:53:50.190" v="91" actId="2"/>
        <pc:sldMkLst>
          <pc:docMk/>
          <pc:sldMk cId="459796322" sldId="363"/>
        </pc:sldMkLst>
        <pc:spChg chg="mod">
          <ac:chgData name="Pavel Masopust" userId="22bed1e6fdd9d429" providerId="LiveId" clId="{6A534A6F-6F0E-465D-822F-18EEB8E091BB}" dt="2022-12-22T10:53:50.190" v="91" actId="2"/>
          <ac:spMkLst>
            <pc:docMk/>
            <pc:sldMk cId="459796322" sldId="363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A534A6F-6F0E-465D-822F-18EEB8E091BB}" dt="2022-12-22T10:53:55.329" v="98" actId="2"/>
        <pc:sldMkLst>
          <pc:docMk/>
          <pc:sldMk cId="3465500698" sldId="364"/>
        </pc:sldMkLst>
        <pc:spChg chg="mod">
          <ac:chgData name="Pavel Masopust" userId="22bed1e6fdd9d429" providerId="LiveId" clId="{6A534A6F-6F0E-465D-822F-18EEB8E091BB}" dt="2022-12-22T10:53:55.329" v="98" actId="2"/>
          <ac:spMkLst>
            <pc:docMk/>
            <pc:sldMk cId="3465500698" sldId="364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A534A6F-6F0E-465D-822F-18EEB8E091BB}" dt="2022-12-22T10:54:01.379" v="101" actId="2"/>
        <pc:sldMkLst>
          <pc:docMk/>
          <pc:sldMk cId="826495355" sldId="365"/>
        </pc:sldMkLst>
        <pc:spChg chg="mod">
          <ac:chgData name="Pavel Masopust" userId="22bed1e6fdd9d429" providerId="LiveId" clId="{6A534A6F-6F0E-465D-822F-18EEB8E091BB}" dt="2022-12-22T10:54:01.379" v="101" actId="2"/>
          <ac:spMkLst>
            <pc:docMk/>
            <pc:sldMk cId="826495355" sldId="365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A534A6F-6F0E-465D-822F-18EEB8E091BB}" dt="2022-12-22T10:52:18.076" v="14" actId="2"/>
        <pc:sldMkLst>
          <pc:docMk/>
          <pc:sldMk cId="4032375843" sldId="366"/>
        </pc:sldMkLst>
        <pc:spChg chg="mod">
          <ac:chgData name="Pavel Masopust" userId="22bed1e6fdd9d429" providerId="LiveId" clId="{6A534A6F-6F0E-465D-822F-18EEB8E091BB}" dt="2022-12-22T10:52:18.076" v="14" actId="2"/>
          <ac:spMkLst>
            <pc:docMk/>
            <pc:sldMk cId="4032375843" sldId="366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6A534A6F-6F0E-465D-822F-18EEB8E091BB}" dt="2022-12-22T10:54:07.594" v="113" actId="2"/>
        <pc:sldMkLst>
          <pc:docMk/>
          <pc:sldMk cId="797285816" sldId="372"/>
        </pc:sldMkLst>
        <pc:spChg chg="mod">
          <ac:chgData name="Pavel Masopust" userId="22bed1e6fdd9d429" providerId="LiveId" clId="{6A534A6F-6F0E-465D-822F-18EEB8E091BB}" dt="2022-12-22T10:54:04.721" v="104" actId="2"/>
          <ac:spMkLst>
            <pc:docMk/>
            <pc:sldMk cId="797285816" sldId="372"/>
            <ac:spMk id="2" creationId="{F15944BE-8B6D-17CA-ECC5-BE2A8316B785}"/>
          </ac:spMkLst>
        </pc:spChg>
        <pc:spChg chg="mod">
          <ac:chgData name="Pavel Masopust" userId="22bed1e6fdd9d429" providerId="LiveId" clId="{6A534A6F-6F0E-465D-822F-18EEB8E091BB}" dt="2022-12-22T10:54:07.594" v="113" actId="2"/>
          <ac:spMkLst>
            <pc:docMk/>
            <pc:sldMk cId="797285816" sldId="372"/>
            <ac:spMk id="3" creationId="{2DE7C50C-AFE0-DAD8-BA8F-A92ADC812CD4}"/>
          </ac:spMkLst>
        </pc:spChg>
      </pc:sldChg>
    </pc:docChg>
  </pc:docChgLst>
  <pc:docChgLst>
    <pc:chgData name="Pavel Masopust" userId="22bed1e6fdd9d429" providerId="LiveId" clId="{64DCB6C5-1179-4051-AB74-0A554B6AD53D}"/>
    <pc:docChg chg="modSld">
      <pc:chgData name="Pavel Masopust" userId="22bed1e6fdd9d429" providerId="LiveId" clId="{64DCB6C5-1179-4051-AB74-0A554B6AD53D}" dt="2021-09-01T13:14:33.177" v="4" actId="6549"/>
      <pc:docMkLst>
        <pc:docMk/>
      </pc:docMkLst>
      <pc:sldChg chg="modSp mod">
        <pc:chgData name="Pavel Masopust" userId="22bed1e6fdd9d429" providerId="LiveId" clId="{64DCB6C5-1179-4051-AB74-0A554B6AD53D}" dt="2021-09-01T13:14:33.177" v="4" actId="6549"/>
        <pc:sldMkLst>
          <pc:docMk/>
          <pc:sldMk cId="0" sldId="280"/>
        </pc:sldMkLst>
        <pc:spChg chg="mod">
          <ac:chgData name="Pavel Masopust" userId="22bed1e6fdd9d429" providerId="LiveId" clId="{64DCB6C5-1179-4051-AB74-0A554B6AD53D}" dt="2021-09-01T13:14:33.177" v="4" actId="6549"/>
          <ac:spMkLst>
            <pc:docMk/>
            <pc:sldMk cId="0" sldId="280"/>
            <ac:spMk id="3077" creationId="{5044A833-3CB8-4552-A052-790AA88BE4E9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24.01.2023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Zde doporučuji „zopakovat totéž jinak“, aby se to jednak výrazněji vyzdvihlo, jednak to bylo již na počátku lépe osvětleno. 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Zde doporučuji „zopakovat totéž jinak“, aby se to jednak výrazněji vyzdvihlo, jednak to bylo již na počátku lépe osvětleno. 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358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255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4207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ysport.org/assessment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fyzweb.cz/materialy/peer-instructio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.muni.cz/th/mw22o/DP_MM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16177482_Development_and_application_of_a_four-tier_test_to_assess_pre-service_physics_teachers%27_misconceptions_about_geometrical_optics" TargetMode="External"/><Relationship Id="rId2" Type="http://schemas.openxmlformats.org/officeDocument/2006/relationships/hyperlink" Target="https://www.csicr.cz/cz/Dokumenty/Publikace-a-ostatni-vystupy/Uvolnene-ulohy-z-TIMSS-201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9462" y="1336595"/>
            <a:ext cx="91440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Konceptuální fyzika, konceptuální testy, metoda Peer Instruction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u="sng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2C0AD-A04E-0FC9-46DC-83F60F814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1" y="2151063"/>
            <a:ext cx="88773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758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603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Konceptuální fyzika, konceptuální testy, metoda Peer Instruction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Plzeň</a:t>
            </a:r>
            <a:r>
              <a:rPr lang="en-US" altLang="cs-CZ" sz="2400" b="1" dirty="0"/>
              <a:t> jaro 20</a:t>
            </a:r>
            <a:r>
              <a:rPr lang="cs-CZ" altLang="cs-CZ" sz="2400" b="1" dirty="0"/>
              <a:t>2</a:t>
            </a:r>
            <a:r>
              <a:rPr lang="en-US" altLang="cs-CZ" sz="2400" b="1" dirty="0"/>
              <a:t>1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u="sng" dirty="0"/>
              <a:t>Oddělení</a:t>
            </a:r>
            <a:r>
              <a:rPr lang="en-GB" altLang="cs-CZ" sz="2400" b="1" u="sng" dirty="0"/>
              <a:t> fyziky, katedra matematiky, fyziky a technické výchovy</a:t>
            </a:r>
            <a:r>
              <a:rPr lang="cs-CZ" altLang="cs-CZ" sz="2400" b="1" u="sng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v Plzni,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u="sng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SHRNUTÍ Z MINULÉ PŘEDNÁŠKY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Byl diskutován historický vývoj v ČR a v USA a identifikovány zásadní „sporné body“ v DF a fyzikálním vzdělávání řešené po mnoho desetiletí.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1200" dirty="0"/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1) Jaká je pozice DF na ose pedagog.-fyzika (různá pojetí DF)?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2) Jak má být výuka fyziky nastavena na ose matematický formalismus-kvalitativní porozumění zákl. principům?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3) Jak má být výuka fyzika pojata na ose méně témat do hloubky-více témat přehledově do šířky.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12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Poslední dvě témata předmětem rozporů i v rozhovorech s profi fyziky o výuce F (Kolář a Žák, 2020). 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Problém 2 → konceptuální fyzika (</a:t>
            </a:r>
            <a:r>
              <a:rPr lang="cs-CZ" altLang="cs-CZ" sz="2400" i="1" dirty="0"/>
              <a:t>opakování ze ZRHV: co je koncept?, jaký je jeho vztah k prekonceptu?) 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cs-CZ" sz="1600" baseline="-25000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ZROD KONCEPTU</a:t>
            </a:r>
            <a:r>
              <a:rPr lang="cs-CZ" altLang="cs-CZ" sz="3200" b="1" dirty="0">
                <a:solidFill>
                  <a:schemeClr val="bg2"/>
                </a:solidFill>
              </a:rPr>
              <a:t>Á</a:t>
            </a:r>
            <a:r>
              <a:rPr lang="en-US" altLang="cs-CZ" sz="3200" b="1" dirty="0">
                <a:solidFill>
                  <a:schemeClr val="bg2"/>
                </a:solidFill>
              </a:rPr>
              <a:t>LN</a:t>
            </a:r>
            <a:r>
              <a:rPr lang="cs-CZ" altLang="cs-CZ" sz="3200" b="1" dirty="0">
                <a:solidFill>
                  <a:schemeClr val="bg2"/>
                </a:solidFill>
              </a:rPr>
              <a:t>Í</a:t>
            </a:r>
            <a:r>
              <a:rPr lang="en-US" altLang="cs-CZ" sz="3200" b="1" dirty="0">
                <a:solidFill>
                  <a:schemeClr val="bg2"/>
                </a:solidFill>
              </a:rPr>
              <a:t> FY</a:t>
            </a:r>
            <a:r>
              <a:rPr lang="cs-CZ" altLang="cs-CZ" sz="3200" b="1" dirty="0">
                <a:solidFill>
                  <a:schemeClr val="bg2"/>
                </a:solidFill>
              </a:rPr>
              <a:t>Z</a:t>
            </a:r>
            <a:r>
              <a:rPr lang="en-US" altLang="cs-CZ" sz="3200" b="1" dirty="0">
                <a:solidFill>
                  <a:schemeClr val="bg2"/>
                </a:solidFill>
              </a:rPr>
              <a:t>IK</a:t>
            </a:r>
            <a:r>
              <a:rPr lang="cs-CZ" altLang="cs-CZ" sz="3200" b="1" dirty="0">
                <a:solidFill>
                  <a:schemeClr val="bg2"/>
                </a:solidFill>
              </a:rPr>
              <a:t>Y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6248286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Koncept. fyzika – přístup k výuce fyziky, důraz na kvalitativní pochopení a omezení matemat. výpočtů (Hewitt, 1990)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Spojena se jménem P. G. Hewitta (</a:t>
            </a:r>
            <a:r>
              <a:rPr lang="en-US" altLang="cs-CZ" sz="2400" dirty="0"/>
              <a:t>*</a:t>
            </a:r>
            <a:r>
              <a:rPr lang="cs-CZ" altLang="cs-CZ" sz="2400" dirty="0"/>
              <a:t>1931</a:t>
            </a:r>
            <a:r>
              <a:rPr lang="en-US" altLang="cs-CZ" sz="2400" dirty="0"/>
              <a:t>), ov</a:t>
            </a:r>
            <a:r>
              <a:rPr lang="cs-CZ" altLang="cs-CZ" sz="2400" dirty="0"/>
              <a:t>š</a:t>
            </a:r>
            <a:r>
              <a:rPr lang="en-US" altLang="cs-CZ" sz="2400" dirty="0"/>
              <a:t>em</a:t>
            </a:r>
            <a:r>
              <a:rPr lang="cs-CZ" altLang="cs-CZ" sz="2400" dirty="0"/>
              <a:t> řada předchůdců</a:t>
            </a:r>
            <a:r>
              <a:rPr lang="en-US" altLang="cs-CZ" sz="2400" dirty="0"/>
              <a:t> </a:t>
            </a:r>
            <a:r>
              <a:rPr lang="cs-CZ" altLang="cs-CZ" sz="2400" dirty="0"/>
              <a:t>(E. Rogers, </a:t>
            </a:r>
            <a:r>
              <a:rPr lang="cs-CZ" altLang="cs-CZ" sz="2400" i="1" dirty="0"/>
              <a:t>Physics for Inquiring Mind</a:t>
            </a:r>
            <a:r>
              <a:rPr lang="cs-CZ" altLang="cs-CZ" sz="2400" dirty="0"/>
              <a:t>, 1960)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1971 – učebnice </a:t>
            </a:r>
            <a:r>
              <a:rPr lang="cs-CZ" altLang="cs-CZ" sz="2400" i="1" dirty="0"/>
              <a:t>Conceptual Physics</a:t>
            </a:r>
            <a:r>
              <a:rPr lang="cs-CZ" altLang="cs-CZ" sz="2400" dirty="0"/>
              <a:t> pro úvodní kurzy na </a:t>
            </a:r>
            <a:r>
              <a:rPr lang="cs-CZ" altLang="cs-CZ" sz="2400" i="1" dirty="0"/>
              <a:t>colleges, </a:t>
            </a:r>
            <a:r>
              <a:rPr lang="cs-CZ" altLang="cs-CZ" sz="2400" dirty="0"/>
              <a:t>později verze pro</a:t>
            </a:r>
            <a:r>
              <a:rPr lang="cs-CZ" altLang="cs-CZ" sz="2400" i="1" dirty="0"/>
              <a:t> high schools.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Ford, 1971: „Jde o </a:t>
            </a:r>
            <a:r>
              <a:rPr lang="cs-CZ" altLang="ja-JP" sz="2400" dirty="0"/>
              <a:t>fyziku bez výpočtů či bez rovnic, ne však o fyziku bez mat.“</a:t>
            </a:r>
            <a:r>
              <a:rPr lang="en-US" altLang="ja-JP" dirty="0">
                <a:ea typeface="MS PGothic" panose="020B0600070205080204" pitchFamily="34" charset="-128"/>
              </a:rPr>
              <a:t> 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Souvislost s teorií konceptuální změny (Posner, 1982) a obecně teorií epistemické změny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3</a:t>
            </a:r>
            <a:endParaRPr lang="en-US" altLang="cs-CZ" sz="1600" baseline="-25000" dirty="0"/>
          </a:p>
        </p:txBody>
      </p:sp>
      <p:pic>
        <p:nvPicPr>
          <p:cNvPr id="149512" name="Picture 8" descr="hewi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286" y="1207272"/>
            <a:ext cx="273685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13" name="Picture 9" descr="kniha-ob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3789363"/>
            <a:ext cx="2403475" cy="30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1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10953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VZNIK KONCEPTUÁLNÍHO TESTU FCI (FORCE CONCEPT INVENTORY)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32405"/>
            <a:ext cx="63245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Publikován 1992 (Hestenes et al.), zásadní nejen pro koncept. fyziku, ale didaktiku F jako celek (Beichner, 2009)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30 (zdánlivě) snadných </a:t>
            </a:r>
            <a:r>
              <a:rPr lang="cs-CZ" altLang="cs-CZ" sz="2400" i="1" dirty="0"/>
              <a:t>multiple-choice </a:t>
            </a:r>
            <a:r>
              <a:rPr lang="cs-CZ" altLang="cs-CZ" sz="2400" dirty="0"/>
              <a:t>otázek na Newtonovy zákony apod.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Ověřování na amerických univerzitách </a:t>
            </a:r>
            <a:r>
              <a:rPr lang="cs-CZ" altLang="cs-CZ" sz="2400" dirty="0">
                <a:cs typeface="Arial" panose="020B0604020202020204" pitchFamily="34" charset="0"/>
              </a:rPr>
              <a:t>→ slabé výsledky studentů (40 – 50 </a:t>
            </a:r>
            <a:r>
              <a:rPr lang="en-US" altLang="cs-CZ" sz="2400" dirty="0">
                <a:cs typeface="Arial" panose="020B0604020202020204" pitchFamily="34" charset="0"/>
              </a:rPr>
              <a:t>%)</a:t>
            </a:r>
            <a:r>
              <a:rPr lang="cs-CZ" altLang="cs-CZ" sz="2400" dirty="0">
                <a:cs typeface="Arial" panose="020B0604020202020204" pitchFamily="34" charset="0"/>
              </a:rPr>
              <a:t> → diskuze o změně směrem ke koncept. fyzice.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>
                <a:cs typeface="Arial" panose="020B0604020202020204" pitchFamily="34" charset="0"/>
              </a:rPr>
              <a:t>prof. Erich Mazur, Harvard – nedostatečné konceptuální porozumění → nová metoda </a:t>
            </a:r>
            <a:r>
              <a:rPr lang="cs-CZ" altLang="cs-CZ" sz="2400" i="1" dirty="0">
                <a:cs typeface="Arial" panose="020B0604020202020204" pitchFamily="34" charset="0"/>
              </a:rPr>
              <a:t>Peer Instruction</a:t>
            </a:r>
            <a:r>
              <a:rPr lang="cs-CZ" altLang="cs-CZ" sz="2400" dirty="0">
                <a:cs typeface="Arial" panose="020B0604020202020204" pitchFamily="34" charset="0"/>
              </a:rPr>
              <a:t> (Mazur, Confessions </a:t>
            </a:r>
            <a:r>
              <a:rPr lang="cs-CZ" altLang="cs-CZ" sz="2400" dirty="0" err="1">
                <a:cs typeface="Arial" panose="020B0604020202020204" pitchFamily="34" charset="0"/>
              </a:rPr>
              <a:t>of</a:t>
            </a:r>
            <a:r>
              <a:rPr lang="cs-CZ" altLang="cs-CZ" sz="2400" dirty="0">
                <a:cs typeface="Arial" panose="020B0604020202020204" pitchFamily="34" charset="0"/>
              </a:rPr>
              <a:t> a</a:t>
            </a:r>
            <a:r>
              <a:rPr lang="cs-CZ" sz="2400" dirty="0"/>
              <a:t> </a:t>
            </a:r>
            <a:r>
              <a:rPr lang="cs-CZ" altLang="cs-CZ" sz="2400" dirty="0" err="1">
                <a:cs typeface="Arial" panose="020B0604020202020204" pitchFamily="34" charset="0"/>
              </a:rPr>
              <a:t>converted</a:t>
            </a:r>
            <a:r>
              <a:rPr lang="cs-CZ" altLang="cs-CZ" sz="2400" dirty="0">
                <a:cs typeface="Arial" panose="020B0604020202020204" pitchFamily="34" charset="0"/>
              </a:rPr>
              <a:t> lecturer, 2009)</a:t>
            </a:r>
            <a:r>
              <a:rPr lang="en-US" altLang="cs-CZ" sz="2400" dirty="0">
                <a:cs typeface="Arial" panose="020B0604020202020204" pitchFamily="34" charset="0"/>
              </a:rPr>
              <a:t>.</a:t>
            </a:r>
            <a:r>
              <a:rPr lang="cs-CZ" altLang="cs-CZ" sz="2400" dirty="0">
                <a:cs typeface="Arial" panose="020B0604020202020204" pitchFamily="34" charset="0"/>
              </a:rPr>
              <a:t>  </a:t>
            </a:r>
            <a:r>
              <a:rPr lang="cs-CZ" altLang="cs-CZ" sz="2400" dirty="0"/>
              <a:t> </a:t>
            </a: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4</a:t>
            </a:r>
            <a:endParaRPr lang="en-US" altLang="cs-CZ" sz="1600" baseline="-25000" dirty="0"/>
          </a:p>
        </p:txBody>
      </p:sp>
      <p:pic>
        <p:nvPicPr>
          <p:cNvPr id="150536" name="Picture 8" descr="maz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00" y="4284664"/>
            <a:ext cx="2819500" cy="211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37" name="Picture 9" descr="obr-F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862" y="1988839"/>
            <a:ext cx="2961138" cy="176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887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ROZVOJ KONCEPTUÁLNÍ FYZIKY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52197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Jeden z dominantních </a:t>
            </a:r>
            <a:r>
              <a:rPr lang="cs-CZ" altLang="cs-CZ" sz="2000" dirty="0" err="1"/>
              <a:t>výzk</a:t>
            </a:r>
            <a:r>
              <a:rPr lang="en-US" altLang="cs-CZ" sz="2000" dirty="0" err="1"/>
              <a:t>umných</a:t>
            </a:r>
            <a:r>
              <a:rPr lang="cs-CZ" altLang="cs-CZ" sz="2000" dirty="0"/>
              <a:t> trendů v DF (Beichner, 2009), 15 </a:t>
            </a:r>
            <a:r>
              <a:rPr lang="en-US" altLang="cs-CZ" sz="2000" dirty="0"/>
              <a:t>% v</a:t>
            </a:r>
            <a:r>
              <a:rPr lang="cs-CZ" altLang="cs-CZ" sz="2000" dirty="0"/>
              <a:t>š</a:t>
            </a:r>
            <a:r>
              <a:rPr lang="en-US" altLang="cs-CZ" sz="2000" dirty="0"/>
              <a:t>e</a:t>
            </a:r>
            <a:r>
              <a:rPr lang="cs-CZ" altLang="cs-CZ" sz="2000" dirty="0"/>
              <a:t>ch článků v prestižních časopisech za roky 2008-2012 (Lin et al., 2014).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Na physport.org 57 konceptuálních testů z různých oblastí fyziky.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ja-JP" sz="2000" dirty="0"/>
              <a:t>Nejznámější koncept. test FCI – 222 článků na WoS, 263 ve Scopusu.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ja-JP" sz="2000" dirty="0"/>
              <a:t>Nárůst účastníků kurzů koncept. fyziky v high schools v USA z 25 tis. na 400 tis. mezi 1987 až 2013</a:t>
            </a:r>
            <a:r>
              <a:rPr lang="cs-CZ" altLang="ja-JP" sz="2400" dirty="0"/>
              <a:t>.</a:t>
            </a:r>
            <a:endParaRPr lang="cs-CZ" altLang="cs-CZ" sz="2400" dirty="0"/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2</a:t>
            </a:r>
            <a:endParaRPr lang="en-US" altLang="cs-CZ" sz="1600" baseline="-25000" dirty="0"/>
          </a:p>
        </p:txBody>
      </p:sp>
      <p:pic>
        <p:nvPicPr>
          <p:cNvPr id="81947" name="Picture 27" descr="enrollment-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0800"/>
            <a:ext cx="3995737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9" name="Picture 29" descr="Wos-FCI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196975"/>
            <a:ext cx="33845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68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VÍCEKROKOVÉ TESTY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5219700" cy="4537075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U všech klasických (one-tier) koncept. testů nezohledněna míra jistoty a fyzikální vysvětlení.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Řešení: vícekrokové konceptuální testy (Gurel et al., 2015).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Two-tier</a:t>
            </a:r>
            <a:r>
              <a:rPr lang="cs-CZ" altLang="cs-CZ" sz="2400" dirty="0"/>
              <a:t> – navíc zdůvodnění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Three-tier</a:t>
            </a:r>
            <a:r>
              <a:rPr lang="cs-CZ" altLang="cs-CZ" sz="2400" dirty="0"/>
              <a:t> – zdůvodnění a míra jistota původní.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Four-tier</a:t>
            </a:r>
            <a:r>
              <a:rPr lang="cs-CZ" altLang="cs-CZ" sz="2400" dirty="0"/>
              <a:t> – míra jistoty, zdůvodnění a míra jistoty.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Výhody – falešně pozitivní odpovědi a vliv „hádání“, nevýhody – dlouhý test, distraktory u vysvětlení.      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  <p:pic>
        <p:nvPicPr>
          <p:cNvPr id="152587" name="Picture 11" descr="three t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96975"/>
            <a:ext cx="3851275" cy="323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589" name="Picture 13" descr="Výsledek obrázku pro tier multiple choice 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869159"/>
            <a:ext cx="3995737" cy="165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09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MODIFIKACE FOUR-TIER TESTU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4752975" cy="4679950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Uvažovány 4 položky z testu geom. optiky (Gurel, 2012), vysvětlení přiřazována k možnostem (Bernklauová, 2019).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Výzkum na vzorku 90 studentů SŠ.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Závěr: Jen malé procento správných odpovědí s vysokou jistotou a správným přiř</a:t>
            </a:r>
            <a:r>
              <a:rPr lang="en-US" altLang="cs-CZ" sz="2400" dirty="0"/>
              <a:t>aze</a:t>
            </a:r>
            <a:r>
              <a:rPr lang="cs-CZ" altLang="cs-CZ" sz="2400" dirty="0"/>
              <a:t>ním zdůvodnění (i u základní otázky jen 11 </a:t>
            </a:r>
            <a:r>
              <a:rPr lang="en-US" altLang="cs-CZ" sz="2400" dirty="0"/>
              <a:t>%, </a:t>
            </a:r>
            <a:r>
              <a:rPr lang="cs-CZ" altLang="cs-CZ" sz="2400" dirty="0"/>
              <a:t>i</a:t>
            </a:r>
            <a:r>
              <a:rPr lang="en-US" altLang="cs-CZ" sz="2400" dirty="0"/>
              <a:t> kd</a:t>
            </a:r>
            <a:r>
              <a:rPr lang="cs-CZ" altLang="cs-CZ" sz="2400" dirty="0"/>
              <a:t>yž v 1. části úspěšnost 49</a:t>
            </a:r>
            <a:r>
              <a:rPr lang="en-US" altLang="cs-CZ" sz="2400" dirty="0"/>
              <a:t> %). </a:t>
            </a:r>
            <a:endParaRPr lang="cs-CZ" altLang="cs-CZ" sz="2400" dirty="0"/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  <p:pic>
        <p:nvPicPr>
          <p:cNvPr id="15361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196975"/>
            <a:ext cx="3095625" cy="254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3613" name="Object 13"/>
          <p:cNvGraphicFramePr>
            <a:graphicFrameLocks noChangeAspect="1"/>
          </p:cNvGraphicFramePr>
          <p:nvPr/>
        </p:nvGraphicFramePr>
        <p:xfrm>
          <a:off x="4859338" y="3789363"/>
          <a:ext cx="4284662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Graf" r:id="rId4" imgW="4676726" imgH="2581375" progId="Excel.Chart.8">
                  <p:embed/>
                </p:oleObj>
              </mc:Choice>
              <mc:Fallback>
                <p:oleObj name="Graf" r:id="rId4" imgW="4676726" imgH="2581375" progId="Excel.Chart.8">
                  <p:embed/>
                  <p:pic>
                    <p:nvPicPr>
                      <p:cNvPr id="15361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3789363"/>
                        <a:ext cx="4284662" cy="236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851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569325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KONCEPTU</a:t>
            </a:r>
            <a:r>
              <a:rPr lang="cs-CZ" altLang="cs-CZ" sz="3200" b="1" dirty="0">
                <a:solidFill>
                  <a:schemeClr val="bg2"/>
                </a:solidFill>
              </a:rPr>
              <a:t>ÁLNÍ TESTY V ČR 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5148263" cy="4895850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000" dirty="0"/>
              <a:t>V ČR poměrně pomalý rozvoj, zásadní role KDF MFF UK, jako první adaptován test FCI (Čížková </a:t>
            </a:r>
            <a:r>
              <a:rPr lang="en-US" altLang="cs-CZ" sz="2000" dirty="0"/>
              <a:t>&amp; Mand</a:t>
            </a:r>
            <a:r>
              <a:rPr lang="cs-CZ" altLang="cs-CZ" sz="2000" dirty="0"/>
              <a:t>í</a:t>
            </a:r>
            <a:r>
              <a:rPr lang="en-US" altLang="cs-CZ" sz="2000" dirty="0"/>
              <a:t>kov</a:t>
            </a:r>
            <a:r>
              <a:rPr lang="cs-CZ" altLang="cs-CZ" sz="2000" dirty="0"/>
              <a:t>á, 2009)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000" dirty="0"/>
              <a:t>Dále dostupný Test kinematických grafů (Truhlíková </a:t>
            </a:r>
            <a:r>
              <a:rPr lang="en-US" altLang="cs-CZ" sz="2000" dirty="0"/>
              <a:t>&amp; Kekule, 2009)</a:t>
            </a:r>
            <a:r>
              <a:rPr lang="cs-CZ" altLang="cs-CZ" sz="2000" dirty="0"/>
              <a:t>,</a:t>
            </a:r>
            <a:r>
              <a:rPr lang="en-US" altLang="cs-CZ" sz="2000" dirty="0"/>
              <a:t> Test </a:t>
            </a:r>
            <a:r>
              <a:rPr lang="cs-CZ" altLang="cs-CZ" sz="2000" dirty="0"/>
              <a:t>poroz</a:t>
            </a:r>
            <a:r>
              <a:rPr lang="en-US" altLang="cs-CZ" sz="2000" dirty="0"/>
              <a:t>um</a:t>
            </a:r>
            <a:r>
              <a:rPr lang="cs-CZ" altLang="cs-CZ" sz="2000" dirty="0"/>
              <a:t>ě</a:t>
            </a:r>
            <a:r>
              <a:rPr lang="en-US" altLang="cs-CZ" sz="2000" dirty="0"/>
              <a:t>n</a:t>
            </a:r>
            <a:r>
              <a:rPr lang="cs-CZ" altLang="cs-CZ" sz="2000" dirty="0"/>
              <a:t>í tepelným jevům (Kácovský, 2016) a</a:t>
            </a:r>
            <a:r>
              <a:rPr lang="cs-CZ" sz="2000" dirty="0"/>
              <a:t> </a:t>
            </a:r>
            <a:r>
              <a:rPr lang="cs-CZ" altLang="cs-CZ" sz="2000" dirty="0"/>
              <a:t>Konceptuální test z elektřiny a</a:t>
            </a:r>
            <a:r>
              <a:rPr lang="cs-CZ" sz="2000" dirty="0"/>
              <a:t> </a:t>
            </a:r>
            <a:r>
              <a:rPr lang="cs-CZ" altLang="cs-CZ" sz="2000" dirty="0"/>
              <a:t>magnetismu (Koudelková, 2016)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000" dirty="0"/>
              <a:t>Dosud neřešeny psychometrické vlastnosti českých verzí ani vícekrokové testy. Řešení testů zkoumáno oční kamerou (Kekule, </a:t>
            </a:r>
            <a:r>
              <a:rPr lang="en-US" altLang="cs-CZ" sz="2000" dirty="0"/>
              <a:t>2015)</a:t>
            </a:r>
            <a:r>
              <a:rPr lang="cs-CZ" altLang="cs-CZ" sz="2000" dirty="0"/>
              <a:t>  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8</a:t>
            </a:r>
            <a:endParaRPr lang="en-US" altLang="cs-CZ" sz="1600" baseline="-25000" dirty="0"/>
          </a:p>
        </p:txBody>
      </p:sp>
      <p:pic>
        <p:nvPicPr>
          <p:cNvPr id="129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719638"/>
            <a:ext cx="4067175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82625"/>
            <a:ext cx="4032574" cy="10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798764"/>
            <a:ext cx="3995737" cy="173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53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569325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DALŠÍ VÝZNAMNÉ </a:t>
            </a:r>
            <a:r>
              <a:rPr lang="en-US" altLang="cs-CZ" sz="3200" b="1" dirty="0">
                <a:solidFill>
                  <a:schemeClr val="bg2"/>
                </a:solidFill>
              </a:rPr>
              <a:t>KONCEPTU</a:t>
            </a:r>
            <a:r>
              <a:rPr lang="cs-CZ" altLang="cs-CZ" sz="3200" b="1" dirty="0">
                <a:solidFill>
                  <a:schemeClr val="bg2"/>
                </a:solidFill>
              </a:rPr>
              <a:t>ÁLNÍ TESTY (ZATÍM NE V ČEŠTINĚ), ZADÁNÍ ÚKOLU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6494"/>
            <a:ext cx="9144000" cy="4610794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Astronomy diagnostics test (Hufnagel, 2002)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Mechanics baseline test (Hestenes, 1992)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Quantum Mechanics Concept Inventory (Falk et al., 2004)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Plus mnohé další, dostupné na </a:t>
            </a:r>
            <a:r>
              <a:rPr lang="cs-CZ" altLang="cs-CZ" sz="2400" dirty="0">
                <a:hlinkClick r:id="rId2"/>
              </a:rPr>
              <a:t>https://www.physport.org/assessments/</a:t>
            </a:r>
            <a:r>
              <a:rPr lang="cs-CZ" altLang="cs-CZ" sz="2400" dirty="0"/>
              <a:t> (stažení možné po registraci a ověření identity – přes e-mail vzdělávací instituce!)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Úkol na příští seminář: seznámit se s vybraným testem, zkusit si jej vyřešit, zjistit z literatury úspěšnost u různých skupin a</a:t>
            </a:r>
            <a:r>
              <a:rPr lang="cs-CZ" sz="2400" dirty="0"/>
              <a:t> </a:t>
            </a:r>
            <a:r>
              <a:rPr lang="cs-CZ" altLang="cs-CZ" sz="2400" i="1" dirty="0"/>
              <a:t>zamyslet se nad jeho koncepcí a následujícími tématy: a) je u</a:t>
            </a:r>
            <a:r>
              <a:rPr lang="cs-CZ" sz="2400" dirty="0"/>
              <a:t> </a:t>
            </a:r>
            <a:r>
              <a:rPr lang="cs-CZ" altLang="cs-CZ" sz="2400" i="1" dirty="0"/>
              <a:t>všech otázek skutečně zjišťováno konceptuální porozumění fyzice?, b) hrozí u některých otázek podle Vás velké riziko falešně pozit. odpovědí (správná odpověď z nesprávné příčiny?, c) odpovídají všechny otázky jednomu konceptu?  </a:t>
            </a:r>
            <a:endParaRPr lang="cs-CZ" altLang="cs-CZ" sz="2400" dirty="0"/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9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3794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METODA PEER INSTRUCTION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478837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Vznik – reakce prof. E. Mazura na zjištění z koncept. testů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Evidence-based, interaktivní metoda. Realizace v krocích (dle originálního postupu prof. Mazura)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Studenti v rámci domácí přípravy zpracují úkoly jako přípravu na výuku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Učitel položí žákům konceptuální otázku (tzv. konceptest), zohledňuje odpovědi z domácí přípravy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Studenti samostatně promýšlí otázku a odpovídají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Studenti diskutují svoje myšlení a odpovědi mezi sebou (podstata PI)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Studenti znovu odpovídají na stejnou otázku po diskuzi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Učitel zhodnotí odpovědi a posoudí, zda je třeba další výklad či je nutné přejít k dalšímu konceptu.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10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45979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METODA PEER INSTRUCTION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268413"/>
            <a:ext cx="9036496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Ačkoliv původ ve fyzice pro VŠ, užití v mnoha dalších oborech (např. fyziologie na LF UK v Plzni) i úrovních (ZŠ, SŠ).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Potenciální výhody – kognitivní aktivizace žáků, zpětná vazba, soustředění na podstatu problému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Potenciální nevýhody – časová náročnost, závisí na ochotě žáků diskutovat (dle výzkumů s tím není obvykle problém, viz Turpen a Finkelstein, 2010), náročnost výběru koncepttestu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ČR Peer Instruction ve F řeší Jana Šestáková, materiály od ní dostupné na </a:t>
            </a:r>
            <a:r>
              <a:rPr lang="cs-CZ" altLang="cs-CZ" sz="2400" dirty="0">
                <a:hlinkClick r:id="rId3"/>
              </a:rPr>
              <a:t>http://fyzweb.cz/materialy/peer-instruction/</a:t>
            </a:r>
            <a:r>
              <a:rPr lang="cs-CZ" altLang="cs-CZ" sz="2400" dirty="0"/>
              <a:t> (je k</a:t>
            </a:r>
            <a:r>
              <a:rPr lang="cs-CZ" sz="2400" dirty="0"/>
              <a:t> </a:t>
            </a:r>
            <a:r>
              <a:rPr lang="cs-CZ" altLang="cs-CZ" sz="2400" dirty="0"/>
              <a:t>dispozici i databáze koncepttestů).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Informace o konkr. hodinách realizovaných PI v DP M. Můčkové, viz </a:t>
            </a:r>
            <a:r>
              <a:rPr lang="cs-CZ" altLang="cs-CZ" sz="2400" dirty="0">
                <a:hlinkClick r:id="rId4"/>
              </a:rPr>
              <a:t>https://is.muni.cz/th/mw22o/DP_MM.pdf</a:t>
            </a:r>
            <a:r>
              <a:rPr lang="cs-CZ" altLang="cs-CZ" sz="2400" dirty="0"/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11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465500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METODA PEER INSTRUCTION 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7246"/>
            <a:ext cx="3995936" cy="5304532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PI často spojováno s</a:t>
            </a:r>
            <a:r>
              <a:rPr lang="cs-CZ" sz="2400" dirty="0"/>
              <a:t> </a:t>
            </a:r>
            <a:r>
              <a:rPr lang="cs-CZ" altLang="cs-CZ" sz="2400" dirty="0"/>
              <a:t>hlasovacími zařízeními, dle výzkumů (Vickrey et al, 2015) je přínosné, ne však nutné.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Důležitá otázka: při jaké úspěšnosti v 1. hlasování realizovat diskuzi žáků?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Opakovaně prokázána efektivita PI, někdy však diskutována validita výzkumů a vliv charakteristik studentů (Theobald a Freeman, 2014)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</a:t>
            </a:r>
            <a:r>
              <a:rPr lang="en-US" altLang="cs-CZ" sz="1600" baseline="-25000" dirty="0"/>
              <a:t>2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850" y="1412776"/>
            <a:ext cx="5267243" cy="50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9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44BE-8B6D-17CA-ECC5-BE2A8316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Literatura, Zdroje obrázků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C50C-AFE0-DAD8-BA8F-A92ADC812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435280" cy="4876800"/>
          </a:xfrm>
        </p:spPr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 G. Hewit.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Dostupné z  http://conceptualphysics.com/pghewitt.shtml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Ruzame at English Wikipedia, Public domain, via Wikimedia Commons, https://upload.wikimedia.org/wikipedia/commons/b/b5/Ericmazur2.jpg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on high school physics enrollments. AIP.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Dostupné z https://www.aip.org/statistics/highschool/enrollments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Publikace s uvolněnými úlohami z mezinárodního šetření TIMMS.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inspekce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https://www.csicr.cz/cz/Dokumenty/Publikace-a-ostatni-vystupy/Uvolnene-ulohy-z-TIMSS-2015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and application of a four-tier test to assess pre-service physics teachers’ misconceptions about geometrical optics.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Derya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Kaltakci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Gurel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Science and Technological Education. 2022.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z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https://www.researchgate.net/publication/316177482_Development_and_application_of_a_four-tier_test_to_assess_pre-service_physics_teachers%27_misconceptions_about_geometrical_optics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MŮČKOVÁ Marie.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Metoda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Peer Instruction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středoškolské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výuce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Brno 2019.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Diplomová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Masarykova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univerzita</a:t>
            </a:r>
            <a:endParaRPr lang="en-GB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85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14055</TotalTime>
  <Words>1434</Words>
  <Application>Microsoft Office PowerPoint</Application>
  <PresentationFormat>Předvádění na obrazovce (4:3)</PresentationFormat>
  <Paragraphs>111</Paragraphs>
  <Slides>15</Slides>
  <Notes>4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3" baseType="lpstr">
      <vt:lpstr>MS PGothic</vt:lpstr>
      <vt:lpstr>Arial</vt:lpstr>
      <vt:lpstr>Arial Black</vt:lpstr>
      <vt:lpstr>Calibri</vt:lpstr>
      <vt:lpstr>Times New Roman</vt:lpstr>
      <vt:lpstr>Wingdings</vt:lpstr>
      <vt:lpstr>Pixel</vt:lpstr>
      <vt:lpstr>Graf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Literatura, Zdroje obrázků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Viktor Chejlava</cp:lastModifiedBy>
  <cp:revision>317</cp:revision>
  <dcterms:created xsi:type="dcterms:W3CDTF">2011-01-24T08:05:32Z</dcterms:created>
  <dcterms:modified xsi:type="dcterms:W3CDTF">2023-01-24T09:07:22Z</dcterms:modified>
</cp:coreProperties>
</file>