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eg"/>
  <Override PartName="/ppt/media/image11.jpg" ContentType="image/jpe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1" r:id="rId15"/>
    <p:sldId id="330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00" r:id="rId3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07.01.2022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28066-6F03-354B-A07A-5AF7380224CB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631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0F81DF-2BED-FE42-BCD7-F7B69B1A2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9BB54C-DBAD-8D4D-95A4-54CC47260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FC4D5E8-A69F-194E-8F2A-7DDD690A9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16619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8A4AB4A-DDAC-414D-A213-A6742431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262EB09B-699C-D147-BE18-8D8B01876C62}" type="datetimeFigureOut">
              <a:rPr lang="cs-CZ" smtClean="0"/>
              <a:t>07.01.2022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EAE6D58-1B97-7646-9E75-E323336F6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09E78E4-D0D4-A942-9DB1-F2D206585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B2B0E206-E88D-204B-8DA7-9879FC0335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444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pt-BR" sz="4000" b="1" spc="-20" dirty="0">
                <a:solidFill>
                  <a:srgbClr val="428F9B"/>
                </a:solidFill>
                <a:cs typeface="Calibri"/>
              </a:rPr>
              <a:t>Péče o novorozence, poporodní adaptace a resuscitace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271E86-EDC2-E743-ACDD-6775C021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211419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PODPORA POPORODNÍ ADAPTACE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A1F7C2-C946-F849-86E5-BBA80F74A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93209"/>
          </a:xfrm>
        </p:spPr>
        <p:txBody>
          <a:bodyPr/>
          <a:lstStyle/>
          <a:p>
            <a:r>
              <a:rPr lang="cs-CZ" sz="2800" b="1" dirty="0"/>
              <a:t>POPORODNÍ ADAPTACE </a:t>
            </a:r>
            <a:r>
              <a:rPr lang="cs-CZ" sz="2800" dirty="0"/>
              <a:t>= přechod z fetálního života na neonatální provází fyziologické změny, které musí proběhnout během krátké doby.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accent5">
                    <a:lumMod val="75000"/>
                  </a:schemeClr>
                </a:solidFill>
              </a:rPr>
              <a:t>Zahájení spontánního dýchání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accent5">
                    <a:lumMod val="75000"/>
                  </a:schemeClr>
                </a:solidFill>
              </a:rPr>
              <a:t>První nádech a roztažení plic 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FF0000"/>
                </a:solidFill>
              </a:rPr>
              <a:t>Uzavření fetálního oběhu </a:t>
            </a:r>
          </a:p>
          <a:p>
            <a:pPr lvl="1"/>
            <a:endParaRPr lang="cs-CZ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93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/>
              <a:t>FETÁLNÍ OBĚH</a:t>
            </a:r>
            <a:endParaRPr lang="cs-CZ" sz="40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834DB25-CEF7-F640-AA3A-616A76143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300" y="2028825"/>
            <a:ext cx="3917633" cy="4200525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13500" y="57626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stanfordchildrens.org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25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380D10-0439-2F4B-AA02-146C2C6FE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NEWBORN LIFE SUPPORT (NLS)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877D01-883A-4940-9270-AAC6D1B40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TERMOMANAGEMENT</a:t>
            </a:r>
          </a:p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POSOUZENÍ STAVU DÍTĚTE</a:t>
            </a:r>
          </a:p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AIRWAY</a:t>
            </a:r>
          </a:p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BREATHING</a:t>
            </a:r>
          </a:p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CHEST COMPRESSIONS </a:t>
            </a:r>
          </a:p>
          <a:p>
            <a:pPr marL="451136" indent="-451136">
              <a:lnSpc>
                <a:spcPct val="150000"/>
              </a:lnSpc>
              <a:buFont typeface="+mj-lt"/>
              <a:buAutoNum type="arabicPeriod"/>
            </a:pPr>
            <a:r>
              <a:rPr lang="cs-CZ" sz="2800" b="1" dirty="0"/>
              <a:t>DRUGS</a:t>
            </a:r>
          </a:p>
        </p:txBody>
      </p:sp>
    </p:spTree>
    <p:extLst>
      <p:ext uri="{BB962C8B-B14F-4D97-AF65-F5344CB8AC3E}">
        <p14:creationId xmlns:p14="http://schemas.microsoft.com/office/powerpoint/2010/main" val="2482124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352A73-281A-9F42-8D41-0166E7BF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093206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TERMOMANAGEMENT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CE52EE-6EE5-C340-926A-54E48170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900" y="1862279"/>
            <a:ext cx="9507127" cy="3429000"/>
          </a:xfrm>
        </p:spPr>
        <p:txBody>
          <a:bodyPr>
            <a:normAutofit fontScale="47500" lnSpcReduction="20000"/>
          </a:bodyPr>
          <a:lstStyle/>
          <a:p>
            <a:r>
              <a:rPr lang="cs-CZ" sz="5900" dirty="0"/>
              <a:t>= udržení dostatečné tělesné teploty: 36,5 – 37,5 ˚C</a:t>
            </a:r>
          </a:p>
          <a:p>
            <a:r>
              <a:rPr lang="cs-CZ" sz="5900" dirty="0"/>
              <a:t>Novorozence přesuneme z mokrého do </a:t>
            </a:r>
            <a:r>
              <a:rPr lang="cs-CZ" sz="5900" b="1" dirty="0"/>
              <a:t>suchého prostředí </a:t>
            </a:r>
          </a:p>
          <a:p>
            <a:pPr lvl="1"/>
            <a:r>
              <a:rPr lang="cs-CZ" sz="5900" dirty="0"/>
              <a:t>Vypodložíme místo suchými ručníky nebo rouškami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endParaRPr lang="cs-CZ" sz="5900" b="1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5900" dirty="0"/>
              <a:t>Dítěti otřeme obličej, nos a celé tělo, čímž zároveň provádíme </a:t>
            </a:r>
            <a:r>
              <a:rPr lang="cs-CZ" sz="5900" b="1" u="sng" dirty="0"/>
              <a:t>taktilní stimulaci </a:t>
            </a:r>
            <a:r>
              <a:rPr lang="cs-CZ" sz="5900" dirty="0"/>
              <a:t>(k prvnímu nádechu =&gt; </a:t>
            </a:r>
            <a:r>
              <a:rPr lang="cs-CZ" sz="5900" dirty="0" smtClean="0"/>
              <a:t>pláči</a:t>
            </a:r>
            <a:r>
              <a:rPr lang="cs-CZ" sz="5900" dirty="0" smtClean="0"/>
              <a:t>)</a:t>
            </a:r>
            <a:r>
              <a:rPr lang="cs-CZ" sz="5900" dirty="0"/>
              <a:t> </a:t>
            </a:r>
            <a:r>
              <a:rPr lang="cs-CZ" sz="5900" dirty="0" smtClean="0"/>
              <a:t>! </a:t>
            </a:r>
            <a:r>
              <a:rPr lang="cs-CZ" sz="5900" dirty="0"/>
              <a:t>Důležitá součást prvotní péče o </a:t>
            </a:r>
            <a:r>
              <a:rPr lang="cs-CZ" sz="5900" dirty="0" smtClean="0"/>
              <a:t>novorozence! </a:t>
            </a:r>
            <a:endParaRPr lang="cs-CZ" sz="59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5900" b="1" dirty="0"/>
              <a:t>Zabalíme do suché přikrývky/roušky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5900" b="1" dirty="0"/>
              <a:t>Čepičkou kryjeme hlavu </a:t>
            </a:r>
            <a:r>
              <a:rPr lang="cs-CZ" sz="5900" dirty="0"/>
              <a:t>(součást výbavy RZP)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66E83D9-E462-AA4B-8588-DE908F2B3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900" y="4111396"/>
            <a:ext cx="2118371" cy="2359766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718300" y="654674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rescue-store.cz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50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F14FFC-60D0-D542-9306-1AB584FCE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28393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TERMOMANAGEMENT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AD7EAB-D75B-5E4E-B74E-AE1AFFBFD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72354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je dítě předčasně narozené:</a:t>
            </a:r>
            <a:r>
              <a:rPr lang="cs-CZ" sz="2800" b="1" dirty="0"/>
              <a:t> </a:t>
            </a:r>
            <a:endParaRPr lang="cs-CZ" sz="28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pod 32</a:t>
            </a:r>
            <a:r>
              <a:rPr lang="cs-CZ" sz="2800" b="1" dirty="0" smtClean="0"/>
              <a:t>. </a:t>
            </a:r>
            <a:r>
              <a:rPr lang="cs-CZ" sz="2800" b="1" dirty="0" smtClean="0"/>
              <a:t>týden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neosušené </a:t>
            </a:r>
            <a:r>
              <a:rPr lang="cs-CZ" sz="2800" dirty="0"/>
              <a:t>jej zabalíme do plastového vlaku včetně hlavičky (s volným obličejem) a umístíme pod zdroj tepla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47927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ED04EA-66C1-6E49-86FD-C7CC93B5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074797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PŘERUŠENÍ PUPEČNÍKU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E6D1EF-B230-1B41-B0DF-5864AFB05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Podvaz pupečníku se doporučuje po </a:t>
            </a:r>
            <a:r>
              <a:rPr lang="cs-CZ" sz="2800" b="1" dirty="0"/>
              <a:t>1  minutě </a:t>
            </a:r>
            <a:r>
              <a:rPr lang="cs-CZ" sz="2800" dirty="0"/>
              <a:t>u nekomplikovaného porodu =&gt; zlepšuje </a:t>
            </a:r>
            <a:r>
              <a:rPr lang="cs-CZ" sz="2800" u="sng" dirty="0"/>
              <a:t>poporodní adaptaci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Odložení přerušení pupečníku - zlepšuje oběhovou a ventilační stabilitu, zvyšuje zásoby železa a snižuje výskyt následné anémie u kojenců.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novorozenec vyžaduje bezprostředně po porodu resuscitaci, je prioritou zahájení resuscitace s možností provedení tzv. </a:t>
            </a:r>
            <a:r>
              <a:rPr lang="cs-CZ" sz="2800" b="1" dirty="0" err="1"/>
              <a:t>milkingu</a:t>
            </a:r>
            <a:r>
              <a:rPr lang="cs-CZ" sz="2800" b="1" dirty="0"/>
              <a:t> </a:t>
            </a:r>
            <a:r>
              <a:rPr lang="cs-CZ" sz="2800" b="1" dirty="0" smtClean="0"/>
              <a:t>=</a:t>
            </a:r>
            <a:r>
              <a:rPr lang="cs-CZ" sz="2800" b="1" dirty="0"/>
              <a:t> dojení pupečníku </a:t>
            </a:r>
            <a:r>
              <a:rPr lang="cs-CZ" sz="2800" dirty="0"/>
              <a:t>a následné přerušení. 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464434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PŘERUŠENÍ PUPEČNÍKU</a:t>
            </a:r>
            <a:endParaRPr lang="cs-CZ" sz="40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D242065-88FA-DB4E-AC24-E0CABAC5A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49" y="2069865"/>
            <a:ext cx="6134100" cy="344805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786589" y="5636544"/>
            <a:ext cx="2569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>
                <a:latin typeface="Arial" charset="0"/>
              </a:rPr>
              <a:t>Zdroj: </a:t>
            </a:r>
            <a:r>
              <a:rPr lang="cs-CZ" altLang="cs-CZ" kern="0" dirty="0" smtClean="0">
                <a:latin typeface="Arial" charset="0"/>
              </a:rPr>
              <a:t>zena.aktualne.cz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68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ED04EA-66C1-6E49-86FD-C7CC93B5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PŘERUŠENÍ PUPEČNÍKU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E6D1EF-B230-1B41-B0DF-5864AFB05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 podvázání pupečníku využijeme svorky nebo tkaloun, které jsou součástí porodnického balíčku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Podvaz pupečníku se provádí </a:t>
            </a:r>
            <a:r>
              <a:rPr lang="cs-CZ" sz="2800" b="1" dirty="0"/>
              <a:t>10 cm </a:t>
            </a:r>
            <a:r>
              <a:rPr lang="cs-CZ" sz="2800" dirty="0"/>
              <a:t>od dítěte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 10 cm od prvního podvazu provedeme druhý podvaz ve směru k matce a uprostřed přestřihneme sterilními nůžkami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791051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8C7AD0-C270-9E45-89F3-E90462C92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POSOUZENÍ STAVU DÍTĚTE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4A2B07-4BC6-D144-B378-1F213CFD3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1" y="18764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Stav můžeme posoudit dle parametrů </a:t>
            </a:r>
            <a:r>
              <a:rPr lang="cs-CZ" sz="2800" b="1" dirty="0"/>
              <a:t>APGAR SCÓRE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Slouží k </a:t>
            </a:r>
            <a:r>
              <a:rPr lang="cs-CZ" sz="2800" b="1" dirty="0"/>
              <a:t>hodnocení poporodní adaptace </a:t>
            </a:r>
            <a:r>
              <a:rPr lang="cs-CZ" sz="2800" dirty="0"/>
              <a:t>a </a:t>
            </a:r>
            <a:r>
              <a:rPr lang="cs-CZ" sz="2800" b="1" dirty="0"/>
              <a:t>vitality novorozence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Nikoli k hodnocení potřeby resuscitační péče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Komponenty hodnocení však můžeme využít k identifikaci novorozence, který resuscitační péči vyžaduje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/>
              <a:t>Scóre</a:t>
            </a:r>
            <a:r>
              <a:rPr lang="cs-CZ" sz="2800" dirty="0"/>
              <a:t> dle </a:t>
            </a:r>
            <a:r>
              <a:rPr lang="cs-CZ" sz="2800" dirty="0" err="1"/>
              <a:t>Apgarové</a:t>
            </a:r>
            <a:r>
              <a:rPr lang="cs-CZ" sz="2800" dirty="0"/>
              <a:t> se hodnotí v 1., 5. a 10. minutě po porodu</a:t>
            </a:r>
          </a:p>
        </p:txBody>
      </p:sp>
    </p:spTree>
    <p:extLst>
      <p:ext uri="{BB962C8B-B14F-4D97-AF65-F5344CB8AC3E}">
        <p14:creationId xmlns:p14="http://schemas.microsoft.com/office/powerpoint/2010/main" val="697159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F1D92-E0AB-DE46-BB0F-1F947E1E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245657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POSOUZENÍ STAVU DÍTĚTE</a:t>
            </a:r>
            <a:endParaRPr lang="cs-CZ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91CBBD-A1CB-CC4B-A15D-B4043D6CA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226160"/>
          </a:xfrm>
        </p:spPr>
        <p:txBody>
          <a:bodyPr>
            <a:normAutofit fontScale="85000" lnSpcReduction="20000"/>
          </a:bodyPr>
          <a:lstStyle/>
          <a:p>
            <a:r>
              <a:rPr lang="cs-CZ" sz="3000" b="1" dirty="0"/>
              <a:t>U novorozenců hodnotíme: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BARVA </a:t>
            </a:r>
            <a:r>
              <a:rPr lang="cs-CZ" sz="3300" dirty="0"/>
              <a:t>– po narození je dítě modré, zčervenat by mělo do </a:t>
            </a:r>
            <a:r>
              <a:rPr lang="cs-CZ" sz="3300" dirty="0" smtClean="0"/>
              <a:t>30 s</a:t>
            </a:r>
            <a:r>
              <a:rPr lang="cs-CZ" sz="33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SVALOVÝ TONUS </a:t>
            </a:r>
            <a:r>
              <a:rPr lang="cs-CZ" sz="3300" dirty="0"/>
              <a:t>– zdravé dítě flektuje končetiny, hypotonické a hadrovité dítě (floppy) bude vyžadovat podporu dýchání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DÝCHÁNÍ </a:t>
            </a:r>
            <a:r>
              <a:rPr lang="cs-CZ" sz="3300" dirty="0"/>
              <a:t>– hodnocení symetrie a pravidelnosti dechu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/>
              <a:t>Osušování novorozence je většinou dostatečnou taktilní stimulací k vyvolání dechové aktivity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SRDEČNÍ FREKVENCE</a:t>
            </a:r>
            <a:r>
              <a:rPr lang="cs-CZ" sz="3300" dirty="0"/>
              <a:t> – poslech fonendoskopem ( 6 </a:t>
            </a:r>
            <a:r>
              <a:rPr lang="cs-CZ" sz="3300" dirty="0" smtClean="0"/>
              <a:t>s. </a:t>
            </a:r>
            <a:r>
              <a:rPr lang="cs-CZ" sz="3300" dirty="0"/>
              <a:t>x </a:t>
            </a:r>
            <a:r>
              <a:rPr lang="cs-CZ" sz="3300" dirty="0" smtClean="0"/>
              <a:t>10 s.), </a:t>
            </a:r>
            <a:r>
              <a:rPr lang="cs-CZ" sz="3300" dirty="0"/>
              <a:t>EKG monitorace, </a:t>
            </a:r>
            <a:r>
              <a:rPr lang="cs-CZ" sz="3300" dirty="0" err="1"/>
              <a:t>oxymetr</a:t>
            </a:r>
            <a:endParaRPr lang="cs-CZ" sz="33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REAKCE NA PODRÁŽDĚNÍ </a:t>
            </a:r>
            <a:r>
              <a:rPr lang="cs-CZ" sz="3300" dirty="0"/>
              <a:t>– grimasy obličeje, kašel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300" dirty="0"/>
          </a:p>
        </p:txBody>
      </p:sp>
    </p:spTree>
    <p:extLst>
      <p:ext uri="{BB962C8B-B14F-4D97-AF65-F5344CB8AC3E}">
        <p14:creationId xmlns:p14="http://schemas.microsoft.com/office/powerpoint/2010/main" val="65414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0404ED-1D4C-C341-9CCB-8DBBEB09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POSOUZENÍ STAVU DÍTĚTE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BD94DD-93C0-1E49-8EAF-5822A0F1D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2028825"/>
            <a:ext cx="8915400" cy="1854200"/>
          </a:xfrm>
        </p:spPr>
        <p:txBody>
          <a:bodyPr>
            <a:noAutofit/>
          </a:bodyPr>
          <a:lstStyle/>
          <a:p>
            <a:r>
              <a:rPr lang="cs-CZ" sz="2800" b="1" dirty="0"/>
              <a:t>Na základě zhodnocení stavu můžeme novorozence rozdělit do 3 kategorií:</a:t>
            </a:r>
          </a:p>
          <a:p>
            <a:pPr marL="451136" indent="-451136">
              <a:buFont typeface="+mj-lt"/>
              <a:buAutoNum type="arabicPeriod"/>
            </a:pPr>
            <a:r>
              <a:rPr lang="cs-CZ" sz="2800" b="1" dirty="0" smtClean="0"/>
              <a:t>Normální </a:t>
            </a:r>
            <a:r>
              <a:rPr lang="cs-CZ" sz="2800" b="1" dirty="0"/>
              <a:t>poporodní adaptace</a:t>
            </a:r>
          </a:p>
          <a:p>
            <a:pPr lvl="1"/>
            <a:r>
              <a:rPr lang="cs-CZ" sz="2800" dirty="0" err="1" smtClean="0"/>
              <a:t>Spont</a:t>
            </a:r>
            <a:r>
              <a:rPr lang="cs-CZ" sz="2800" dirty="0" smtClean="0"/>
              <a:t>. dech. </a:t>
            </a:r>
            <a:r>
              <a:rPr lang="cs-CZ" sz="2800" dirty="0"/>
              <a:t>aktivita, </a:t>
            </a:r>
            <a:r>
              <a:rPr lang="cs-CZ" sz="2800" dirty="0" smtClean="0"/>
              <a:t>energický </a:t>
            </a:r>
            <a:r>
              <a:rPr lang="cs-CZ" sz="2800" dirty="0"/>
              <a:t>pláč, dobrý </a:t>
            </a:r>
            <a:r>
              <a:rPr lang="cs-CZ" sz="2800" dirty="0" smtClean="0"/>
              <a:t>svalový </a:t>
            </a:r>
            <a:r>
              <a:rPr lang="cs-CZ" sz="2800" dirty="0"/>
              <a:t>tonus, TF &gt;100/min</a:t>
            </a:r>
          </a:p>
          <a:p>
            <a:pPr lvl="1"/>
            <a:r>
              <a:rPr lang="cs-CZ" sz="2800" dirty="0"/>
              <a:t>T: osušení, zabalení do nahřáté osušky, příp. předání matce do náruče, okamžité přerušení pupečníku není nutné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261768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0404ED-1D4C-C341-9CCB-8DBBEB09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POSOUZENÍ STAVU DÍTĚTE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BD94DD-93C0-1E49-8EAF-5822A0F1D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900" y="1952625"/>
            <a:ext cx="9677400" cy="1854200"/>
          </a:xfrm>
        </p:spPr>
        <p:txBody>
          <a:bodyPr>
            <a:noAutofit/>
          </a:bodyPr>
          <a:lstStyle/>
          <a:p>
            <a:pPr marL="451136" indent="-451136">
              <a:buFont typeface="+mj-lt"/>
              <a:buAutoNum type="arabicPeriod"/>
            </a:pPr>
            <a:r>
              <a:rPr lang="cs-CZ" sz="2800" b="1" dirty="0" smtClean="0"/>
              <a:t>Mírná </a:t>
            </a:r>
            <a:r>
              <a:rPr lang="cs-CZ" sz="2800" b="1" dirty="0"/>
              <a:t>porucha adaptace</a:t>
            </a:r>
          </a:p>
          <a:p>
            <a:pPr lvl="1"/>
            <a:r>
              <a:rPr lang="cs-CZ" sz="2800" dirty="0"/>
              <a:t>Hypoventilace, dyspnoe, </a:t>
            </a:r>
            <a:r>
              <a:rPr lang="cs-CZ" sz="2800" dirty="0" err="1"/>
              <a:t>normotonus</a:t>
            </a:r>
            <a:r>
              <a:rPr lang="cs-CZ" sz="2800" dirty="0"/>
              <a:t>/</a:t>
            </a:r>
            <a:r>
              <a:rPr lang="cs-CZ" sz="2800" dirty="0" err="1"/>
              <a:t>hypotonus</a:t>
            </a:r>
            <a:r>
              <a:rPr lang="cs-CZ" sz="2800" dirty="0"/>
              <a:t>, TF &lt;100/min</a:t>
            </a:r>
          </a:p>
          <a:p>
            <a:pPr lvl="1"/>
            <a:r>
              <a:rPr lang="cs-CZ" sz="2800" dirty="0"/>
              <a:t>T: osušení, zabalení, provedení inflačních dechů – zpravidla dojde k zlepšení a zvýšení TF, pokud ne, zahajujeme </a:t>
            </a:r>
            <a:r>
              <a:rPr lang="cs-CZ" sz="2800" dirty="0" smtClean="0"/>
              <a:t>ventilační </a:t>
            </a:r>
            <a:r>
              <a:rPr lang="cs-CZ" sz="2800" dirty="0"/>
              <a:t>dechy)</a:t>
            </a:r>
          </a:p>
          <a:p>
            <a:pPr marL="451136" indent="-451136">
              <a:buFont typeface="+mj-lt"/>
              <a:buAutoNum type="arabicPeriod"/>
            </a:pPr>
            <a:r>
              <a:rPr lang="cs-CZ" sz="2800" b="1" dirty="0"/>
              <a:t>Závažná porucha adaptace</a:t>
            </a:r>
          </a:p>
          <a:p>
            <a:pPr lvl="1"/>
            <a:r>
              <a:rPr lang="cs-CZ" sz="2800" dirty="0"/>
              <a:t>Dyspnoe, apnoe, hypotonie/atonie, bradykardie/nedetekovatelná TF, bledost</a:t>
            </a:r>
          </a:p>
          <a:p>
            <a:pPr lvl="1"/>
            <a:r>
              <a:rPr lang="cs-CZ" sz="2800" dirty="0"/>
              <a:t>T: osušení, zabalení, uvolnění DC, provedení inflačních dechů, ventilačních dechů a zahájení srdeční masáže, příp. aplikace léků</a:t>
            </a:r>
          </a:p>
        </p:txBody>
      </p:sp>
    </p:spTree>
    <p:extLst>
      <p:ext uri="{BB962C8B-B14F-4D97-AF65-F5344CB8AC3E}">
        <p14:creationId xmlns:p14="http://schemas.microsoft.com/office/powerpoint/2010/main" val="3763021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A9AC5E-5900-B542-AF58-2C7F7DA20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005" y="1419803"/>
            <a:ext cx="4544695" cy="1406293"/>
          </a:xfrm>
        </p:spPr>
        <p:txBody>
          <a:bodyPr>
            <a:normAutofit/>
          </a:bodyPr>
          <a:lstStyle/>
          <a:p>
            <a:r>
              <a:rPr lang="cs-CZ" sz="2400" b="1" dirty="0"/>
              <a:t>VERNIX </a:t>
            </a:r>
            <a:r>
              <a:rPr lang="cs-CZ" sz="2400" dirty="0"/>
              <a:t>= maz povrchu těla plodu, chrání kůži nenarozeného dítěte před popraskáním a zvrásněním 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B8D2248-C792-A046-86CB-5794EC463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2320" y="1419802"/>
            <a:ext cx="4544695" cy="1156077"/>
          </a:xfrm>
        </p:spPr>
        <p:txBody>
          <a:bodyPr>
            <a:noAutofit/>
          </a:bodyPr>
          <a:lstStyle/>
          <a:p>
            <a:r>
              <a:rPr lang="cs-CZ" sz="2200" b="1" dirty="0"/>
              <a:t>MEKONIUM </a:t>
            </a:r>
            <a:r>
              <a:rPr lang="cs-CZ" sz="2200" dirty="0"/>
              <a:t>(smolka) = první </a:t>
            </a:r>
            <a:r>
              <a:rPr lang="cs-CZ" sz="2200" dirty="0" smtClean="0"/>
              <a:t>stolice. </a:t>
            </a:r>
            <a:r>
              <a:rPr lang="cs-CZ" sz="2200" dirty="0"/>
              <a:t>Je složena ze spolykané plodové </a:t>
            </a:r>
            <a:r>
              <a:rPr lang="cs-CZ" sz="2200" dirty="0" smtClean="0"/>
              <a:t>vody, </a:t>
            </a:r>
            <a:r>
              <a:rPr lang="cs-CZ" sz="2200" dirty="0"/>
              <a:t>lanuga (jemné chloupky), žlučových barviv, hlenu.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01CFFA6-F899-7B4E-8630-E2B43B55C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36" y="2826095"/>
            <a:ext cx="3755095" cy="370502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F1A5EC7-F2A3-8341-B4ED-6192E0CC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421" y="2826094"/>
            <a:ext cx="3744974" cy="3705027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7766437" y="6531121"/>
            <a:ext cx="2480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>
                <a:latin typeface="Arial" charset="0"/>
              </a:rPr>
              <a:t>Zdroj: </a:t>
            </a:r>
            <a:r>
              <a:rPr lang="cs-CZ" altLang="cs-CZ" kern="0" dirty="0" smtClean="0">
                <a:latin typeface="Arial" charset="0"/>
              </a:rPr>
              <a:t>cs.wikipedia.org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35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B9BC9C-EA6F-384C-9162-6B3181CB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094152"/>
            <a:ext cx="9906000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AIRWAY – zajištění průchodnosti DC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FD4EA4-C272-394C-BB18-F7C4C04838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5215" y="1876425"/>
            <a:ext cx="9279685" cy="3624993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Zabalené dítě uložíme na záda, </a:t>
            </a:r>
            <a:r>
              <a:rPr lang="cs-CZ" sz="2800" dirty="0" smtClean="0"/>
              <a:t>hlavičkou k </a:t>
            </a:r>
            <a:r>
              <a:rPr lang="cs-CZ" sz="2800" dirty="0"/>
              <a:t>sobě.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Hlavu udržujeme v </a:t>
            </a:r>
            <a:r>
              <a:rPr lang="cs-CZ" sz="2800" b="1" dirty="0"/>
              <a:t>neutrální poloze + </a:t>
            </a:r>
            <a:r>
              <a:rPr lang="cs-CZ" sz="2800" dirty="0"/>
              <a:t>můžeme podložit ramena </a:t>
            </a:r>
            <a:r>
              <a:rPr lang="cs-CZ" sz="2800" dirty="0" smtClean="0"/>
              <a:t>2 cm </a:t>
            </a:r>
            <a:r>
              <a:rPr lang="cs-CZ" sz="2800" dirty="0"/>
              <a:t>podložkou (plenou, ručníkem)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Při osušení jsme otřeli nos (zbytky hlenu, plodové vody)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Zkontrolujeme DÚ </a:t>
            </a:r>
            <a:r>
              <a:rPr lang="cs-CZ" sz="2800" dirty="0"/>
              <a:t>– odsává se pouze při podezření na obstrukci DC – </a:t>
            </a:r>
            <a:r>
              <a:rPr lang="cs-CZ" sz="2800" dirty="0" err="1"/>
              <a:t>mekonium</a:t>
            </a:r>
            <a:r>
              <a:rPr lang="cs-CZ" sz="2800" dirty="0"/>
              <a:t>, krevní koagula, </a:t>
            </a:r>
            <a:r>
              <a:rPr lang="cs-CZ" sz="2800" dirty="0" err="1"/>
              <a:t>vermix</a:t>
            </a:r>
            <a:r>
              <a:rPr lang="cs-CZ" sz="2800" dirty="0"/>
              <a:t>, hlen atd. </a:t>
            </a:r>
          </a:p>
        </p:txBody>
      </p:sp>
    </p:spTree>
    <p:extLst>
      <p:ext uri="{BB962C8B-B14F-4D97-AF65-F5344CB8AC3E}">
        <p14:creationId xmlns:p14="http://schemas.microsoft.com/office/powerpoint/2010/main" val="3434277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B9BC9C-EA6F-384C-9162-6B3181CB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AIRWAY – zajištění průchodnosti DC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FD4EA4-C272-394C-BB18-F7C4C0483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je neutrální poloha nedostatečná, provedeme předsunutí dolní čelisti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Ke </a:t>
            </a:r>
            <a:r>
              <a:rPr lang="cs-CZ" sz="2800" dirty="0"/>
              <a:t>zprůchodnění lze použít </a:t>
            </a:r>
            <a:r>
              <a:rPr lang="cs-CZ" sz="2800" b="1" dirty="0" err="1"/>
              <a:t>supraglotické</a:t>
            </a:r>
            <a:r>
              <a:rPr lang="cs-CZ" sz="2800" b="1" dirty="0"/>
              <a:t> pomůcky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Ústní vzduchovod se zavádí pod laryngoskopickou kontrolou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LMA </a:t>
            </a:r>
            <a:r>
              <a:rPr lang="cs-CZ" sz="2800" dirty="0"/>
              <a:t>lze použít u novorozence s hmotností nad </a:t>
            </a:r>
            <a:r>
              <a:rPr lang="cs-CZ" sz="2800" dirty="0" smtClean="0"/>
              <a:t>2 kg </a:t>
            </a:r>
            <a:r>
              <a:rPr lang="cs-CZ" sz="2800" dirty="0"/>
              <a:t>nebo gestačního stáří &gt;34 týdnů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/>
              <a:t>Velikost dle výrobce, většinou: LMA č.1  &lt;</a:t>
            </a:r>
            <a:r>
              <a:rPr lang="cs-CZ" sz="2800" dirty="0" smtClean="0"/>
              <a:t>5 kg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Tracheální intubace: </a:t>
            </a:r>
            <a:r>
              <a:rPr lang="cs-CZ" sz="2800" dirty="0"/>
              <a:t>při obstrukci trachey s nutností odsávání, neúčinná ventilace maskou, zvláštní okolnosti </a:t>
            </a:r>
            <a:r>
              <a:rPr lang="cs-CZ" sz="2800" dirty="0"/>
              <a:t>(brániční kýla, podání </a:t>
            </a:r>
            <a:r>
              <a:rPr lang="cs-CZ" sz="2800" dirty="0" err="1"/>
              <a:t>surfaktantu</a:t>
            </a:r>
            <a:r>
              <a:rPr lang="cs-CZ" sz="28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34680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257E20-4B0B-D143-A999-B3EEF7DC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BREATHING – dýchání/ventilace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BC793B-CC9B-EA4E-9E4B-6D61398D8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47244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dirty="0"/>
              <a:t>Kontrolujeme, zdali novorozenec spontánně </a:t>
            </a:r>
            <a:r>
              <a:rPr lang="cs-CZ" sz="2600" dirty="0" smtClean="0"/>
              <a:t>dýchá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dirty="0" smtClean="0"/>
              <a:t>Dále </a:t>
            </a:r>
            <a:r>
              <a:rPr lang="cs-CZ" sz="2600" dirty="0"/>
              <a:t>hodnotíme dechovou frekvenci, hloubku a symetrii </a:t>
            </a:r>
            <a:r>
              <a:rPr lang="cs-CZ" sz="2600" dirty="0" smtClean="0"/>
              <a:t>dýchání</a:t>
            </a:r>
            <a:endParaRPr lang="cs-CZ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dirty="0"/>
              <a:t>V případě </a:t>
            </a:r>
            <a:r>
              <a:rPr lang="cs-CZ" sz="2600" dirty="0" err="1"/>
              <a:t>gaspingu</a:t>
            </a:r>
            <a:r>
              <a:rPr lang="cs-CZ" sz="2600" dirty="0"/>
              <a:t>/apnoe/bradypnoe zahajujeme </a:t>
            </a:r>
            <a:r>
              <a:rPr lang="cs-CZ" sz="2600" b="1" u="sng" dirty="0"/>
              <a:t>5 inflačními dechy </a:t>
            </a:r>
            <a:r>
              <a:rPr lang="cs-CZ" sz="2600" u="sng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600" dirty="0"/>
              <a:t>Napomáhají k otevření a provzdušnění plic (dosud dítě plícemi nedýchalo)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600" dirty="0"/>
              <a:t>Délka inspiria inflačního dechu je </a:t>
            </a:r>
            <a:r>
              <a:rPr lang="cs-CZ" sz="2600" b="1" dirty="0"/>
              <a:t>2 – 3 sekundy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600" dirty="0"/>
              <a:t>DOP: při kompresi </a:t>
            </a:r>
            <a:r>
              <a:rPr lang="cs-CZ" sz="2600" dirty="0" err="1"/>
              <a:t>samorozpínacího</a:t>
            </a:r>
            <a:r>
              <a:rPr lang="cs-CZ" sz="2600" dirty="0"/>
              <a:t> vaku počítáme: „</a:t>
            </a:r>
            <a:r>
              <a:rPr lang="cs-CZ" sz="2600" i="1" dirty="0"/>
              <a:t>jednadvacet, dvaadvacet, třiadvacet“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600" dirty="0"/>
              <a:t>Ventilace </a:t>
            </a:r>
            <a:r>
              <a:rPr lang="cs-CZ" sz="2600" dirty="0" err="1"/>
              <a:t>samorozpínacím</a:t>
            </a:r>
            <a:r>
              <a:rPr lang="cs-CZ" sz="2600" dirty="0"/>
              <a:t> vakem + vzduchem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600" dirty="0"/>
              <a:t>Inflační tlak nutný k inflaci (nafouknutí) plíce je 25-30 cm H</a:t>
            </a:r>
            <a:r>
              <a:rPr lang="cs-CZ" sz="2600" baseline="-25000" dirty="0"/>
              <a:t>2</a:t>
            </a:r>
            <a:r>
              <a:rPr lang="cs-CZ" sz="2600" dirty="0"/>
              <a:t>O, pro předčasně narozené 20 – 25 cm H</a:t>
            </a:r>
            <a:r>
              <a:rPr lang="cs-CZ" sz="2600" baseline="-25000" dirty="0"/>
              <a:t>2</a:t>
            </a:r>
            <a:r>
              <a:rPr lang="cs-CZ" sz="2600" dirty="0"/>
              <a:t>O.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600" b="1" dirty="0"/>
              <a:t>Při provádění inspiria sledujeme zvednutí </a:t>
            </a:r>
            <a:r>
              <a:rPr lang="cs-CZ" sz="2600" b="1" dirty="0" smtClean="0"/>
              <a:t>hrudníku! </a:t>
            </a:r>
            <a:endParaRPr lang="cs-CZ" sz="2600" b="1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600" b="1" dirty="0"/>
              <a:t>Vždy uvolňujeme výpustný ventil na </a:t>
            </a:r>
            <a:r>
              <a:rPr lang="cs-CZ" sz="2600" b="1" dirty="0" err="1"/>
              <a:t>samorozpínacím</a:t>
            </a:r>
            <a:r>
              <a:rPr lang="cs-CZ" sz="2600" b="1" dirty="0"/>
              <a:t> vaku – prevence poranění plic</a:t>
            </a:r>
          </a:p>
          <a:p>
            <a:pPr marL="1259220" lvl="2" indent="-457200">
              <a:buFont typeface="Arial" panose="020B0604020202020204" pitchFamily="34" charset="0"/>
              <a:buChar char="•"/>
            </a:pPr>
            <a:endParaRPr lang="cs-CZ" sz="2600" b="1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dirty="0"/>
              <a:t>Reakcí na adekvátní ventilaci je </a:t>
            </a:r>
            <a:r>
              <a:rPr lang="cs-CZ" sz="2600" b="1" dirty="0"/>
              <a:t>vzestup srdeční frekvence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3507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257E20-4B0B-D143-A999-B3EEF7DC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BREATHING – dýchání/ventilace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BC793B-CC9B-EA4E-9E4B-6D61398D8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45858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 provedení </a:t>
            </a:r>
            <a:r>
              <a:rPr lang="cs-CZ" sz="2800" b="1" dirty="0"/>
              <a:t>inflačních dechů </a:t>
            </a:r>
            <a:r>
              <a:rPr lang="cs-CZ" sz="2800" dirty="0"/>
              <a:t>zkontrolujeme poslechem </a:t>
            </a:r>
            <a:r>
              <a:rPr lang="cs-CZ" sz="2800" b="1" dirty="0"/>
              <a:t>srdeční frekvenci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&gt;100 tepů/min = fyziologická akce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/>
              <a:t>Zkontrolujeme dechovou frekvenci + SpO</a:t>
            </a:r>
            <a:r>
              <a:rPr lang="cs-CZ" sz="2800" baseline="-25000" dirty="0"/>
              <a:t>2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60 – 100 tepů/min =&gt; provedení ventilačních dechů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&lt;60 tepů/min =&gt; provedení ventilačních dechů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Pokračujeme </a:t>
            </a:r>
            <a:r>
              <a:rPr lang="cs-CZ" sz="2800" b="1" dirty="0"/>
              <a:t>15</a:t>
            </a:r>
            <a:r>
              <a:rPr lang="cs-CZ" sz="2800" dirty="0"/>
              <a:t> </a:t>
            </a:r>
            <a:r>
              <a:rPr lang="cs-CZ" sz="2800" b="1" dirty="0"/>
              <a:t>ventilačními dechy</a:t>
            </a:r>
            <a:r>
              <a:rPr lang="cs-CZ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Poměr </a:t>
            </a:r>
            <a:r>
              <a:rPr lang="cs-CZ" sz="2800" dirty="0" err="1"/>
              <a:t>inspiria:expiria</a:t>
            </a:r>
            <a:r>
              <a:rPr lang="cs-CZ" sz="2800" dirty="0"/>
              <a:t>	</a:t>
            </a:r>
            <a:r>
              <a:rPr lang="cs-CZ" sz="2800" b="1" dirty="0"/>
              <a:t>1:1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Frekvence 40-60/min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49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0D6A9-CD53-6843-B471-27D3B1F8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44" y="1114425"/>
            <a:ext cx="9363799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CHEST COMPRESSIONS </a:t>
            </a:r>
            <a:r>
              <a:rPr lang="cs-CZ" sz="4000" dirty="0" smtClean="0">
                <a:solidFill>
                  <a:schemeClr val="accent5">
                    <a:lumMod val="75000"/>
                  </a:schemeClr>
                </a:solidFill>
              </a:rPr>
              <a:t>– krevní oběh</a:t>
            </a:r>
            <a:endParaRPr lang="cs-CZ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4C959F-2EF3-5346-AC46-38B5B9B8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44" y="18764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Komprese </a:t>
            </a:r>
            <a:r>
              <a:rPr lang="cs-CZ" sz="2800" dirty="0" smtClean="0"/>
              <a:t>zahajujeme </a:t>
            </a:r>
            <a:r>
              <a:rPr lang="cs-CZ" sz="2800" dirty="0"/>
              <a:t>pokud je </a:t>
            </a:r>
            <a:r>
              <a:rPr lang="cs-CZ" sz="2800" b="1" dirty="0"/>
              <a:t>srdeční frekvence &lt;60 </a:t>
            </a:r>
            <a:r>
              <a:rPr lang="cs-CZ" sz="2800" b="1" dirty="0" smtClean="0"/>
              <a:t>tepů/min,</a:t>
            </a:r>
            <a:r>
              <a:rPr lang="cs-CZ" sz="2800" dirty="0" smtClean="0"/>
              <a:t> </a:t>
            </a:r>
            <a:r>
              <a:rPr lang="cs-CZ" sz="2800" dirty="0"/>
              <a:t>navzdory adekvátní ventilaci. </a:t>
            </a:r>
            <a:r>
              <a:rPr lang="cs-CZ" sz="2800" b="1" dirty="0"/>
              <a:t> 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Poměr kompresí : umělých vdechů je </a:t>
            </a:r>
            <a:r>
              <a:rPr lang="cs-CZ" sz="2800" b="1" dirty="0"/>
              <a:t>3:1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Tj. 90 kompresí a 30 ventilačních dechů za minutu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Při zahájení resuscitace je již žádoucí ventilace kyslíkem – iniciálně </a:t>
            </a:r>
            <a:r>
              <a:rPr lang="cs-CZ" sz="2800" b="1" dirty="0"/>
              <a:t>FiO</a:t>
            </a:r>
            <a:r>
              <a:rPr lang="cs-CZ" sz="2800" b="1" baseline="-25000" dirty="0"/>
              <a:t>2 </a:t>
            </a:r>
            <a:r>
              <a:rPr lang="cs-CZ" sz="2800" b="1" dirty="0"/>
              <a:t>0,40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Komprese provádíme v </a:t>
            </a:r>
            <a:r>
              <a:rPr lang="cs-CZ" sz="2800" b="1" dirty="0"/>
              <a:t>dolní polovině sterna</a:t>
            </a:r>
            <a:r>
              <a:rPr lang="cs-CZ" sz="2800" dirty="0"/>
              <a:t> (pod spojnicí bradavek)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Hloubka </a:t>
            </a:r>
            <a:r>
              <a:rPr lang="cs-CZ" sz="2800" dirty="0"/>
              <a:t>stlačení je </a:t>
            </a:r>
            <a:r>
              <a:rPr lang="cs-CZ" sz="2800" b="1" dirty="0"/>
              <a:t>1/3 předozadního průměru hrudníku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426501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1C110F-08CE-2E4D-AEFC-927B0E74D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533400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KPR NOVOROZENCE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1560642-C878-D34F-BD26-271CF36DC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NLZP za hlavou, ventiluje </a:t>
            </a:r>
            <a:r>
              <a:rPr lang="cs-CZ" sz="2800" dirty="0" err="1"/>
              <a:t>samorozpínacím</a:t>
            </a:r>
            <a:r>
              <a:rPr lang="cs-CZ" sz="2800" dirty="0"/>
              <a:t> vakem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Druhý zachránce </a:t>
            </a:r>
            <a:r>
              <a:rPr lang="cs-CZ" sz="2800" dirty="0"/>
              <a:t>provádí komprese hrudníku dvěma palci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Lepší technika oproti kompresím dvěma prsty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Komprese ukončujeme, jakmile je TF &gt;60/min</a:t>
            </a:r>
          </a:p>
        </p:txBody>
      </p:sp>
    </p:spTree>
    <p:extLst>
      <p:ext uri="{BB962C8B-B14F-4D97-AF65-F5344CB8AC3E}">
        <p14:creationId xmlns:p14="http://schemas.microsoft.com/office/powerpoint/2010/main" val="1861379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0D6A9-CD53-6843-B471-27D3B1F8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042649"/>
            <a:ext cx="9278797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DRUGS - FARMAKOTERAPIE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4C959F-2EF3-5346-AC46-38B5B9B8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0110"/>
            <a:ext cx="9278797" cy="34470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Bradykardie u novorozenců je nejčastěji způsobena </a:t>
            </a:r>
            <a:r>
              <a:rPr lang="cs-CZ" sz="2800" b="1" dirty="0"/>
              <a:t>neadekvátní inflací plic</a:t>
            </a:r>
            <a:r>
              <a:rPr lang="cs-CZ" sz="2800" dirty="0"/>
              <a:t> nebo </a:t>
            </a:r>
            <a:r>
              <a:rPr lang="cs-CZ" sz="2800" b="1" dirty="0"/>
              <a:t>hypoxií</a:t>
            </a:r>
            <a:r>
              <a:rPr lang="cs-CZ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přetrvává bradykardie (&lt;60/min) navzdory adekvátní ventilaci a kompresím hrudníku je nutné zvážit podávání léků – cestou </a:t>
            </a:r>
            <a:r>
              <a:rPr lang="cs-CZ" sz="2800" b="1" dirty="0" err="1"/>
              <a:t>i.v</a:t>
            </a:r>
            <a:r>
              <a:rPr lang="cs-CZ" sz="2800" b="1" dirty="0"/>
              <a:t>. nebo v. </a:t>
            </a:r>
            <a:r>
              <a:rPr lang="cs-CZ" sz="2800" b="1" dirty="0" err="1"/>
              <a:t>umbilicalis</a:t>
            </a:r>
            <a:endParaRPr lang="cs-CZ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tx1"/>
                </a:solidFill>
              </a:rPr>
              <a:t>Některé ZZS jsou vybaveny setem </a:t>
            </a:r>
            <a:r>
              <a:rPr lang="cs-CZ" sz="2800" dirty="0" smtClean="0">
                <a:solidFill>
                  <a:schemeClr val="tx1"/>
                </a:solidFill>
              </a:rPr>
              <a:t>pro </a:t>
            </a:r>
            <a:r>
              <a:rPr lang="cs-CZ" sz="2800" dirty="0" err="1" smtClean="0">
                <a:solidFill>
                  <a:schemeClr val="tx1"/>
                </a:solidFill>
              </a:rPr>
              <a:t>kanylaci</a:t>
            </a:r>
            <a:r>
              <a:rPr lang="cs-CZ" sz="2800" dirty="0" smtClean="0">
                <a:solidFill>
                  <a:schemeClr val="tx1"/>
                </a:solidFill>
              </a:rPr>
              <a:t> </a:t>
            </a:r>
            <a:r>
              <a:rPr lang="cs-CZ" sz="2800" dirty="0">
                <a:solidFill>
                  <a:schemeClr val="tx1"/>
                </a:solidFill>
              </a:rPr>
              <a:t>pupeční žíly </a:t>
            </a:r>
          </a:p>
        </p:txBody>
      </p:sp>
    </p:spTree>
    <p:extLst>
      <p:ext uri="{BB962C8B-B14F-4D97-AF65-F5344CB8AC3E}">
        <p14:creationId xmlns:p14="http://schemas.microsoft.com/office/powerpoint/2010/main" val="1334284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DRUGS - FARMAKOTERAPIE</a:t>
            </a:r>
            <a:endParaRPr lang="cs-CZ" sz="40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89DADF-5EF9-9D46-824A-67E10A212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01" y="2891215"/>
            <a:ext cx="3677603" cy="209264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7C8A1F8-6D15-2F4C-A4FD-379406197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295" y="2507358"/>
            <a:ext cx="3058478" cy="2476500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7731113" y="5362118"/>
            <a:ext cx="1826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altLang="cs-CZ" kern="0" dirty="0">
                <a:latin typeface="Arial" charset="0"/>
              </a:rPr>
              <a:t>Zdroj: </a:t>
            </a:r>
            <a:r>
              <a:rPr lang="cs-CZ" altLang="cs-CZ" kern="0" dirty="0" smtClean="0">
                <a:latin typeface="Arial" charset="0"/>
              </a:rPr>
              <a:t>akutne.cz</a:t>
            </a:r>
            <a:endParaRPr lang="cs-CZ" altLang="cs-CZ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85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0D6A9-CD53-6843-B471-27D3B1F8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190625"/>
            <a:ext cx="9278797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DRUGS - FARMAKOTERAPIE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4C959F-2EF3-5346-AC46-38B5B9B8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4724400"/>
          </a:xfrm>
        </p:spPr>
        <p:txBody>
          <a:bodyPr>
            <a:normAutofit fontScale="55000" lnSpcReduction="20000"/>
          </a:bodyPr>
          <a:lstStyle/>
          <a:p>
            <a:r>
              <a:rPr lang="cs-CZ" sz="5100" b="1" dirty="0"/>
              <a:t>Adrenalin 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5100" dirty="0"/>
              <a:t>Pokud je indikován – iniciální dávka </a:t>
            </a:r>
            <a:r>
              <a:rPr lang="cs-CZ" sz="5100" dirty="0" smtClean="0"/>
              <a:t>10 mikrogramů/kg</a:t>
            </a:r>
            <a:endParaRPr lang="cs-CZ" sz="5100" dirty="0"/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5100" dirty="0"/>
              <a:t>10-30 mikrogramů / kg (ředění 1:10 000) </a:t>
            </a:r>
            <a:r>
              <a:rPr lang="cs-CZ" sz="5100" dirty="0" err="1"/>
              <a:t>i.v</a:t>
            </a:r>
            <a:r>
              <a:rPr lang="cs-CZ" sz="5100" dirty="0"/>
              <a:t>. každých </a:t>
            </a:r>
            <a:r>
              <a:rPr lang="cs-CZ" sz="5100" dirty="0" smtClean="0"/>
              <a:t>    3 </a:t>
            </a:r>
            <a:r>
              <a:rPr lang="cs-CZ" sz="5100" dirty="0"/>
              <a:t>– 5 minut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cs-CZ" sz="5100" b="1" dirty="0"/>
              <a:t>Ředění:  </a:t>
            </a:r>
            <a:r>
              <a:rPr lang="cs-CZ" sz="5100" dirty="0" smtClean="0"/>
              <a:t>1 </a:t>
            </a:r>
            <a:r>
              <a:rPr lang="cs-CZ" sz="5100" dirty="0" err="1" smtClean="0"/>
              <a:t>amp</a:t>
            </a:r>
            <a:r>
              <a:rPr lang="cs-CZ" sz="5100" dirty="0" smtClean="0"/>
              <a:t> </a:t>
            </a:r>
            <a:r>
              <a:rPr lang="cs-CZ" sz="5100" dirty="0"/>
              <a:t>ADR = </a:t>
            </a:r>
            <a:r>
              <a:rPr lang="cs-CZ" sz="5100" dirty="0" smtClean="0"/>
              <a:t>1 ml </a:t>
            </a:r>
            <a:r>
              <a:rPr lang="cs-CZ" sz="5100" dirty="0"/>
              <a:t>= </a:t>
            </a:r>
            <a:r>
              <a:rPr lang="cs-CZ" sz="5100" dirty="0" smtClean="0"/>
              <a:t>1 mg </a:t>
            </a:r>
            <a:r>
              <a:rPr lang="cs-CZ" sz="5100" dirty="0"/>
              <a:t>(to je již 1:1000)</a:t>
            </a:r>
          </a:p>
          <a:p>
            <a:pPr marL="2057400" lvl="3" indent="-685800">
              <a:buFont typeface="Arial" panose="020B0604020202020204" pitchFamily="34" charset="0"/>
              <a:buChar char="•"/>
            </a:pPr>
            <a:r>
              <a:rPr lang="cs-CZ" sz="5100" dirty="0" smtClean="0"/>
              <a:t>1 </a:t>
            </a:r>
            <a:r>
              <a:rPr lang="cs-CZ" sz="5100" dirty="0" err="1" smtClean="0"/>
              <a:t>amp</a:t>
            </a:r>
            <a:r>
              <a:rPr lang="cs-CZ" sz="5100" dirty="0" smtClean="0"/>
              <a:t> ADR </a:t>
            </a:r>
            <a:r>
              <a:rPr lang="cs-CZ" sz="5100" dirty="0" smtClean="0"/>
              <a:t>1 ml </a:t>
            </a:r>
            <a:r>
              <a:rPr lang="cs-CZ" sz="5100" dirty="0"/>
              <a:t>+ </a:t>
            </a:r>
            <a:r>
              <a:rPr lang="cs-CZ" sz="5100" dirty="0" smtClean="0"/>
              <a:t>9 ml </a:t>
            </a:r>
            <a:r>
              <a:rPr lang="cs-CZ" sz="5100" dirty="0"/>
              <a:t>FR do </a:t>
            </a:r>
            <a:r>
              <a:rPr lang="cs-CZ" sz="5100" dirty="0" smtClean="0"/>
              <a:t>10 ml </a:t>
            </a:r>
            <a:r>
              <a:rPr lang="cs-CZ" sz="5100" dirty="0"/>
              <a:t>stříkačky =&gt; ředění 1:10 000</a:t>
            </a:r>
          </a:p>
          <a:p>
            <a:pPr marL="2057400" lvl="3" indent="-685800">
              <a:buFont typeface="Arial" panose="020B0604020202020204" pitchFamily="34" charset="0"/>
              <a:buChar char="•"/>
            </a:pPr>
            <a:r>
              <a:rPr lang="cs-CZ" sz="5100" b="1" dirty="0"/>
              <a:t>DÁVKA: </a:t>
            </a:r>
            <a:r>
              <a:rPr lang="cs-CZ" sz="5100" dirty="0"/>
              <a:t>0,1 – 0,3ml / kg =&gt; pokud má novorozenec 3 kg =&gt; podám 0,3 – 0,9 ml ředěného roztoku. </a:t>
            </a:r>
            <a:endParaRPr lang="cs-CZ" sz="5100" b="1" dirty="0"/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5100" dirty="0">
                <a:solidFill>
                  <a:srgbClr val="FF0000"/>
                </a:solidFill>
              </a:rPr>
              <a:t>Intratracheální podání není doporučeno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endParaRPr lang="cs-CZ" sz="5100" dirty="0"/>
          </a:p>
          <a:p>
            <a:pPr lvl="1"/>
            <a:endParaRPr lang="cs-CZ" dirty="0"/>
          </a:p>
          <a:p>
            <a:pPr marL="401010"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1872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0D6A9-CD53-6843-B471-27D3B1F8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190625"/>
            <a:ext cx="9278797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DRUGS - FARMAKOTERAPIE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4C959F-2EF3-5346-AC46-38B5B9B8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3352800"/>
          </a:xfrm>
        </p:spPr>
        <p:txBody>
          <a:bodyPr>
            <a:normAutofit fontScale="77500" lnSpcReduction="20000"/>
          </a:bodyPr>
          <a:lstStyle/>
          <a:p>
            <a:r>
              <a:rPr lang="cs-CZ" sz="3600" b="1" dirty="0" smtClean="0"/>
              <a:t>Bikarbonát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600" dirty="0" smtClean="0"/>
              <a:t>pro </a:t>
            </a:r>
            <a:r>
              <a:rPr lang="cs-CZ" sz="3600" dirty="0"/>
              <a:t>doporučení rutinního podávání nejsou data </a:t>
            </a:r>
            <a:endParaRPr lang="cs-CZ" sz="3600" b="1" dirty="0"/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3600" dirty="0"/>
              <a:t>Pokud zástava trvala delší dobu a pokud není odezva na terapii adrenalinem za účinné ventilace a kompresí =&gt; je možné podat 4,2% bikarbonát </a:t>
            </a:r>
            <a:r>
              <a:rPr lang="cs-CZ" sz="3600" dirty="0" err="1"/>
              <a:t>i.v</a:t>
            </a:r>
            <a:r>
              <a:rPr lang="cs-CZ" sz="3600" dirty="0"/>
              <a:t>.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3600" b="1" dirty="0"/>
              <a:t>Dávka: 1-2 </a:t>
            </a:r>
            <a:r>
              <a:rPr lang="cs-CZ" sz="3600" b="1" dirty="0" err="1"/>
              <a:t>mmol</a:t>
            </a:r>
            <a:r>
              <a:rPr lang="cs-CZ" sz="3600" b="1" dirty="0"/>
              <a:t>/kg, tj. 2-4ml/kg </a:t>
            </a:r>
            <a:r>
              <a:rPr lang="cs-CZ" sz="3600" b="1" dirty="0" smtClean="0"/>
              <a:t>4,2 % </a:t>
            </a:r>
            <a:r>
              <a:rPr lang="cs-CZ" sz="3600" b="1" dirty="0"/>
              <a:t>bikarbonátu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3600" dirty="0"/>
              <a:t>Tzn. </a:t>
            </a:r>
            <a:r>
              <a:rPr lang="cs-CZ" sz="3600" dirty="0" smtClean="0"/>
              <a:t>8,4 % </a:t>
            </a:r>
            <a:r>
              <a:rPr lang="cs-CZ" sz="3600" dirty="0"/>
              <a:t>bikarbonát naředit v poměru 1:1 </a:t>
            </a:r>
            <a:r>
              <a:rPr lang="cs-CZ" sz="3600" dirty="0" smtClean="0"/>
              <a:t>5% </a:t>
            </a:r>
            <a:r>
              <a:rPr lang="cs-CZ" sz="3600" dirty="0"/>
              <a:t>nebo 10% glukózou</a:t>
            </a:r>
          </a:p>
          <a:p>
            <a:pPr lvl="1"/>
            <a:endParaRPr lang="cs-CZ" dirty="0"/>
          </a:p>
          <a:p>
            <a:pPr marL="401010"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2580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10D6A9-CD53-6843-B471-27D3B1F8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DRUGS - FARMAKOTERAPIE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4C959F-2EF3-5346-AC46-38B5B9B89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647825"/>
            <a:ext cx="9278797" cy="5724644"/>
          </a:xfrm>
        </p:spPr>
        <p:txBody>
          <a:bodyPr/>
          <a:lstStyle/>
          <a:p>
            <a:r>
              <a:rPr lang="cs-CZ" sz="2800" b="1" dirty="0"/>
              <a:t>Glukóza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Dosud zdrojem energie z krve matky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Pokud srdce nereaguje na ADR/NHC, je možné podat 10% G v dávce 2,5ml/kg </a:t>
            </a:r>
            <a:r>
              <a:rPr lang="cs-CZ" sz="2800" dirty="0" err="1"/>
              <a:t>i.v</a:t>
            </a:r>
            <a:r>
              <a:rPr lang="cs-CZ" sz="2800" dirty="0"/>
              <a:t>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r>
              <a:rPr lang="cs-CZ" sz="2800" b="1" dirty="0"/>
              <a:t>VOLUMOTERAPIE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Při předpokládané krevní ztrátě nebo známkách šokového stavu je </a:t>
            </a:r>
            <a:r>
              <a:rPr lang="cs-CZ" sz="2800" dirty="0" smtClean="0"/>
              <a:t>indikováno </a:t>
            </a:r>
            <a:r>
              <a:rPr lang="cs-CZ" sz="2800" b="1" dirty="0"/>
              <a:t>doplnění cirkulujícího objemu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Podáváme izotonický roztok </a:t>
            </a:r>
            <a:r>
              <a:rPr lang="cs-CZ" sz="2800" dirty="0" smtClean="0"/>
              <a:t>(</a:t>
            </a:r>
            <a:r>
              <a:rPr lang="cs-CZ" sz="2800" dirty="0" err="1" smtClean="0"/>
              <a:t>Benelyte</a:t>
            </a:r>
            <a:r>
              <a:rPr lang="cs-CZ" sz="2800" dirty="0" smtClean="0"/>
              <a:t>) bolusově </a:t>
            </a:r>
            <a:r>
              <a:rPr lang="cs-CZ" sz="2800" dirty="0"/>
              <a:t>v dávce </a:t>
            </a:r>
            <a:r>
              <a:rPr lang="cs-CZ" sz="2800" dirty="0" smtClean="0"/>
              <a:t>10 ml/kg </a:t>
            </a:r>
            <a:r>
              <a:rPr lang="cs-CZ" sz="2800" dirty="0"/>
              <a:t>(příp. krátkodobá infuze)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Při ztrátě krve/anémii se v ZZ aplikuje transfuze 0</a:t>
            </a:r>
            <a:r>
              <a:rPr lang="cs-CZ" sz="2800" baseline="30000" dirty="0"/>
              <a:t>- </a:t>
            </a:r>
            <a:r>
              <a:rPr lang="cs-CZ" sz="2800" dirty="0"/>
              <a:t>krve</a:t>
            </a:r>
            <a:r>
              <a:rPr lang="cs-CZ" sz="2800" baseline="30000" dirty="0"/>
              <a:t> </a:t>
            </a:r>
            <a:r>
              <a:rPr lang="cs-CZ" sz="2800" dirty="0"/>
              <a:t> </a:t>
            </a:r>
          </a:p>
          <a:p>
            <a:pPr lvl="1"/>
            <a:endParaRPr lang="cs-CZ" dirty="0"/>
          </a:p>
          <a:p>
            <a:pPr marL="401010"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1143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911448-1A7E-B947-81EA-5E7BBB23A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533400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solidFill>
                  <a:schemeClr val="accent5">
                    <a:lumMod val="75000"/>
                  </a:schemeClr>
                </a:solidFill>
              </a:rPr>
              <a:t>NOVOROZENEC PROPUŠTĚNÝ Z NEMOCNICE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C39878-6FC1-1A43-8F7D-77708FA7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409825"/>
            <a:ext cx="9278797" cy="43088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NOVOROZENEC</a:t>
            </a:r>
            <a:r>
              <a:rPr lang="cs-CZ" sz="2800" dirty="0"/>
              <a:t>: od narození do 28. dne života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Stabilizovaný novorozenec se liší dokončenou adaptací cirkulace a normální dechovou aktivitou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Akutní deteriorace </a:t>
            </a:r>
            <a:r>
              <a:rPr lang="cs-CZ" sz="2800" dirty="0"/>
              <a:t>(zhoršení) </a:t>
            </a:r>
            <a:r>
              <a:rPr lang="cs-CZ" sz="2800" b="1" dirty="0"/>
              <a:t>novorozenců</a:t>
            </a:r>
            <a:r>
              <a:rPr lang="cs-CZ" sz="2800" dirty="0"/>
              <a:t> = </a:t>
            </a:r>
            <a:r>
              <a:rPr lang="cs-CZ" sz="2800" b="1" dirty="0"/>
              <a:t>ALTE </a:t>
            </a:r>
            <a:r>
              <a:rPr lang="cs-CZ" sz="2800" dirty="0"/>
              <a:t>(</a:t>
            </a:r>
            <a:r>
              <a:rPr lang="cs-CZ" sz="2800" dirty="0" err="1"/>
              <a:t>Apparent</a:t>
            </a:r>
            <a:r>
              <a:rPr lang="cs-CZ" sz="2800" dirty="0"/>
              <a:t> </a:t>
            </a:r>
            <a:r>
              <a:rPr lang="cs-CZ" sz="2800" dirty="0" err="1"/>
              <a:t>Life</a:t>
            </a:r>
            <a:r>
              <a:rPr lang="cs-CZ" sz="2800" dirty="0"/>
              <a:t>– </a:t>
            </a:r>
            <a:r>
              <a:rPr lang="cs-CZ" sz="2800" dirty="0" err="1"/>
              <a:t>Threatening</a:t>
            </a:r>
            <a:r>
              <a:rPr lang="cs-CZ" sz="2800" dirty="0"/>
              <a:t> </a:t>
            </a:r>
            <a:r>
              <a:rPr lang="cs-CZ" sz="2800" dirty="0" err="1"/>
              <a:t>Event</a:t>
            </a:r>
            <a:r>
              <a:rPr lang="cs-CZ" sz="2800" dirty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PROJEVY: apnoe, cyanóza, bledost, pletora, změna svalového napětí – </a:t>
            </a:r>
            <a:r>
              <a:rPr lang="cs-CZ" sz="2800" dirty="0" smtClean="0"/>
              <a:t>ochabnutí</a:t>
            </a:r>
            <a:r>
              <a:rPr lang="cs-CZ" sz="2800" dirty="0"/>
              <a:t>, dávení, zvracení .</a:t>
            </a:r>
          </a:p>
          <a:p>
            <a:pPr marL="85821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ALTE </a:t>
            </a:r>
            <a:r>
              <a:rPr lang="cs-CZ" sz="2800" dirty="0"/>
              <a:t>– není diagnóza, ale popis událostí.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874916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5A173D-4939-3D49-9023-73EF8575F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038225"/>
            <a:ext cx="9278797" cy="1231106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ROZDÍLY V RESUSCITACI ADAPTOVANÉHO NOVOROZENCE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E675A0-AD71-C94C-886C-5BA793291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2333625"/>
            <a:ext cx="9278797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Okamžité zahájení monitorování vitální funkcí, včetně SpO</a:t>
            </a:r>
            <a:r>
              <a:rPr lang="cs-CZ" sz="2800" baseline="-25000" dirty="0"/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Nezahajujeme vzduchem, ventilujeme vysokou koncentrací kyslíku (60 – </a:t>
            </a:r>
            <a:r>
              <a:rPr lang="cs-CZ" sz="2800" dirty="0" smtClean="0"/>
              <a:t>100 %) 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Poměr komprese/ventilace záleží na příčině </a:t>
            </a:r>
            <a:r>
              <a:rPr lang="cs-CZ" sz="2800" b="1" dirty="0" smtClean="0"/>
              <a:t>zástavy</a:t>
            </a:r>
            <a:endParaRPr lang="cs-CZ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U novorozenců s předpokládanou respirační příčinou zástavy oběhu je poměr komprese/ventilace </a:t>
            </a:r>
            <a:r>
              <a:rPr lang="cs-CZ" sz="2800" b="1" dirty="0"/>
              <a:t>3:1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U novorozence s předpokládanou myokardiální příčinou srdeční zástavy je poměr komprese/ventilace </a:t>
            </a:r>
            <a:r>
              <a:rPr lang="cs-CZ" sz="2800" b="1" dirty="0"/>
              <a:t>15:2</a:t>
            </a:r>
            <a:r>
              <a:rPr lang="cs-CZ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8799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AB8B61-85A1-9B48-A99A-7A8778FF8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2668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NEZAHÁJENÍ RESUSCITACE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367AB2-9BDA-C548-B53C-5ED333EE6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01621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Závažné vývojové vady </a:t>
            </a:r>
            <a:r>
              <a:rPr lang="cs-CZ" sz="2800" dirty="0"/>
              <a:t>s nepříznivou prognózou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např. </a:t>
            </a:r>
            <a:r>
              <a:rPr lang="cs-CZ" sz="2800" dirty="0" err="1"/>
              <a:t>anencephalus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Extrémní nezralost </a:t>
            </a:r>
            <a:r>
              <a:rPr lang="cs-CZ" sz="2800" dirty="0"/>
              <a:t>– děti narozené před 23. týdnem těhotenství nebo s porodní hmotností &lt; 400g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45174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CBB382-20B0-854F-8504-07C4EA990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UKONČENÍ RESUSCITACE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7C17EB-76A2-B340-8929-293B1D5B0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po porodu novorozence nelze detekovat srdeční akci a stav se po dobu dalších 10 minut nemění, je vhodné uvažovat o ukončení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Individuální postup je u případů, kdy srdeční frekvence je pod 60/min a ke zlepšení nedochází ani po 10-15 minutách resuscitačního úsilí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Ukončení resuscitace indikuje lékař</a:t>
            </a:r>
          </a:p>
        </p:txBody>
      </p:sp>
    </p:spTree>
    <p:extLst>
      <p:ext uri="{BB962C8B-B14F-4D97-AF65-F5344CB8AC3E}">
        <p14:creationId xmlns:p14="http://schemas.microsoft.com/office/powerpoint/2010/main" val="32890956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7952EC-687E-3E4A-945B-C287D76A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SHRNUTÍ POSTUPU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EC8156-7BA2-E84E-BA91-A77FA56BF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1897346"/>
            <a:ext cx="9278797" cy="18542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Osušení (stimulace) + zabalení těla + krytí hlavy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Provedení </a:t>
            </a:r>
            <a:r>
              <a:rPr lang="cs-CZ" sz="2400" b="1" dirty="0" err="1"/>
              <a:t>milkingu</a:t>
            </a:r>
            <a:r>
              <a:rPr lang="cs-CZ" sz="2400" b="1" dirty="0"/>
              <a:t>, přerušení pupečníku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NLZP vyšetří poslechem TF na srdečním hrotu fonendoskopem, řidič přilepí EKG elektrody + saturační čidlo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 &gt;100 tepů/min = fyziologická akce =&gt; kontrola dechové frekvence + </a:t>
            </a:r>
            <a:r>
              <a:rPr lang="cs-CZ" sz="2400" dirty="0" smtClean="0"/>
              <a:t>následná </a:t>
            </a:r>
            <a:r>
              <a:rPr lang="cs-CZ" sz="2400" dirty="0" smtClean="0"/>
              <a:t>péče</a:t>
            </a:r>
            <a:endParaRPr lang="cs-CZ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60 – 100 tepů/min = provedení inflačních dechů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&lt;60 tepů/min = provedení inflačních dechů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b="1" dirty="0"/>
              <a:t>Poslech srdeční frekvence fonendoskopem na srdečním hrotu/EKG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&gt;100 tepů/min = fyziologická akce =&gt; kontrola dechové frekvence </a:t>
            </a:r>
            <a:r>
              <a:rPr lang="cs-CZ" sz="2400" dirty="0" smtClean="0"/>
              <a:t>+ </a:t>
            </a:r>
            <a:r>
              <a:rPr lang="cs-CZ" sz="2400" dirty="0" smtClean="0"/>
              <a:t>násl</a:t>
            </a:r>
            <a:r>
              <a:rPr lang="cs-CZ" sz="2400" dirty="0" smtClean="0"/>
              <a:t>edná</a:t>
            </a:r>
            <a:r>
              <a:rPr lang="cs-CZ" sz="2400" dirty="0" smtClean="0"/>
              <a:t> </a:t>
            </a:r>
            <a:r>
              <a:rPr lang="cs-CZ" sz="2400" dirty="0"/>
              <a:t>péče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60 – 100 tepů/min = provedení ventilačních dechů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/>
              <a:t>&lt;60 tepů/min = provedení ventilačních dechů</a:t>
            </a:r>
          </a:p>
        </p:txBody>
      </p:sp>
    </p:spTree>
    <p:extLst>
      <p:ext uri="{BB962C8B-B14F-4D97-AF65-F5344CB8AC3E}">
        <p14:creationId xmlns:p14="http://schemas.microsoft.com/office/powerpoint/2010/main" val="4291074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7952EC-687E-3E4A-945B-C287D76A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809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 smtClean="0"/>
              <a:t>SHRNUTÍ POSTUPU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EC8156-7BA2-E84E-BA91-A77FA56BF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1571625"/>
            <a:ext cx="9278797" cy="1854200"/>
          </a:xfrm>
        </p:spPr>
        <p:txBody>
          <a:bodyPr>
            <a:noAutofit/>
          </a:bodyPr>
          <a:lstStyle/>
          <a:p>
            <a:r>
              <a:rPr lang="cs-CZ" sz="2800" b="1" dirty="0" smtClean="0"/>
              <a:t>Poslech srdeční frekvence fonendoskopem na srdečním hrotu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&gt;100 tepů/min = fyziologická akce =&gt; kontrola dechové frekvence + násl. péče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60 – 100 tepů/min = provedení ventilačních dechů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&lt;60 tepů/min = </a:t>
            </a:r>
            <a:r>
              <a:rPr lang="cs-CZ" sz="2800" b="1" dirty="0" smtClean="0"/>
              <a:t>zahájení resuscitace 3:1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Provádění kompresí hrudníku ukončíme, pokud je spontánní TF &gt;60/min a pokračujeme v podpůrné ventilaci.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Poresuscitační</a:t>
            </a:r>
            <a:r>
              <a:rPr lang="cs-CZ" sz="2800" dirty="0" smtClean="0"/>
              <a:t> péče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Transport na pracoviště, které je schopné novorozence adekvátně monitorovat a řešit příp. komplikace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669735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+mj-lt"/>
              </a:rPr>
              <a:t>Použité zdroje</a:t>
            </a:r>
            <a:endParaRPr lang="cs-CZ" sz="44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95465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/>
              <a:t>European</a:t>
            </a:r>
            <a:r>
              <a:rPr lang="cs-CZ" sz="2800" dirty="0"/>
              <a:t> </a:t>
            </a:r>
            <a:r>
              <a:rPr lang="cs-CZ" sz="2800" dirty="0" err="1"/>
              <a:t>Resuscitation</a:t>
            </a:r>
            <a:r>
              <a:rPr lang="cs-CZ" sz="2800" dirty="0"/>
              <a:t> </a:t>
            </a:r>
            <a:r>
              <a:rPr lang="cs-CZ" sz="2800" dirty="0" err="1"/>
              <a:t>Council</a:t>
            </a:r>
            <a:r>
              <a:rPr lang="cs-CZ" sz="2800" dirty="0"/>
              <a:t>: </a:t>
            </a:r>
            <a:r>
              <a:rPr lang="cs-CZ" sz="2800" dirty="0" err="1"/>
              <a:t>Guidelines</a:t>
            </a:r>
            <a:r>
              <a:rPr lang="cs-CZ" sz="2800" dirty="0"/>
              <a:t> </a:t>
            </a:r>
            <a:r>
              <a:rPr lang="cs-CZ" sz="2800" dirty="0" err="1"/>
              <a:t>for</a:t>
            </a:r>
            <a:r>
              <a:rPr lang="cs-CZ" sz="2800" dirty="0"/>
              <a:t> </a:t>
            </a:r>
            <a:r>
              <a:rPr lang="cs-CZ" sz="2800" dirty="0" err="1"/>
              <a:t>Resuscitation</a:t>
            </a:r>
            <a:r>
              <a:rPr lang="cs-CZ" sz="2800" dirty="0"/>
              <a:t> </a:t>
            </a:r>
            <a:r>
              <a:rPr lang="cs-CZ" sz="2800" dirty="0" smtClean="0"/>
              <a:t>2021.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KNOR, J., MÁLEK, J. </a:t>
            </a:r>
            <a:r>
              <a:rPr lang="cs-CZ" sz="2800" i="1" dirty="0"/>
              <a:t>Farmakoterapie urgentních stavů</a:t>
            </a:r>
            <a:r>
              <a:rPr lang="cs-CZ" sz="2800" dirty="0"/>
              <a:t>. 3. vyd. Praha: </a:t>
            </a:r>
            <a:r>
              <a:rPr lang="cs-CZ" sz="2800" dirty="0" err="1"/>
              <a:t>Maxdorf</a:t>
            </a:r>
            <a:r>
              <a:rPr lang="cs-CZ" sz="2800" dirty="0"/>
              <a:t>, 2019. ISBN 978-80-7345-595-8</a:t>
            </a:r>
            <a:r>
              <a:rPr lang="cs-CZ" sz="2800" b="1" dirty="0"/>
              <a:t>. 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MIXA</a:t>
            </a:r>
            <a:r>
              <a:rPr lang="cs-CZ" sz="2800" dirty="0"/>
              <a:t>, V., et al. </a:t>
            </a:r>
            <a:r>
              <a:rPr lang="cs-CZ" sz="2800" i="1" dirty="0"/>
              <a:t>Dětská přednemocniční a urgentní péče</a:t>
            </a:r>
            <a:r>
              <a:rPr lang="cs-CZ" sz="2800" dirty="0"/>
              <a:t>. </a:t>
            </a:r>
            <a:r>
              <a:rPr lang="cs-CZ" sz="2800" dirty="0" smtClean="0"/>
              <a:t>2. vyd. Praha</a:t>
            </a:r>
            <a:r>
              <a:rPr lang="cs-CZ" sz="2800" dirty="0"/>
              <a:t>: </a:t>
            </a:r>
            <a:r>
              <a:rPr lang="cs-CZ" sz="2800" dirty="0" err="1" smtClean="0"/>
              <a:t>Grada</a:t>
            </a:r>
            <a:r>
              <a:rPr lang="cs-CZ" sz="2800" dirty="0" smtClean="0"/>
              <a:t>, 2021. </a:t>
            </a:r>
            <a:r>
              <a:rPr lang="cs-CZ" sz="2800" dirty="0"/>
              <a:t>ISBN </a:t>
            </a:r>
            <a:r>
              <a:rPr lang="cs-CZ" sz="2800" dirty="0" smtClean="0"/>
              <a:t>978-80-271-3088-7.</a:t>
            </a:r>
            <a:endParaRPr lang="cs-CZ" sz="2800" dirty="0"/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1644</Words>
  <Application>Microsoft Office PowerPoint</Application>
  <PresentationFormat>Vlastní</PresentationFormat>
  <Paragraphs>218</Paragraphs>
  <Slides>32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Prezentace aplikace PowerPoint</vt:lpstr>
      <vt:lpstr>PODPORA POPORODNÍ ADAPTACE</vt:lpstr>
      <vt:lpstr>FETÁLNÍ OBĚH</vt:lpstr>
      <vt:lpstr>NEWBORN LIFE SUPPORT (NLS)</vt:lpstr>
      <vt:lpstr>TERMOMANAGEMENT</vt:lpstr>
      <vt:lpstr>TERMOMANAGEMENT</vt:lpstr>
      <vt:lpstr>PŘERUŠENÍ PUPEČNÍKU</vt:lpstr>
      <vt:lpstr>PŘERUŠENÍ PUPEČNÍKU</vt:lpstr>
      <vt:lpstr>PŘERUŠENÍ PUPEČNÍKU</vt:lpstr>
      <vt:lpstr>POSOUZENÍ STAVU DÍTĚTE</vt:lpstr>
      <vt:lpstr>POSOUZENÍ STAVU DÍTĚTE</vt:lpstr>
      <vt:lpstr>POSOUZENÍ STAVU DÍTĚTE</vt:lpstr>
      <vt:lpstr>POSOUZENÍ STAVU DÍTĚTE</vt:lpstr>
      <vt:lpstr>Prezentace aplikace PowerPoint</vt:lpstr>
      <vt:lpstr>AIRWAY – zajištění průchodnosti DC</vt:lpstr>
      <vt:lpstr>AIRWAY – zajištění průchodnosti DC</vt:lpstr>
      <vt:lpstr>BREATHING – dýchání/ventilace</vt:lpstr>
      <vt:lpstr>BREATHING – dýchání/ventilace</vt:lpstr>
      <vt:lpstr>CHEST COMPRESSIONS – krevní oběh</vt:lpstr>
      <vt:lpstr>KPR NOVOROZENCE</vt:lpstr>
      <vt:lpstr>DRUGS - FARMAKOTERAPIE</vt:lpstr>
      <vt:lpstr>DRUGS - FARMAKOTERAPIE</vt:lpstr>
      <vt:lpstr>DRUGS - FARMAKOTERAPIE</vt:lpstr>
      <vt:lpstr>DRUGS - FARMAKOTERAPIE</vt:lpstr>
      <vt:lpstr>DRUGS - FARMAKOTERAPIE</vt:lpstr>
      <vt:lpstr>NOVOROZENEC PROPUŠTĚNÝ Z NEMOCNICE</vt:lpstr>
      <vt:lpstr>ROZDÍLY V RESUSCITACI ADAPTOVANÉHO NOVOROZENCE</vt:lpstr>
      <vt:lpstr>NEZAHÁJENÍ RESUSCITACE</vt:lpstr>
      <vt:lpstr>UKONČENÍ RESUSCITACE</vt:lpstr>
      <vt:lpstr>SHRNUTÍ POSTUPU</vt:lpstr>
      <vt:lpstr>SHRNUTÍ POSTUPU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30</cp:revision>
  <dcterms:created xsi:type="dcterms:W3CDTF">2017-03-15T11:07:40Z</dcterms:created>
  <dcterms:modified xsi:type="dcterms:W3CDTF">2022-01-07T17:27:22Z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