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8F710D-DA65-B1F5-5FA0-74D4B27BCD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EB50919-5EF1-4EFD-9069-9CE7696465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4C85A4C-6DC6-D1A3-FE85-76CD3DB8D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933E6-1F8E-4FB6-A835-81073A878C3D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1FA2544-8A45-6F02-0485-A8E3356B4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BC4C78D-D3F1-45F1-6D86-74A345B7F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7685-3AC7-4858-9B4A-017D8080CD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7621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AAF4BD-87C2-8C74-385A-A5370B3E9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D6BC1D9-C58A-82FD-2935-F9603FC2C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834AB69-D869-7D89-359D-E1CA59557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933E6-1F8E-4FB6-A835-81073A878C3D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B5B3488-56F5-A3BD-D3D4-2CAEE1D9A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0F16A0B-1C15-6A22-6727-B29AA2A6B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7685-3AC7-4858-9B4A-017D8080CD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7384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4268DA-0CDE-DFA1-2427-EB207F71D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A92E469-86B0-6140-818A-97145EA08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BDBC1D9-6B29-3C31-9908-CD59C76DF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933E6-1F8E-4FB6-A835-81073A878C3D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B9EFB83-F5F3-5D02-A339-E4863F69F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3478DF7-F5F3-2379-7671-E22FA32DB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7685-3AC7-4858-9B4A-017D8080CD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8760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23BE94-7F7F-1F96-01DE-0C6739E6C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49E09AD-CB8F-A553-425A-9A8D6C9366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C7E09E4-F973-3B46-8F77-8E46C958AC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9C16D77-DB36-4B09-B849-1D3913C4B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933E6-1F8E-4FB6-A835-81073A878C3D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1DEF542-2C20-3B54-47B1-1921B60CA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87735C5-88B3-F77B-B735-9D14A515B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7685-3AC7-4858-9B4A-017D8080CD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817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AA3EF0-F4B3-B1F8-3E3F-2996E8168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2141D65-D768-BC2F-C03C-AE1DE3DB5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0BEBEAB-E4C2-96A9-5FC3-9B8907B5A3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F542C22C-92E4-C6E7-6E75-21050EF5C6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F7AC8E2-EE2E-1827-DD61-37C862C330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D9E322B9-F7AF-F3B2-04FD-FDD097AD1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933E6-1F8E-4FB6-A835-81073A878C3D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1E1E073-CE20-BB38-EFA2-823255938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5E04BB6E-9967-21A2-7D3E-E1EBCE7AA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7685-3AC7-4858-9B4A-017D8080CD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7899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5EF5F7-D792-FD29-C52A-F7B374E95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9FAAC83-F537-5137-14D9-D3F5E66AE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933E6-1F8E-4FB6-A835-81073A878C3D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B3F87B2-69CF-2D1D-0084-D844EB8B2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860C480-27BA-5DE2-2984-25740398D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7685-3AC7-4858-9B4A-017D8080CD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3803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AAFD1B9F-998F-AD95-16D1-7001E32B2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933E6-1F8E-4FB6-A835-81073A878C3D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193CD369-3F2F-14D7-F378-841470476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47F652C-FA05-5EDC-942D-96DEFF9A1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7685-3AC7-4858-9B4A-017D8080CD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2898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781D72-339D-F550-89AB-5F1EBE05C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2AA4E23-C53F-6FA0-86B9-41FC09456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64F49E0-ACA9-4996-1A12-4DF80D73A5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9A39E03-268D-E7F5-23C6-71302AE4F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933E6-1F8E-4FB6-A835-81073A878C3D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B8F242B-5788-C8D6-7378-FEAD3BEA2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2075520-9522-955C-D829-B33FDA5A8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7685-3AC7-4858-9B4A-017D8080CD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2495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0CE2DF-B759-BB37-A451-F881D5351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5301F38-E1B8-3635-D991-7ABB5B8E95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48B0D85-0420-EBE5-D2C8-D525B581EE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D3EC9C1-F39B-B6D2-7602-E7C5B2B95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933E6-1F8E-4FB6-A835-81073A878C3D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1EBEEA7-EB57-2FE1-0140-28A32E314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5B6BCF7-02CA-DC18-F58E-503BBCEB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7685-3AC7-4858-9B4A-017D8080CD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2841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6430A7-8E2E-3C3D-36CE-04ABB2F3F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72F535B-3C7F-A612-4585-7F16F1C489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96B5E4B-11FE-A06E-B2ED-5B49DC751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933E6-1F8E-4FB6-A835-81073A878C3D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D4B632C-8E7E-A5C8-CD62-16931DED4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2AF082B-B00D-122B-B563-FF6C497D4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7685-3AC7-4858-9B4A-017D8080CD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8258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E481EC4D-B1CF-3B43-A85C-30E7D1EAC1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E75F119-B73C-D75D-B2B8-F65199FC5B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33A96F3-2185-FC9A-D466-08DB4C740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933E6-1F8E-4FB6-A835-81073A878C3D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EDCB63E-BC96-AA7F-5EAA-8F1721C4F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416AA5F-AE50-6821-8A7F-9E6869683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17685-3AC7-4858-9B4A-017D8080CD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8034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CEA7A70A-7867-876B-2858-5D9FAF2EB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695F51F-F0CA-875F-3560-C2DD24A601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8DAFD37-91F0-C46A-188D-989AD8E32F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933E6-1F8E-4FB6-A835-81073A878C3D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34CCFDF-0FAE-DD3D-9805-94B08DD44C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B8EE821-F16A-EC48-4986-CB32EEDBF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217685-3AC7-4858-9B4A-017D8080CD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3932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audiovideo.rvp.cz/video/2703/VIRTUALNI-HOSPITACE-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5FF79347-3BAF-1EC2-7A77-4563000026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253331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2519463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F0C7E1-DF01-A8E3-85A2-6F13597118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09650"/>
            <a:ext cx="9144000" cy="2890838"/>
          </a:xfrm>
        </p:spPr>
        <p:txBody>
          <a:bodyPr>
            <a:normAutofit/>
          </a:bodyPr>
          <a:lstStyle/>
          <a:p>
            <a:r>
              <a:rPr lang="cs-CZ" sz="2700" dirty="0"/>
              <a:t>5. Analýza pedagogických situací z </a:t>
            </a:r>
            <a:r>
              <a:rPr lang="cs-CZ" sz="2700" dirty="0" err="1"/>
              <a:t>psychodidaktického</a:t>
            </a:r>
            <a:r>
              <a:rPr lang="cs-CZ" sz="2700" dirty="0"/>
              <a:t> hlediska </a:t>
            </a:r>
            <a:r>
              <a:rPr lang="cs-CZ" sz="2400" dirty="0"/>
              <a:t>lekce 5: </a:t>
            </a:r>
            <a:br>
              <a:rPr lang="cs-CZ" sz="2400" dirty="0"/>
            </a:br>
            <a:br>
              <a:rPr lang="cs-CZ" sz="2400" dirty="0"/>
            </a:br>
            <a:r>
              <a:rPr lang="cs-CZ" dirty="0"/>
              <a:t>psychodidaktika – </a:t>
            </a:r>
            <a:r>
              <a:rPr lang="cs-CZ" sz="2700" b="1" dirty="0"/>
              <a:t>1. aplikační rovina </a:t>
            </a:r>
            <a:r>
              <a:rPr lang="cs-CZ" sz="2700" dirty="0" err="1"/>
              <a:t>psychodidaktická</a:t>
            </a:r>
            <a:r>
              <a:rPr lang="cs-CZ" sz="2700" dirty="0"/>
              <a:t> analýza videonahrávky edukační situace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C80BE2B-994B-F4F0-A8F3-4ECE2C89D8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8300" y="4487863"/>
            <a:ext cx="9144000" cy="1655762"/>
          </a:xfrm>
        </p:spPr>
        <p:txBody>
          <a:bodyPr/>
          <a:lstStyle/>
          <a:p>
            <a:r>
              <a:rPr lang="cs-CZ" dirty="0" err="1"/>
              <a:t>Mkom</a:t>
            </a:r>
            <a:endParaRPr lang="cs-CZ" dirty="0"/>
          </a:p>
          <a:p>
            <a:r>
              <a:rPr lang="cs-CZ" dirty="0"/>
              <a:t>KPS, FPE ZČU</a:t>
            </a:r>
          </a:p>
          <a:p>
            <a:r>
              <a:rPr lang="cs-CZ" sz="1400" dirty="0"/>
              <a:t>(kompletní materiál z archivu autora)</a:t>
            </a:r>
          </a:p>
        </p:txBody>
      </p:sp>
    </p:spTree>
    <p:extLst>
      <p:ext uri="{BB962C8B-B14F-4D97-AF65-F5344CB8AC3E}">
        <p14:creationId xmlns:p14="http://schemas.microsoft.com/office/powerpoint/2010/main" val="1131361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FFE5DC-37A2-2C54-8BE1-524B25BA9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Obsah edukace: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4005AE-207E-7FA5-9E22-387F7A9220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cs-CZ" sz="2800" u="sng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Příklad, na kterém se učíme:</a:t>
            </a:r>
          </a:p>
          <a:p>
            <a:pPr marL="228600"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cs-CZ" sz="2800" u="sng" dirty="0">
                <a:solidFill>
                  <a:srgbClr val="0563C1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http://audiovideo.rvp.cz/video/2703/VIRTUALNI-HOSPITACE-</a:t>
            </a:r>
            <a:r>
              <a:rPr lang="cs-CZ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</a:t>
            </a:r>
            <a:endParaRPr lang="cs-CZ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spcAft>
                <a:spcPts val="10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cs-CZ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Výchova k občanství; téma: Práva dítěte; II. roč. šestiletého gymnázia (0:00 – 14:30, včetně představení učitelky a plánované hodiny)</a:t>
            </a:r>
            <a:endParaRPr lang="cs-CZ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53849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074116-9AF6-6F91-7E70-EAC196C0E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sledování videozáznamu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8DD7830-EA04-57D7-29A6-7ED08CD455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buFont typeface="Calibri" panose="020F0502020204030204" pitchFamily="34" charset="0"/>
              <a:buChar char="-"/>
            </a:pPr>
            <a:r>
              <a:rPr lang="cs-CZ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společné sledování části záznamu </a:t>
            </a:r>
            <a:r>
              <a:rPr lang="cs-CZ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videohospitace</a:t>
            </a:r>
            <a:r>
              <a:rPr lang="cs-CZ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(15 min): </a:t>
            </a:r>
            <a:endParaRPr lang="cs-CZ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Calibri" panose="020F0502020204030204" pitchFamily="34" charset="0"/>
              <a:buChar char="-"/>
            </a:pPr>
            <a:r>
              <a:rPr lang="cs-CZ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(co máte sledovat, NEBUDE SDĚLENO - záměrně)</a:t>
            </a:r>
          </a:p>
          <a:p>
            <a:pPr marL="342900" lvl="0" indent="-342900">
              <a:lnSpc>
                <a:spcPct val="115000"/>
              </a:lnSpc>
              <a:buFont typeface="Calibri" panose="020F0502020204030204" pitchFamily="34" charset="0"/>
              <a:buChar char="-"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cs-CZ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ůžete si zapisovat své postřehy, na co v okamžiku „teď a tady reagujete“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71218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2D2B3B-14ED-3545-8CB3-2C0E8F8F9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5226"/>
            <a:ext cx="8790830" cy="859376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krok nácviku sebereflexe učitele </a:t>
            </a:r>
            <a:b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nácvik popisu situace </a:t>
            </a: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cs-CZ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zodpovězte co nejpodrobněji na následující otázky – na co vše si z dané ukázky vzpomínáte</a:t>
            </a: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):</a:t>
            </a:r>
            <a:br>
              <a:rPr lang="cs-CZ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F2C0CAE-6364-4534-2E75-301C724BD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85001"/>
            <a:ext cx="10515600" cy="3556000"/>
          </a:xfrm>
        </p:spPr>
        <p:txBody>
          <a:bodyPr>
            <a:normAutofit/>
          </a:bodyPr>
          <a:lstStyle/>
          <a:p>
            <a:pPr marL="74295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cs-CZ" sz="1600" dirty="0">
                <a:solidFill>
                  <a:srgbClr val="1C1C1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Popište účastníky pedagogické situace (počet, věk, učitelé, žáci, rodiče, další účastníci).</a:t>
            </a:r>
            <a:endParaRPr lang="cs-CZ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cs-CZ" sz="1600" dirty="0">
                <a:solidFill>
                  <a:srgbClr val="1C1C1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Popište, v jakém prostředí se situace odehrála.</a:t>
            </a:r>
            <a:endParaRPr lang="cs-CZ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fontAlgn="base">
              <a:lnSpc>
                <a:spcPts val="12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cs-CZ" sz="1600" dirty="0">
                <a:solidFill>
                  <a:srgbClr val="1C1C1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Popište vznik, průběh, stávající stav, případně řešení problému samotnými účastníky.</a:t>
            </a:r>
            <a:endParaRPr lang="cs-CZ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fontAlgn="base">
              <a:lnSpc>
                <a:spcPts val="12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cs-CZ" sz="1600" dirty="0">
                <a:solidFill>
                  <a:srgbClr val="1C1C1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Popište verbální i neverbální komunikaci jednotlivých účastníků situace.</a:t>
            </a:r>
            <a:endParaRPr lang="cs-CZ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fontAlgn="base">
              <a:lnSpc>
                <a:spcPts val="12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cs-CZ" sz="1600" dirty="0">
                <a:solidFill>
                  <a:srgbClr val="1C1C1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Při popisu situace se zaměřte na popis pozorovaného chování (bez interpretace).</a:t>
            </a:r>
            <a:endParaRPr lang="cs-CZ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Calibri" panose="020F0502020204030204" pitchFamily="34" charset="0"/>
              <a:buChar char="-"/>
            </a:pPr>
            <a:r>
              <a:rPr lang="cs-CZ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každý student sám za sebe popíše sledovanou situaci</a:t>
            </a:r>
          </a:p>
          <a:p>
            <a:pPr marL="342900" lvl="0" indent="-342900">
              <a:lnSpc>
                <a:spcPct val="115000"/>
              </a:lnSpc>
              <a:buFont typeface="Calibri" panose="020F0502020204030204" pitchFamily="34" charset="0"/>
              <a:buChar char="-"/>
            </a:pPr>
            <a:r>
              <a:rPr lang="cs-CZ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prezentace popisu situace ve skupinách, porovnání popisů, hledání shod a odlišností </a:t>
            </a:r>
          </a:p>
          <a:p>
            <a:pPr marL="342900" lvl="0" indent="-342900">
              <a:lnSpc>
                <a:spcPct val="115000"/>
              </a:lnSpc>
              <a:buFont typeface="Calibri" panose="020F0502020204030204" pitchFamily="34" charset="0"/>
              <a:buChar char="-"/>
            </a:pPr>
            <a:r>
              <a:rPr lang="cs-CZ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prezentace zjištěných shod a rozdílů ostatním skupinám – po jednotlivých bodech </a:t>
            </a:r>
          </a:p>
        </p:txBody>
      </p:sp>
    </p:spTree>
    <p:extLst>
      <p:ext uri="{BB962C8B-B14F-4D97-AF65-F5344CB8AC3E}">
        <p14:creationId xmlns:p14="http://schemas.microsoft.com/office/powerpoint/2010/main" val="2834039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50705E6-4603-C9F8-1CB0-968C489D3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664" y="126586"/>
            <a:ext cx="10515600" cy="1325563"/>
          </a:xfrm>
        </p:spPr>
        <p:txBody>
          <a:bodyPr/>
          <a:lstStyle/>
          <a:p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2.krok</a:t>
            </a:r>
            <a:r>
              <a:rPr kumimoji="0" lang="cs-CZ" sz="4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nácviku sebereflexe učitele </a:t>
            </a:r>
            <a:endParaRPr lang="cs-CZ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B0FDEE6-24EC-76ED-D4CC-A88D74486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2149"/>
            <a:ext cx="10515600" cy="5159196"/>
          </a:xfrm>
        </p:spPr>
        <p:txBody>
          <a:bodyPr>
            <a:normAutofit lnSpcReduction="10000"/>
          </a:bodyPr>
          <a:lstStyle/>
          <a:p>
            <a:pPr marL="0" lvl="0" indent="0">
              <a:lnSpc>
                <a:spcPct val="115000"/>
              </a:lnSpc>
              <a:buNone/>
            </a:pPr>
            <a:r>
              <a:rPr lang="cs-CZ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cs-CZ" sz="3000" b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nácvik sebereflexe </a:t>
            </a:r>
          </a:p>
          <a:p>
            <a:pPr marL="342900" lvl="0" indent="-342900">
              <a:lnSpc>
                <a:spcPct val="115000"/>
              </a:lnSpc>
              <a:buFont typeface="Calibri" panose="020F0502020204030204" pitchFamily="34" charset="0"/>
              <a:buChar char="-"/>
            </a:pPr>
            <a:r>
              <a:rPr lang="cs-CZ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Vytvořte si obraz (1 i více situací) z ukázky a na chvíli jej podržte. Sledujte jako pozorovatel, co se ve Vás děje. Poté zodpovězte následující otázky:</a:t>
            </a:r>
          </a:p>
          <a:p>
            <a:pPr marL="342900" lvl="0" indent="-342900">
              <a:lnSpc>
                <a:spcPct val="115000"/>
              </a:lnSpc>
              <a:buFont typeface="Calibri" panose="020F0502020204030204" pitchFamily="34" charset="0"/>
              <a:buChar char="-"/>
            </a:pPr>
            <a:endParaRPr lang="cs-CZ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Font typeface="+mj-lt"/>
              <a:buAutoNum type="arabicPeriod"/>
            </a:pPr>
            <a:r>
              <a:rPr lang="cs-CZ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Jaké Vám proběhly hlavou myšlenky, fantazie, představy, nápady k prvoplánovým reakcím? („ IMPULZIVNÍ PEDAGOG“)</a:t>
            </a:r>
          </a:p>
          <a:p>
            <a:pPr marL="742950" lvl="1" indent="-285750">
              <a:lnSpc>
                <a:spcPct val="115000"/>
              </a:lnSpc>
              <a:buFont typeface="+mj-lt"/>
              <a:buAutoNum type="arabicPeriod"/>
            </a:pPr>
            <a:r>
              <a:rPr lang="cs-CZ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Jak jste situaci prožíval(a)? Jaké byly Vaše emoce, pocity, tělesné vnímání? (využijte metaforu, připodobnění)</a:t>
            </a:r>
          </a:p>
          <a:p>
            <a:pPr marL="742950" lvl="1" indent="-285750">
              <a:lnSpc>
                <a:spcPct val="115000"/>
              </a:lnSpc>
              <a:buFont typeface="+mj-lt"/>
              <a:buAutoNum type="arabicPeriod"/>
            </a:pPr>
            <a:r>
              <a:rPr lang="cs-CZ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 Vám situace připomněla z Vašeho osobního života?</a:t>
            </a:r>
          </a:p>
          <a:p>
            <a:pPr marL="742950" lvl="1" indent="-285750">
              <a:lnSpc>
                <a:spcPct val="115000"/>
              </a:lnSpc>
              <a:buFont typeface="+mj-lt"/>
              <a:buAutoNum type="arabicPeriod"/>
            </a:pPr>
            <a:r>
              <a:rPr lang="cs-CZ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Čeho osobního se prožitá situace ve Vás dotkla?</a:t>
            </a:r>
          </a:p>
          <a:p>
            <a:pPr marL="742950" lvl="1" indent="-285750">
              <a:lnSpc>
                <a:spcPct val="115000"/>
              </a:lnSpc>
              <a:buFont typeface="+mj-lt"/>
              <a:buAutoNum type="arabicPeriod"/>
            </a:pPr>
            <a:r>
              <a:rPr lang="cs-CZ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Čeho jste se při prožívání situace obával(a)?</a:t>
            </a:r>
          </a:p>
          <a:p>
            <a:pPr marL="742950" lvl="1" indent="-285750">
              <a:lnSpc>
                <a:spcPct val="115000"/>
              </a:lnSpc>
              <a:buFont typeface="+mj-lt"/>
              <a:buAutoNum type="arabicPeriod"/>
            </a:pPr>
            <a:r>
              <a:rPr lang="cs-CZ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 se Vám v dané situaci zdálo jasné a co nejasné?</a:t>
            </a:r>
          </a:p>
          <a:p>
            <a:pPr marL="342900" lvl="0" indent="-342900">
              <a:lnSpc>
                <a:spcPct val="115000"/>
              </a:lnSpc>
              <a:buFont typeface="Calibri" panose="020F0502020204030204" pitchFamily="34" charset="0"/>
              <a:buChar char="-"/>
            </a:pPr>
            <a:r>
              <a:rPr lang="cs-CZ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každý student sám za sebe popíše sledovanou situaci </a:t>
            </a:r>
            <a:endParaRPr lang="cs-CZ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Calibri" panose="020F0502020204030204" pitchFamily="34" charset="0"/>
              <a:buChar char="-"/>
            </a:pPr>
            <a:r>
              <a:rPr lang="cs-CZ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prezentace popis situace ve skupinách, porovnání popisů, hledání shod a odlišností </a:t>
            </a:r>
          </a:p>
          <a:p>
            <a:pPr marL="342900" lvl="0" indent="-342900">
              <a:lnSpc>
                <a:spcPct val="115000"/>
              </a:lnSpc>
              <a:buFont typeface="Calibri" panose="020F0502020204030204" pitchFamily="34" charset="0"/>
              <a:buChar char="-"/>
            </a:pPr>
            <a:r>
              <a:rPr lang="cs-CZ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prezentace zjištěných shod a rozdílů ostatním skupinám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68791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013CCB-A8D0-E258-F7D7-E645D9592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3.krok pedagogické sebereflexe</a:t>
            </a:r>
            <a:b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cs-CZ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nácvik interpretace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7F044A3-F0AD-3D12-3F51-C52E1D118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7840"/>
            <a:ext cx="10515600" cy="4832985"/>
          </a:xfrm>
        </p:spPr>
        <p:txBody>
          <a:bodyPr>
            <a:normAutofit fontScale="25000" lnSpcReduction="20000"/>
          </a:bodyPr>
          <a:lstStyle/>
          <a:p>
            <a:pPr marL="228600">
              <a:lnSpc>
                <a:spcPct val="115000"/>
              </a:lnSpc>
            </a:pPr>
            <a:r>
              <a:rPr lang="cs-CZ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cs-CZ" sz="4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0" indent="-742950">
              <a:lnSpc>
                <a:spcPct val="115000"/>
              </a:lnSpc>
              <a:buFont typeface="+mj-lt"/>
              <a:buAutoNum type="arabicPeriod"/>
            </a:pPr>
            <a:r>
              <a:rPr lang="cs-CZ" sz="1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společné formulování návrhů  </a:t>
            </a:r>
            <a:r>
              <a:rPr lang="cs-CZ" sz="1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psychodidaktických</a:t>
            </a:r>
            <a:r>
              <a:rPr lang="cs-CZ" sz="1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problémů k analýze</a:t>
            </a:r>
            <a:r>
              <a:rPr lang="cs-CZ" sz="1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výběr jednoho, který bude následně řešen</a:t>
            </a:r>
          </a:p>
          <a:p>
            <a:pPr marL="742950" lvl="0" indent="-742950">
              <a:lnSpc>
                <a:spcPct val="115000"/>
              </a:lnSpc>
              <a:buFont typeface="+mj-lt"/>
              <a:buAutoNum type="arabicPeriod"/>
            </a:pPr>
            <a:r>
              <a:rPr lang="cs-CZ" sz="1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návrhy</a:t>
            </a:r>
            <a:r>
              <a:rPr lang="cs-CZ" sz="1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teoretických východisek</a:t>
            </a:r>
            <a:r>
              <a:rPr lang="cs-CZ" sz="1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které budou efektivní pro řešení problému – „kde, v které oblasti psychologie a v které </a:t>
            </a:r>
            <a:r>
              <a:rPr lang="cs-CZ" sz="1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odb</a:t>
            </a:r>
            <a:r>
              <a:rPr lang="cs-CZ" sz="1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literatuře hledat možnosti řešení“</a:t>
            </a:r>
          </a:p>
          <a:p>
            <a:pPr marL="742950" lvl="0" indent="-742950">
              <a:lnSpc>
                <a:spcPct val="115000"/>
              </a:lnSpc>
              <a:buFont typeface="+mj-lt"/>
              <a:buAutoNum type="arabicPeriod"/>
            </a:pPr>
            <a:r>
              <a:rPr lang="cs-CZ" sz="1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Výběr </a:t>
            </a:r>
            <a:r>
              <a:rPr lang="cs-CZ" sz="1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„teoretické opory“ </a:t>
            </a:r>
            <a:r>
              <a:rPr lang="cs-CZ" sz="1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 návrhy alterací</a:t>
            </a:r>
            <a:endParaRPr lang="cs-CZ" sz="1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0" indent="-742950">
              <a:lnSpc>
                <a:spcPct val="115000"/>
              </a:lnSpc>
              <a:buFont typeface="+mj-lt"/>
              <a:buAutoNum type="arabicPeriod"/>
            </a:pPr>
            <a:endParaRPr lang="cs-CZ" sz="1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-"/>
              <a:tabLst/>
              <a:defRPr/>
            </a:pPr>
            <a:r>
              <a:rPr kumimoji="0" lang="cs-CZ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práce ve skupinách a následně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-"/>
              <a:tabLst/>
              <a:defRPr/>
            </a:pPr>
            <a:r>
              <a:rPr kumimoji="0" lang="cs-CZ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prezentace zjištěných shod a rozdílů ostatním skupinám 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-"/>
              <a:tabLst/>
              <a:defRPr/>
            </a:pPr>
            <a:r>
              <a:rPr lang="cs-CZ" sz="8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společná diskuze</a:t>
            </a:r>
            <a:endParaRPr kumimoji="0" lang="cs-CZ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</a:pPr>
            <a:endParaRPr lang="cs-CZ" sz="4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86730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86F7C7-71F4-B320-750F-B897443BF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4472C4">
                    <a:lumMod val="60000"/>
                    <a:lumOff val="40000"/>
                  </a:srgbClr>
                </a:solidFill>
                <a:latin typeface="Calibri Light" panose="020F0302020204030204"/>
              </a:rPr>
              <a:t>4</a:t>
            </a:r>
            <a:r>
              <a:rPr kumimoji="0" lang="cs-CZ" sz="4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.krok pedagogické sebereflexe</a:t>
            </a:r>
            <a:br>
              <a:rPr kumimoji="0" lang="cs-CZ" sz="4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nácvik hledání funkčních alterací</a:t>
            </a:r>
            <a:endParaRPr lang="cs-CZ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C0F0AD9-EE76-9F7B-CC21-D97C3F2C5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-"/>
              <a:tabLst/>
              <a:defRPr/>
            </a:pPr>
            <a:endParaRPr kumimoji="0" lang="cs-CZ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vypracování návrhu řešení dané situace ve skupinách </a:t>
            </a:r>
          </a:p>
          <a:p>
            <a:pPr marL="514350" marR="0" lvl="0" indent="-51435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prezentace návrhů řešení dané situace </a:t>
            </a:r>
          </a:p>
          <a:p>
            <a:pPr marL="514350" marR="0" lvl="0" indent="-51435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cs-CZ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kumimoji="0" lang="cs-CZ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nalýza</a:t>
            </a:r>
            <a:r>
              <a:rPr kumimoji="0" lang="cs-CZ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funkčnosti navrhovaných alterací</a:t>
            </a:r>
          </a:p>
          <a:p>
            <a:pPr marL="228600" marR="0" lvl="0" indent="-22860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28778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B41C1F-A82F-149A-950C-DD4DA23A2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4472C4">
                    <a:lumMod val="60000"/>
                    <a:lumOff val="40000"/>
                  </a:srgbClr>
                </a:solidFill>
                <a:latin typeface="Calibri Light" panose="020F0302020204030204"/>
              </a:rPr>
              <a:t>5</a:t>
            </a:r>
            <a:r>
              <a:rPr kumimoji="0" lang="cs-CZ" sz="4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.krok pedagogické sebereflexe</a:t>
            </a:r>
            <a:br>
              <a:rPr kumimoji="0" lang="cs-CZ" sz="4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nácvik výstupní sebereflexe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2361570-B003-8B62-6A93-F77264924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727" y="1824038"/>
            <a:ext cx="10515600" cy="4351338"/>
          </a:xfrm>
        </p:spPr>
        <p:txBody>
          <a:bodyPr>
            <a:normAutofit/>
          </a:bodyPr>
          <a:lstStyle/>
          <a:p>
            <a:pPr lvl="0">
              <a:lnSpc>
                <a:spcPct val="115000"/>
              </a:lnSpc>
              <a:buFont typeface="+mj-lt"/>
              <a:buAutoNum type="arabicPeriod"/>
            </a:pPr>
            <a:r>
              <a:rPr lang="cs-CZ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Samostatně odpovězte na následující otázky:</a:t>
            </a:r>
            <a:endParaRPr lang="cs-C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cs-CZ" sz="2000" dirty="0">
                <a:solidFill>
                  <a:srgbClr val="1C1C1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Jak se </a:t>
            </a:r>
            <a:r>
              <a:rPr lang="cs-CZ" sz="2000" dirty="0">
                <a:solidFill>
                  <a:srgbClr val="1C1C1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vám </a:t>
            </a:r>
            <a:r>
              <a:rPr lang="cs-CZ" sz="2000" dirty="0">
                <a:solidFill>
                  <a:srgbClr val="1C1C1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podařilo zpracovat analýzu PSYCHODIDAKTICKÉ  situace – z vlastního pohledu?</a:t>
            </a:r>
            <a:endParaRPr lang="cs-C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cs-CZ" sz="2000" dirty="0">
                <a:solidFill>
                  <a:srgbClr val="1C1C1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Jak probíhalo řešení problému a co byste udělal/a jinak?</a:t>
            </a:r>
            <a:endParaRPr lang="cs-C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cs-CZ" sz="2000" dirty="0">
                <a:solidFill>
                  <a:srgbClr val="1C1C1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Bylo pro Vás prospěšné mít možnost konzultovat situaci a hledat řešení</a:t>
            </a:r>
            <a:r>
              <a:rPr lang="cs-CZ" sz="2000" dirty="0">
                <a:solidFill>
                  <a:srgbClr val="1C1C1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cs-C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cs-CZ" sz="2000" dirty="0">
                <a:solidFill>
                  <a:srgbClr val="1C1C1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 jakými obtížemi jsem se při řešení problému setkal/a</a:t>
            </a:r>
            <a:r>
              <a:rPr lang="cs-CZ" sz="2000" dirty="0">
                <a:solidFill>
                  <a:srgbClr val="1C1C1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ať již sám u sebe  tak i při společném konzultování</a:t>
            </a:r>
            <a:r>
              <a:rPr lang="cs-CZ" sz="2000" dirty="0">
                <a:solidFill>
                  <a:srgbClr val="1C1C1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cs-C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cs-CZ" sz="2000" dirty="0">
                <a:solidFill>
                  <a:srgbClr val="1C1C1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Jak jsem s řešením problému nakonec spokojen/a</a:t>
            </a:r>
            <a:r>
              <a:rPr lang="cs-CZ" sz="2000" dirty="0">
                <a:solidFill>
                  <a:srgbClr val="1C1C1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proč – zdůvodněte</a:t>
            </a:r>
          </a:p>
          <a:p>
            <a:pPr marL="74295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endParaRPr lang="cs-CZ" sz="1200" dirty="0">
              <a:solidFill>
                <a:srgbClr val="1C1C1C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15000"/>
              </a:lnSpc>
              <a:buNone/>
            </a:pPr>
            <a:endParaRPr lang="cs-CZ" sz="1200" dirty="0">
              <a:solidFill>
                <a:srgbClr val="1C1C1C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15000"/>
              </a:lnSpc>
              <a:buNone/>
            </a:pPr>
            <a:r>
              <a:rPr lang="cs-CZ" b="1" dirty="0">
                <a:solidFill>
                  <a:srgbClr val="1C1C1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Závěrečná společná diskuze</a:t>
            </a:r>
          </a:p>
        </p:txBody>
      </p:sp>
    </p:spTree>
    <p:extLst>
      <p:ext uri="{BB962C8B-B14F-4D97-AF65-F5344CB8AC3E}">
        <p14:creationId xmlns:p14="http://schemas.microsoft.com/office/powerpoint/2010/main" val="798682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EE95F2-FCA0-F122-1D9B-DA4982289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Seznam použité a doporučené literatury: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F0C573E-ED78-9DF1-D9C1-140654BAC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cs-CZ" i="0" dirty="0">
                <a:effectLst/>
                <a:latin typeface="Tahoma" panose="020B0604030504040204" pitchFamily="34" charset="0"/>
              </a:rPr>
              <a:t>Základní: </a:t>
            </a:r>
            <a:r>
              <a:rPr lang="cs-CZ" i="0" dirty="0" err="1">
                <a:effectLst/>
                <a:latin typeface="Tahoma" panose="020B0604030504040204" pitchFamily="34" charset="0"/>
              </a:rPr>
              <a:t>Chocholoušková</a:t>
            </a:r>
            <a:r>
              <a:rPr lang="cs-CZ" i="0" dirty="0">
                <a:effectLst/>
                <a:latin typeface="Tahoma" panose="020B0604030504040204" pitchFamily="34" charset="0"/>
              </a:rPr>
              <a:t>, Z., </a:t>
            </a:r>
            <a:r>
              <a:rPr lang="cs-CZ" i="0" dirty="0" err="1">
                <a:effectLst/>
                <a:latin typeface="Tahoma" panose="020B0604030504040204" pitchFamily="34" charset="0"/>
              </a:rPr>
              <a:t>Hajerová</a:t>
            </a:r>
            <a:r>
              <a:rPr lang="cs-CZ" i="0" dirty="0">
                <a:effectLst/>
                <a:latin typeface="Tahoma" panose="020B0604030504040204" pitchFamily="34" charset="0"/>
              </a:rPr>
              <a:t> Mullerová, L. </a:t>
            </a:r>
            <a:r>
              <a:rPr lang="cs-CZ" i="1" dirty="0">
                <a:effectLst/>
                <a:latin typeface="Tahoma" panose="020B0604030504040204" pitchFamily="34" charset="0"/>
              </a:rPr>
              <a:t>Didaktika biologie ve vztahu mezi obecnou a oborovou didaktikou</a:t>
            </a:r>
            <a:r>
              <a:rPr lang="cs-CZ" i="0" dirty="0">
                <a:effectLst/>
                <a:latin typeface="Tahoma" panose="020B0604030504040204" pitchFamily="34" charset="0"/>
              </a:rPr>
              <a:t>. Plzeň, 2019. ISBN 978-80-261-0</a:t>
            </a:r>
            <a:br>
              <a:rPr lang="cs-CZ" i="0" dirty="0">
                <a:effectLst/>
                <a:latin typeface="Tahoma" panose="020B0604030504040204" pitchFamily="34" charset="0"/>
              </a:rPr>
            </a:br>
            <a:endParaRPr lang="cs-CZ" i="0" dirty="0">
              <a:effectLst/>
              <a:latin typeface="Tahoma" panose="020B060403050404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cs-CZ" i="0" dirty="0">
                <a:effectLst/>
                <a:latin typeface="Tahoma" panose="020B0604030504040204" pitchFamily="34" charset="0"/>
              </a:rPr>
              <a:t>Základní: Slavík, J., Janík, T., </a:t>
            </a:r>
            <a:r>
              <a:rPr lang="cs-CZ" i="0" dirty="0" err="1">
                <a:effectLst/>
                <a:latin typeface="Tahoma" panose="020B0604030504040204" pitchFamily="34" charset="0"/>
              </a:rPr>
              <a:t>Najvar</a:t>
            </a:r>
            <a:r>
              <a:rPr lang="cs-CZ" i="0" dirty="0">
                <a:effectLst/>
                <a:latin typeface="Tahoma" panose="020B0604030504040204" pitchFamily="34" charset="0"/>
              </a:rPr>
              <a:t>, P., Knecht, P. </a:t>
            </a:r>
            <a:r>
              <a:rPr lang="cs-CZ" i="1" dirty="0">
                <a:effectLst/>
                <a:latin typeface="Tahoma" panose="020B0604030504040204" pitchFamily="34" charset="0"/>
              </a:rPr>
              <a:t>Transdisciplinární didaktika. O učitelském sdílení znalostí a zvyšování kvality výuky napříč obory.</a:t>
            </a:r>
            <a:r>
              <a:rPr lang="cs-CZ" i="0" dirty="0">
                <a:effectLst/>
                <a:latin typeface="Tahoma" panose="020B0604030504040204" pitchFamily="34" charset="0"/>
              </a:rPr>
              <a:t>. Brno, 2017. ISBN 978-80-210-8568-8</a:t>
            </a:r>
            <a:br>
              <a:rPr lang="cs-CZ" i="0" dirty="0">
                <a:effectLst/>
                <a:latin typeface="Tahoma" panose="020B0604030504040204" pitchFamily="34" charset="0"/>
              </a:rPr>
            </a:br>
            <a:endParaRPr lang="cs-CZ" i="0" dirty="0">
              <a:effectLst/>
              <a:latin typeface="Tahoma" panose="020B060403050404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cs-CZ" i="0" dirty="0">
                <a:effectLst/>
                <a:latin typeface="Tahoma" panose="020B0604030504040204" pitchFamily="34" charset="0"/>
              </a:rPr>
              <a:t>Doporučená: Mužík, Jaroslav. </a:t>
            </a:r>
            <a:r>
              <a:rPr lang="cs-CZ" i="1" dirty="0">
                <a:effectLst/>
                <a:latin typeface="Tahoma" panose="020B0604030504040204" pitchFamily="34" charset="0"/>
              </a:rPr>
              <a:t>Andragogická didaktika. Řízení vzdělávacího procesu</a:t>
            </a:r>
            <a:r>
              <a:rPr lang="cs-CZ" i="0" dirty="0">
                <a:effectLst/>
                <a:latin typeface="Tahoma" panose="020B0604030504040204" pitchFamily="34" charset="0"/>
              </a:rPr>
              <a:t>. Praha: </a:t>
            </a:r>
            <a:r>
              <a:rPr lang="cs-CZ" i="0" dirty="0" err="1">
                <a:effectLst/>
                <a:latin typeface="Tahoma" panose="020B0604030504040204" pitchFamily="34" charset="0"/>
              </a:rPr>
              <a:t>Wolters-Kluwer</a:t>
            </a:r>
            <a:r>
              <a:rPr lang="cs-CZ" i="0" dirty="0">
                <a:effectLst/>
                <a:latin typeface="Tahoma" panose="020B0604030504040204" pitchFamily="34" charset="0"/>
              </a:rPr>
              <a:t>, 2011, ISBN </a:t>
            </a:r>
            <a:r>
              <a:rPr lang="cs-CZ" b="0" i="0" dirty="0">
                <a:effectLst/>
                <a:latin typeface="arial" panose="020B0604020202020204" pitchFamily="34" charset="0"/>
              </a:rPr>
              <a:t>978-80-7357-581-6</a:t>
            </a:r>
            <a:br>
              <a:rPr lang="cs-CZ" i="0" dirty="0">
                <a:effectLst/>
                <a:latin typeface="Tahoma" panose="020B0604030504040204" pitchFamily="34" charset="0"/>
              </a:rPr>
            </a:br>
            <a:endParaRPr lang="cs-CZ" i="0" dirty="0">
              <a:effectLst/>
              <a:latin typeface="Tahoma" panose="020B060403050404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cs-CZ" i="0" dirty="0">
                <a:effectLst/>
                <a:latin typeface="Tahoma" panose="020B0604030504040204" pitchFamily="34" charset="0"/>
              </a:rPr>
              <a:t>Doporučená: </a:t>
            </a:r>
            <a:r>
              <a:rPr lang="cs-CZ" i="0" dirty="0" err="1">
                <a:effectLst/>
                <a:latin typeface="Tahoma" panose="020B0604030504040204" pitchFamily="34" charset="0"/>
              </a:rPr>
              <a:t>Korthagen</a:t>
            </a:r>
            <a:r>
              <a:rPr lang="cs-CZ" i="0" dirty="0">
                <a:effectLst/>
                <a:latin typeface="Tahoma" panose="020B0604030504040204" pitchFamily="34" charset="0"/>
              </a:rPr>
              <a:t>, F. A. J. </a:t>
            </a:r>
            <a:r>
              <a:rPr lang="cs-CZ" i="1" dirty="0">
                <a:effectLst/>
                <a:latin typeface="Tahoma" panose="020B0604030504040204" pitchFamily="34" charset="0"/>
              </a:rPr>
              <a:t>Jak spojit praxi s teorií: didaktika realistického vzdělávání učitelů.</a:t>
            </a:r>
            <a:r>
              <a:rPr lang="cs-CZ" i="0" dirty="0">
                <a:effectLst/>
                <a:latin typeface="Tahoma" panose="020B0604030504040204" pitchFamily="34" charset="0"/>
              </a:rPr>
              <a:t>. Brno, 2011. ISBN 978 -80 -7315 -22</a:t>
            </a:r>
            <a:br>
              <a:rPr lang="cs-CZ" i="0" dirty="0">
                <a:effectLst/>
                <a:latin typeface="Tahoma" panose="020B0604030504040204" pitchFamily="34" charset="0"/>
              </a:rPr>
            </a:br>
            <a:endParaRPr lang="cs-CZ" i="0" dirty="0">
              <a:effectLst/>
              <a:latin typeface="Tahoma" panose="020B060403050404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1652338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724</Words>
  <Application>Microsoft Macintosh PowerPoint</Application>
  <PresentationFormat>Širokoúhlá obrazovka</PresentationFormat>
  <Paragraphs>65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7" baseType="lpstr">
      <vt:lpstr>Arial</vt:lpstr>
      <vt:lpstr>Arial</vt:lpstr>
      <vt:lpstr>Calibri</vt:lpstr>
      <vt:lpstr>Calibri Light</vt:lpstr>
      <vt:lpstr>Courier New</vt:lpstr>
      <vt:lpstr>Tahoma</vt:lpstr>
      <vt:lpstr>Motiv Office</vt:lpstr>
      <vt:lpstr>Prezentace aplikace PowerPoint</vt:lpstr>
      <vt:lpstr>5. Analýza pedagogických situací z psychodidaktického hlediska lekce 5:   psychodidaktika – 1. aplikační rovina psychodidaktická analýza videonahrávky edukační situace</vt:lpstr>
      <vt:lpstr>Obsah edukace:</vt:lpstr>
      <vt:lpstr>sledování videozáznamu</vt:lpstr>
      <vt:lpstr>1. krok nácviku sebereflexe učitele  nácvik popisu situace (zodpovězte co nejpodrobněji na následující otázky – na co vše si z dané ukázky vzpomínáte): </vt:lpstr>
      <vt:lpstr>2.krok nácviku sebereflexe učitele </vt:lpstr>
      <vt:lpstr>3.krok pedagogické sebereflexe nácvik interpretace</vt:lpstr>
      <vt:lpstr>4.krok pedagogické sebereflexe nácvik hledání funkčních alterací</vt:lpstr>
      <vt:lpstr>5.krok pedagogické sebereflexe nácvik výstupní sebereflexe</vt:lpstr>
      <vt:lpstr>Seznam použité a doporučené literatury: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 Analýza pedagogických situací z psychodidaktického hlediska   lekce 5:   Edukace KÝM? – osobnost učitele a jeho role v psychodidaktickém kontextu</dc:title>
  <dc:creator>Martina Komzáková</dc:creator>
  <cp:lastModifiedBy>Jan Topinka</cp:lastModifiedBy>
  <cp:revision>6</cp:revision>
  <dcterms:created xsi:type="dcterms:W3CDTF">2022-07-15T08:43:39Z</dcterms:created>
  <dcterms:modified xsi:type="dcterms:W3CDTF">2023-04-06T08:51:05Z</dcterms:modified>
</cp:coreProperties>
</file>