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71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ňa Galuškova" userId="5135fcf01be63401" providerId="LiveId" clId="{FCA216CA-8D09-4DB3-831B-D73C4600BEB7}"/>
    <pc:docChg chg="modSld">
      <pc:chgData name="Soňa Galuškova" userId="5135fcf01be63401" providerId="LiveId" clId="{FCA216CA-8D09-4DB3-831B-D73C4600BEB7}" dt="2022-08-03T22:45:57.367" v="3" actId="12"/>
      <pc:docMkLst>
        <pc:docMk/>
      </pc:docMkLst>
      <pc:sldChg chg="modSp mod">
        <pc:chgData name="Soňa Galuškova" userId="5135fcf01be63401" providerId="LiveId" clId="{FCA216CA-8D09-4DB3-831B-D73C4600BEB7}" dt="2022-08-03T22:45:57.367" v="3" actId="12"/>
        <pc:sldMkLst>
          <pc:docMk/>
          <pc:sldMk cId="1400345448" sldId="305"/>
        </pc:sldMkLst>
        <pc:spChg chg="mod">
          <ac:chgData name="Soňa Galuškova" userId="5135fcf01be63401" providerId="LiveId" clId="{FCA216CA-8D09-4DB3-831B-D73C4600BEB7}" dt="2022-08-03T22:45:57.367" v="3" actId="12"/>
          <ac:spMkLst>
            <pc:docMk/>
            <pc:sldMk cId="1400345448" sldId="305"/>
            <ac:spMk id="3" creationId="{B7681A4E-F212-8192-849C-BC33BA40210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Cvičení v chirurgii - úvod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Soňa Galušková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DF255D-4C81-F1FF-088C-E1D5427E6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chirurgie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935EE2B-AE07-6C8C-4BFC-680F82799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15498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Chirurgie je pojem pocházející ze starořeckého termínu </a:t>
            </a:r>
            <a:r>
              <a:rPr lang="cs-CZ" dirty="0" err="1"/>
              <a:t>cheirourgia</a:t>
            </a:r>
            <a:r>
              <a:rPr lang="cs-CZ" dirty="0"/>
              <a:t>, vzniklého kombinací slov </a:t>
            </a:r>
            <a:r>
              <a:rPr lang="cs-CZ" dirty="0" err="1"/>
              <a:t>cheir</a:t>
            </a:r>
            <a:r>
              <a:rPr lang="cs-CZ" dirty="0"/>
              <a:t> (ruka) a </a:t>
            </a:r>
            <a:r>
              <a:rPr lang="cs-CZ" dirty="0" err="1"/>
              <a:t>ergein</a:t>
            </a:r>
            <a:r>
              <a:rPr lang="cs-CZ" dirty="0"/>
              <a:t> (pracovat) (doslova tedy „ruční práce“).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Je to lékařský obor, který léčí nemoci a úrazy operativně manuálním a instrumentálním ošetřením.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Počátky chirurgie jsou datovány do pravěku (nálezy trepanačních otvorů na lebkách)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17.století před Kristem – nalezeno v Egyptě papyrus – 48 různých chirurgických příhod a jejich léčba (poučení o ranách, zlomeninách)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Středověk – úpadek lékařské vědy, zvláště chirurgie, ranhojiči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Rozvoj válečné chirurgie znamenaly bezesporu napoleonské války - hlavní metodou válečné chirurgie zůstávala amputace postižené končetiny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19.století – rozvoj chirurgie – zavedení anestezie, antisepse a asepse, rentgenu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20.století – zdokonalení operačních technik, rozšíření indikací 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metod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Chirurgické specializace- velký vývoj a rozvoj</a:t>
            </a:r>
          </a:p>
          <a:p>
            <a:endParaRPr lang="cs-CZ" dirty="0"/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778DEF-F811-98DE-AADC-5710B79F9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Chirurgické obory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7BCBB0D-4BA0-28DD-F3C5-4B5583762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43198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Všeobecná chirurgie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Neurochirurgie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Hrudní chirurgie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Kardiovaskulární chirurgie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Dětská chirurgie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Plastická a rekonstrukční chirurgie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Transplantační chirurgie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Traumatologie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Popáleninová medicína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Urologie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Ortopedie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Gynekologie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Otorinolaryngologie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Oční lékařství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Stomatologie, Stomatochirurgie</a:t>
            </a:r>
          </a:p>
          <a:p>
            <a:endParaRPr lang="cs-CZ" dirty="0"/>
          </a:p>
        </p:txBody>
      </p:sp>
      <p:pic>
        <p:nvPicPr>
          <p:cNvPr id="4" name="Picture 3" descr="C:\Users\galuskovas\Pictures\toonvectors-9330-940.jpg">
            <a:extLst>
              <a:ext uri="{FF2B5EF4-FFF2-40B4-BE49-F238E27FC236}">
                <a16:creationId xmlns:a16="http://schemas.microsoft.com/office/drawing/2014/main" id="{D6A963F7-4219-D9B8-FE61-129C0E1C5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4900" y="1718846"/>
            <a:ext cx="3528000" cy="352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A9213CB-ED11-3E48-92D8-D0ABB9790D52}"/>
              </a:ext>
            </a:extLst>
          </p:cNvPr>
          <p:cNvSpPr txBox="1"/>
          <p:nvPr/>
        </p:nvSpPr>
        <p:spPr>
          <a:xfrm>
            <a:off x="6108700" y="5000625"/>
            <a:ext cx="28312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</a:t>
            </a:r>
            <a:r>
              <a:rPr lang="en-US" sz="1000" dirty="0"/>
              <a:t>C:\Users\Pictures\toonvectors-9330-940.jpg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3728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C92ED0-E1ED-EBB0-99AC-83DD8C4FF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Terminologie operací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C6D6FC9-3E42-4503-DBC1-A26316BA8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016484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Incize – řez, rozříznutí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Excize – vyříznutí, odstranění povrchové léze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Exkochleace</a:t>
            </a:r>
            <a:r>
              <a:rPr lang="cs-CZ" dirty="0"/>
              <a:t> – vyškrábnutí patologického  ložiska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Extrakce – je vytažení (např. vdechnutí cizího tělesa)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Discize</a:t>
            </a:r>
            <a:r>
              <a:rPr lang="cs-CZ" dirty="0"/>
              <a:t> – protětí, rozpolcení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Extirpace</a:t>
            </a:r>
            <a:r>
              <a:rPr lang="cs-CZ" dirty="0"/>
              <a:t> – odstranění hlouběji uložené léze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Enukleace – vyloupnutí dobře ohraničeného útvaru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Amputace – snesení koncové části těla nebo orgánu (konečník, penis)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Ablace – snesení menší nebo povrchově uložené části těla (nehet, prs)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618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A8B81B-FDB8-9F71-8017-9D9218A80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Terminologie operací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693C542-A43F-00A1-1F40-AADD050F0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105025"/>
            <a:ext cx="9278797" cy="360098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Exartikulace – odstranění části nebo celé končetiny v kloubu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Elektrokoagulace – je vypálení pomocí </a:t>
            </a:r>
            <a:r>
              <a:rPr lang="cs-CZ" dirty="0" err="1"/>
              <a:t>el.energie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Kryodestrukce</a:t>
            </a:r>
            <a:r>
              <a:rPr lang="cs-CZ" dirty="0"/>
              <a:t> – je zničení </a:t>
            </a:r>
            <a:r>
              <a:rPr lang="cs-CZ" dirty="0" err="1"/>
              <a:t>patolog.tkáně</a:t>
            </a:r>
            <a:r>
              <a:rPr lang="cs-CZ" dirty="0"/>
              <a:t> chladem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Trypsie</a:t>
            </a:r>
            <a:r>
              <a:rPr lang="cs-CZ" dirty="0"/>
              <a:t> – je drcení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Punkce – odsátí tekutiny nebo vzduchu z ohraničené dutiny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Plikace</a:t>
            </a:r>
            <a:r>
              <a:rPr lang="cs-CZ" dirty="0"/>
              <a:t> – je zřasení orgánu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Osteosyntéza – spojení kostních fragmentů cizorodým materiálem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Pexe</a:t>
            </a:r>
            <a:r>
              <a:rPr lang="cs-CZ" dirty="0"/>
              <a:t> – upevnění orgánů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7957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583423-DE6A-4156-A94A-D454605F3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Terminologie operací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6DB7020-8B20-CC2A-673D-5B9237846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89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Trepanace – vyvrtání otvoru do kosti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Resekce – odstranění části orgánu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Anastamóza</a:t>
            </a:r>
            <a:r>
              <a:rPr lang="cs-CZ" dirty="0"/>
              <a:t> – spojení dvou částí nebo dvou orgánů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Tomia – protětí, otevření např. </a:t>
            </a:r>
            <a:r>
              <a:rPr lang="cs-CZ" dirty="0" err="1"/>
              <a:t>gastrotomia</a:t>
            </a:r>
            <a:r>
              <a:rPr lang="cs-CZ" dirty="0"/>
              <a:t>, </a:t>
            </a:r>
            <a:r>
              <a:rPr lang="cs-CZ" dirty="0" err="1"/>
              <a:t>laparotomia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Stomia</a:t>
            </a:r>
            <a:r>
              <a:rPr lang="cs-CZ" dirty="0"/>
              <a:t> – vyústění na povrch, např. </a:t>
            </a:r>
            <a:r>
              <a:rPr lang="cs-CZ" dirty="0" err="1"/>
              <a:t>gastrostomia</a:t>
            </a:r>
            <a:r>
              <a:rPr lang="cs-CZ" dirty="0"/>
              <a:t>, </a:t>
            </a:r>
            <a:r>
              <a:rPr lang="cs-CZ" dirty="0" err="1"/>
              <a:t>colostomia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Ectomia</a:t>
            </a:r>
            <a:r>
              <a:rPr lang="cs-CZ" dirty="0"/>
              <a:t> – úplné odstranění orgánu, např. </a:t>
            </a:r>
            <a:r>
              <a:rPr lang="cs-CZ" dirty="0" err="1"/>
              <a:t>gastrectomie</a:t>
            </a:r>
            <a:r>
              <a:rPr lang="cs-CZ" dirty="0"/>
              <a:t>, </a:t>
            </a:r>
            <a:r>
              <a:rPr lang="cs-CZ" dirty="0" err="1"/>
              <a:t>appendectomia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9939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6BD041-59A5-7E9E-DB62-BD202AA40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Léčba v chirurgii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FE112F8-39D1-97CB-462D-A45159EA0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185487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Operační léčba: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Podle účelu: 1. léčebné – radikální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                                             - paliativní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                       2. diagnostické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Podle času: 1. akutní / urgentní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                     2. plánované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Konzervativní léčba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719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F93338-197C-1C06-B07F-170A10CB9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Indikace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6EC2DA8-9486-2A57-DBD7-88DFDE1A9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486025"/>
            <a:ext cx="9278797" cy="167640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Absolutní – není možná jiná léčebná metoda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Relativní – chirurgický léčebný postup je výhodnější a účinnější než konzervativní postup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Vitální –okamžitá operace je nezbytná k záchraně života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593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0561AA-DCE2-7B5E-0C85-924A7320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Kontraindikace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D68164A-714E-A6EE-75E4-16FC5F795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638425"/>
            <a:ext cx="9278797" cy="152400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Absolutní – operace by nemocného bezprostředně ohrozila na životě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Relativní – mohou být zmírněny vhodnou předoperační přípravou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717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48DB4D-77EB-61E3-B557-1296A88A0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Použitá literatura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7681A4E-F212-8192-849C-BC33BA402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420249"/>
          </a:xfrm>
        </p:spPr>
        <p:txBody>
          <a:bodyPr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BEZDIČKOVÁ, Marcela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Lenka</a:t>
            </a:r>
            <a:r>
              <a:rPr lang="en-US" sz="1600" dirty="0">
                <a:effectLst/>
                <a:ea typeface="Arial" panose="020B0604020202020204" pitchFamily="34" charset="0"/>
              </a:rPr>
              <a:t> SLEZÁKOVÁ.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Ošetřovatelství</a:t>
            </a:r>
            <a:r>
              <a:rPr lang="en-US" sz="1600" i="1" dirty="0">
                <a:effectLst/>
                <a:ea typeface="Arial" panose="020B0604020202020204" pitchFamily="34" charset="0"/>
              </a:rPr>
              <a:t> v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chirurgii</a:t>
            </a:r>
            <a:r>
              <a:rPr lang="en-US" sz="1600" i="1" dirty="0">
                <a:effectLst/>
                <a:ea typeface="Arial" panose="020B0604020202020204" pitchFamily="34" charset="0"/>
              </a:rPr>
              <a:t> II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2010.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Sestra</a:t>
            </a:r>
            <a:r>
              <a:rPr lang="en-US" sz="1600" dirty="0">
                <a:effectLst/>
                <a:ea typeface="Arial" panose="020B0604020202020204" pitchFamily="34" charset="0"/>
              </a:rPr>
              <a:t> (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). ISBN 978-80-247-3130-8.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BEZDIČKOVÁ, Marcela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Lenka</a:t>
            </a:r>
            <a:r>
              <a:rPr lang="en-US" sz="1600" dirty="0">
                <a:effectLst/>
                <a:ea typeface="Arial" panose="020B0604020202020204" pitchFamily="34" charset="0"/>
              </a:rPr>
              <a:t> SLEZÁKOVÁ.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Ošetřovatelství</a:t>
            </a:r>
            <a:r>
              <a:rPr lang="en-US" sz="1600" i="1" dirty="0">
                <a:effectLst/>
                <a:ea typeface="Arial" panose="020B0604020202020204" pitchFamily="34" charset="0"/>
              </a:rPr>
              <a:t> v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chirurgii</a:t>
            </a:r>
            <a:r>
              <a:rPr lang="en-US" sz="1600" i="1" dirty="0">
                <a:effectLst/>
                <a:ea typeface="Arial" panose="020B0604020202020204" pitchFamily="34" charset="0"/>
              </a:rPr>
              <a:t> II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2010.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Sestra</a:t>
            </a:r>
            <a:r>
              <a:rPr lang="en-US" sz="1600" dirty="0">
                <a:effectLst/>
                <a:ea typeface="Arial" panose="020B0604020202020204" pitchFamily="34" charset="0"/>
              </a:rPr>
              <a:t> (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). ISBN 978-80-247-3130-8.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RYŠAVÁ, Marie.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Základy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anesteziologie</a:t>
            </a:r>
            <a:r>
              <a:rPr lang="en-US" sz="1600" i="1" dirty="0">
                <a:effectLst/>
                <a:ea typeface="Arial" panose="020B0604020202020204" pitchFamily="34" charset="0"/>
              </a:rPr>
              <a:t> a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resuscitace</a:t>
            </a:r>
            <a:r>
              <a:rPr lang="en-US" sz="1600" i="1" dirty="0">
                <a:effectLst/>
                <a:ea typeface="Arial" panose="020B0604020202020204" pitchFamily="34" charset="0"/>
              </a:rPr>
              <a:t> u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dětí</a:t>
            </a:r>
            <a:r>
              <a:rPr lang="en-US" sz="1600" dirty="0">
                <a:effectLst/>
                <a:ea typeface="Arial" panose="020B0604020202020204" pitchFamily="34" charset="0"/>
              </a:rPr>
              <a:t>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Vyd</a:t>
            </a:r>
            <a:r>
              <a:rPr lang="en-US" sz="1600" dirty="0">
                <a:effectLst/>
                <a:ea typeface="Arial" panose="020B0604020202020204" pitchFamily="34" charset="0"/>
              </a:rPr>
              <a:t>. 2.,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dopl</a:t>
            </a:r>
            <a:r>
              <a:rPr lang="en-US" sz="1600" dirty="0">
                <a:effectLst/>
                <a:ea typeface="Arial" panose="020B0604020202020204" pitchFamily="34" charset="0"/>
              </a:rPr>
              <a:t>. Brno: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Národní</a:t>
            </a:r>
            <a:r>
              <a:rPr lang="en-US" sz="1600" dirty="0">
                <a:effectLst/>
                <a:ea typeface="Arial" panose="020B0604020202020204" pitchFamily="34" charset="0"/>
              </a:rPr>
              <a:t> centrum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ošetřovatelství</a:t>
            </a:r>
            <a:r>
              <a:rPr lang="en-US" sz="1600" dirty="0">
                <a:effectLst/>
                <a:ea typeface="Arial" panose="020B0604020202020204" pitchFamily="34" charset="0"/>
              </a:rPr>
              <a:t>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nelékařských</a:t>
            </a:r>
            <a:r>
              <a:rPr lang="en-US" sz="1600" dirty="0">
                <a:effectLst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zdravotnických</a:t>
            </a:r>
            <a:r>
              <a:rPr lang="en-US" sz="1600" dirty="0">
                <a:effectLst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oborů</a:t>
            </a:r>
            <a:r>
              <a:rPr lang="en-US" sz="1600" dirty="0">
                <a:effectLst/>
                <a:ea typeface="Arial" panose="020B0604020202020204" pitchFamily="34" charset="0"/>
              </a:rPr>
              <a:t>, 2004. ISBN 80-701-3400-3.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ČOUPKOVÁ, Hana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Lenka</a:t>
            </a:r>
            <a:r>
              <a:rPr lang="en-US" sz="1600" dirty="0">
                <a:effectLst/>
                <a:ea typeface="Arial" panose="020B0604020202020204" pitchFamily="34" charset="0"/>
              </a:rPr>
              <a:t> SLEZÁKOVÁ.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Ošetřovatelství</a:t>
            </a:r>
            <a:r>
              <a:rPr lang="en-US" sz="1600" i="1" dirty="0">
                <a:effectLst/>
                <a:ea typeface="Arial" panose="020B0604020202020204" pitchFamily="34" charset="0"/>
              </a:rPr>
              <a:t> v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chirurgii</a:t>
            </a:r>
            <a:r>
              <a:rPr lang="en-US" sz="1600" i="1" dirty="0">
                <a:effectLst/>
                <a:ea typeface="Arial" panose="020B0604020202020204" pitchFamily="34" charset="0"/>
              </a:rPr>
              <a:t> I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2010.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Sestra</a:t>
            </a:r>
            <a:r>
              <a:rPr lang="en-US" sz="1600" dirty="0">
                <a:effectLst/>
                <a:ea typeface="Arial" panose="020B0604020202020204" pitchFamily="34" charset="0"/>
              </a:rPr>
              <a:t> (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). ISBN 978-80-247-3129-2.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VALENTA,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Jiří</a:t>
            </a:r>
            <a:r>
              <a:rPr lang="en-US" sz="1600" dirty="0">
                <a:effectLst/>
                <a:ea typeface="Arial" panose="020B0604020202020204" pitchFamily="34" charset="0"/>
              </a:rPr>
              <a:t>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Základy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chirurgie</a:t>
            </a:r>
            <a:r>
              <a:rPr lang="en-US" sz="1600" dirty="0">
                <a:effectLst/>
                <a:ea typeface="Arial" panose="020B0604020202020204" pitchFamily="34" charset="0"/>
              </a:rPr>
              <a:t>. 2.,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dopl</a:t>
            </a:r>
            <a:r>
              <a:rPr lang="en-US" sz="1600" dirty="0">
                <a:effectLst/>
                <a:ea typeface="Arial" panose="020B0604020202020204" pitchFamily="34" charset="0"/>
              </a:rPr>
              <a:t>.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přeprac</a:t>
            </a:r>
            <a:r>
              <a:rPr lang="en-US" sz="1600" dirty="0">
                <a:effectLst/>
                <a:ea typeface="Arial" panose="020B0604020202020204" pitchFamily="34" charset="0"/>
              </a:rPr>
              <a:t>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vyd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Galén</a:t>
            </a:r>
            <a:r>
              <a:rPr lang="en-US" sz="1600" dirty="0">
                <a:effectLst/>
                <a:ea typeface="Arial" panose="020B0604020202020204" pitchFamily="34" charset="0"/>
              </a:rPr>
              <a:t>, c2007. ISBN 978-80-7262-403-4.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ZEMAN, Miroslav.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Chirurgická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propedeutika</a:t>
            </a:r>
            <a:r>
              <a:rPr lang="en-US" sz="1600" dirty="0">
                <a:effectLst/>
                <a:ea typeface="Arial" panose="020B0604020202020204" pitchFamily="34" charset="0"/>
              </a:rPr>
              <a:t>. 2.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přeprac</a:t>
            </a:r>
            <a:r>
              <a:rPr lang="en-US" sz="1600" dirty="0">
                <a:effectLst/>
                <a:ea typeface="Arial" panose="020B0604020202020204" pitchFamily="34" charset="0"/>
              </a:rPr>
              <a:t>.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dopl</a:t>
            </a:r>
            <a:r>
              <a:rPr lang="en-US" sz="1600" dirty="0">
                <a:effectLst/>
                <a:ea typeface="Arial" panose="020B0604020202020204" pitchFamily="34" charset="0"/>
              </a:rPr>
              <a:t>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vyd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2000. ISBN 80-716-9705-2.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FERKO, Alexander,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Zdeněk</a:t>
            </a:r>
            <a:r>
              <a:rPr lang="en-US" sz="1600" dirty="0">
                <a:effectLst/>
                <a:ea typeface="Arial" panose="020B0604020202020204" pitchFamily="34" charset="0"/>
              </a:rPr>
              <a:t> ŠUBRT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Tomáš</a:t>
            </a:r>
            <a:r>
              <a:rPr lang="en-US" sz="1600" dirty="0">
                <a:effectLst/>
                <a:ea typeface="Arial" panose="020B0604020202020204" pitchFamily="34" charset="0"/>
              </a:rPr>
              <a:t> DĚDEK, ed.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Chirurgie</a:t>
            </a:r>
            <a:r>
              <a:rPr lang="en-US" sz="1600" i="1" dirty="0">
                <a:effectLst/>
                <a:ea typeface="Arial" panose="020B0604020202020204" pitchFamily="34" charset="0"/>
              </a:rPr>
              <a:t> v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kostce</a:t>
            </a:r>
            <a:r>
              <a:rPr lang="en-US" sz="1600" dirty="0">
                <a:effectLst/>
                <a:ea typeface="Arial" panose="020B0604020202020204" pitchFamily="34" charset="0"/>
              </a:rPr>
              <a:t>. 2.,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dopl</a:t>
            </a:r>
            <a:r>
              <a:rPr lang="en-US" sz="1600" dirty="0">
                <a:effectLst/>
                <a:ea typeface="Arial" panose="020B0604020202020204" pitchFamily="34" charset="0"/>
              </a:rPr>
              <a:t>.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přeprac</a:t>
            </a:r>
            <a:r>
              <a:rPr lang="en-US" sz="1600" dirty="0">
                <a:effectLst/>
                <a:ea typeface="Arial" panose="020B0604020202020204" pitchFamily="34" charset="0"/>
              </a:rPr>
              <a:t>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vyd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2015. ISBN 978-80-247-1005-1.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0345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738D03-1C04-61F5-AAAA-53ED0950E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E12087E-B291-5AD8-BD4C-BEA23D44F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246" y="2394338"/>
            <a:ext cx="3243353" cy="3962743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FF04C766-0141-8E56-99AA-1A41E972B72D}"/>
              </a:ext>
            </a:extLst>
          </p:cNvPr>
          <p:cNvSpPr txBox="1"/>
          <p:nvPr/>
        </p:nvSpPr>
        <p:spPr>
          <a:xfrm>
            <a:off x="4737100" y="6233971"/>
            <a:ext cx="1188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GOOGLE.CZ</a:t>
            </a:r>
          </a:p>
        </p:txBody>
      </p:sp>
    </p:spTree>
    <p:extLst>
      <p:ext uri="{BB962C8B-B14F-4D97-AF65-F5344CB8AC3E}">
        <p14:creationId xmlns:p14="http://schemas.microsoft.com/office/powerpoint/2010/main" val="1079313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671</Words>
  <Application>Microsoft Office PowerPoint</Application>
  <PresentationFormat>Vlastní</PresentationFormat>
  <Paragraphs>83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Calibri</vt:lpstr>
      <vt:lpstr>Wingdings</vt:lpstr>
      <vt:lpstr>Office Theme</vt:lpstr>
      <vt:lpstr>Prezentace aplikace PowerPoint</vt:lpstr>
      <vt:lpstr>Historie chirurgie</vt:lpstr>
      <vt:lpstr>Chirurgické obory</vt:lpstr>
      <vt:lpstr>Terminologie operací</vt:lpstr>
      <vt:lpstr>Terminologie operací</vt:lpstr>
      <vt:lpstr>Terminologie operací</vt:lpstr>
      <vt:lpstr>Léčba v chirurgii</vt:lpstr>
      <vt:lpstr>Indikace</vt:lpstr>
      <vt:lpstr>Kontraindikace</vt:lpstr>
      <vt:lpstr>Použitá literatura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13</cp:revision>
  <dcterms:created xsi:type="dcterms:W3CDTF">2017-03-15T11:07:40Z</dcterms:created>
  <dcterms:modified xsi:type="dcterms:W3CDTF">2022-08-03T22:46:01Z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