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Lst>
  <p:sldIdLst>
    <p:sldId id="256" r:id="rId2"/>
    <p:sldId id="319" r:id="rId3"/>
    <p:sldId id="298" r:id="rId4"/>
    <p:sldId id="320" r:id="rId5"/>
    <p:sldId id="329" r:id="rId6"/>
    <p:sldId id="321" r:id="rId7"/>
    <p:sldId id="322" r:id="rId8"/>
    <p:sldId id="323" r:id="rId9"/>
    <p:sldId id="324" r:id="rId10"/>
    <p:sldId id="325" r:id="rId11"/>
    <p:sldId id="326" r:id="rId12"/>
    <p:sldId id="327" r:id="rId13"/>
    <p:sldId id="328" r:id="rId14"/>
    <p:sldId id="330" r:id="rId15"/>
    <p:sldId id="331" r:id="rId16"/>
    <p:sldId id="332" r:id="rId17"/>
    <p:sldId id="333" r:id="rId18"/>
    <p:sldId id="334" r:id="rId19"/>
    <p:sldId id="335" r:id="rId20"/>
    <p:sldId id="336" r:id="rId21"/>
    <p:sldId id="337" r:id="rId22"/>
  </p:sldIdLst>
  <p:sldSz cx="10693400" cy="7562850"/>
  <p:notesSz cx="10693400" cy="75628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278" y="-84"/>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15" name="Obdélník 14"/>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9" name="Obdélník 18"/>
          <p:cNvSpPr>
            <a:spLocks noChangeArrowheads="1"/>
          </p:cNvSpPr>
          <p:nvPr/>
        </p:nvSpPr>
        <p:spPr bwMode="white">
          <a:xfrm>
            <a:off x="10515177" y="3361"/>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6" name="Obdélník 15"/>
          <p:cNvSpPr>
            <a:spLocks noChangeArrowheads="1"/>
          </p:cNvSpPr>
          <p:nvPr/>
        </p:nvSpPr>
        <p:spPr bwMode="white">
          <a:xfrm>
            <a:off x="0" y="0"/>
            <a:ext cx="10693400" cy="277304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2" name="Obdélník 11"/>
          <p:cNvSpPr>
            <a:spLocks noChangeArrowheads="1"/>
          </p:cNvSpPr>
          <p:nvPr/>
        </p:nvSpPr>
        <p:spPr bwMode="auto">
          <a:xfrm>
            <a:off x="171095" y="7048577"/>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9" name="Podnadpis 8"/>
          <p:cNvSpPr>
            <a:spLocks noGrp="1"/>
          </p:cNvSpPr>
          <p:nvPr>
            <p:ph type="subTitle" idx="1"/>
          </p:nvPr>
        </p:nvSpPr>
        <p:spPr>
          <a:xfrm>
            <a:off x="1604010" y="3109172"/>
            <a:ext cx="7485380" cy="1932728"/>
          </a:xfrm>
        </p:spPr>
        <p:txBody>
          <a:bodyPr/>
          <a:lstStyle>
            <a:lvl1pPr marL="0" indent="0" algn="ctr">
              <a:buNone/>
              <a:defRPr sz="1800" b="1" cap="all" spc="285" baseline="0">
                <a:solidFill>
                  <a:schemeClr val="tx2"/>
                </a:solidFill>
              </a:defRPr>
            </a:lvl1pPr>
            <a:lvl2pPr marL="521574" indent="0" algn="ctr">
              <a:buNone/>
            </a:lvl2pPr>
            <a:lvl3pPr marL="1043148" indent="0" algn="ctr">
              <a:buNone/>
            </a:lvl3pPr>
            <a:lvl4pPr marL="1564721" indent="0" algn="ctr">
              <a:buNone/>
            </a:lvl4pPr>
            <a:lvl5pPr marL="2086295" indent="0" algn="ctr">
              <a:buNone/>
            </a:lvl5pPr>
            <a:lvl6pPr marL="2607869" indent="0" algn="ctr">
              <a:buNone/>
            </a:lvl6pPr>
            <a:lvl7pPr marL="3129443" indent="0" algn="ctr">
              <a:buNone/>
            </a:lvl7pPr>
            <a:lvl8pPr marL="3651016" indent="0" algn="ctr">
              <a:buNone/>
            </a:lvl8pPr>
            <a:lvl9pPr marL="417259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p:txBody>
          <a:bodyPr/>
          <a:lstStyle/>
          <a:p>
            <a:fld id="{1D8BD707-D9CF-40AE-B4C6-C98DA3205C09}" type="datetimeFigureOut">
              <a:rPr lang="en-US" smtClean="0"/>
              <a:pPr/>
              <a:t>4/30/2020</a:t>
            </a:fld>
            <a:endParaRPr lang="en-US"/>
          </a:p>
        </p:txBody>
      </p:sp>
      <p:sp>
        <p:nvSpPr>
          <p:cNvPr id="17" name="Zástupný symbol pro zápatí 16"/>
          <p:cNvSpPr>
            <a:spLocks noGrp="1"/>
          </p:cNvSpPr>
          <p:nvPr>
            <p:ph type="ftr" sz="quarter" idx="11"/>
          </p:nvPr>
        </p:nvSpPr>
        <p:spPr/>
        <p:txBody>
          <a:bodyPr/>
          <a:lstStyle/>
          <a:p>
            <a:endParaRPr lang="cs-CZ"/>
          </a:p>
        </p:txBody>
      </p:sp>
      <p:sp>
        <p:nvSpPr>
          <p:cNvPr id="7" name="Přímá spojovací čára 6"/>
          <p:cNvSpPr>
            <a:spLocks noChangeShapeType="1"/>
          </p:cNvSpPr>
          <p:nvPr/>
        </p:nvSpPr>
        <p:spPr bwMode="auto">
          <a:xfrm>
            <a:off x="181788" y="2668846"/>
            <a:ext cx="1032982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0" name="Obdélník 9"/>
          <p:cNvSpPr>
            <a:spLocks noChangeArrowheads="1"/>
          </p:cNvSpPr>
          <p:nvPr/>
        </p:nvSpPr>
        <p:spPr bwMode="auto">
          <a:xfrm>
            <a:off x="178224" y="168063"/>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13" name="Elipsa 12"/>
          <p:cNvSpPr/>
          <p:nvPr/>
        </p:nvSpPr>
        <p:spPr>
          <a:xfrm>
            <a:off x="4990254" y="2332719"/>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4" name="Elipsa 13"/>
          <p:cNvSpPr/>
          <p:nvPr/>
        </p:nvSpPr>
        <p:spPr>
          <a:xfrm>
            <a:off x="5100752" y="2436918"/>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29" name="Zástupný symbol pro číslo snímku 28"/>
          <p:cNvSpPr>
            <a:spLocks noGrp="1"/>
          </p:cNvSpPr>
          <p:nvPr>
            <p:ph type="sldNum" sz="quarter" idx="12"/>
          </p:nvPr>
        </p:nvSpPr>
        <p:spPr>
          <a:xfrm>
            <a:off x="5079365" y="2425505"/>
            <a:ext cx="534670" cy="486683"/>
          </a:xfrm>
        </p:spPr>
        <p:txBody>
          <a:bodyPr/>
          <a:lstStyle>
            <a:lvl1pPr>
              <a:defRPr>
                <a:solidFill>
                  <a:schemeClr val="accent3">
                    <a:shade val="75000"/>
                  </a:schemeClr>
                </a:solidFill>
              </a:defRPr>
            </a:lvl1pPr>
          </a:lstStyle>
          <a:p>
            <a:fld id="{B6F15528-21DE-4FAA-801E-634DDDAF4B2B}" type="slidenum">
              <a:rPr lang="cs-CZ" smtClean="0"/>
              <a:pPr/>
              <a:t>‹#›</a:t>
            </a:fld>
            <a:endParaRPr lang="cs-CZ"/>
          </a:p>
        </p:txBody>
      </p:sp>
      <p:sp>
        <p:nvSpPr>
          <p:cNvPr id="8" name="Nadpis 7"/>
          <p:cNvSpPr>
            <a:spLocks noGrp="1"/>
          </p:cNvSpPr>
          <p:nvPr>
            <p:ph type="ctrTitle"/>
          </p:nvPr>
        </p:nvSpPr>
        <p:spPr>
          <a:xfrm>
            <a:off x="802005" y="420159"/>
            <a:ext cx="9089390" cy="1932728"/>
          </a:xfrm>
        </p:spPr>
        <p:txBody>
          <a:bodyPr anchor="b"/>
          <a:lstStyle>
            <a:lvl1pPr>
              <a:defRPr sz="4800">
                <a:solidFill>
                  <a:schemeClr val="accent1"/>
                </a:solidFill>
              </a:defRPr>
            </a:lvl1pPr>
          </a:lstStyle>
          <a:p>
            <a:r>
              <a:rPr kumimoji="0" lang="cs-CZ" smtClean="0"/>
              <a:t>Klepnutím lze upravit styl předlohy nadpisů.</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solidFill>
                  <a:schemeClr val="accent3">
                    <a:shade val="75000"/>
                  </a:schemeClr>
                </a:solidFill>
              </a:defRPr>
            </a:lvl1pPr>
          </a:lstStyle>
          <a:p>
            <a:r>
              <a:rPr kumimoji="0" lang="cs-CZ" smtClean="0"/>
              <a:t>Klepnutím lze upravit styl předlohy nadpisů.</a:t>
            </a:r>
            <a:endParaRPr kumimoji="0" lang="en-US"/>
          </a:p>
        </p:txBody>
      </p:sp>
      <p:sp>
        <p:nvSpPr>
          <p:cNvPr id="4" name="Zástupný symbol pro datum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a:xfrm>
            <a:off x="5100752" y="1131861"/>
            <a:ext cx="534670" cy="486683"/>
          </a:xfrm>
        </p:spPr>
        <p:txBody>
          <a:bodyPr/>
          <a:lstStyle/>
          <a:p>
            <a:fld id="{B6F15528-21DE-4FAA-801E-634DDDAF4B2B}" type="slidenum">
              <a:rPr lang="cs-CZ" smtClean="0"/>
              <a:pPr/>
              <a:t>‹#›</a:t>
            </a:fld>
            <a:endParaRPr lang="cs-CZ"/>
          </a:p>
        </p:txBody>
      </p:sp>
      <p:sp>
        <p:nvSpPr>
          <p:cNvPr id="8" name="Zástupný symbol pro obsah 7"/>
          <p:cNvSpPr>
            <a:spLocks noGrp="1"/>
          </p:cNvSpPr>
          <p:nvPr>
            <p:ph sz="quarter" idx="1"/>
          </p:nvPr>
        </p:nvSpPr>
        <p:spPr>
          <a:xfrm>
            <a:off x="352882" y="1683995"/>
            <a:ext cx="9944862" cy="50419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5" name="Obdélník 14"/>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6" name="Obdélník 15"/>
          <p:cNvSpPr>
            <a:spLocks noChangeArrowheads="1"/>
          </p:cNvSpPr>
          <p:nvPr/>
        </p:nvSpPr>
        <p:spPr bwMode="white">
          <a:xfrm>
            <a:off x="0" y="0"/>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white">
          <a:xfrm>
            <a:off x="10515177" y="21008"/>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9" name="Obdélník 18"/>
          <p:cNvSpPr>
            <a:spLocks noChangeArrowheads="1"/>
          </p:cNvSpPr>
          <p:nvPr/>
        </p:nvSpPr>
        <p:spPr bwMode="white">
          <a:xfrm>
            <a:off x="178224" y="2520950"/>
            <a:ext cx="10329824" cy="336127"/>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2" name="Obdélník 11"/>
          <p:cNvSpPr>
            <a:spLocks noChangeArrowheads="1"/>
          </p:cNvSpPr>
          <p:nvPr/>
        </p:nvSpPr>
        <p:spPr bwMode="auto">
          <a:xfrm>
            <a:off x="181788" y="156983"/>
            <a:ext cx="10329824" cy="2359609"/>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3" name="Zástupný symbol pro text 2"/>
          <p:cNvSpPr>
            <a:spLocks noGrp="1"/>
          </p:cNvSpPr>
          <p:nvPr>
            <p:ph type="body" idx="1"/>
          </p:nvPr>
        </p:nvSpPr>
        <p:spPr>
          <a:xfrm>
            <a:off x="1600298" y="3025141"/>
            <a:ext cx="7578203" cy="1845195"/>
          </a:xfrm>
        </p:spPr>
        <p:txBody>
          <a:bodyPr anchor="t"/>
          <a:lstStyle>
            <a:lvl1pPr marL="0" indent="0" algn="ctr">
              <a:buNone/>
              <a:defRPr sz="1800" b="1" cap="all" spc="285" baseline="0">
                <a:solidFill>
                  <a:schemeClr val="tx2"/>
                </a:solidFill>
              </a:defRPr>
            </a:lvl1pPr>
            <a:lvl2pPr>
              <a:buNone/>
              <a:defRPr sz="2100">
                <a:solidFill>
                  <a:schemeClr val="tx1">
                    <a:tint val="75000"/>
                  </a:schemeClr>
                </a:solidFill>
              </a:defRPr>
            </a:lvl2pPr>
            <a:lvl3pPr>
              <a:buNone/>
              <a:defRPr sz="1800">
                <a:solidFill>
                  <a:schemeClr val="tx1">
                    <a:tint val="75000"/>
                  </a:schemeClr>
                </a:solidFill>
              </a:defRPr>
            </a:lvl3pPr>
            <a:lvl4pPr>
              <a:buNone/>
              <a:defRPr sz="1600">
                <a:solidFill>
                  <a:schemeClr val="tx1">
                    <a:tint val="75000"/>
                  </a:schemeClr>
                </a:solidFill>
              </a:defRPr>
            </a:lvl4pPr>
            <a:lvl5pPr>
              <a:buNone/>
              <a:defRPr sz="1600">
                <a:solidFill>
                  <a:schemeClr val="tx1">
                    <a:tint val="75000"/>
                  </a:schemeClr>
                </a:solidFill>
              </a:defRPr>
            </a:lvl5pPr>
          </a:lstStyle>
          <a:p>
            <a:pPr lvl="0" eaLnBrk="1" latinLnBrk="0" hangingPunct="1"/>
            <a:r>
              <a:rPr kumimoji="0" lang="cs-CZ" smtClean="0"/>
              <a:t>Klepnutím lze upravit styly předlohy textu.</a:t>
            </a:r>
          </a:p>
        </p:txBody>
      </p:sp>
      <p:sp>
        <p:nvSpPr>
          <p:cNvPr id="13" name="Obdélník 12"/>
          <p:cNvSpPr>
            <a:spLocks noChangeArrowheads="1"/>
          </p:cNvSpPr>
          <p:nvPr/>
        </p:nvSpPr>
        <p:spPr bwMode="auto">
          <a:xfrm>
            <a:off x="171095" y="7048577"/>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4" name="Obdélník 13"/>
          <p:cNvSpPr>
            <a:spLocks noChangeArrowheads="1"/>
          </p:cNvSpPr>
          <p:nvPr/>
        </p:nvSpPr>
        <p:spPr bwMode="auto">
          <a:xfrm>
            <a:off x="178224" y="168063"/>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5" name="Zástupný symbol pro zápatí 4"/>
          <p:cNvSpPr>
            <a:spLocks noGrp="1"/>
          </p:cNvSpPr>
          <p:nvPr>
            <p:ph type="ftr" sz="quarter" idx="11"/>
          </p:nvPr>
        </p:nvSpPr>
        <p:spPr/>
        <p:txBody>
          <a:bodyPr/>
          <a:lstStyle/>
          <a:p>
            <a:endParaRPr lang="cs-CZ"/>
          </a:p>
        </p:txBody>
      </p:sp>
      <p:sp>
        <p:nvSpPr>
          <p:cNvPr id="4" name="Zástupný symbol pro datum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8" name="Přímá spojovací čára 7"/>
          <p:cNvSpPr>
            <a:spLocks noChangeShapeType="1"/>
          </p:cNvSpPr>
          <p:nvPr/>
        </p:nvSpPr>
        <p:spPr bwMode="auto">
          <a:xfrm>
            <a:off x="178224" y="2689013"/>
            <a:ext cx="1032982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0" name="Elipsa 9"/>
          <p:cNvSpPr/>
          <p:nvPr/>
        </p:nvSpPr>
        <p:spPr>
          <a:xfrm>
            <a:off x="4990254" y="2332719"/>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1" name="Elipsa 10"/>
          <p:cNvSpPr/>
          <p:nvPr/>
        </p:nvSpPr>
        <p:spPr>
          <a:xfrm>
            <a:off x="5100752" y="2436918"/>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a:off x="5079365" y="2425505"/>
            <a:ext cx="534670" cy="486683"/>
          </a:xfrm>
        </p:spPr>
        <p:txBody>
          <a:bodyPr/>
          <a:lstStyle>
            <a:lvl1pPr>
              <a:defRPr>
                <a:solidFill>
                  <a:schemeClr val="accent3">
                    <a:shade val="75000"/>
                  </a:schemeClr>
                </a:solidFill>
              </a:defRPr>
            </a:lvl1pPr>
          </a:lstStyle>
          <a:p>
            <a:fld id="{B6F15528-21DE-4FAA-801E-634DDDAF4B2B}" type="slidenum">
              <a:rPr lang="cs-CZ" smtClean="0"/>
              <a:pPr/>
              <a:t>‹#›</a:t>
            </a:fld>
            <a:endParaRPr lang="cs-CZ"/>
          </a:p>
        </p:txBody>
      </p:sp>
      <p:sp>
        <p:nvSpPr>
          <p:cNvPr id="2" name="Nadpis 1"/>
          <p:cNvSpPr>
            <a:spLocks noGrp="1"/>
          </p:cNvSpPr>
          <p:nvPr>
            <p:ph type="title"/>
          </p:nvPr>
        </p:nvSpPr>
        <p:spPr>
          <a:xfrm>
            <a:off x="844705" y="588222"/>
            <a:ext cx="9089390" cy="1680633"/>
          </a:xfrm>
        </p:spPr>
        <p:txBody>
          <a:bodyPr anchor="b"/>
          <a:lstStyle>
            <a:lvl1pPr algn="ctr">
              <a:buNone/>
              <a:defRPr sz="4800" b="0" cap="none" baseline="0">
                <a:solidFill>
                  <a:srgbClr val="FFFFFF"/>
                </a:solidFill>
              </a:defRPr>
            </a:lvl1pPr>
          </a:lstStyle>
          <a:p>
            <a:r>
              <a:rPr kumimoji="0" lang="cs-CZ" smtClean="0"/>
              <a:t>Klepnutím lze upravit styl předlohy nadpisů.</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352882" y="252095"/>
            <a:ext cx="9980507" cy="836955"/>
          </a:xfrm>
        </p:spPr>
        <p:txBody>
          <a:body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a:xfrm>
            <a:off x="6772487" y="7068744"/>
            <a:ext cx="3560902" cy="403352"/>
          </a:xfrm>
        </p:spPr>
        <p:txBody>
          <a:bodyPr/>
          <a:lstStyle/>
          <a:p>
            <a:fld id="{1D8BD707-D9CF-40AE-B4C6-C98DA3205C09}" type="datetimeFigureOut">
              <a:rPr lang="en-US" smtClean="0"/>
              <a:pPr/>
              <a:t>4/30/2020</a:t>
            </a:fld>
            <a:endParaRPr lang="en-US"/>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6F15528-21DE-4FAA-801E-634DDDAF4B2B}" type="slidenum">
              <a:rPr lang="cs-CZ" smtClean="0"/>
              <a:pPr/>
              <a:t>‹#›</a:t>
            </a:fld>
            <a:endParaRPr lang="cs-CZ"/>
          </a:p>
        </p:txBody>
      </p:sp>
      <p:sp>
        <p:nvSpPr>
          <p:cNvPr id="8" name="Přímá spojovací čára 7"/>
          <p:cNvSpPr>
            <a:spLocks noChangeShapeType="1"/>
          </p:cNvSpPr>
          <p:nvPr/>
        </p:nvSpPr>
        <p:spPr bwMode="auto">
          <a:xfrm flipV="1">
            <a:off x="5336269" y="1737595"/>
            <a:ext cx="10433" cy="5314900"/>
          </a:xfrm>
          <a:prstGeom prst="line">
            <a:avLst/>
          </a:prstGeom>
          <a:noFill/>
          <a:ln w="9525" cap="flat" cmpd="sng" algn="ctr">
            <a:solidFill>
              <a:schemeClr val="tx2"/>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0" name="Zástupný symbol pro obsah 9"/>
          <p:cNvSpPr>
            <a:spLocks noGrp="1"/>
          </p:cNvSpPr>
          <p:nvPr>
            <p:ph sz="half" idx="1"/>
          </p:nvPr>
        </p:nvSpPr>
        <p:spPr>
          <a:xfrm>
            <a:off x="352882" y="1512570"/>
            <a:ext cx="4722918" cy="5162906"/>
          </a:xfrm>
        </p:spPr>
        <p:txBody>
          <a:bodyPr/>
          <a:lstStyle>
            <a:lvl1pPr>
              <a:defRPr sz="2900"/>
            </a:lvl1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obsah 11"/>
          <p:cNvSpPr>
            <a:spLocks noGrp="1"/>
          </p:cNvSpPr>
          <p:nvPr>
            <p:ph sz="half" idx="2"/>
          </p:nvPr>
        </p:nvSpPr>
        <p:spPr>
          <a:xfrm>
            <a:off x="5614035" y="1512570"/>
            <a:ext cx="4722918" cy="5162906"/>
          </a:xfrm>
        </p:spPr>
        <p:txBody>
          <a:bodyPr/>
          <a:lstStyle>
            <a:lvl1pPr>
              <a:defRPr sz="2900"/>
            </a:lvl1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1">
        <a:schemeClr val="bg2"/>
      </p:bgRef>
    </p:bg>
    <p:spTree>
      <p:nvGrpSpPr>
        <p:cNvPr id="1" name=""/>
        <p:cNvGrpSpPr/>
        <p:nvPr/>
      </p:nvGrpSpPr>
      <p:grpSpPr>
        <a:xfrm>
          <a:off x="0" y="0"/>
          <a:ext cx="0" cy="0"/>
          <a:chOff x="0" y="0"/>
          <a:chExt cx="0" cy="0"/>
        </a:xfrm>
      </p:grpSpPr>
      <p:sp>
        <p:nvSpPr>
          <p:cNvPr id="10" name="Přímá spojovací čára 9"/>
          <p:cNvSpPr>
            <a:spLocks noChangeShapeType="1"/>
          </p:cNvSpPr>
          <p:nvPr/>
        </p:nvSpPr>
        <p:spPr bwMode="auto">
          <a:xfrm flipV="1">
            <a:off x="5346700" y="2426415"/>
            <a:ext cx="0" cy="4618380"/>
          </a:xfrm>
          <a:prstGeom prst="line">
            <a:avLst/>
          </a:prstGeom>
          <a:noFill/>
          <a:ln w="9525" cap="flat" cmpd="sng" algn="ctr">
            <a:solidFill>
              <a:schemeClr val="tx2"/>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20" name="Obdélník 19"/>
          <p:cNvSpPr>
            <a:spLocks noChangeArrowheads="1"/>
          </p:cNvSpPr>
          <p:nvPr/>
        </p:nvSpPr>
        <p:spPr bwMode="white">
          <a:xfrm>
            <a:off x="0" y="0"/>
            <a:ext cx="10693400" cy="159660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9" name="Obdélník 18"/>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21" name="Obdélník 20"/>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22" name="Obdélník 21"/>
          <p:cNvSpPr>
            <a:spLocks noChangeArrowheads="1"/>
          </p:cNvSpPr>
          <p:nvPr/>
        </p:nvSpPr>
        <p:spPr bwMode="white">
          <a:xfrm>
            <a:off x="10515177"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1" name="Obdélník 10"/>
          <p:cNvSpPr/>
          <p:nvPr/>
        </p:nvSpPr>
        <p:spPr>
          <a:xfrm>
            <a:off x="178224" y="1512570"/>
            <a:ext cx="10329824" cy="100838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3" name="Obdélník 12"/>
          <p:cNvSpPr>
            <a:spLocks noChangeArrowheads="1"/>
          </p:cNvSpPr>
          <p:nvPr/>
        </p:nvSpPr>
        <p:spPr bwMode="auto">
          <a:xfrm>
            <a:off x="170649" y="7048576"/>
            <a:ext cx="10329824" cy="34284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3" name="Zástupný symbol pro text 2"/>
          <p:cNvSpPr>
            <a:spLocks noGrp="1"/>
          </p:cNvSpPr>
          <p:nvPr>
            <p:ph type="body" idx="1"/>
          </p:nvPr>
        </p:nvSpPr>
        <p:spPr>
          <a:xfrm>
            <a:off x="352882" y="1680634"/>
            <a:ext cx="4724775" cy="808307"/>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500" b="1" dirty="0" smtClean="0">
                <a:solidFill>
                  <a:srgbClr val="FFFFFF"/>
                </a:solidFill>
              </a:defRPr>
            </a:lvl1pPr>
            <a:lvl2pPr>
              <a:buNone/>
              <a:defRPr sz="2300" b="1"/>
            </a:lvl2pPr>
            <a:lvl3pPr>
              <a:buNone/>
              <a:defRPr sz="2100" b="1"/>
            </a:lvl3pPr>
            <a:lvl4pPr>
              <a:buNone/>
              <a:defRPr sz="1800" b="1"/>
            </a:lvl4pPr>
            <a:lvl5pPr>
              <a:buNone/>
              <a:defRPr sz="18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5603195" y="1680633"/>
            <a:ext cx="4726631" cy="806704"/>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500" b="1"/>
            </a:lvl1pPr>
            <a:lvl2pPr>
              <a:buNone/>
              <a:defRPr sz="2300" b="1"/>
            </a:lvl2pPr>
            <a:lvl3pPr>
              <a:buNone/>
              <a:defRPr sz="2100" b="1"/>
            </a:lvl3pPr>
            <a:lvl4pPr>
              <a:buNone/>
              <a:defRPr sz="1800" b="1"/>
            </a:lvl4pPr>
            <a:lvl5pPr>
              <a:buNone/>
              <a:defRPr sz="1800" b="1"/>
            </a:lvl5pPr>
          </a:lstStyle>
          <a:p>
            <a:pPr lvl="0" eaLnBrk="1" latinLnBrk="0" hangingPunct="1"/>
            <a:r>
              <a:rPr kumimoji="0" lang="cs-CZ" smtClean="0"/>
              <a:t>Klepnutím lze upravit styly předlohy textu.</a:t>
            </a:r>
          </a:p>
        </p:txBody>
      </p:sp>
      <p:sp>
        <p:nvSpPr>
          <p:cNvPr id="7" name="Zástupný symbol pro datum 6"/>
          <p:cNvSpPr>
            <a:spLocks noGrp="1"/>
          </p:cNvSpPr>
          <p:nvPr>
            <p:ph type="dt" sz="half" idx="10"/>
          </p:nvPr>
        </p:nvSpPr>
        <p:spPr/>
        <p:txBody>
          <a:bodyPr/>
          <a:lstStyle/>
          <a:p>
            <a:fld id="{1D8BD707-D9CF-40AE-B4C6-C98DA3205C09}" type="datetimeFigureOut">
              <a:rPr lang="en-US" smtClean="0"/>
              <a:pPr/>
              <a:t>4/30/2020</a:t>
            </a:fld>
            <a:endParaRPr lang="en-US"/>
          </a:p>
        </p:txBody>
      </p:sp>
      <p:sp>
        <p:nvSpPr>
          <p:cNvPr id="8" name="Zástupný symbol pro zápatí 7"/>
          <p:cNvSpPr>
            <a:spLocks noGrp="1"/>
          </p:cNvSpPr>
          <p:nvPr>
            <p:ph type="ftr" sz="quarter" idx="11"/>
          </p:nvPr>
        </p:nvSpPr>
        <p:spPr>
          <a:xfrm>
            <a:off x="356447" y="7068744"/>
            <a:ext cx="4188248" cy="403352"/>
          </a:xfrm>
        </p:spPr>
        <p:txBody>
          <a:bodyPr/>
          <a:lstStyle/>
          <a:p>
            <a:endParaRPr lang="cs-CZ"/>
          </a:p>
        </p:txBody>
      </p:sp>
      <p:sp>
        <p:nvSpPr>
          <p:cNvPr id="15" name="Přímá spojovací čára 14"/>
          <p:cNvSpPr>
            <a:spLocks noChangeShapeType="1"/>
          </p:cNvSpPr>
          <p:nvPr/>
        </p:nvSpPr>
        <p:spPr bwMode="auto">
          <a:xfrm>
            <a:off x="178224" y="1411732"/>
            <a:ext cx="1032982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auto">
          <a:xfrm>
            <a:off x="178224" y="171425"/>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24" name="Zástupný symbol pro obsah 23"/>
          <p:cNvSpPr>
            <a:spLocks noGrp="1"/>
          </p:cNvSpPr>
          <p:nvPr>
            <p:ph sz="quarter" idx="2"/>
          </p:nvPr>
        </p:nvSpPr>
        <p:spPr>
          <a:xfrm>
            <a:off x="352882" y="2725386"/>
            <a:ext cx="4726483" cy="4210851"/>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6" name="Zástupný symbol pro obsah 25"/>
          <p:cNvSpPr>
            <a:spLocks noGrp="1"/>
          </p:cNvSpPr>
          <p:nvPr>
            <p:ph sz="quarter" idx="4"/>
          </p:nvPr>
        </p:nvSpPr>
        <p:spPr>
          <a:xfrm>
            <a:off x="5614035" y="2725386"/>
            <a:ext cx="4722918" cy="4215028"/>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Elipsa 24"/>
          <p:cNvSpPr/>
          <p:nvPr/>
        </p:nvSpPr>
        <p:spPr>
          <a:xfrm>
            <a:off x="4990254" y="1054295"/>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27" name="Elipsa 26"/>
          <p:cNvSpPr/>
          <p:nvPr/>
        </p:nvSpPr>
        <p:spPr>
          <a:xfrm>
            <a:off x="5100752" y="1158494"/>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9" name="Zástupný symbol pro číslo snímku 8"/>
          <p:cNvSpPr>
            <a:spLocks noGrp="1"/>
          </p:cNvSpPr>
          <p:nvPr>
            <p:ph type="sldNum" sz="quarter" idx="12"/>
          </p:nvPr>
        </p:nvSpPr>
        <p:spPr>
          <a:xfrm>
            <a:off x="5079365" y="1149554"/>
            <a:ext cx="534670" cy="486683"/>
          </a:xfrm>
        </p:spPr>
        <p:txBody>
          <a:bodyPr/>
          <a:lstStyle>
            <a:lvl1pPr algn="ctr">
              <a:defRPr/>
            </a:lvl1pPr>
          </a:lstStyle>
          <a:p>
            <a:fld id="{B6F15528-21DE-4FAA-801E-634DDDAF4B2B}" type="slidenum">
              <a:rPr lang="cs-CZ" smtClean="0"/>
              <a:pPr/>
              <a:t>‹#›</a:t>
            </a:fld>
            <a:endParaRPr lang="cs-CZ"/>
          </a:p>
        </p:txBody>
      </p:sp>
      <p:sp>
        <p:nvSpPr>
          <p:cNvPr id="23" name="Nadpis 22"/>
          <p:cNvSpPr>
            <a:spLocks noGrp="1"/>
          </p:cNvSpPr>
          <p:nvPr>
            <p:ph type="title"/>
          </p:nvPr>
        </p:nvSpPr>
        <p:spPr/>
        <p:txBody>
          <a:bodyPr rtlCol="0" anchor="b" anchorCtr="0"/>
          <a:lstStyle/>
          <a:p>
            <a:r>
              <a:rPr kumimoji="0" lang="cs-CZ" smtClean="0"/>
              <a:t>Klepnutím lze upravit styl předlohy nadpisů.</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1D8BD707-D9CF-40AE-B4C6-C98DA3205C09}" type="datetimeFigureOut">
              <a:rPr lang="en-US" smtClean="0"/>
              <a:pPr/>
              <a:t>4/30/2020</a:t>
            </a:fld>
            <a:endParaRPr lang="en-US"/>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a:xfrm>
            <a:off x="5079365" y="1142501"/>
            <a:ext cx="534670" cy="486683"/>
          </a:xfrm>
        </p:spPr>
        <p:txBody>
          <a:bodyPr/>
          <a:lstStyle/>
          <a:p>
            <a:fld id="{B6F15528-21DE-4FAA-801E-634DDDAF4B2B}"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8" name="Obdélník 7"/>
          <p:cNvSpPr>
            <a:spLocks noChangeArrowheads="1"/>
          </p:cNvSpPr>
          <p:nvPr/>
        </p:nvSpPr>
        <p:spPr bwMode="white">
          <a:xfrm>
            <a:off x="0" y="0"/>
            <a:ext cx="10693400" cy="17142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0" name="Obdélník 9"/>
          <p:cNvSpPr>
            <a:spLocks noChangeArrowheads="1"/>
          </p:cNvSpPr>
          <p:nvPr/>
        </p:nvSpPr>
        <p:spPr bwMode="white">
          <a:xfrm>
            <a:off x="10515177"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9" name="Obdélník 8"/>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5" name="Obdélník 4"/>
          <p:cNvSpPr>
            <a:spLocks noChangeArrowheads="1"/>
          </p:cNvSpPr>
          <p:nvPr/>
        </p:nvSpPr>
        <p:spPr bwMode="auto">
          <a:xfrm>
            <a:off x="171095" y="7048577"/>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6" name="Obdélník 5"/>
          <p:cNvSpPr>
            <a:spLocks noChangeArrowheads="1"/>
          </p:cNvSpPr>
          <p:nvPr/>
        </p:nvSpPr>
        <p:spPr bwMode="auto">
          <a:xfrm>
            <a:off x="178224" y="174786"/>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2" name="Zástupný symbol pro datum 1"/>
          <p:cNvSpPr>
            <a:spLocks noGrp="1"/>
          </p:cNvSpPr>
          <p:nvPr>
            <p:ph type="dt" sz="half" idx="10"/>
          </p:nvPr>
        </p:nvSpPr>
        <p:spPr/>
        <p:txBody>
          <a:bodyPr/>
          <a:lstStyle/>
          <a:p>
            <a:fld id="{1D8BD707-D9CF-40AE-B4C6-C98DA3205C09}" type="datetimeFigureOut">
              <a:rPr lang="en-US" smtClean="0"/>
              <a:pPr/>
              <a:t>4/30/2020</a:t>
            </a:fld>
            <a:endParaRPr lang="en-US"/>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a:xfrm>
            <a:off x="4990254" y="6974628"/>
            <a:ext cx="712893" cy="486682"/>
          </a:xfrm>
        </p:spPr>
        <p:txBody>
          <a:bodyPr/>
          <a:lstStyle>
            <a:lvl1pPr>
              <a:defRPr>
                <a:solidFill>
                  <a:srgbClr val="FFFFFF"/>
                </a:solidFill>
              </a:defRPr>
            </a:lvl1pPr>
          </a:lstStyle>
          <a:p>
            <a:fld id="{B6F15528-21DE-4FAA-801E-634DDDAF4B2B}"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9" name="Obdélník 18"/>
          <p:cNvSpPr>
            <a:spLocks noChangeArrowheads="1"/>
          </p:cNvSpPr>
          <p:nvPr/>
        </p:nvSpPr>
        <p:spPr bwMode="auto">
          <a:xfrm>
            <a:off x="178224" y="168063"/>
            <a:ext cx="10329824" cy="336127"/>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5" name="Obdélník 14"/>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white">
          <a:xfrm>
            <a:off x="10515177"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6" name="Obdélník 15"/>
          <p:cNvSpPr>
            <a:spLocks noChangeArrowheads="1"/>
          </p:cNvSpPr>
          <p:nvPr/>
        </p:nvSpPr>
        <p:spPr bwMode="white">
          <a:xfrm>
            <a:off x="0" y="0"/>
            <a:ext cx="10693400" cy="13108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7" name="Obdélník 16"/>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3" name="Obdélník 12"/>
          <p:cNvSpPr/>
          <p:nvPr/>
        </p:nvSpPr>
        <p:spPr>
          <a:xfrm>
            <a:off x="178223" y="672254"/>
            <a:ext cx="3208020" cy="6470438"/>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2" name="Nadpis 1"/>
          <p:cNvSpPr>
            <a:spLocks noGrp="1"/>
          </p:cNvSpPr>
          <p:nvPr>
            <p:ph type="title"/>
          </p:nvPr>
        </p:nvSpPr>
        <p:spPr>
          <a:xfrm>
            <a:off x="445558" y="1008380"/>
            <a:ext cx="2762462" cy="1092412"/>
          </a:xfrm>
        </p:spPr>
        <p:txBody>
          <a:bodyPr anchor="b">
            <a:noAutofit/>
          </a:bodyPr>
          <a:lstStyle>
            <a:lvl1pPr algn="l">
              <a:buNone/>
              <a:defRPr sz="2500" b="1">
                <a:solidFill>
                  <a:srgbClr val="FFFFFF"/>
                </a:solidFill>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5558" y="2184824"/>
            <a:ext cx="2762462" cy="4570973"/>
          </a:xfrm>
        </p:spPr>
        <p:txBody>
          <a:bodyPr/>
          <a:lstStyle>
            <a:lvl1pPr marL="0" indent="0">
              <a:spcAft>
                <a:spcPts val="1141"/>
              </a:spcAft>
              <a:buNone/>
              <a:defRPr sz="1800">
                <a:solidFill>
                  <a:srgbClr val="FFFFFF"/>
                </a:solidFill>
              </a:defRPr>
            </a:lvl1pPr>
            <a:lvl2pPr>
              <a:buNone/>
              <a:defRPr sz="1400"/>
            </a:lvl2pPr>
            <a:lvl3pPr>
              <a:buNone/>
              <a:defRPr sz="1100"/>
            </a:lvl3pPr>
            <a:lvl4pPr>
              <a:buNone/>
              <a:defRPr sz="1000"/>
            </a:lvl4pPr>
            <a:lvl5pPr>
              <a:buNone/>
              <a:defRPr sz="1000"/>
            </a:lvl5pPr>
          </a:lstStyle>
          <a:p>
            <a:pPr lvl="0" eaLnBrk="1" latinLnBrk="0" hangingPunct="1"/>
            <a:r>
              <a:rPr kumimoji="0" lang="cs-CZ" smtClean="0"/>
              <a:t>Klepnutím lze upravit styly předlohy textu.</a:t>
            </a:r>
          </a:p>
        </p:txBody>
      </p:sp>
      <p:sp>
        <p:nvSpPr>
          <p:cNvPr id="8" name="Obdélník 7"/>
          <p:cNvSpPr>
            <a:spLocks noChangeArrowheads="1"/>
          </p:cNvSpPr>
          <p:nvPr/>
        </p:nvSpPr>
        <p:spPr bwMode="auto">
          <a:xfrm>
            <a:off x="178224" y="168063"/>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9" name="Přímá spojovací čára 8"/>
          <p:cNvSpPr>
            <a:spLocks noChangeShapeType="1"/>
          </p:cNvSpPr>
          <p:nvPr/>
        </p:nvSpPr>
        <p:spPr bwMode="auto">
          <a:xfrm>
            <a:off x="178224" y="588222"/>
            <a:ext cx="1032982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20" name="Zástupný symbol pro obsah 19"/>
          <p:cNvSpPr>
            <a:spLocks noGrp="1"/>
          </p:cNvSpPr>
          <p:nvPr>
            <p:ph sz="quarter" idx="1"/>
          </p:nvPr>
        </p:nvSpPr>
        <p:spPr>
          <a:xfrm>
            <a:off x="3653579" y="756285"/>
            <a:ext cx="6594263" cy="5966248"/>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Elipsa 9"/>
          <p:cNvSpPr/>
          <p:nvPr/>
        </p:nvSpPr>
        <p:spPr>
          <a:xfrm>
            <a:off x="1514898" y="252095"/>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1" name="Elipsa 10"/>
          <p:cNvSpPr/>
          <p:nvPr/>
        </p:nvSpPr>
        <p:spPr>
          <a:xfrm>
            <a:off x="1625397" y="356294"/>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7" name="Zástupný symbol pro číslo snímku 6"/>
          <p:cNvSpPr>
            <a:spLocks noGrp="1"/>
          </p:cNvSpPr>
          <p:nvPr>
            <p:ph type="sldNum" sz="quarter" idx="12"/>
          </p:nvPr>
        </p:nvSpPr>
        <p:spPr>
          <a:xfrm>
            <a:off x="1604010" y="344881"/>
            <a:ext cx="534670" cy="486683"/>
          </a:xfrm>
        </p:spPr>
        <p:txBody>
          <a:bodyPr/>
          <a:lstStyle>
            <a:lvl1pPr>
              <a:defRPr>
                <a:solidFill>
                  <a:schemeClr val="accent3">
                    <a:shade val="75000"/>
                  </a:schemeClr>
                </a:solidFill>
              </a:defRPr>
            </a:lvl1pPr>
          </a:lstStyle>
          <a:p>
            <a:fld id="{B6F15528-21DE-4FAA-801E-634DDDAF4B2B}" type="slidenum">
              <a:rPr lang="cs-CZ" smtClean="0"/>
              <a:pPr/>
              <a:t>‹#›</a:t>
            </a:fld>
            <a:endParaRPr lang="cs-CZ"/>
          </a:p>
        </p:txBody>
      </p:sp>
      <p:sp>
        <p:nvSpPr>
          <p:cNvPr id="21" name="Obdélník 20"/>
          <p:cNvSpPr>
            <a:spLocks noChangeArrowheads="1"/>
          </p:cNvSpPr>
          <p:nvPr/>
        </p:nvSpPr>
        <p:spPr bwMode="auto">
          <a:xfrm>
            <a:off x="174659" y="7044970"/>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5" name="Zástupný symbol pro datum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Zástupný symbol pro zápatí 5"/>
          <p:cNvSpPr>
            <a:spLocks noGrp="1"/>
          </p:cNvSpPr>
          <p:nvPr>
            <p:ph type="ftr" sz="quarter" idx="11"/>
          </p:nvPr>
        </p:nvSpPr>
        <p:spPr>
          <a:xfrm>
            <a:off x="352882" y="7069741"/>
            <a:ext cx="3956558" cy="403352"/>
          </a:xfrm>
        </p:spPr>
        <p:txBody>
          <a:bodyPr/>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1" name="Přímá spojovací čára 20"/>
          <p:cNvSpPr>
            <a:spLocks noChangeShapeType="1"/>
          </p:cNvSpPr>
          <p:nvPr/>
        </p:nvSpPr>
        <p:spPr bwMode="auto">
          <a:xfrm>
            <a:off x="178224" y="588222"/>
            <a:ext cx="1032982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9" name="Obdélník 18"/>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6" name="Obdélník 15"/>
          <p:cNvSpPr>
            <a:spLocks noChangeArrowheads="1"/>
          </p:cNvSpPr>
          <p:nvPr/>
        </p:nvSpPr>
        <p:spPr bwMode="white">
          <a:xfrm>
            <a:off x="10515177"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7" name="Obdélník 16"/>
          <p:cNvSpPr>
            <a:spLocks noChangeArrowheads="1"/>
          </p:cNvSpPr>
          <p:nvPr/>
        </p:nvSpPr>
        <p:spPr bwMode="white">
          <a:xfrm>
            <a:off x="0" y="0"/>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20" name="Obdélník 19"/>
          <p:cNvSpPr>
            <a:spLocks noChangeArrowheads="1"/>
          </p:cNvSpPr>
          <p:nvPr/>
        </p:nvSpPr>
        <p:spPr bwMode="auto">
          <a:xfrm>
            <a:off x="178224" y="168064"/>
            <a:ext cx="10329824" cy="332765"/>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8" name="Obdélník 7"/>
          <p:cNvSpPr/>
          <p:nvPr/>
        </p:nvSpPr>
        <p:spPr>
          <a:xfrm>
            <a:off x="178223" y="672254"/>
            <a:ext cx="3208020" cy="6470438"/>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5" name="Obdélník 14"/>
          <p:cNvSpPr>
            <a:spLocks noChangeArrowheads="1"/>
          </p:cNvSpPr>
          <p:nvPr/>
        </p:nvSpPr>
        <p:spPr bwMode="auto">
          <a:xfrm>
            <a:off x="178224" y="171425"/>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12" name="Elipsa 11"/>
          <p:cNvSpPr/>
          <p:nvPr/>
        </p:nvSpPr>
        <p:spPr>
          <a:xfrm>
            <a:off x="1514898" y="252095"/>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3" name="Elipsa 12"/>
          <p:cNvSpPr/>
          <p:nvPr/>
        </p:nvSpPr>
        <p:spPr>
          <a:xfrm>
            <a:off x="1625397" y="356294"/>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7" name="Zástupný symbol pro číslo snímku 6"/>
          <p:cNvSpPr>
            <a:spLocks noGrp="1"/>
          </p:cNvSpPr>
          <p:nvPr>
            <p:ph type="sldNum" sz="quarter" idx="12"/>
          </p:nvPr>
        </p:nvSpPr>
        <p:spPr>
          <a:xfrm>
            <a:off x="1604010" y="344881"/>
            <a:ext cx="534670" cy="486683"/>
          </a:xfrm>
        </p:spPr>
        <p:txBody>
          <a:bodyPr/>
          <a:lstStyle/>
          <a:p>
            <a:fld id="{B6F15528-21DE-4FAA-801E-634DDDAF4B2B}" type="slidenum">
              <a:rPr lang="cs-CZ" smtClean="0"/>
              <a:pPr/>
              <a:t>‹#›</a:t>
            </a:fld>
            <a:endParaRPr lang="cs-CZ"/>
          </a:p>
        </p:txBody>
      </p:sp>
      <p:sp>
        <p:nvSpPr>
          <p:cNvPr id="2" name="Nadpis 1"/>
          <p:cNvSpPr>
            <a:spLocks noGrp="1"/>
          </p:cNvSpPr>
          <p:nvPr>
            <p:ph type="title"/>
          </p:nvPr>
        </p:nvSpPr>
        <p:spPr>
          <a:xfrm>
            <a:off x="3508772" y="5546090"/>
            <a:ext cx="6861598" cy="1344507"/>
          </a:xfrm>
        </p:spPr>
        <p:txBody>
          <a:bodyPr anchor="t">
            <a:noAutofit/>
          </a:bodyPr>
          <a:lstStyle>
            <a:lvl1pPr algn="l">
              <a:buNone/>
              <a:defRPr sz="2700" b="1">
                <a:solidFill>
                  <a:schemeClr val="tx2"/>
                </a:solidFill>
              </a:defRPr>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3508772" y="672254"/>
            <a:ext cx="6861598" cy="4705773"/>
          </a:xfrm>
        </p:spPr>
        <p:txBody>
          <a:bodyPr/>
          <a:lstStyle>
            <a:lvl1pPr marL="0" indent="0">
              <a:buNone/>
              <a:defRPr sz="3700"/>
            </a:lvl1pPr>
          </a:lstStyle>
          <a:p>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445558" y="1092412"/>
            <a:ext cx="2851573" cy="5798185"/>
          </a:xfrm>
        </p:spPr>
        <p:txBody>
          <a:bodyPr/>
          <a:lstStyle>
            <a:lvl1pPr marL="0" indent="0">
              <a:spcAft>
                <a:spcPts val="1141"/>
              </a:spcAft>
              <a:buFontTx/>
              <a:buNone/>
              <a:defRPr sz="1800">
                <a:solidFill>
                  <a:srgbClr val="FFFFFF"/>
                </a:solidFill>
              </a:defRPr>
            </a:lvl1pPr>
            <a:lvl2pPr>
              <a:defRPr sz="1400"/>
            </a:lvl2pPr>
            <a:lvl3pPr>
              <a:defRPr sz="1100"/>
            </a:lvl3pPr>
            <a:lvl4pPr>
              <a:defRPr sz="1000"/>
            </a:lvl4pPr>
            <a:lvl5pPr>
              <a:defRPr sz="1000"/>
            </a:lvl5pPr>
          </a:lstStyle>
          <a:p>
            <a:pPr lvl="0" eaLnBrk="1" latinLnBrk="0" hangingPunct="1"/>
            <a:r>
              <a:rPr kumimoji="0" lang="cs-CZ" smtClean="0"/>
              <a:t>Klepnutím lze upravit styly předlohy textu.</a:t>
            </a:r>
          </a:p>
        </p:txBody>
      </p:sp>
      <p:sp>
        <p:nvSpPr>
          <p:cNvPr id="22" name="Obdélník 21"/>
          <p:cNvSpPr>
            <a:spLocks noChangeArrowheads="1"/>
          </p:cNvSpPr>
          <p:nvPr/>
        </p:nvSpPr>
        <p:spPr bwMode="auto">
          <a:xfrm>
            <a:off x="174659" y="7044970"/>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5" name="Zástupný symbol pro datum 4"/>
          <p:cNvSpPr>
            <a:spLocks noGrp="1"/>
          </p:cNvSpPr>
          <p:nvPr>
            <p:ph type="dt" sz="half" idx="10"/>
          </p:nvPr>
        </p:nvSpPr>
        <p:spPr>
          <a:xfrm>
            <a:off x="6768922" y="7063274"/>
            <a:ext cx="3560902" cy="403352"/>
          </a:xfrm>
        </p:spPr>
        <p:txBody>
          <a:bodyPr/>
          <a:lstStyle/>
          <a:p>
            <a:fld id="{1D8BD707-D9CF-40AE-B4C6-C98DA3205C09}" type="datetimeFigureOut">
              <a:rPr lang="en-US" smtClean="0"/>
              <a:pPr/>
              <a:t>4/30/2020</a:t>
            </a:fld>
            <a:endParaRPr lang="en-US"/>
          </a:p>
        </p:txBody>
      </p:sp>
      <p:sp>
        <p:nvSpPr>
          <p:cNvPr id="6" name="Zástupný symbol pro zápatí 5"/>
          <p:cNvSpPr>
            <a:spLocks noGrp="1"/>
          </p:cNvSpPr>
          <p:nvPr>
            <p:ph type="ftr" sz="quarter" idx="11"/>
          </p:nvPr>
        </p:nvSpPr>
        <p:spPr>
          <a:xfrm>
            <a:off x="352882" y="7069741"/>
            <a:ext cx="4191813" cy="403352"/>
          </a:xfrm>
        </p:spPr>
        <p:txBody>
          <a:bodyPr/>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6F15528-21DE-4FAA-801E-634DDDAF4B2B}"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2"/>
      </p:bgRef>
    </p:bg>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8" name="Obdélník 7"/>
          <p:cNvSpPr>
            <a:spLocks noChangeArrowheads="1"/>
          </p:cNvSpPr>
          <p:nvPr/>
        </p:nvSpPr>
        <p:spPr bwMode="white">
          <a:xfrm>
            <a:off x="8198273" y="0"/>
            <a:ext cx="2495127"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9" name="Obdélník 8"/>
          <p:cNvSpPr>
            <a:spLocks noChangeArrowheads="1"/>
          </p:cNvSpPr>
          <p:nvPr/>
        </p:nvSpPr>
        <p:spPr bwMode="white">
          <a:xfrm>
            <a:off x="0" y="0"/>
            <a:ext cx="10693400" cy="17142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0" name="Obdélník 9"/>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1" name="Obdélník 10"/>
          <p:cNvSpPr>
            <a:spLocks noChangeArrowheads="1"/>
          </p:cNvSpPr>
          <p:nvPr/>
        </p:nvSpPr>
        <p:spPr bwMode="auto">
          <a:xfrm>
            <a:off x="171095" y="7048577"/>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2" name="Obdélník 11"/>
          <p:cNvSpPr>
            <a:spLocks noChangeArrowheads="1"/>
          </p:cNvSpPr>
          <p:nvPr/>
        </p:nvSpPr>
        <p:spPr bwMode="auto">
          <a:xfrm>
            <a:off x="178224" y="171425"/>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13" name="Přímá spojovací čára 12"/>
          <p:cNvSpPr>
            <a:spLocks noChangeShapeType="1"/>
          </p:cNvSpPr>
          <p:nvPr/>
        </p:nvSpPr>
        <p:spPr bwMode="auto">
          <a:xfrm rot="5400000">
            <a:off x="4911492" y="3615042"/>
            <a:ext cx="688723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4" name="Elipsa 13"/>
          <p:cNvSpPr/>
          <p:nvPr/>
        </p:nvSpPr>
        <p:spPr>
          <a:xfrm>
            <a:off x="7998663" y="3226467"/>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5" name="Elipsa 14"/>
          <p:cNvSpPr/>
          <p:nvPr/>
        </p:nvSpPr>
        <p:spPr>
          <a:xfrm>
            <a:off x="8109162" y="3330666"/>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a:off x="8087775" y="3319253"/>
            <a:ext cx="534670" cy="486683"/>
          </a:xfrm>
        </p:spPr>
        <p:txBody>
          <a:bodyPr/>
          <a:lstStyle/>
          <a:p>
            <a:fld id="{B6F15528-21DE-4FAA-801E-634DDDAF4B2B}" type="slidenum">
              <a:rPr lang="cs-CZ" smtClean="0"/>
              <a:pPr/>
              <a:t>‹#›</a:t>
            </a:fld>
            <a:endParaRPr lang="cs-CZ"/>
          </a:p>
        </p:txBody>
      </p:sp>
      <p:sp>
        <p:nvSpPr>
          <p:cNvPr id="3" name="Zástupný symbol pro svislý text 2"/>
          <p:cNvSpPr>
            <a:spLocks noGrp="1"/>
          </p:cNvSpPr>
          <p:nvPr>
            <p:ph type="body" orient="vert" idx="1"/>
          </p:nvPr>
        </p:nvSpPr>
        <p:spPr>
          <a:xfrm>
            <a:off x="356447" y="336127"/>
            <a:ext cx="7663603" cy="641967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Zástupný symbol pro zápatí 4"/>
          <p:cNvSpPr>
            <a:spLocks noGrp="1"/>
          </p:cNvSpPr>
          <p:nvPr>
            <p:ph type="ftr" sz="quarter" idx="11"/>
          </p:nvPr>
        </p:nvSpPr>
        <p:spPr/>
        <p:txBody>
          <a:bodyPr/>
          <a:lstStyle/>
          <a:p>
            <a:endParaRPr lang="cs-CZ"/>
          </a:p>
        </p:txBody>
      </p:sp>
      <p:sp>
        <p:nvSpPr>
          <p:cNvPr id="2" name="Svislý nadpis 1"/>
          <p:cNvSpPr>
            <a:spLocks noGrp="1"/>
          </p:cNvSpPr>
          <p:nvPr>
            <p:ph type="title" orient="vert"/>
          </p:nvPr>
        </p:nvSpPr>
        <p:spPr>
          <a:xfrm>
            <a:off x="8643832" y="336128"/>
            <a:ext cx="1693122" cy="6452932"/>
          </a:xfrm>
        </p:spPr>
        <p:txBody>
          <a:bodyPr vert="eaVert"/>
          <a:lstStyle/>
          <a:p>
            <a:r>
              <a:rPr kumimoji="0" lang="cs-CZ" smtClean="0"/>
              <a:t>Klepnutím lze upravit styl předlohy nadpisů.</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7394787"/>
            <a:ext cx="10693400" cy="168063"/>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6" name="Obdélník 15"/>
          <p:cNvSpPr>
            <a:spLocks noChangeArrowheads="1"/>
          </p:cNvSpPr>
          <p:nvPr/>
        </p:nvSpPr>
        <p:spPr bwMode="white">
          <a:xfrm>
            <a:off x="0" y="0"/>
            <a:ext cx="10693400" cy="153657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8" name="Obdélník 17"/>
          <p:cNvSpPr>
            <a:spLocks noChangeArrowheads="1"/>
          </p:cNvSpPr>
          <p:nvPr/>
        </p:nvSpPr>
        <p:spPr bwMode="white">
          <a:xfrm>
            <a:off x="0"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9" name="Obdélník 18"/>
          <p:cNvSpPr>
            <a:spLocks noChangeArrowheads="1"/>
          </p:cNvSpPr>
          <p:nvPr/>
        </p:nvSpPr>
        <p:spPr bwMode="white">
          <a:xfrm>
            <a:off x="10515177" y="0"/>
            <a:ext cx="178223" cy="756285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9" name="Obdélník 8"/>
          <p:cNvSpPr>
            <a:spLocks noChangeArrowheads="1"/>
          </p:cNvSpPr>
          <p:nvPr/>
        </p:nvSpPr>
        <p:spPr bwMode="auto">
          <a:xfrm>
            <a:off x="174659" y="7044970"/>
            <a:ext cx="10329824" cy="34137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104315" tIns="52157" rIns="104315" bIns="52157" anchor="ctr" compatLnSpc="1"/>
          <a:lstStyle/>
          <a:p>
            <a:endParaRPr kumimoji="0" lang="en-US"/>
          </a:p>
        </p:txBody>
      </p:sp>
      <p:sp>
        <p:nvSpPr>
          <p:cNvPr id="14" name="Zástupný symbol pro datum 13"/>
          <p:cNvSpPr>
            <a:spLocks noGrp="1"/>
          </p:cNvSpPr>
          <p:nvPr>
            <p:ph type="dt" sz="half" idx="2"/>
          </p:nvPr>
        </p:nvSpPr>
        <p:spPr>
          <a:xfrm>
            <a:off x="6772487" y="7063274"/>
            <a:ext cx="3560902" cy="403352"/>
          </a:xfrm>
          <a:prstGeom prst="rect">
            <a:avLst/>
          </a:prstGeom>
        </p:spPr>
        <p:txBody>
          <a:bodyPr vert="horz" lIns="104315" tIns="52157" rIns="104315" bIns="52157"/>
          <a:lstStyle>
            <a:lvl1pPr algn="r" eaLnBrk="1" latinLnBrk="0" hangingPunct="1">
              <a:defRPr kumimoji="0" sz="1600">
                <a:solidFill>
                  <a:srgbClr val="FFFFFF"/>
                </a:solidFill>
              </a:defRPr>
            </a:lvl1pPr>
          </a:lstStyle>
          <a:p>
            <a:fld id="{1D8BD707-D9CF-40AE-B4C6-C98DA3205C09}" type="datetimeFigureOut">
              <a:rPr lang="en-US" smtClean="0"/>
              <a:pPr/>
              <a:t>4/30/2020</a:t>
            </a:fld>
            <a:endParaRPr lang="en-US"/>
          </a:p>
        </p:txBody>
      </p:sp>
      <p:sp>
        <p:nvSpPr>
          <p:cNvPr id="3" name="Zástupný symbol pro zápatí 2"/>
          <p:cNvSpPr>
            <a:spLocks noGrp="1"/>
          </p:cNvSpPr>
          <p:nvPr>
            <p:ph type="ftr" sz="quarter" idx="3"/>
          </p:nvPr>
        </p:nvSpPr>
        <p:spPr>
          <a:xfrm>
            <a:off x="356447" y="7069741"/>
            <a:ext cx="4188248" cy="403352"/>
          </a:xfrm>
          <a:prstGeom prst="rect">
            <a:avLst/>
          </a:prstGeom>
        </p:spPr>
        <p:txBody>
          <a:bodyPr vert="horz" lIns="104315" tIns="52157" rIns="104315" bIns="52157"/>
          <a:lstStyle>
            <a:lvl1pPr algn="l" eaLnBrk="1" latinLnBrk="0" hangingPunct="1">
              <a:defRPr kumimoji="0" sz="1400">
                <a:solidFill>
                  <a:srgbClr val="FFFFFF"/>
                </a:solidFill>
              </a:defRPr>
            </a:lvl1pPr>
          </a:lstStyle>
          <a:p>
            <a:endParaRPr lang="cs-CZ"/>
          </a:p>
        </p:txBody>
      </p:sp>
      <p:sp>
        <p:nvSpPr>
          <p:cNvPr id="8" name="Obdélník 7"/>
          <p:cNvSpPr>
            <a:spLocks noChangeArrowheads="1"/>
          </p:cNvSpPr>
          <p:nvPr/>
        </p:nvSpPr>
        <p:spPr bwMode="auto">
          <a:xfrm>
            <a:off x="178224" y="171425"/>
            <a:ext cx="10329824" cy="7220001"/>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104315" tIns="52157" rIns="104315" bIns="52157" anchor="ctr" compatLnSpc="1"/>
          <a:lstStyle/>
          <a:p>
            <a:endParaRPr kumimoji="0" lang="en-US" dirty="0"/>
          </a:p>
        </p:txBody>
      </p:sp>
      <p:sp>
        <p:nvSpPr>
          <p:cNvPr id="10" name="Přímá spojovací čára 9"/>
          <p:cNvSpPr>
            <a:spLocks noChangeShapeType="1"/>
          </p:cNvSpPr>
          <p:nvPr/>
        </p:nvSpPr>
        <p:spPr bwMode="auto">
          <a:xfrm>
            <a:off x="178224" y="1407964"/>
            <a:ext cx="1032982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104315" tIns="52157" rIns="104315" bIns="52157" anchor="ctr" compatLnSpc="1"/>
          <a:lstStyle/>
          <a:p>
            <a:endParaRPr kumimoji="0" lang="en-US"/>
          </a:p>
        </p:txBody>
      </p:sp>
      <p:sp>
        <p:nvSpPr>
          <p:cNvPr id="12" name="Elipsa 11"/>
          <p:cNvSpPr/>
          <p:nvPr/>
        </p:nvSpPr>
        <p:spPr>
          <a:xfrm>
            <a:off x="4990254" y="1054295"/>
            <a:ext cx="712893" cy="67225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15" name="Elipsa 14"/>
          <p:cNvSpPr/>
          <p:nvPr/>
        </p:nvSpPr>
        <p:spPr>
          <a:xfrm>
            <a:off x="5100752" y="1158494"/>
            <a:ext cx="491896" cy="463855"/>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104315" tIns="52157" rIns="104315" bIns="52157" anchor="ctr"/>
          <a:lstStyle/>
          <a:p>
            <a:pPr algn="ctr" eaLnBrk="1" latinLnBrk="0" hangingPunct="1"/>
            <a:endParaRPr kumimoji="0" lang="en-US"/>
          </a:p>
        </p:txBody>
      </p:sp>
      <p:sp>
        <p:nvSpPr>
          <p:cNvPr id="23" name="Zástupný symbol pro číslo snímku 22"/>
          <p:cNvSpPr>
            <a:spLocks noGrp="1"/>
          </p:cNvSpPr>
          <p:nvPr>
            <p:ph type="sldNum" sz="quarter" idx="4"/>
          </p:nvPr>
        </p:nvSpPr>
        <p:spPr>
          <a:xfrm>
            <a:off x="5079365" y="1147082"/>
            <a:ext cx="534670" cy="486683"/>
          </a:xfrm>
          <a:prstGeom prst="rect">
            <a:avLst/>
          </a:prstGeom>
        </p:spPr>
        <p:txBody>
          <a:bodyPr vert="horz" lIns="52157" tIns="52157" rIns="52157" bIns="52157" anchor="ctr">
            <a:normAutofit/>
          </a:bodyPr>
          <a:lstStyle>
            <a:lvl1pPr algn="ctr" eaLnBrk="1" latinLnBrk="0" hangingPunct="1">
              <a:defRPr kumimoji="0" sz="1800">
                <a:solidFill>
                  <a:schemeClr val="accent3">
                    <a:shade val="75000"/>
                  </a:schemeClr>
                </a:solidFill>
              </a:defRPr>
            </a:lvl1pPr>
          </a:lstStyle>
          <a:p>
            <a:fld id="{B6F15528-21DE-4FAA-801E-634DDDAF4B2B}" type="slidenum">
              <a:rPr lang="cs-CZ" smtClean="0"/>
              <a:pPr/>
              <a:t>‹#›</a:t>
            </a:fld>
            <a:endParaRPr lang="cs-CZ"/>
          </a:p>
        </p:txBody>
      </p:sp>
      <p:sp>
        <p:nvSpPr>
          <p:cNvPr id="22" name="Zástupný symbol pro nadpis 21"/>
          <p:cNvSpPr>
            <a:spLocks noGrp="1"/>
          </p:cNvSpPr>
          <p:nvPr>
            <p:ph type="title"/>
          </p:nvPr>
        </p:nvSpPr>
        <p:spPr>
          <a:xfrm>
            <a:off x="352882" y="252095"/>
            <a:ext cx="9980507" cy="836955"/>
          </a:xfrm>
          <a:prstGeom prst="rect">
            <a:avLst/>
          </a:prstGeom>
        </p:spPr>
        <p:txBody>
          <a:bodyPr vert="horz" lIns="104315" tIns="52157" rIns="104315" bIns="52157" anchor="b">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352882" y="1680634"/>
            <a:ext cx="9980507" cy="5072151"/>
          </a:xfrm>
          <a:prstGeom prst="rect">
            <a:avLst/>
          </a:prstGeom>
        </p:spPr>
        <p:txBody>
          <a:bodyPr vert="horz" lIns="104315" tIns="52157" rIns="104315" bIns="52157">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txStyles>
    <p:titleStyle>
      <a:lvl1pPr algn="ctr" rtl="0" eaLnBrk="1" latinLnBrk="0" hangingPunct="1">
        <a:spcBef>
          <a:spcPct val="0"/>
        </a:spcBef>
        <a:buNone/>
        <a:defRPr kumimoji="0" sz="3800" kern="1200">
          <a:solidFill>
            <a:schemeClr val="accent3">
              <a:shade val="75000"/>
            </a:schemeClr>
          </a:solidFill>
          <a:latin typeface="+mj-lt"/>
          <a:ea typeface="+mj-ea"/>
          <a:cs typeface="+mj-cs"/>
        </a:defRPr>
      </a:lvl1pPr>
    </p:titleStyle>
    <p:bodyStyle>
      <a:lvl1pPr marL="312944" indent="-312944" algn="l" rtl="0" eaLnBrk="1" latinLnBrk="0" hangingPunct="1">
        <a:spcBef>
          <a:spcPct val="20000"/>
        </a:spcBef>
        <a:buClr>
          <a:schemeClr val="accent1"/>
        </a:buClr>
        <a:buSzPct val="85000"/>
        <a:buFont typeface="Wingdings 2"/>
        <a:buChar char=""/>
        <a:defRPr kumimoji="0" sz="3100" kern="1200">
          <a:solidFill>
            <a:schemeClr val="tx1"/>
          </a:solidFill>
          <a:latin typeface="+mn-lt"/>
          <a:ea typeface="+mn-ea"/>
          <a:cs typeface="+mn-cs"/>
        </a:defRPr>
      </a:lvl1pPr>
      <a:lvl2pPr marL="625889" indent="-312944" algn="l" rtl="0" eaLnBrk="1" latinLnBrk="0" hangingPunct="1">
        <a:spcBef>
          <a:spcPct val="20000"/>
        </a:spcBef>
        <a:buClr>
          <a:schemeClr val="accent2"/>
        </a:buClr>
        <a:buSzPct val="70000"/>
        <a:buFont typeface="Wingdings"/>
        <a:buChar char=""/>
        <a:defRPr kumimoji="0" sz="2500" kern="1200">
          <a:solidFill>
            <a:schemeClr val="tx2"/>
          </a:solidFill>
          <a:latin typeface="+mn-lt"/>
          <a:ea typeface="+mn-ea"/>
          <a:cs typeface="+mn-cs"/>
        </a:defRPr>
      </a:lvl2pPr>
      <a:lvl3pPr marL="938833" indent="-260787" algn="l" rtl="0" eaLnBrk="1" latinLnBrk="0" hangingPunct="1">
        <a:spcBef>
          <a:spcPct val="20000"/>
        </a:spcBef>
        <a:buClr>
          <a:schemeClr val="accent3"/>
        </a:buClr>
        <a:buSzPct val="75000"/>
        <a:buFont typeface="Wingdings 2"/>
        <a:buChar char=""/>
        <a:defRPr kumimoji="0" sz="2300" kern="1200">
          <a:solidFill>
            <a:schemeClr val="tx1"/>
          </a:solidFill>
          <a:latin typeface="+mn-lt"/>
          <a:ea typeface="+mn-ea"/>
          <a:cs typeface="+mn-cs"/>
        </a:defRPr>
      </a:lvl3pPr>
      <a:lvl4pPr marL="1251777" indent="-260787" algn="l" rtl="0" eaLnBrk="1" latinLnBrk="0" hangingPunct="1">
        <a:spcBef>
          <a:spcPct val="20000"/>
        </a:spcBef>
        <a:buClr>
          <a:schemeClr val="accent4"/>
        </a:buClr>
        <a:buSzPct val="70000"/>
        <a:buFont typeface="Wingdings"/>
        <a:buChar char=""/>
        <a:defRPr kumimoji="0" sz="2300" kern="1200">
          <a:solidFill>
            <a:schemeClr val="tx2"/>
          </a:solidFill>
          <a:latin typeface="+mn-lt"/>
          <a:ea typeface="+mn-ea"/>
          <a:cs typeface="+mn-cs"/>
        </a:defRPr>
      </a:lvl4pPr>
      <a:lvl5pPr marL="1564721" indent="-260787" algn="l" rtl="0" eaLnBrk="1" latinLnBrk="0" hangingPunct="1">
        <a:spcBef>
          <a:spcPct val="20000"/>
        </a:spcBef>
        <a:buClr>
          <a:schemeClr val="accent5"/>
        </a:buClr>
        <a:buFontTx/>
        <a:buChar char="•"/>
        <a:defRPr kumimoji="0" sz="2100" kern="1200">
          <a:solidFill>
            <a:schemeClr val="tx1"/>
          </a:solidFill>
          <a:latin typeface="+mn-lt"/>
          <a:ea typeface="+mn-ea"/>
          <a:cs typeface="+mn-cs"/>
        </a:defRPr>
      </a:lvl5pPr>
      <a:lvl6pPr marL="1877666" indent="-208630" algn="l" rtl="0" eaLnBrk="1" latinLnBrk="0" hangingPunct="1">
        <a:spcBef>
          <a:spcPct val="20000"/>
        </a:spcBef>
        <a:buClr>
          <a:schemeClr val="accent6"/>
        </a:buClr>
        <a:buSzPct val="80000"/>
        <a:buFont typeface="Wingdings 2"/>
        <a:buChar char=""/>
        <a:defRPr kumimoji="0" sz="2100" kern="1200">
          <a:solidFill>
            <a:schemeClr val="tx1"/>
          </a:solidFill>
          <a:latin typeface="+mn-lt"/>
          <a:ea typeface="+mn-ea"/>
          <a:cs typeface="+mn-cs"/>
        </a:defRPr>
      </a:lvl6pPr>
      <a:lvl7pPr marL="2190610" indent="-208630" algn="l" rtl="0" eaLnBrk="1" latinLnBrk="0" hangingPunct="1">
        <a:spcBef>
          <a:spcPct val="20000"/>
        </a:spcBef>
        <a:buClr>
          <a:schemeClr val="accent1">
            <a:shade val="75000"/>
          </a:schemeClr>
        </a:buClr>
        <a:buSzPct val="90000"/>
        <a:buChar char="•"/>
        <a:defRPr kumimoji="0" sz="1800" kern="1200" baseline="0">
          <a:solidFill>
            <a:schemeClr val="tx1"/>
          </a:solidFill>
          <a:latin typeface="+mn-lt"/>
          <a:ea typeface="+mn-ea"/>
          <a:cs typeface="+mn-cs"/>
        </a:defRPr>
      </a:lvl7pPr>
      <a:lvl8pPr marL="2399239" indent="-208630" algn="l" rtl="0" eaLnBrk="1" latinLnBrk="0" hangingPunct="1">
        <a:spcBef>
          <a:spcPct val="20000"/>
        </a:spcBef>
        <a:buClr>
          <a:schemeClr val="accent4">
            <a:shade val="75000"/>
          </a:schemeClr>
        </a:buClr>
        <a:buChar char="•"/>
        <a:defRPr kumimoji="0" sz="1800" kern="1200">
          <a:solidFill>
            <a:schemeClr val="tx1"/>
          </a:solidFill>
          <a:latin typeface="+mn-lt"/>
          <a:ea typeface="+mn-ea"/>
          <a:cs typeface="+mn-cs"/>
        </a:defRPr>
      </a:lvl8pPr>
      <a:lvl9pPr marL="2712184" indent="-208630" algn="l" rtl="0" eaLnBrk="1" latinLnBrk="0" hangingPunct="1">
        <a:spcBef>
          <a:spcPct val="20000"/>
        </a:spcBef>
        <a:buClr>
          <a:schemeClr val="accent2">
            <a:shade val="75000"/>
          </a:schemeClr>
        </a:buClr>
        <a:buSzPct val="90000"/>
        <a:buChar char="•"/>
        <a:defRPr kumimoji="0" sz="16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21574" algn="l" rtl="0" eaLnBrk="1" latinLnBrk="0" hangingPunct="1">
        <a:defRPr kumimoji="0" kern="1200">
          <a:solidFill>
            <a:schemeClr val="tx1"/>
          </a:solidFill>
          <a:latin typeface="+mn-lt"/>
          <a:ea typeface="+mn-ea"/>
          <a:cs typeface="+mn-cs"/>
        </a:defRPr>
      </a:lvl2pPr>
      <a:lvl3pPr marL="1043148" algn="l" rtl="0" eaLnBrk="1" latinLnBrk="0" hangingPunct="1">
        <a:defRPr kumimoji="0" kern="1200">
          <a:solidFill>
            <a:schemeClr val="tx1"/>
          </a:solidFill>
          <a:latin typeface="+mn-lt"/>
          <a:ea typeface="+mn-ea"/>
          <a:cs typeface="+mn-cs"/>
        </a:defRPr>
      </a:lvl3pPr>
      <a:lvl4pPr marL="1564721" algn="l" rtl="0" eaLnBrk="1" latinLnBrk="0" hangingPunct="1">
        <a:defRPr kumimoji="0" kern="1200">
          <a:solidFill>
            <a:schemeClr val="tx1"/>
          </a:solidFill>
          <a:latin typeface="+mn-lt"/>
          <a:ea typeface="+mn-ea"/>
          <a:cs typeface="+mn-cs"/>
        </a:defRPr>
      </a:lvl4pPr>
      <a:lvl5pPr marL="2086295" algn="l" rtl="0" eaLnBrk="1" latinLnBrk="0" hangingPunct="1">
        <a:defRPr kumimoji="0" kern="1200">
          <a:solidFill>
            <a:schemeClr val="tx1"/>
          </a:solidFill>
          <a:latin typeface="+mn-lt"/>
          <a:ea typeface="+mn-ea"/>
          <a:cs typeface="+mn-cs"/>
        </a:defRPr>
      </a:lvl5pPr>
      <a:lvl6pPr marL="2607869" algn="l" rtl="0" eaLnBrk="1" latinLnBrk="0" hangingPunct="1">
        <a:defRPr kumimoji="0" kern="1200">
          <a:solidFill>
            <a:schemeClr val="tx1"/>
          </a:solidFill>
          <a:latin typeface="+mn-lt"/>
          <a:ea typeface="+mn-ea"/>
          <a:cs typeface="+mn-cs"/>
        </a:defRPr>
      </a:lvl6pPr>
      <a:lvl7pPr marL="3129443" algn="l" rtl="0" eaLnBrk="1" latinLnBrk="0" hangingPunct="1">
        <a:defRPr kumimoji="0" kern="1200">
          <a:solidFill>
            <a:schemeClr val="tx1"/>
          </a:solidFill>
          <a:latin typeface="+mn-lt"/>
          <a:ea typeface="+mn-ea"/>
          <a:cs typeface="+mn-cs"/>
        </a:defRPr>
      </a:lvl7pPr>
      <a:lvl8pPr marL="3651016" algn="l" rtl="0" eaLnBrk="1" latinLnBrk="0" hangingPunct="1">
        <a:defRPr kumimoji="0" kern="1200">
          <a:solidFill>
            <a:schemeClr val="tx1"/>
          </a:solidFill>
          <a:latin typeface="+mn-lt"/>
          <a:ea typeface="+mn-ea"/>
          <a:cs typeface="+mn-cs"/>
        </a:defRPr>
      </a:lvl8pPr>
      <a:lvl9pPr marL="417259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0692002" cy="6479997"/>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6684092" y="6750009"/>
            <a:ext cx="1117395" cy="539997"/>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786055" y="6828576"/>
            <a:ext cx="2078671" cy="385982"/>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890520" y="6750012"/>
            <a:ext cx="810260" cy="540385"/>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a:p>
        </p:txBody>
      </p:sp>
      <p:sp>
        <p:nvSpPr>
          <p:cNvPr id="6" name="object 6"/>
          <p:cNvSpPr/>
          <p:nvPr/>
        </p:nvSpPr>
        <p:spPr>
          <a:xfrm>
            <a:off x="3266979" y="6810011"/>
            <a:ext cx="57150" cy="5461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a:p>
        </p:txBody>
      </p:sp>
      <p:sp>
        <p:nvSpPr>
          <p:cNvPr id="7" name="object 7"/>
          <p:cNvSpPr/>
          <p:nvPr/>
        </p:nvSpPr>
        <p:spPr>
          <a:xfrm>
            <a:off x="3176979" y="6834127"/>
            <a:ext cx="57150" cy="5461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a:p>
        </p:txBody>
      </p:sp>
      <p:sp>
        <p:nvSpPr>
          <p:cNvPr id="8" name="object 8"/>
          <p:cNvSpPr/>
          <p:nvPr/>
        </p:nvSpPr>
        <p:spPr>
          <a:xfrm>
            <a:off x="3111094" y="6899998"/>
            <a:ext cx="57150" cy="5461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9" name="object 9"/>
          <p:cNvSpPr/>
          <p:nvPr/>
        </p:nvSpPr>
        <p:spPr>
          <a:xfrm>
            <a:off x="3086980" y="6990012"/>
            <a:ext cx="57150" cy="5461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a:p>
        </p:txBody>
      </p:sp>
      <p:sp>
        <p:nvSpPr>
          <p:cNvPr id="10" name="object 10"/>
          <p:cNvSpPr/>
          <p:nvPr/>
        </p:nvSpPr>
        <p:spPr>
          <a:xfrm>
            <a:off x="3446979" y="6990012"/>
            <a:ext cx="57150" cy="5461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a:p>
        </p:txBody>
      </p:sp>
      <p:sp>
        <p:nvSpPr>
          <p:cNvPr id="11" name="object 11"/>
          <p:cNvSpPr/>
          <p:nvPr/>
        </p:nvSpPr>
        <p:spPr>
          <a:xfrm>
            <a:off x="3422864" y="6899998"/>
            <a:ext cx="57150" cy="5461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2" name="object 12"/>
          <p:cNvSpPr/>
          <p:nvPr/>
        </p:nvSpPr>
        <p:spPr>
          <a:xfrm>
            <a:off x="3356979" y="6834127"/>
            <a:ext cx="57150" cy="5461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a:p>
        </p:txBody>
      </p:sp>
      <p:sp>
        <p:nvSpPr>
          <p:cNvPr id="13" name="object 13"/>
          <p:cNvSpPr/>
          <p:nvPr/>
        </p:nvSpPr>
        <p:spPr>
          <a:xfrm>
            <a:off x="3422864" y="7080001"/>
            <a:ext cx="57150" cy="5461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4" name="object 14"/>
          <p:cNvSpPr/>
          <p:nvPr/>
        </p:nvSpPr>
        <p:spPr>
          <a:xfrm>
            <a:off x="3356979" y="7145883"/>
            <a:ext cx="57150" cy="5461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5" name="object 15"/>
          <p:cNvSpPr/>
          <p:nvPr/>
        </p:nvSpPr>
        <p:spPr>
          <a:xfrm>
            <a:off x="3266979" y="7169999"/>
            <a:ext cx="57150" cy="5461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6" name="object 16"/>
          <p:cNvSpPr/>
          <p:nvPr/>
        </p:nvSpPr>
        <p:spPr>
          <a:xfrm>
            <a:off x="3176979" y="7145883"/>
            <a:ext cx="57150" cy="5461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7" name="object 17"/>
          <p:cNvSpPr/>
          <p:nvPr/>
        </p:nvSpPr>
        <p:spPr>
          <a:xfrm>
            <a:off x="3111094" y="7080001"/>
            <a:ext cx="57150" cy="5461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a:p>
        </p:txBody>
      </p:sp>
      <p:sp>
        <p:nvSpPr>
          <p:cNvPr id="18" name="object 18"/>
          <p:cNvSpPr txBox="1"/>
          <p:nvPr/>
        </p:nvSpPr>
        <p:spPr>
          <a:xfrm>
            <a:off x="895543" y="2319254"/>
            <a:ext cx="8902065" cy="1122487"/>
          </a:xfrm>
          <a:prstGeom prst="rect">
            <a:avLst/>
          </a:prstGeom>
        </p:spPr>
        <p:txBody>
          <a:bodyPr vert="horz" wrap="square" lIns="0" tIns="0" rIns="0" bIns="0" rtlCol="0">
            <a:spAutoFit/>
          </a:bodyPr>
          <a:lstStyle/>
          <a:p>
            <a:pPr algn="ctr">
              <a:lnSpc>
                <a:spcPts val="4700"/>
              </a:lnSpc>
            </a:pPr>
            <a:r>
              <a:rPr lang="cs-CZ" sz="3200" b="1" spc="-20" dirty="0">
                <a:solidFill>
                  <a:srgbClr val="428F9B"/>
                </a:solidFill>
                <a:cs typeface="Calibri"/>
              </a:rPr>
              <a:t>ESF II projekt Západočeské univerzity v Plzni</a:t>
            </a:r>
          </a:p>
          <a:p>
            <a:pPr algn="ctr">
              <a:lnSpc>
                <a:spcPts val="4700"/>
              </a:lnSpc>
            </a:pPr>
            <a:r>
              <a:rPr lang="cs-CZ" sz="2000" b="1" spc="-20" dirty="0" err="1">
                <a:solidFill>
                  <a:srgbClr val="428F9B"/>
                </a:solidFill>
                <a:cs typeface="Calibri"/>
              </a:rPr>
              <a:t>reg</a:t>
            </a:r>
            <a:r>
              <a:rPr lang="cs-CZ" sz="2000" b="1" spc="-20" dirty="0">
                <a:solidFill>
                  <a:srgbClr val="428F9B"/>
                </a:solidFill>
                <a:cs typeface="Calibri"/>
              </a:rPr>
              <a:t>. č. CZ.02.2.69/0.0/0.0/18_056/0013239</a:t>
            </a:r>
            <a:endParaRPr sz="4000" dirty="0">
              <a:latin typeface="Calibri"/>
              <a:cs typeface="Calibri"/>
            </a:endParaRPr>
          </a:p>
        </p:txBody>
      </p:sp>
    </p:spTree>
  </p:cSld>
  <p:clrMapOvr>
    <a:masterClrMapping/>
  </p:clrMapOvr>
  <p:transition>
    <p:push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Literatura</a:t>
            </a:r>
            <a:endParaRPr lang="cs-CZ"/>
          </a:p>
        </p:txBody>
      </p:sp>
      <p:pic>
        <p:nvPicPr>
          <p:cNvPr id="4" name="Picture 2" descr="Výsledek obrázku pro pojišt&amp;ecaron;ní"/>
          <p:cNvPicPr>
            <a:picLocks noGrp="1" noChangeAspect="1" noChangeArrowheads="1"/>
          </p:cNvPicPr>
          <p:nvPr>
            <p:ph sz="quarter" idx="1"/>
          </p:nvPr>
        </p:nvPicPr>
        <p:blipFill>
          <a:blip r:embed="rId2"/>
          <a:srcRect/>
          <a:stretch>
            <a:fillRect/>
          </a:stretch>
        </p:blipFill>
        <p:spPr bwMode="auto">
          <a:xfrm>
            <a:off x="0" y="0"/>
            <a:ext cx="10693400" cy="7562850"/>
          </a:xfrm>
          <a:prstGeom prst="rect">
            <a:avLst/>
          </a:prstGeom>
          <a:noFill/>
          <a:ln w="9525">
            <a:noFill/>
            <a:miter lim="800000"/>
            <a:headEnd/>
            <a:tailEnd/>
          </a:ln>
        </p:spPr>
      </p:pic>
      <p:sp>
        <p:nvSpPr>
          <p:cNvPr id="5" name="Obdélník 4"/>
          <p:cNvSpPr/>
          <p:nvPr/>
        </p:nvSpPr>
        <p:spPr>
          <a:xfrm>
            <a:off x="131726" y="6353193"/>
            <a:ext cx="3086101" cy="1077218"/>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3200" b="1" cap="none" spc="0" dirty="0" smtClean="0">
                <a:ln w="11430"/>
                <a:effectLst>
                  <a:outerShdw blurRad="50800" dist="39000" dir="5460000" algn="tl">
                    <a:srgbClr val="000000">
                      <a:alpha val="38000"/>
                    </a:srgbClr>
                  </a:outerShdw>
                </a:effectLst>
                <a:latin typeface="Tahoma" pitchFamily="34" charset="0"/>
                <a:cs typeface="Tahoma" pitchFamily="34" charset="0"/>
              </a:rPr>
              <a:t>POJ 6</a:t>
            </a:r>
          </a:p>
          <a:p>
            <a:pPr algn="ctr"/>
            <a:r>
              <a:rPr lang="cs-CZ" sz="3200" b="1" dirty="0" smtClean="0">
                <a:ln w="11430"/>
                <a:effectLst>
                  <a:outerShdw blurRad="50800" dist="39000" dir="5460000" algn="tl">
                    <a:srgbClr val="000000">
                      <a:alpha val="38000"/>
                    </a:srgbClr>
                  </a:outerShdw>
                </a:effectLst>
                <a:latin typeface="Tahoma" pitchFamily="34" charset="0"/>
                <a:cs typeface="Tahoma" pitchFamily="34" charset="0"/>
              </a:rPr>
              <a:t>Jana </a:t>
            </a:r>
            <a:r>
              <a:rPr lang="cs-CZ" sz="3200" b="1" dirty="0" err="1" smtClean="0">
                <a:ln w="11430"/>
                <a:effectLst>
                  <a:outerShdw blurRad="50800" dist="39000" dir="5460000" algn="tl">
                    <a:srgbClr val="000000">
                      <a:alpha val="38000"/>
                    </a:srgbClr>
                  </a:outerShdw>
                </a:effectLst>
                <a:latin typeface="Tahoma" pitchFamily="34" charset="0"/>
                <a:cs typeface="Tahoma" pitchFamily="34" charset="0"/>
              </a:rPr>
              <a:t>Šturcová</a:t>
            </a:r>
            <a:endParaRPr lang="cs-CZ" sz="3200" b="1" cap="none" spc="0" dirty="0">
              <a:ln w="11430"/>
              <a:effectLst>
                <a:outerShdw blurRad="50800" dist="39000" dir="5460000" algn="tl">
                  <a:srgbClr val="000000">
                    <a:alpha val="38000"/>
                  </a:srgbClr>
                </a:outerShdw>
              </a:effectLst>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
          </p:nvPr>
        </p:nvSpPr>
        <p:spPr/>
        <p:txBody>
          <a:bodyPr>
            <a:normAutofit/>
          </a:bodyPr>
          <a:lstStyle/>
          <a:p>
            <a:pPr algn="ctr">
              <a:buNone/>
            </a:pPr>
            <a:endParaRPr lang="cs-CZ" sz="4000" b="1" dirty="0" smtClean="0">
              <a:solidFill>
                <a:srgbClr val="C00000"/>
              </a:solidFill>
              <a:latin typeface="Tahoma" pitchFamily="34" charset="0"/>
              <a:cs typeface="Tahoma" pitchFamily="34" charset="0"/>
            </a:endParaRPr>
          </a:p>
          <a:p>
            <a:pPr algn="ctr">
              <a:buNone/>
            </a:pPr>
            <a:endParaRPr lang="cs-CZ" sz="6600" b="1" dirty="0" smtClean="0">
              <a:solidFill>
                <a:srgbClr val="C00000"/>
              </a:solidFill>
              <a:latin typeface="Tahoma" pitchFamily="34" charset="0"/>
              <a:cs typeface="Tahoma" pitchFamily="34" charset="0"/>
            </a:endParaRPr>
          </a:p>
          <a:p>
            <a:pPr algn="ctr">
              <a:buNone/>
            </a:pPr>
            <a:r>
              <a:rPr lang="cs-CZ" sz="6600" b="1" dirty="0" smtClean="0">
                <a:solidFill>
                  <a:srgbClr val="C00000"/>
                </a:solidFill>
                <a:latin typeface="Tahoma" pitchFamily="34" charset="0"/>
                <a:cs typeface="Tahoma" pitchFamily="34" charset="0"/>
              </a:rPr>
              <a:t>POJIŠTĚNÍ</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Literatura</a:t>
            </a:r>
            <a:endParaRPr lang="cs-CZ" dirty="0"/>
          </a:p>
        </p:txBody>
      </p:sp>
      <p:sp>
        <p:nvSpPr>
          <p:cNvPr id="3" name="Zástupný symbol pro obsah 2"/>
          <p:cNvSpPr>
            <a:spLocks noGrp="1"/>
          </p:cNvSpPr>
          <p:nvPr>
            <p:ph sz="quarter" idx="1"/>
          </p:nvPr>
        </p:nvSpPr>
        <p:spPr/>
        <p:txBody>
          <a:bodyPr>
            <a:normAutofit/>
          </a:bodyPr>
          <a:lstStyle/>
          <a:p>
            <a:pPr>
              <a:buNone/>
            </a:pPr>
            <a:r>
              <a:rPr lang="cs-CZ" sz="3200" dirty="0" smtClean="0">
                <a:latin typeface="Tahoma" pitchFamily="34" charset="0"/>
                <a:cs typeface="Tahoma" pitchFamily="34" charset="0"/>
              </a:rPr>
              <a:t>DUCHÁČKOVÁ, </a:t>
            </a:r>
            <a:r>
              <a:rPr lang="cs-CZ" sz="3200" dirty="0" smtClean="0">
                <a:latin typeface="Tahoma" pitchFamily="34" charset="0"/>
                <a:cs typeface="Tahoma" pitchFamily="34" charset="0"/>
              </a:rPr>
              <a:t>Eva: </a:t>
            </a:r>
            <a:r>
              <a:rPr lang="cs-CZ" sz="3200" i="1" dirty="0" smtClean="0">
                <a:latin typeface="Tahoma" pitchFamily="34" charset="0"/>
                <a:cs typeface="Tahoma" pitchFamily="34" charset="0"/>
              </a:rPr>
              <a:t>Pojištění a pojišťovnictví. </a:t>
            </a:r>
            <a:endParaRPr lang="cs-CZ" sz="3200" i="1" dirty="0" smtClean="0">
              <a:latin typeface="Tahoma" pitchFamily="34" charset="0"/>
              <a:cs typeface="Tahoma" pitchFamily="34" charset="0"/>
            </a:endParaRPr>
          </a:p>
          <a:p>
            <a:pPr>
              <a:buNone/>
            </a:pPr>
            <a:r>
              <a:rPr lang="cs-CZ" sz="3200" dirty="0" smtClean="0">
                <a:latin typeface="Tahoma" pitchFamily="34" charset="0"/>
                <a:cs typeface="Tahoma" pitchFamily="34" charset="0"/>
              </a:rPr>
              <a:t>1</a:t>
            </a:r>
            <a:r>
              <a:rPr lang="cs-CZ" sz="3200" dirty="0" smtClean="0">
                <a:latin typeface="Tahoma" pitchFamily="34" charset="0"/>
                <a:cs typeface="Tahoma" pitchFamily="34" charset="0"/>
              </a:rPr>
              <a:t>. vydání. </a:t>
            </a:r>
            <a:r>
              <a:rPr lang="cs-CZ" sz="3200" dirty="0" smtClean="0">
                <a:latin typeface="Tahoma" pitchFamily="34" charset="0"/>
                <a:cs typeface="Tahoma" pitchFamily="34" charset="0"/>
              </a:rPr>
              <a:t>2015</a:t>
            </a:r>
            <a:r>
              <a:rPr lang="cs-CZ" sz="3200" dirty="0" smtClean="0">
                <a:latin typeface="Tahoma" pitchFamily="34" charset="0"/>
                <a:cs typeface="Tahoma" pitchFamily="34" charset="0"/>
              </a:rPr>
              <a:t>. ISBN 978-80-87865-25-5</a:t>
            </a:r>
            <a:r>
              <a:rPr lang="cs-CZ" sz="3200" dirty="0" smtClean="0">
                <a:latin typeface="Tahoma" pitchFamily="34" charset="0"/>
                <a:cs typeface="Tahoma" pitchFamily="34" charset="0"/>
              </a:rPr>
              <a:t>.</a:t>
            </a:r>
          </a:p>
          <a:p>
            <a:pPr>
              <a:buNone/>
            </a:pPr>
            <a:endParaRPr lang="cs-CZ" sz="3200" dirty="0" smtClean="0">
              <a:latin typeface="Tahoma" pitchFamily="34" charset="0"/>
              <a:cs typeface="Tahoma" pitchFamily="34" charset="0"/>
            </a:endParaRPr>
          </a:p>
          <a:p>
            <a:pPr>
              <a:buNone/>
            </a:pPr>
            <a:r>
              <a:rPr lang="cs-CZ" sz="3200" dirty="0" smtClean="0">
                <a:latin typeface="Tahoma" pitchFamily="34" charset="0"/>
                <a:cs typeface="Tahoma" pitchFamily="34" charset="0"/>
              </a:rPr>
              <a:t>KARFÍKOVÁ</a:t>
            </a:r>
            <a:r>
              <a:rPr lang="cs-CZ" sz="3200" dirty="0">
                <a:latin typeface="Tahoma" pitchFamily="34" charset="0"/>
                <a:cs typeface="Tahoma" pitchFamily="34" charset="0"/>
              </a:rPr>
              <a:t>, Marie, PŘIKRYL Vladimír, VYBÍRAL </a:t>
            </a:r>
            <a:endParaRPr lang="cs-CZ" sz="3200" dirty="0" smtClean="0">
              <a:latin typeface="Tahoma" pitchFamily="34" charset="0"/>
              <a:cs typeface="Tahoma" pitchFamily="34" charset="0"/>
            </a:endParaRPr>
          </a:p>
          <a:p>
            <a:pPr>
              <a:buNone/>
            </a:pPr>
            <a:r>
              <a:rPr lang="cs-CZ" sz="3200" dirty="0" smtClean="0">
                <a:latin typeface="Tahoma" pitchFamily="34" charset="0"/>
                <a:cs typeface="Tahoma" pitchFamily="34" charset="0"/>
              </a:rPr>
              <a:t>Roman</a:t>
            </a:r>
            <a:r>
              <a:rPr lang="cs-CZ" sz="3200" dirty="0">
                <a:latin typeface="Tahoma" pitchFamily="34" charset="0"/>
                <a:cs typeface="Tahoma" pitchFamily="34" charset="0"/>
              </a:rPr>
              <a:t>. Pojišťovací právo. 2. přepracované vydání. </a:t>
            </a:r>
            <a:endParaRPr lang="cs-CZ" sz="3200" dirty="0" smtClean="0">
              <a:latin typeface="Tahoma" pitchFamily="34" charset="0"/>
              <a:cs typeface="Tahoma" pitchFamily="34" charset="0"/>
            </a:endParaRPr>
          </a:p>
          <a:p>
            <a:pPr>
              <a:buNone/>
            </a:pPr>
            <a:r>
              <a:rPr lang="cs-CZ" sz="3200" dirty="0" smtClean="0">
                <a:latin typeface="Tahoma" pitchFamily="34" charset="0"/>
                <a:cs typeface="Tahoma" pitchFamily="34" charset="0"/>
              </a:rPr>
              <a:t>Praha</a:t>
            </a:r>
            <a:r>
              <a:rPr lang="cs-CZ" sz="3200" dirty="0">
                <a:latin typeface="Tahoma" pitchFamily="34" charset="0"/>
                <a:cs typeface="Tahoma" pitchFamily="34" charset="0"/>
              </a:rPr>
              <a:t>: </a:t>
            </a:r>
            <a:r>
              <a:rPr lang="cs-CZ" sz="3200" dirty="0" err="1">
                <a:latin typeface="Tahoma" pitchFamily="34" charset="0"/>
                <a:cs typeface="Tahoma" pitchFamily="34" charset="0"/>
              </a:rPr>
              <a:t>Leges</a:t>
            </a:r>
            <a:r>
              <a:rPr lang="cs-CZ" sz="3200" dirty="0">
                <a:latin typeface="Tahoma" pitchFamily="34" charset="0"/>
                <a:cs typeface="Tahoma" pitchFamily="34" charset="0"/>
              </a:rPr>
              <a:t>, [2018]. Teoretik. ISBN </a:t>
            </a:r>
            <a:r>
              <a:rPr lang="cs-CZ" sz="3200" dirty="0" smtClean="0">
                <a:latin typeface="Tahoma" pitchFamily="34" charset="0"/>
                <a:cs typeface="Tahoma" pitchFamily="34" charset="0"/>
              </a:rPr>
              <a:t>978-80-7502-</a:t>
            </a:r>
          </a:p>
          <a:p>
            <a:pPr>
              <a:buNone/>
            </a:pPr>
            <a:r>
              <a:rPr lang="cs-CZ" sz="3200" dirty="0" smtClean="0">
                <a:latin typeface="Tahoma" pitchFamily="34" charset="0"/>
                <a:cs typeface="Tahoma" pitchFamily="34" charset="0"/>
              </a:rPr>
              <a:t>271-4</a:t>
            </a:r>
            <a:r>
              <a:rPr lang="cs-CZ" sz="3200" dirty="0">
                <a:latin typeface="Tahoma" pitchFamily="34" charset="0"/>
                <a:cs typeface="Tahoma" pitchFamily="34" charset="0"/>
              </a:rPr>
              <a:t>. </a:t>
            </a:r>
            <a:endParaRPr lang="cs-CZ" sz="3200" dirty="0" smtClean="0">
              <a:latin typeface="Tahoma" pitchFamily="34" charset="0"/>
              <a:cs typeface="Tahoma" pitchFamily="34" charset="0"/>
            </a:endParaRPr>
          </a:p>
          <a:p>
            <a:pPr>
              <a:buNone/>
            </a:pPr>
            <a:endParaRPr lang="cs-CZ" sz="3200" dirty="0" smtClean="0">
              <a:latin typeface="Tahoma" pitchFamily="34" charset="0"/>
              <a:cs typeface="Tahoma" pitchFamily="34" charset="0"/>
            </a:endParaRPr>
          </a:p>
          <a:p>
            <a:pPr>
              <a:buNone/>
            </a:pPr>
            <a:endParaRPr lang="cs-CZ" sz="3200" dirty="0" smtClean="0">
              <a:latin typeface="Tahoma" pitchFamily="34" charset="0"/>
              <a:cs typeface="Tahoma" pitchFamily="34" charset="0"/>
            </a:endParaRPr>
          </a:p>
          <a:p>
            <a:pPr>
              <a:buNone/>
            </a:pP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Literatura</a:t>
            </a:r>
            <a:endParaRPr lang="cs-CZ" dirty="0"/>
          </a:p>
        </p:txBody>
      </p:sp>
      <p:sp>
        <p:nvSpPr>
          <p:cNvPr id="3" name="Zástupný symbol pro obsah 2"/>
          <p:cNvSpPr>
            <a:spLocks noGrp="1"/>
          </p:cNvSpPr>
          <p:nvPr>
            <p:ph sz="quarter" idx="1"/>
          </p:nvPr>
        </p:nvSpPr>
        <p:spPr/>
        <p:txBody>
          <a:bodyPr/>
          <a:lstStyle/>
          <a:p>
            <a:pPr marL="0" indent="0">
              <a:buNone/>
            </a:pPr>
            <a:r>
              <a:rPr lang="cs-CZ" dirty="0"/>
              <a:t> </a:t>
            </a:r>
            <a:endParaRPr lang="cs-CZ" dirty="0" smtClean="0"/>
          </a:p>
          <a:p>
            <a:pPr marL="0" indent="0">
              <a:buNone/>
            </a:pPr>
            <a:r>
              <a:rPr lang="cs-CZ" sz="3200" dirty="0" smtClean="0">
                <a:latin typeface="Tahoma" panose="020B0604030504040204" pitchFamily="34" charset="0"/>
                <a:ea typeface="Tahoma" panose="020B0604030504040204" pitchFamily="34" charset="0"/>
                <a:cs typeface="Tahoma" panose="020B0604030504040204" pitchFamily="34" charset="0"/>
              </a:rPr>
              <a:t>VÁVROVÁ</a:t>
            </a:r>
            <a:r>
              <a:rPr lang="cs-CZ" sz="3200" dirty="0">
                <a:latin typeface="Tahoma" panose="020B0604030504040204" pitchFamily="34" charset="0"/>
                <a:ea typeface="Tahoma" panose="020B0604030504040204" pitchFamily="34" charset="0"/>
                <a:cs typeface="Tahoma" panose="020B0604030504040204" pitchFamily="34" charset="0"/>
              </a:rPr>
              <a:t>, Eva. Finanční řízení komerčních pojišťoven. Praha: </a:t>
            </a:r>
            <a:r>
              <a:rPr lang="cs-CZ" sz="3200" dirty="0" err="1">
                <a:latin typeface="Tahoma" panose="020B0604030504040204" pitchFamily="34" charset="0"/>
                <a:ea typeface="Tahoma" panose="020B0604030504040204" pitchFamily="34" charset="0"/>
                <a:cs typeface="Tahoma" panose="020B0604030504040204" pitchFamily="34" charset="0"/>
              </a:rPr>
              <a:t>Grada</a:t>
            </a:r>
            <a:r>
              <a:rPr lang="cs-CZ" sz="3200" dirty="0">
                <a:latin typeface="Tahoma" panose="020B0604030504040204" pitchFamily="34" charset="0"/>
                <a:ea typeface="Tahoma" panose="020B0604030504040204" pitchFamily="34" charset="0"/>
                <a:cs typeface="Tahoma" panose="020B0604030504040204" pitchFamily="34" charset="0"/>
              </a:rPr>
              <a:t> </a:t>
            </a:r>
            <a:r>
              <a:rPr lang="cs-CZ" sz="3200" dirty="0" err="1">
                <a:latin typeface="Tahoma" panose="020B0604030504040204" pitchFamily="34" charset="0"/>
                <a:ea typeface="Tahoma" panose="020B0604030504040204" pitchFamily="34" charset="0"/>
                <a:cs typeface="Tahoma" panose="020B0604030504040204" pitchFamily="34" charset="0"/>
              </a:rPr>
              <a:t>Publishing</a:t>
            </a:r>
            <a:r>
              <a:rPr lang="cs-CZ" sz="3200" dirty="0">
                <a:latin typeface="Tahoma" panose="020B0604030504040204" pitchFamily="34" charset="0"/>
                <a:ea typeface="Tahoma" panose="020B0604030504040204" pitchFamily="34" charset="0"/>
                <a:cs typeface="Tahoma" panose="020B0604030504040204" pitchFamily="34" charset="0"/>
              </a:rPr>
              <a:t>, [2014]. ISBN 978-80-247-4662-3. </a:t>
            </a:r>
            <a:endParaRPr lang="cs-CZ" sz="3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3200" dirty="0">
              <a:latin typeface="Tahoma" panose="020B0604030504040204" pitchFamily="34" charset="0"/>
              <a:ea typeface="Tahoma" panose="020B0604030504040204" pitchFamily="34" charset="0"/>
              <a:cs typeface="Tahoma" panose="020B0604030504040204" pitchFamily="34" charset="0"/>
            </a:endParaRPr>
          </a:p>
          <a:p>
            <a:pPr>
              <a:buNone/>
            </a:pPr>
            <a:r>
              <a:rPr lang="cs-CZ" sz="3200" dirty="0">
                <a:latin typeface="Tahoma" panose="020B0604030504040204" pitchFamily="34" charset="0"/>
                <a:ea typeface="Tahoma" panose="020B0604030504040204" pitchFamily="34" charset="0"/>
                <a:cs typeface="Tahoma" panose="020B0604030504040204" pitchFamily="34" charset="0"/>
              </a:rPr>
              <a:t>zákon č. 277/2009 Sb., o pojišťovnictví v aktuálním </a:t>
            </a:r>
          </a:p>
          <a:p>
            <a:pPr>
              <a:buNone/>
            </a:pPr>
            <a:r>
              <a:rPr lang="cs-CZ" sz="3200" dirty="0">
                <a:latin typeface="Tahoma" panose="020B0604030504040204" pitchFamily="34" charset="0"/>
                <a:ea typeface="Tahoma" panose="020B0604030504040204" pitchFamily="34" charset="0"/>
                <a:cs typeface="Tahoma" panose="020B0604030504040204" pitchFamily="34" charset="0"/>
              </a:rPr>
              <a:t>znění</a:t>
            </a:r>
          </a:p>
          <a:p>
            <a:pPr marL="0" indent="0">
              <a:buNone/>
            </a:pPr>
            <a:endParaRPr lang="cs-CZ" dirty="0"/>
          </a:p>
          <a:p>
            <a:pPr marL="0" indent="0">
              <a:buNone/>
            </a:pPr>
            <a:endParaRPr lang="cs-CZ" dirty="0"/>
          </a:p>
        </p:txBody>
      </p:sp>
    </p:spTree>
    <p:extLst>
      <p:ext uri="{BB962C8B-B14F-4D97-AF65-F5344CB8AC3E}">
        <p14:creationId xmlns:p14="http://schemas.microsoft.com/office/powerpoint/2010/main" val="3224157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Pojištění</a:t>
            </a:r>
            <a:endParaRPr lang="cs-CZ" dirty="0"/>
          </a:p>
        </p:txBody>
      </p:sp>
      <p:sp>
        <p:nvSpPr>
          <p:cNvPr id="3" name="Zástupný symbol pro obsah 2"/>
          <p:cNvSpPr>
            <a:spLocks noGrp="1"/>
          </p:cNvSpPr>
          <p:nvPr>
            <p:ph sz="quarter" idx="1"/>
          </p:nvPr>
        </p:nvSpPr>
        <p:spPr/>
        <p:txBody>
          <a:bodyPr>
            <a:normAutofit lnSpcReduction="10000"/>
          </a:bodyPr>
          <a:lstStyle/>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Ekonomický subjekt má dvě možnosti, jak se vyrovnat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s </a:t>
            </a:r>
            <a:r>
              <a:rPr lang="cs-CZ" sz="2800" dirty="0">
                <a:latin typeface="Tahoma" panose="020B0604030504040204" pitchFamily="34" charset="0"/>
                <a:ea typeface="Tahoma" panose="020B0604030504040204" pitchFamily="34" charset="0"/>
                <a:cs typeface="Tahoma" panose="020B0604030504040204" pitchFamily="34" charset="0"/>
              </a:rPr>
              <a:t>nahodilými situacemi.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Jednou </a:t>
            </a:r>
            <a:r>
              <a:rPr lang="cs-CZ" sz="2800" dirty="0">
                <a:latin typeface="Tahoma" panose="020B0604030504040204" pitchFamily="34" charset="0"/>
                <a:ea typeface="Tahoma" panose="020B0604030504040204" pitchFamily="34" charset="0"/>
                <a:cs typeface="Tahoma" panose="020B0604030504040204" pitchFamily="34" charset="0"/>
              </a:rPr>
              <a:t>z možností je krytí vzniklého rizika vlastními prostředky, tzv.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samopojištěním</a:t>
            </a:r>
            <a:r>
              <a:rPr lang="cs-CZ" sz="2800" dirty="0">
                <a:latin typeface="Tahoma" panose="020B0604030504040204" pitchFamily="34" charset="0"/>
                <a:ea typeface="Tahoma" panose="020B0604030504040204" pitchFamily="34" charset="0"/>
                <a:cs typeface="Tahoma" panose="020B0604030504040204" pitchFamily="34" charset="0"/>
              </a:rPr>
              <a:t>, nebo pro krytí rizik využít služeb pojišťovacích zařízení a konkrétně tzv.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a:t>
            </a:r>
            <a:r>
              <a:rPr lang="cs-CZ" sz="2800" dirty="0">
                <a:latin typeface="Tahoma" panose="020B0604030504040204" pitchFamily="34" charset="0"/>
                <a:ea typeface="Tahoma" panose="020B0604030504040204" pitchFamily="34" charset="0"/>
                <a:cs typeface="Tahoma" panose="020B0604030504040204" pitchFamily="34" charset="0"/>
              </a:rPr>
              <a:t> </a:t>
            </a:r>
          </a:p>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Pojištění </a:t>
            </a:r>
            <a:r>
              <a:rPr lang="cs-CZ" sz="2800" dirty="0">
                <a:latin typeface="Tahoma" panose="020B0604030504040204" pitchFamily="34" charset="0"/>
                <a:ea typeface="Tahoma" panose="020B0604030504040204" pitchFamily="34" charset="0"/>
                <a:cs typeface="Tahoma" panose="020B0604030504040204" pitchFamily="34" charset="0"/>
              </a:rPr>
              <a:t>slouží k eliminaci negativních důsledků nahodilých událostí prostřednictvím finanční náhrady, ale pouze čistých rizik. To znamená, že pojištění kryje pouze ta rizika, pro která je typická jejich </a:t>
            </a:r>
            <a:r>
              <a:rPr lang="cs-CZ" sz="2800" dirty="0" smtClean="0">
                <a:latin typeface="Tahoma" panose="020B0604030504040204" pitchFamily="34" charset="0"/>
                <a:ea typeface="Tahoma" panose="020B0604030504040204" pitchFamily="34" charset="0"/>
                <a:cs typeface="Tahoma" panose="020B0604030504040204" pitchFamily="34" charset="0"/>
              </a:rPr>
              <a:t>nahodilost.</a:t>
            </a:r>
            <a:endParaRPr lang="cs-CZ"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52208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Pojištění funguje na principu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kolektivní rezervy. </a:t>
            </a:r>
            <a:r>
              <a:rPr lang="cs-CZ" sz="2800" dirty="0">
                <a:latin typeface="Tahoma" panose="020B0604030504040204" pitchFamily="34" charset="0"/>
                <a:ea typeface="Tahoma" panose="020B0604030504040204" pitchFamily="34" charset="0"/>
                <a:cs typeface="Tahoma" panose="020B0604030504040204" pitchFamily="34" charset="0"/>
              </a:rPr>
              <a:t>Kolektivní rezerva je tvořena všemi členy rizikového kolektivu, kteří se na ní </a:t>
            </a:r>
            <a:r>
              <a:rPr lang="cs-CZ" sz="2800" dirty="0" smtClean="0">
                <a:latin typeface="Tahoma" panose="020B0604030504040204" pitchFamily="34" charset="0"/>
                <a:ea typeface="Tahoma" panose="020B0604030504040204" pitchFamily="34" charset="0"/>
                <a:cs typeface="Tahoma" panose="020B0604030504040204" pitchFamily="34" charset="0"/>
              </a:rPr>
              <a:t>podílejí.</a:t>
            </a:r>
          </a:p>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Pojištění patří </a:t>
            </a:r>
            <a:r>
              <a:rPr lang="cs-CZ" sz="2800" dirty="0" smtClean="0">
                <a:latin typeface="Tahoma" panose="020B0604030504040204" pitchFamily="34" charset="0"/>
                <a:ea typeface="Tahoma" panose="020B0604030504040204" pitchFamily="34" charset="0"/>
                <a:cs typeface="Tahoma" panose="020B0604030504040204" pitchFamily="34" charset="0"/>
              </a:rPr>
              <a:t> </a:t>
            </a:r>
            <a:r>
              <a:rPr lang="cs-CZ" sz="2800" dirty="0">
                <a:latin typeface="Tahoma" panose="020B0604030504040204" pitchFamily="34" charset="0"/>
                <a:ea typeface="Tahoma" panose="020B0604030504040204" pitchFamily="34" charset="0"/>
                <a:cs typeface="Tahoma" panose="020B0604030504040204" pitchFamily="34" charset="0"/>
              </a:rPr>
              <a:t>mezi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finanční služby</a:t>
            </a:r>
            <a:r>
              <a:rPr lang="cs-CZ" sz="2800" dirty="0">
                <a:latin typeface="Tahoma" panose="020B0604030504040204" pitchFamily="34" charset="0"/>
                <a:ea typeface="Tahoma" panose="020B0604030504040204" pitchFamily="34" charset="0"/>
                <a:cs typeface="Tahoma" panose="020B0604030504040204" pitchFamily="34" charset="0"/>
              </a:rPr>
              <a:t>, kdy jde o přemisťování finančních prostředků  ve správný okamžik tam, kde jsou v tu chvíli nejvíce potřeba. Současně pojištění plní funkci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právního</a:t>
            </a:r>
            <a:r>
              <a:rPr lang="cs-CZ" sz="2800" dirty="0">
                <a:latin typeface="Tahoma" panose="020B0604030504040204" pitchFamily="34" charset="0"/>
                <a:ea typeface="Tahoma" panose="020B0604030504040204" pitchFamily="34" charset="0"/>
                <a:cs typeface="Tahoma" panose="020B0604030504040204" pitchFamily="34" charset="0"/>
              </a:rPr>
              <a:t> </a:t>
            </a:r>
            <a:r>
              <a:rPr lang="cs-CZ" sz="2800" dirty="0">
                <a:solidFill>
                  <a:srgbClr val="C00000"/>
                </a:solidFill>
                <a:latin typeface="Tahoma" panose="020B0604030504040204" pitchFamily="34" charset="0"/>
                <a:ea typeface="Tahoma" panose="020B0604030504040204" pitchFamily="34" charset="0"/>
                <a:cs typeface="Tahoma" panose="020B0604030504040204" pitchFamily="34" charset="0"/>
              </a:rPr>
              <a:t>charakteru. </a:t>
            </a:r>
            <a:r>
              <a:rPr lang="cs-CZ" sz="2800" dirty="0">
                <a:latin typeface="Tahoma" panose="020B0604030504040204" pitchFamily="34" charset="0"/>
                <a:ea typeface="Tahoma" panose="020B0604030504040204" pitchFamily="34" charset="0"/>
                <a:cs typeface="Tahoma" panose="020B0604030504040204" pitchFamily="34" charset="0"/>
              </a:rPr>
              <a:t>V případě sjednání pojistné smlouvy dochází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k </a:t>
            </a:r>
            <a:r>
              <a:rPr lang="cs-CZ" sz="2800" dirty="0">
                <a:latin typeface="Tahoma" panose="020B0604030504040204" pitchFamily="34" charset="0"/>
                <a:ea typeface="Tahoma" panose="020B0604030504040204" pitchFamily="34" charset="0"/>
                <a:cs typeface="Tahoma" panose="020B0604030504040204" pitchFamily="34" charset="0"/>
              </a:rPr>
              <a:t>závazku pojišťovny, která v případě nahodilé události vyplatí pojištěnému pojistné plnění. </a:t>
            </a:r>
          </a:p>
          <a:p>
            <a:pPr marL="0" indent="0">
              <a:buNone/>
            </a:pPr>
            <a:endParaRPr lang="cs-CZ" dirty="0"/>
          </a:p>
        </p:txBody>
      </p:sp>
    </p:spTree>
    <p:extLst>
      <p:ext uri="{BB962C8B-B14F-4D97-AF65-F5344CB8AC3E}">
        <p14:creationId xmlns:p14="http://schemas.microsoft.com/office/powerpoint/2010/main" val="29898468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Členění pojištění</a:t>
            </a:r>
            <a:endParaRPr lang="cs-CZ" dirty="0"/>
          </a:p>
        </p:txBody>
      </p:sp>
      <p:sp>
        <p:nvSpPr>
          <p:cNvPr id="3" name="Zástupný symbol pro obsah 2"/>
          <p:cNvSpPr>
            <a:spLocks noGrp="1"/>
          </p:cNvSpPr>
          <p:nvPr>
            <p:ph sz="quarter" idx="1"/>
          </p:nvPr>
        </p:nvSpPr>
        <p:spPr/>
        <p:txBody>
          <a:bodyPr>
            <a:noAutofit/>
          </a:bodyPr>
          <a:lstStyle/>
          <a:p>
            <a:pPr marL="0" indent="0">
              <a:buNone/>
            </a:pPr>
            <a:r>
              <a:rPr lang="cs-CZ" sz="2400" b="1" dirty="0">
                <a:latin typeface="Tahoma" panose="020B0604030504040204" pitchFamily="34" charset="0"/>
                <a:ea typeface="Tahoma" panose="020B0604030504040204" pitchFamily="34" charset="0"/>
                <a:cs typeface="Tahoma" panose="020B0604030504040204" pitchFamily="34" charset="0"/>
              </a:rPr>
              <a:t>Dle právního hlediska lze členit pojištění na: </a:t>
            </a: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a) </a:t>
            </a:r>
            <a:r>
              <a:rPr lang="cs-CZ" sz="2400" dirty="0" smtClean="0">
                <a:solidFill>
                  <a:srgbClr val="C00000"/>
                </a:solidFill>
                <a:latin typeface="Tahoma" panose="020B0604030504040204" pitchFamily="34" charset="0"/>
                <a:ea typeface="Tahoma" panose="020B0604030504040204" pitchFamily="34" charset="0"/>
                <a:cs typeface="Tahoma" panose="020B0604030504040204" pitchFamily="34" charset="0"/>
              </a:rPr>
              <a:t>dobrovolné </a:t>
            </a:r>
            <a:r>
              <a:rPr lang="cs-CZ" sz="24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 zájemce o pojištění uzavírá s pojišťovnou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     smlouvu </a:t>
            </a:r>
            <a:r>
              <a:rPr lang="cs-CZ" sz="2400" dirty="0">
                <a:latin typeface="Tahoma" panose="020B0604030504040204" pitchFamily="34" charset="0"/>
                <a:ea typeface="Tahoma" panose="020B0604030504040204" pitchFamily="34" charset="0"/>
                <a:cs typeface="Tahoma" panose="020B0604030504040204" pitchFamily="34" charset="0"/>
              </a:rPr>
              <a:t>v závislosti na jeho dobrovolném rozhodnutí,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b) </a:t>
            </a:r>
            <a:r>
              <a:rPr lang="cs-CZ" sz="2400" dirty="0" smtClean="0">
                <a:solidFill>
                  <a:srgbClr val="C00000"/>
                </a:solidFill>
                <a:latin typeface="Tahoma" panose="020B0604030504040204" pitchFamily="34" charset="0"/>
                <a:ea typeface="Tahoma" panose="020B0604030504040204" pitchFamily="34" charset="0"/>
                <a:cs typeface="Tahoma" panose="020B0604030504040204" pitchFamily="34" charset="0"/>
              </a:rPr>
              <a:t>povinné </a:t>
            </a:r>
            <a:r>
              <a:rPr lang="cs-CZ" sz="24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 tento druh pojištění lze dále členit: </a:t>
            </a: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   -  </a:t>
            </a:r>
            <a:r>
              <a:rPr lang="cs-CZ" sz="2400" dirty="0">
                <a:latin typeface="Tahoma" panose="020B0604030504040204" pitchFamily="34" charset="0"/>
                <a:ea typeface="Tahoma" panose="020B0604030504040204" pitchFamily="34" charset="0"/>
                <a:cs typeface="Tahoma" panose="020B0604030504040204" pitchFamily="34" charset="0"/>
              </a:rPr>
              <a:t>povinně smluvní pojištění - uzavíráno pouze tehdy, pokud je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v </a:t>
            </a:r>
            <a:r>
              <a:rPr lang="cs-CZ" sz="2400" dirty="0">
                <a:latin typeface="Tahoma" panose="020B0604030504040204" pitchFamily="34" charset="0"/>
                <a:ea typeface="Tahoma" panose="020B0604030504040204" pitchFamily="34" charset="0"/>
                <a:cs typeface="Tahoma" panose="020B0604030504040204" pitchFamily="34" charset="0"/>
              </a:rPr>
              <a:t>právním předpise uvedena povinnost uzavřít toto pojištění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a:t>
            </a:r>
            <a:r>
              <a:rPr lang="cs-CZ" sz="2400" dirty="0">
                <a:latin typeface="Tahoma" panose="020B0604030504040204" pitchFamily="34" charset="0"/>
                <a:ea typeface="Tahoma" panose="020B0604030504040204" pitchFamily="34" charset="0"/>
                <a:cs typeface="Tahoma" panose="020B0604030504040204" pitchFamily="34" charset="0"/>
              </a:rPr>
              <a:t>zaměřeno na minimální limity pojistného plnění a určení pojistné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částky), </a:t>
            </a: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   -   zákonné pojištění - ze zákona uzavíráno automaticky, bez podpisu </a:t>
            </a: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smlouvy a výše pojistného je pevně stanovena (např. ZP).</a:t>
            </a:r>
            <a:endParaRPr lang="cs-CZ"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8658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Sociální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Sociální pojištění vyjadřuje krytí rizik nesoucí sociální charakter a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s </a:t>
            </a:r>
            <a:r>
              <a:rPr lang="cs-CZ" sz="2400" dirty="0">
                <a:latin typeface="Tahoma" panose="020B0604030504040204" pitchFamily="34" charset="0"/>
                <a:ea typeface="Tahoma" panose="020B0604030504040204" pitchFamily="34" charset="0"/>
                <a:cs typeface="Tahoma" panose="020B0604030504040204" pitchFamily="34" charset="0"/>
              </a:rPr>
              <a:t>ním související potřeby</a:t>
            </a:r>
            <a:r>
              <a:rPr lang="cs-CZ" sz="2400"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V </a:t>
            </a:r>
            <a:r>
              <a:rPr lang="cs-CZ" sz="2400" dirty="0">
                <a:latin typeface="Tahoma" panose="020B0604030504040204" pitchFamily="34" charset="0"/>
                <a:ea typeface="Tahoma" panose="020B0604030504040204" pitchFamily="34" charset="0"/>
                <a:cs typeface="Tahoma" panose="020B0604030504040204" pitchFamily="34" charset="0"/>
              </a:rPr>
              <a:t>České republice jsou sociální rizika uspořádána následujícími způsoby: </a:t>
            </a:r>
          </a:p>
          <a:p>
            <a:pPr>
              <a:buFontTx/>
              <a:buChar char="-"/>
            </a:pPr>
            <a:r>
              <a:rPr lang="cs-CZ" sz="2400" dirty="0" smtClean="0">
                <a:solidFill>
                  <a:srgbClr val="C00000"/>
                </a:solidFill>
                <a:latin typeface="Tahoma" panose="020B0604030504040204" pitchFamily="34" charset="0"/>
                <a:ea typeface="Tahoma" panose="020B0604030504040204" pitchFamily="34" charset="0"/>
                <a:cs typeface="Tahoma" panose="020B0604030504040204" pitchFamily="34" charset="0"/>
              </a:rPr>
              <a:t>sociální </a:t>
            </a:r>
            <a:r>
              <a:rPr lang="cs-CZ" sz="24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zahrnuje krytí dlouhodobé pracovní neschopnosti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a:t>
            </a:r>
            <a:r>
              <a:rPr lang="cs-CZ" sz="2400" dirty="0">
                <a:latin typeface="Tahoma" panose="020B0604030504040204" pitchFamily="34" charset="0"/>
                <a:ea typeface="Tahoma" panose="020B0604030504040204" pitchFamily="34" charset="0"/>
                <a:cs typeface="Tahoma" panose="020B0604030504040204" pitchFamily="34" charset="0"/>
              </a:rPr>
              <a:t>tzv. sociální důchodové pojištění), krátkodobé pracovní neschopnosti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a:t>
            </a:r>
            <a:r>
              <a:rPr lang="cs-CZ" sz="2400" dirty="0">
                <a:latin typeface="Tahoma" panose="020B0604030504040204" pitchFamily="34" charset="0"/>
                <a:ea typeface="Tahoma" panose="020B0604030504040204" pitchFamily="34" charset="0"/>
                <a:cs typeface="Tahoma" panose="020B0604030504040204" pitchFamily="34" charset="0"/>
              </a:rPr>
              <a:t>tzv. sociální nemocenské pojištění) a pojištění nezaměstnanosti, </a:t>
            </a:r>
          </a:p>
          <a:p>
            <a:pPr>
              <a:buFontTx/>
              <a:buChar char="-"/>
            </a:pPr>
            <a:r>
              <a:rPr lang="cs-CZ" sz="2400" dirty="0" smtClean="0">
                <a:solidFill>
                  <a:srgbClr val="C00000"/>
                </a:solidFill>
                <a:latin typeface="Tahoma" panose="020B0604030504040204" pitchFamily="34" charset="0"/>
                <a:ea typeface="Tahoma" panose="020B0604030504040204" pitchFamily="34" charset="0"/>
                <a:cs typeface="Tahoma" panose="020B0604030504040204" pitchFamily="34" charset="0"/>
              </a:rPr>
              <a:t>zdravotní </a:t>
            </a:r>
            <a:r>
              <a:rPr lang="cs-CZ" sz="24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zahrnuje krytí potřeb zdravotní péče a spadá </a:t>
            </a:r>
            <a:r>
              <a:rPr lang="cs-CZ" sz="2400" dirty="0" smtClean="0">
                <a:latin typeface="Tahoma" panose="020B0604030504040204" pitchFamily="34" charset="0"/>
                <a:ea typeface="Tahoma" panose="020B0604030504040204" pitchFamily="34" charset="0"/>
                <a:cs typeface="Tahoma" panose="020B0604030504040204" pitchFamily="34" charset="0"/>
              </a:rPr>
              <a:t>pod </a:t>
            </a:r>
            <a:r>
              <a:rPr lang="cs-CZ" sz="2400" dirty="0">
                <a:latin typeface="Tahoma" panose="020B0604030504040204" pitchFamily="34" charset="0"/>
                <a:ea typeface="Tahoma" panose="020B0604030504040204" pitchFamily="34" charset="0"/>
                <a:cs typeface="Tahoma" panose="020B0604030504040204" pitchFamily="34" charset="0"/>
              </a:rPr>
              <a:t>správu zdravotních pojišťoven, </a:t>
            </a:r>
          </a:p>
          <a:p>
            <a:pPr>
              <a:buFontTx/>
              <a:buChar char="-"/>
            </a:pPr>
            <a:r>
              <a:rPr lang="cs-CZ" sz="2400" dirty="0" smtClean="0">
                <a:solidFill>
                  <a:srgbClr val="C00000"/>
                </a:solidFill>
                <a:latin typeface="Tahoma" panose="020B0604030504040204" pitchFamily="34" charset="0"/>
                <a:ea typeface="Tahoma" panose="020B0604030504040204" pitchFamily="34" charset="0"/>
                <a:cs typeface="Tahoma" panose="020B0604030504040204" pitchFamily="34" charset="0"/>
              </a:rPr>
              <a:t>zákonné </a:t>
            </a:r>
            <a:r>
              <a:rPr lang="cs-CZ" sz="24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odpovědnosti </a:t>
            </a:r>
            <a:r>
              <a:rPr lang="cs-CZ" sz="2400" dirty="0">
                <a:latin typeface="Tahoma" panose="020B0604030504040204" pitchFamily="34" charset="0"/>
                <a:ea typeface="Tahoma" panose="020B0604030504040204" pitchFamily="34" charset="0"/>
                <a:cs typeface="Tahoma" panose="020B0604030504040204" pitchFamily="34" charset="0"/>
              </a:rPr>
              <a:t>provozované komerčními pojišťovnami </a:t>
            </a:r>
            <a:r>
              <a:rPr lang="cs-CZ" sz="2400" dirty="0" smtClean="0">
                <a:latin typeface="Tahoma" panose="020B0604030504040204" pitchFamily="34" charset="0"/>
                <a:ea typeface="Tahoma" panose="020B0604030504040204" pitchFamily="34" charset="0"/>
                <a:cs typeface="Tahoma" panose="020B0604030504040204" pitchFamily="34" charset="0"/>
              </a:rPr>
              <a:t>zahrnuje </a:t>
            </a:r>
            <a:r>
              <a:rPr lang="cs-CZ" sz="2400" dirty="0">
                <a:latin typeface="Tahoma" panose="020B0604030504040204" pitchFamily="34" charset="0"/>
                <a:ea typeface="Tahoma" panose="020B0604030504040204" pitchFamily="34" charset="0"/>
                <a:cs typeface="Tahoma" panose="020B0604030504040204" pitchFamily="34" charset="0"/>
              </a:rPr>
              <a:t>krytí potřeb souvisejících s pracovními úrazy a nemocemi v povolání. </a:t>
            </a:r>
          </a:p>
        </p:txBody>
      </p:sp>
    </p:spTree>
    <p:extLst>
      <p:ext uri="{BB962C8B-B14F-4D97-AF65-F5344CB8AC3E}">
        <p14:creationId xmlns:p14="http://schemas.microsoft.com/office/powerpoint/2010/main" val="24444276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Sociální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V </a:t>
            </a:r>
            <a:r>
              <a:rPr lang="cs-CZ" sz="2800" dirty="0">
                <a:latin typeface="Tahoma" panose="020B0604030504040204" pitchFamily="34" charset="0"/>
                <a:ea typeface="Tahoma" panose="020B0604030504040204" pitchFamily="34" charset="0"/>
                <a:cs typeface="Tahoma" panose="020B0604030504040204" pitchFamily="34" charset="0"/>
              </a:rPr>
              <a:t>České republice je sociální pojištění hrazeno ze státního rozpočtu. </a:t>
            </a:r>
            <a:r>
              <a:rPr lang="cs-CZ" sz="2800" dirty="0" smtClean="0">
                <a:latin typeface="Tahoma" panose="020B0604030504040204" pitchFamily="34" charset="0"/>
                <a:ea typeface="Tahoma" panose="020B0604030504040204" pitchFamily="34" charset="0"/>
                <a:cs typeface="Tahoma" panose="020B0604030504040204" pitchFamily="34" charset="0"/>
              </a:rPr>
              <a:t>Zaměstnavatelé </a:t>
            </a:r>
            <a:r>
              <a:rPr lang="cs-CZ" sz="2800" dirty="0">
                <a:latin typeface="Tahoma" panose="020B0604030504040204" pitchFamily="34" charset="0"/>
                <a:ea typeface="Tahoma" panose="020B0604030504040204" pitchFamily="34" charset="0"/>
                <a:cs typeface="Tahoma" panose="020B0604030504040204" pitchFamily="34" charset="0"/>
              </a:rPr>
              <a:t>a zaměstnanci hradí pojistné, které vstupuje do státního rozpočtu,  ze kterého jsou následně vypláceny dávky sociálního pojištění. Orgánem sociálního zabezpečení je Česká správa sociálního zabezpečení, tzv. ČSSZ. </a:t>
            </a:r>
          </a:p>
          <a:p>
            <a:pPr marL="0" indent="0">
              <a:buNone/>
            </a:pPr>
            <a:endParaRPr lang="cs-CZ"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483456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Komerční pojištění</a:t>
            </a:r>
            <a:endParaRPr lang="cs-CZ" dirty="0"/>
          </a:p>
        </p:txBody>
      </p:sp>
      <p:sp>
        <p:nvSpPr>
          <p:cNvPr id="3" name="Zástupný symbol pro obsah 2"/>
          <p:cNvSpPr>
            <a:spLocks noGrp="1"/>
          </p:cNvSpPr>
          <p:nvPr>
            <p:ph sz="quarter" idx="1"/>
          </p:nvPr>
        </p:nvSpPr>
        <p:spPr/>
        <p:txBody>
          <a:bodyPr>
            <a:normAutofit lnSpcReduction="10000"/>
          </a:bodyPr>
          <a:lstStyle/>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Komerční pojištění slouží ke krytí rizik dle zásady ekvivalence. Jde o situaci, kdy se velikost příspěvků účastníků odvíjí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od </a:t>
            </a:r>
            <a:r>
              <a:rPr lang="cs-CZ" sz="2800" dirty="0">
                <a:latin typeface="Tahoma" panose="020B0604030504040204" pitchFamily="34" charset="0"/>
                <a:ea typeface="Tahoma" panose="020B0604030504040204" pitchFamily="34" charset="0"/>
                <a:cs typeface="Tahoma" panose="020B0604030504040204" pitchFamily="34" charset="0"/>
              </a:rPr>
              <a:t>velikosti rizika.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Komerční </a:t>
            </a:r>
            <a:r>
              <a:rPr lang="cs-CZ" sz="2800" dirty="0">
                <a:latin typeface="Tahoma" panose="020B0604030504040204" pitchFamily="34" charset="0"/>
                <a:ea typeface="Tahoma" panose="020B0604030504040204" pitchFamily="34" charset="0"/>
                <a:cs typeface="Tahoma" panose="020B0604030504040204" pitchFamily="34" charset="0"/>
              </a:rPr>
              <a:t>pojištění zprostředkovávají komerční pojišťovny, které nabízí různé typy a podoby pojištění svým klientům.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Pojištění </a:t>
            </a:r>
            <a:r>
              <a:rPr lang="cs-CZ" sz="2800" dirty="0">
                <a:latin typeface="Tahoma" panose="020B0604030504040204" pitchFamily="34" charset="0"/>
                <a:ea typeface="Tahoma" panose="020B0604030504040204" pitchFamily="34" charset="0"/>
                <a:cs typeface="Tahoma" panose="020B0604030504040204" pitchFamily="34" charset="0"/>
              </a:rPr>
              <a:t>jsou obvykle uzavírána dobrovolně a ve výjimečných případech povinně.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Dle způsobu tvorby rezerv lze rozlišit </a:t>
            </a:r>
            <a:r>
              <a:rPr lang="cs-CZ" sz="2800" dirty="0" smtClean="0">
                <a:latin typeface="Tahoma" panose="020B0604030504040204" pitchFamily="34" charset="0"/>
                <a:ea typeface="Tahoma" panose="020B0604030504040204" pitchFamily="34" charset="0"/>
                <a:cs typeface="Tahoma" panose="020B0604030504040204" pitchFamily="34" charset="0"/>
              </a:rPr>
              <a:t>tyto </a:t>
            </a:r>
            <a:r>
              <a:rPr lang="cs-CZ" sz="2800" dirty="0">
                <a:latin typeface="Tahoma" panose="020B0604030504040204" pitchFamily="34" charset="0"/>
                <a:ea typeface="Tahoma" panose="020B0604030504040204" pitchFamily="34" charset="0"/>
                <a:cs typeface="Tahoma" panose="020B0604030504040204" pitchFamily="34" charset="0"/>
              </a:rPr>
              <a:t>druhy komerčního </a:t>
            </a:r>
            <a:r>
              <a:rPr lang="cs-CZ" sz="2800" dirty="0" smtClean="0">
                <a:latin typeface="Tahoma" panose="020B0604030504040204" pitchFamily="34" charset="0"/>
                <a:ea typeface="Tahoma" panose="020B0604030504040204" pitchFamily="34" charset="0"/>
                <a:cs typeface="Tahoma" panose="020B0604030504040204" pitchFamily="34" charset="0"/>
              </a:rPr>
              <a:t>pojištění</a:t>
            </a:r>
            <a:r>
              <a:rPr lang="cs-CZ" sz="2800" dirty="0">
                <a:latin typeface="Tahoma" panose="020B0604030504040204" pitchFamily="34" charset="0"/>
                <a:ea typeface="Tahoma" panose="020B0604030504040204" pitchFamily="34" charset="0"/>
                <a:cs typeface="Tahoma" panose="020B0604030504040204" pitchFamily="34" charset="0"/>
              </a:rPr>
              <a:t> </a:t>
            </a:r>
            <a:r>
              <a:rPr lang="cs-CZ" sz="2800" dirty="0" smtClean="0">
                <a:latin typeface="Tahoma" panose="020B0604030504040204" pitchFamily="34" charset="0"/>
                <a:ea typeface="Tahoma" panose="020B0604030504040204" pitchFamily="34" charset="0"/>
                <a:cs typeface="Tahoma" panose="020B0604030504040204" pitchFamily="34" charset="0"/>
              </a:rPr>
              <a:t>– rizikové a rezervotvorné.</a:t>
            </a:r>
            <a:endParaRPr lang="cs-CZ"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710578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Riziková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Rizikové </a:t>
            </a:r>
            <a:r>
              <a:rPr lang="cs-CZ" sz="2800" dirty="0">
                <a:latin typeface="Tahoma" panose="020B0604030504040204" pitchFamily="34" charset="0"/>
                <a:ea typeface="Tahoma" panose="020B0604030504040204" pitchFamily="34" charset="0"/>
                <a:cs typeface="Tahoma" panose="020B0604030504040204" pitchFamily="34" charset="0"/>
              </a:rPr>
              <a:t>pojištění je charakteristické podmíněnou návratností finančních prostředků. K tomu, aby byly prostředky vyplaceny v rámci pojistného plnění, musí dojít ke vzniku pojistné události.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smtClean="0">
                <a:latin typeface="Tahoma" panose="020B0604030504040204" pitchFamily="34" charset="0"/>
                <a:ea typeface="Tahoma" panose="020B0604030504040204" pitchFamily="34" charset="0"/>
                <a:cs typeface="Tahoma" panose="020B0604030504040204" pitchFamily="34" charset="0"/>
              </a:rPr>
              <a:t>U </a:t>
            </a:r>
            <a:r>
              <a:rPr lang="cs-CZ" sz="2800" dirty="0">
                <a:latin typeface="Tahoma" panose="020B0604030504040204" pitchFamily="34" charset="0"/>
                <a:ea typeface="Tahoma" panose="020B0604030504040204" pitchFamily="34" charset="0"/>
                <a:cs typeface="Tahoma" panose="020B0604030504040204" pitchFamily="34" charset="0"/>
              </a:rPr>
              <a:t>tohoto druhu pojištění není zřejmé, zda pojistná událost vznikne, v případě, že ano, počet pojistných události není omezený. V případě, že k události nedojde, pojišťovna pojistné plnění </a:t>
            </a:r>
            <a:r>
              <a:rPr lang="cs-CZ" sz="2800" dirty="0" smtClean="0">
                <a:latin typeface="Tahoma" panose="020B0604030504040204" pitchFamily="34" charset="0"/>
                <a:ea typeface="Tahoma" panose="020B0604030504040204" pitchFamily="34" charset="0"/>
                <a:cs typeface="Tahoma" panose="020B0604030504040204" pitchFamily="34" charset="0"/>
              </a:rPr>
              <a:t>nevyplácí.</a:t>
            </a:r>
            <a:endParaRPr lang="cs-CZ"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547164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Rezervotvorná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Rezervotvorná pojištění slouží k vytváření rezerv pro výplatu sjednaných pojistných plnění do budoucna a jsou téměř vždy vyplácena. </a:t>
            </a:r>
            <a:endParaRPr lang="cs-CZ" sz="28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800" dirty="0">
                <a:latin typeface="Tahoma" panose="020B0604030504040204" pitchFamily="34" charset="0"/>
                <a:ea typeface="Tahoma" panose="020B0604030504040204" pitchFamily="34" charset="0"/>
                <a:cs typeface="Tahoma" panose="020B0604030504040204" pitchFamily="34" charset="0"/>
              </a:rPr>
              <a:t>Komerční pojištění je vedle členění pojištění na riziková a rezervotvorná děleno také z hlediska předmětu pojištění. Tím je myšleno pojištění majetku, osob, ale i pojištění odpovědnosti. Tato odvětví jsou členěna na další druhy pojištění a pojistné </a:t>
            </a:r>
            <a:r>
              <a:rPr lang="cs-CZ" sz="2800" dirty="0" smtClean="0">
                <a:latin typeface="Tahoma" panose="020B0604030504040204" pitchFamily="34" charset="0"/>
                <a:ea typeface="Tahoma" panose="020B0604030504040204" pitchFamily="34" charset="0"/>
                <a:cs typeface="Tahoma" panose="020B0604030504040204" pitchFamily="34" charset="0"/>
              </a:rPr>
              <a:t>produkty.</a:t>
            </a:r>
            <a:endParaRPr lang="cs-CZ"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393112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
          </p:nvPr>
        </p:nvSpPr>
        <p:spPr/>
        <p:txBody>
          <a:bodyPr>
            <a:normAutofit/>
          </a:bodyPr>
          <a:lstStyle/>
          <a:p>
            <a:pPr marL="0" indent="0" algn="ctr">
              <a:buNone/>
            </a:pPr>
            <a:endParaRPr lang="cs-CZ" sz="4000" dirty="0" smtClean="0">
              <a:latin typeface="Tahoma" panose="020B0604030504040204" pitchFamily="34" charset="0"/>
              <a:ea typeface="Tahoma" panose="020B0604030504040204" pitchFamily="34" charset="0"/>
              <a:cs typeface="Tahoma" panose="020B0604030504040204" pitchFamily="34" charset="0"/>
            </a:endParaRPr>
          </a:p>
          <a:p>
            <a:pPr marL="0" indent="0" algn="ctr">
              <a:buNone/>
            </a:pPr>
            <a:endParaRPr lang="cs-CZ" sz="4000" dirty="0">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cs-CZ" sz="4000" dirty="0" smtClean="0">
                <a:latin typeface="Tahoma" panose="020B0604030504040204" pitchFamily="34" charset="0"/>
                <a:ea typeface="Tahoma" panose="020B0604030504040204" pitchFamily="34" charset="0"/>
                <a:cs typeface="Tahoma" panose="020B0604030504040204" pitchFamily="34" charset="0"/>
              </a:rPr>
              <a:t>Druhy komerčního pojištění</a:t>
            </a:r>
            <a:endParaRPr lang="cs-CZ" sz="4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919203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Životní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r>
              <a:rPr lang="cs-CZ" sz="3200" dirty="0">
                <a:latin typeface="Tahoma" panose="020B0604030504040204" pitchFamily="34" charset="0"/>
                <a:ea typeface="Tahoma" panose="020B0604030504040204" pitchFamily="34" charset="0"/>
                <a:cs typeface="Tahoma" panose="020B0604030504040204" pitchFamily="34" charset="0"/>
              </a:rPr>
              <a:t>Životní pojištění je jedno z důležitých pojištění, které kryje životní situace pojištěných. </a:t>
            </a:r>
            <a:endParaRPr lang="cs-CZ" sz="3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3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3200" dirty="0" smtClean="0">
                <a:latin typeface="Tahoma" panose="020B0604030504040204" pitchFamily="34" charset="0"/>
                <a:ea typeface="Tahoma" panose="020B0604030504040204" pitchFamily="34" charset="0"/>
                <a:cs typeface="Tahoma" panose="020B0604030504040204" pitchFamily="34" charset="0"/>
              </a:rPr>
              <a:t>Dochází </a:t>
            </a:r>
            <a:r>
              <a:rPr lang="cs-CZ" sz="3200" dirty="0">
                <a:latin typeface="Tahoma" panose="020B0604030504040204" pitchFamily="34" charset="0"/>
                <a:ea typeface="Tahoma" panose="020B0604030504040204" pitchFamily="34" charset="0"/>
                <a:cs typeface="Tahoma" panose="020B0604030504040204" pitchFamily="34" charset="0"/>
              </a:rPr>
              <a:t>k uplatňování výplat pojistného plnění těm osobám, které ovlivnila pojistná událost a dotkla se jejich života. </a:t>
            </a:r>
            <a:endParaRPr lang="cs-CZ" sz="3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32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3200" dirty="0">
                <a:latin typeface="Tahoma" panose="020B0604030504040204" pitchFamily="34" charset="0"/>
                <a:ea typeface="Tahoma" panose="020B0604030504040204" pitchFamily="34" charset="0"/>
                <a:cs typeface="Tahoma" panose="020B0604030504040204" pitchFamily="34" charset="0"/>
              </a:rPr>
              <a:t>Životní pojištění kryje </a:t>
            </a:r>
            <a:r>
              <a:rPr lang="cs-CZ" sz="3200" dirty="0" smtClean="0">
                <a:latin typeface="Tahoma" panose="020B0604030504040204" pitchFamily="34" charset="0"/>
                <a:ea typeface="Tahoma" panose="020B0604030504040204" pitchFamily="34" charset="0"/>
                <a:cs typeface="Tahoma" panose="020B0604030504040204" pitchFamily="34" charset="0"/>
              </a:rPr>
              <a:t>dvě rizika </a:t>
            </a:r>
            <a:r>
              <a:rPr lang="cs-CZ" sz="3200" dirty="0">
                <a:latin typeface="Tahoma" panose="020B0604030504040204" pitchFamily="34" charset="0"/>
                <a:ea typeface="Tahoma" panose="020B0604030504040204" pitchFamily="34" charset="0"/>
                <a:cs typeface="Tahoma" panose="020B0604030504040204" pitchFamily="34" charset="0"/>
              </a:rPr>
              <a:t>– </a:t>
            </a:r>
            <a:r>
              <a:rPr lang="cs-CZ" sz="3200" dirty="0" smtClean="0">
                <a:latin typeface="Tahoma" panose="020B0604030504040204" pitchFamily="34" charset="0"/>
                <a:ea typeface="Tahoma" panose="020B0604030504040204" pitchFamily="34" charset="0"/>
                <a:cs typeface="Tahoma" panose="020B0604030504040204" pitchFamily="34" charset="0"/>
              </a:rPr>
              <a:t>r. úmrtí </a:t>
            </a:r>
            <a:r>
              <a:rPr lang="cs-CZ" sz="3200" dirty="0">
                <a:latin typeface="Tahoma" panose="020B0604030504040204" pitchFamily="34" charset="0"/>
                <a:ea typeface="Tahoma" panose="020B0604030504040204" pitchFamily="34" charset="0"/>
                <a:cs typeface="Tahoma" panose="020B0604030504040204" pitchFamily="34" charset="0"/>
              </a:rPr>
              <a:t>a </a:t>
            </a:r>
            <a:r>
              <a:rPr lang="cs-CZ" sz="3200" dirty="0" smtClean="0">
                <a:latin typeface="Tahoma" panose="020B0604030504040204" pitchFamily="34" charset="0"/>
                <a:ea typeface="Tahoma" panose="020B0604030504040204" pitchFamily="34" charset="0"/>
                <a:cs typeface="Tahoma" panose="020B0604030504040204" pitchFamily="34" charset="0"/>
              </a:rPr>
              <a:t>r. dožití</a:t>
            </a:r>
            <a:r>
              <a:rPr lang="cs-CZ" sz="3200" dirty="0">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403960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Neživotní pojištění</a:t>
            </a:r>
            <a:endParaRPr lang="cs-CZ" dirty="0"/>
          </a:p>
        </p:txBody>
      </p:sp>
      <p:sp>
        <p:nvSpPr>
          <p:cNvPr id="3" name="Zástupný symbol pro obsah 2"/>
          <p:cNvSpPr>
            <a:spLocks noGrp="1"/>
          </p:cNvSpPr>
          <p:nvPr>
            <p:ph sz="quarter" idx="1"/>
          </p:nvPr>
        </p:nvSpPr>
        <p:spPr/>
        <p:txBody>
          <a:bodyPr>
            <a:normAutofit/>
          </a:bodyPr>
          <a:lstStyle/>
          <a:p>
            <a:pPr marL="0" indent="0">
              <a:buNone/>
            </a:pPr>
            <a:endParaRPr lang="cs-CZ" sz="3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3200" dirty="0" smtClean="0">
                <a:latin typeface="Tahoma" panose="020B0604030504040204" pitchFamily="34" charset="0"/>
                <a:ea typeface="Tahoma" panose="020B0604030504040204" pitchFamily="34" charset="0"/>
                <a:cs typeface="Tahoma" panose="020B0604030504040204" pitchFamily="34" charset="0"/>
              </a:rPr>
              <a:t>Neživotní </a:t>
            </a:r>
            <a:r>
              <a:rPr lang="cs-CZ" sz="3200" dirty="0">
                <a:latin typeface="Tahoma" panose="020B0604030504040204" pitchFamily="34" charset="0"/>
                <a:ea typeface="Tahoma" panose="020B0604030504040204" pitchFamily="34" charset="0"/>
                <a:cs typeface="Tahoma" panose="020B0604030504040204" pitchFamily="34" charset="0"/>
              </a:rPr>
              <a:t>pojištění je charakteristické krytím pojistných nebezpečí, která mají neživotní charakter. Rizika mají různorodý charakter. Spadají sem rizika spojená s ohrožením zdraví osob (invalidita, úraz, nemoc apod.), rizika spojená se škodami na majetku (živel, poničení zvěří, vandalismus, odcizení apod.) a rizika spojená s finančními ztrátami (odpovědnostní rizika, úvěrová rizika apod.).</a:t>
            </a:r>
          </a:p>
        </p:txBody>
      </p:sp>
    </p:spTree>
    <p:extLst>
      <p:ext uri="{BB962C8B-B14F-4D97-AF65-F5344CB8AC3E}">
        <p14:creationId xmlns:p14="http://schemas.microsoft.com/office/powerpoint/2010/main" val="1825831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Druhy neživotního pojištění</a:t>
            </a:r>
            <a:endParaRPr lang="cs-CZ" dirty="0"/>
          </a:p>
        </p:txBody>
      </p:sp>
      <p:sp>
        <p:nvSpPr>
          <p:cNvPr id="3" name="Zástupný symbol pro obsah 2"/>
          <p:cNvSpPr>
            <a:spLocks noGrp="1"/>
          </p:cNvSpPr>
          <p:nvPr>
            <p:ph sz="quarter" idx="1"/>
          </p:nvPr>
        </p:nvSpPr>
        <p:spPr/>
        <p:txBody>
          <a:bodyPr>
            <a:normAutofit fontScale="92500" lnSpcReduction="20000"/>
          </a:bodyPr>
          <a:lstStyle/>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Komerční </a:t>
            </a:r>
            <a:r>
              <a:rPr lang="cs-CZ" sz="2400" dirty="0">
                <a:latin typeface="Tahoma" panose="020B0604030504040204" pitchFamily="34" charset="0"/>
                <a:ea typeface="Tahoma" panose="020B0604030504040204" pitchFamily="34" charset="0"/>
                <a:cs typeface="Tahoma" panose="020B0604030504040204" pitchFamily="34" charset="0"/>
              </a:rPr>
              <a:t>pojištění úrazové a </a:t>
            </a:r>
            <a:r>
              <a:rPr lang="cs-CZ" sz="2400" dirty="0" smtClean="0">
                <a:latin typeface="Tahoma" panose="020B0604030504040204" pitchFamily="34" charset="0"/>
                <a:ea typeface="Tahoma" panose="020B0604030504040204" pitchFamily="34" charset="0"/>
                <a:cs typeface="Tahoma" panose="020B0604030504040204" pitchFamily="34" charset="0"/>
              </a:rPr>
              <a:t>nemocenské</a:t>
            </a: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Majetkové </a:t>
            </a:r>
            <a:r>
              <a:rPr lang="cs-CZ" sz="2400" dirty="0">
                <a:latin typeface="Tahoma" panose="020B0604030504040204" pitchFamily="34" charset="0"/>
                <a:ea typeface="Tahoma" panose="020B0604030504040204" pitchFamily="34" charset="0"/>
                <a:cs typeface="Tahoma" panose="020B0604030504040204" pitchFamily="34" charset="0"/>
              </a:rPr>
              <a:t>pojištění – pojištění domácnosti a nemovitosti (budov</a:t>
            </a:r>
            <a:r>
              <a:rPr lang="cs-CZ" sz="2400" dirty="0" smtClean="0">
                <a:latin typeface="Tahoma" panose="020B0604030504040204" pitchFamily="34" charset="0"/>
                <a:ea typeface="Tahoma" panose="020B0604030504040204" pitchFamily="34" charset="0"/>
                <a:cs typeface="Tahoma" panose="020B0604030504040204" pitchFamily="34" charset="0"/>
              </a:rPr>
              <a:t>),     </a:t>
            </a: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pojištění </a:t>
            </a:r>
            <a:r>
              <a:rPr lang="cs-CZ" sz="2400" dirty="0">
                <a:latin typeface="Tahoma" panose="020B0604030504040204" pitchFamily="34" charset="0"/>
                <a:ea typeface="Tahoma" panose="020B0604030504040204" pitchFamily="34" charset="0"/>
                <a:cs typeface="Tahoma" panose="020B0604030504040204" pitchFamily="34" charset="0"/>
              </a:rPr>
              <a:t>vozidel (havarijní pojištění), apod</a:t>
            </a:r>
            <a:r>
              <a:rPr lang="cs-CZ" sz="2400"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finančních ztrát – spadají sem rizika spojená s přerušením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provozu</a:t>
            </a:r>
            <a:r>
              <a:rPr lang="cs-CZ" sz="2400" dirty="0">
                <a:latin typeface="Tahoma" panose="020B0604030504040204" pitchFamily="34" charset="0"/>
                <a:ea typeface="Tahoma" panose="020B0604030504040204" pitchFamily="34" charset="0"/>
                <a:cs typeface="Tahoma" panose="020B0604030504040204" pitchFamily="34" charset="0"/>
              </a:rPr>
              <a:t>, úvěrová rizika, nesplnění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finančního </a:t>
            </a:r>
            <a:r>
              <a:rPr lang="cs-CZ" sz="2400" dirty="0">
                <a:latin typeface="Tahoma" panose="020B0604030504040204" pitchFamily="34" charset="0"/>
                <a:ea typeface="Tahoma" panose="020B0604030504040204" pitchFamily="34" charset="0"/>
                <a:cs typeface="Tahoma" panose="020B0604030504040204" pitchFamily="34" charset="0"/>
              </a:rPr>
              <a:t>závazku jiné osobě apod</a:t>
            </a:r>
            <a:r>
              <a:rPr lang="cs-CZ" sz="2400"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smtClean="0">
                <a:latin typeface="Tahoma" panose="020B0604030504040204" pitchFamily="34" charset="0"/>
                <a:ea typeface="Tahoma" panose="020B0604030504040204" pitchFamily="34" charset="0"/>
                <a:cs typeface="Tahoma" panose="020B0604030504040204" pitchFamily="34" charset="0"/>
              </a:rPr>
              <a:t>Pojištění </a:t>
            </a:r>
            <a:r>
              <a:rPr lang="cs-CZ" sz="2400" dirty="0">
                <a:latin typeface="Tahoma" panose="020B0604030504040204" pitchFamily="34" charset="0"/>
                <a:ea typeface="Tahoma" panose="020B0604030504040204" pitchFamily="34" charset="0"/>
                <a:cs typeface="Tahoma" panose="020B0604030504040204" pitchFamily="34" charset="0"/>
              </a:rPr>
              <a:t>odpovědnosti za škody – pojištění odpovědnosti za škodu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způsobenou </a:t>
            </a:r>
            <a:r>
              <a:rPr lang="cs-CZ" sz="2400" dirty="0">
                <a:latin typeface="Tahoma" panose="020B0604030504040204" pitchFamily="34" charset="0"/>
                <a:ea typeface="Tahoma" panose="020B0604030504040204" pitchFamily="34" charset="0"/>
                <a:cs typeface="Tahoma" panose="020B0604030504040204" pitchFamily="34" charset="0"/>
              </a:rPr>
              <a:t>provozem vozidla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a:t>
            </a:r>
            <a:r>
              <a:rPr lang="cs-CZ" sz="2400" dirty="0">
                <a:latin typeface="Tahoma" panose="020B0604030504040204" pitchFamily="34" charset="0"/>
                <a:ea typeface="Tahoma" panose="020B0604030504040204" pitchFamily="34" charset="0"/>
                <a:cs typeface="Tahoma" panose="020B0604030504040204" pitchFamily="34" charset="0"/>
              </a:rPr>
              <a:t>povinné ručení), pojištění </a:t>
            </a:r>
            <a:endParaRPr lang="cs-CZ" sz="24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odpovědnosti vůči zaměstnav.,  </a:t>
            </a:r>
          </a:p>
          <a:p>
            <a:pPr marL="0" indent="0">
              <a:buNone/>
            </a:pPr>
            <a:r>
              <a:rPr lang="cs-CZ" sz="2400" dirty="0">
                <a:latin typeface="Tahoma" panose="020B0604030504040204" pitchFamily="34" charset="0"/>
                <a:ea typeface="Tahoma" panose="020B0604030504040204" pitchFamily="34" charset="0"/>
                <a:cs typeface="Tahoma" panose="020B0604030504040204" pitchFamily="34" charset="0"/>
              </a:rPr>
              <a:t> </a:t>
            </a:r>
            <a:r>
              <a:rPr lang="cs-CZ" sz="2400" dirty="0" smtClean="0">
                <a:latin typeface="Tahoma" panose="020B0604030504040204" pitchFamily="34" charset="0"/>
                <a:ea typeface="Tahoma" panose="020B0604030504040204" pitchFamily="34" charset="0"/>
                <a:cs typeface="Tahoma" panose="020B0604030504040204" pitchFamily="34" charset="0"/>
              </a:rPr>
              <a:t>                                                 občanská </a:t>
            </a:r>
            <a:r>
              <a:rPr lang="cs-CZ" sz="2400" dirty="0">
                <a:latin typeface="Tahoma" panose="020B0604030504040204" pitchFamily="34" charset="0"/>
                <a:ea typeface="Tahoma" panose="020B0604030504040204" pitchFamily="34" charset="0"/>
                <a:cs typeface="Tahoma" panose="020B0604030504040204" pitchFamily="34" charset="0"/>
              </a:rPr>
              <a:t>odpovědnost</a:t>
            </a:r>
            <a:r>
              <a:rPr lang="cs-CZ" sz="2400" dirty="0" smtClean="0">
                <a:latin typeface="Tahoma" panose="020B0604030504040204" pitchFamily="34" charset="0"/>
                <a:ea typeface="Tahoma" panose="020B0604030504040204" pitchFamily="34" charset="0"/>
                <a:cs typeface="Tahoma" panose="020B0604030504040204" pitchFamily="34" charset="0"/>
              </a:rPr>
              <a:t>, aj. </a:t>
            </a:r>
            <a:endParaRPr lang="cs-CZ" sz="24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36403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Pojištění škodové a obnosové</a:t>
            </a:r>
            <a:endParaRPr lang="cs-CZ" dirty="0"/>
          </a:p>
        </p:txBody>
      </p:sp>
      <p:sp>
        <p:nvSpPr>
          <p:cNvPr id="3" name="Zástupný symbol pro obsah 2"/>
          <p:cNvSpPr>
            <a:spLocks noGrp="1"/>
          </p:cNvSpPr>
          <p:nvPr>
            <p:ph sz="quarter" idx="1"/>
          </p:nvPr>
        </p:nvSpPr>
        <p:spPr/>
        <p:txBody>
          <a:bodyPr>
            <a:normAutofit/>
          </a:bodyPr>
          <a:lstStyle/>
          <a:p>
            <a:endParaRPr lang="cs-CZ" dirty="0"/>
          </a:p>
          <a:p>
            <a:pPr marL="0" indent="0">
              <a:buNone/>
            </a:pPr>
            <a:r>
              <a:rPr lang="cs-CZ" sz="3200" dirty="0" smtClean="0">
                <a:solidFill>
                  <a:srgbClr val="C00000"/>
                </a:solidFill>
                <a:latin typeface="Tahoma" panose="020B0604030504040204" pitchFamily="34" charset="0"/>
                <a:ea typeface="Tahoma" panose="020B0604030504040204" pitchFamily="34" charset="0"/>
                <a:cs typeface="Tahoma" panose="020B0604030504040204" pitchFamily="34" charset="0"/>
              </a:rPr>
              <a:t>Škodové </a:t>
            </a:r>
            <a:r>
              <a:rPr lang="cs-CZ" sz="32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3200" dirty="0">
                <a:latin typeface="Tahoma" panose="020B0604030504040204" pitchFamily="34" charset="0"/>
                <a:ea typeface="Tahoma" panose="020B0604030504040204" pitchFamily="34" charset="0"/>
                <a:cs typeface="Tahoma" panose="020B0604030504040204" pitchFamily="34" charset="0"/>
              </a:rPr>
              <a:t>je takové pojištění, kdy lze přesně vyčíslit reálnou škodu na majetku a určit výši pojistného plnění. </a:t>
            </a:r>
          </a:p>
          <a:p>
            <a:pPr marL="0" indent="0">
              <a:buNone/>
            </a:pPr>
            <a:r>
              <a:rPr lang="cs-CZ" sz="3200" dirty="0" smtClean="0">
                <a:solidFill>
                  <a:srgbClr val="C00000"/>
                </a:solidFill>
                <a:latin typeface="Tahoma" panose="020B0604030504040204" pitchFamily="34" charset="0"/>
                <a:ea typeface="Tahoma" panose="020B0604030504040204" pitchFamily="34" charset="0"/>
                <a:cs typeface="Tahoma" panose="020B0604030504040204" pitchFamily="34" charset="0"/>
              </a:rPr>
              <a:t>Obnosové </a:t>
            </a:r>
            <a:r>
              <a:rPr lang="cs-CZ" sz="3200" dirty="0">
                <a:solidFill>
                  <a:srgbClr val="C00000"/>
                </a:solidFill>
                <a:latin typeface="Tahoma" panose="020B0604030504040204" pitchFamily="34" charset="0"/>
                <a:ea typeface="Tahoma" panose="020B0604030504040204" pitchFamily="34" charset="0"/>
                <a:cs typeface="Tahoma" panose="020B0604030504040204" pitchFamily="34" charset="0"/>
              </a:rPr>
              <a:t>pojištění </a:t>
            </a:r>
            <a:r>
              <a:rPr lang="cs-CZ" sz="3200" dirty="0">
                <a:latin typeface="Tahoma" panose="020B0604030504040204" pitchFamily="34" charset="0"/>
                <a:ea typeface="Tahoma" panose="020B0604030504040204" pitchFamily="34" charset="0"/>
                <a:cs typeface="Tahoma" panose="020B0604030504040204" pitchFamily="34" charset="0"/>
              </a:rPr>
              <a:t>bývá ujednáváno u pojistných smluv na zdraví, škodové na věci (peníze, majetek apod.). Mezi škodové pojištění patří </a:t>
            </a:r>
            <a:r>
              <a:rPr lang="cs-CZ" sz="3200" dirty="0" smtClean="0">
                <a:latin typeface="Tahoma" panose="020B0604030504040204" pitchFamily="34" charset="0"/>
                <a:ea typeface="Tahoma" panose="020B0604030504040204" pitchFamily="34" charset="0"/>
                <a:cs typeface="Tahoma" panose="020B0604030504040204" pitchFamily="34" charset="0"/>
              </a:rPr>
              <a:t>například povinné ručení.</a:t>
            </a:r>
            <a:endParaRPr lang="cs-CZ" sz="32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cs-CZ" sz="3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963156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Pojištění škodové a obnosové</a:t>
            </a:r>
            <a:endParaRPr lang="cs-CZ" dirty="0"/>
          </a:p>
        </p:txBody>
      </p:sp>
      <p:sp>
        <p:nvSpPr>
          <p:cNvPr id="3" name="Zástupný symbol pro obsah 2"/>
          <p:cNvSpPr>
            <a:spLocks noGrp="1"/>
          </p:cNvSpPr>
          <p:nvPr>
            <p:ph sz="quarter" idx="1"/>
          </p:nvPr>
        </p:nvSpPr>
        <p:spPr/>
        <p:txBody>
          <a:bodyPr>
            <a:normAutofit fontScale="92500" lnSpcReduction="10000"/>
          </a:bodyPr>
          <a:lstStyle/>
          <a:p>
            <a:pPr marL="0" indent="0">
              <a:buNone/>
            </a:pPr>
            <a:r>
              <a:rPr lang="cs-CZ" sz="2600" dirty="0">
                <a:latin typeface="Tahoma" panose="020B0604030504040204" pitchFamily="34" charset="0"/>
                <a:ea typeface="Tahoma" panose="020B0604030504040204" pitchFamily="34" charset="0"/>
                <a:cs typeface="Tahoma" panose="020B0604030504040204" pitchFamily="34" charset="0"/>
              </a:rPr>
              <a:t>Oba dva pojmy definuje zákon (NOZ</a:t>
            </a:r>
            <a:r>
              <a:rPr lang="cs-CZ" sz="2600"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endParaRPr lang="cs-CZ" sz="26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600" dirty="0">
                <a:solidFill>
                  <a:srgbClr val="C00000"/>
                </a:solidFill>
                <a:latin typeface="Tahoma" panose="020B0604030504040204" pitchFamily="34" charset="0"/>
                <a:ea typeface="Tahoma" panose="020B0604030504040204" pitchFamily="34" charset="0"/>
                <a:cs typeface="Tahoma" panose="020B0604030504040204" pitchFamily="34" charset="0"/>
              </a:rPr>
              <a:t>Škodové pojištění § </a:t>
            </a:r>
            <a:r>
              <a:rPr lang="cs-CZ" sz="2600" dirty="0" smtClean="0">
                <a:solidFill>
                  <a:srgbClr val="C00000"/>
                </a:solidFill>
                <a:latin typeface="Tahoma" panose="020B0604030504040204" pitchFamily="34" charset="0"/>
                <a:ea typeface="Tahoma" panose="020B0604030504040204" pitchFamily="34" charset="0"/>
                <a:cs typeface="Tahoma" panose="020B0604030504040204" pitchFamily="34" charset="0"/>
              </a:rPr>
              <a:t>2811</a:t>
            </a:r>
            <a:endParaRPr lang="cs-CZ" sz="2600" dirty="0">
              <a:solidFill>
                <a:srgbClr val="C00000"/>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600" dirty="0">
                <a:latin typeface="Tahoma" panose="020B0604030504040204" pitchFamily="34" charset="0"/>
                <a:ea typeface="Tahoma" panose="020B0604030504040204" pitchFamily="34" charset="0"/>
                <a:cs typeface="Tahoma" panose="020B0604030504040204" pitchFamily="34" charset="0"/>
              </a:rPr>
              <a:t>Při škodovém pojištění poskytne pojistitel pojistné plnění, které v ujednaném rozsahu vyrovnává úbytek majetku vzniklý v důsledku pojistné události.</a:t>
            </a:r>
          </a:p>
          <a:p>
            <a:pPr marL="0" indent="0">
              <a:buNone/>
            </a:pPr>
            <a:r>
              <a:rPr lang="cs-CZ" sz="2600" dirty="0">
                <a:solidFill>
                  <a:srgbClr val="C00000"/>
                </a:solidFill>
                <a:latin typeface="Tahoma" panose="020B0604030504040204" pitchFamily="34" charset="0"/>
                <a:ea typeface="Tahoma" panose="020B0604030504040204" pitchFamily="34" charset="0"/>
                <a:cs typeface="Tahoma" panose="020B0604030504040204" pitchFamily="34" charset="0"/>
              </a:rPr>
              <a:t>Obnosové pojištění § </a:t>
            </a:r>
            <a:r>
              <a:rPr lang="cs-CZ" sz="2600" dirty="0" smtClean="0">
                <a:solidFill>
                  <a:srgbClr val="C00000"/>
                </a:solidFill>
                <a:latin typeface="Tahoma" panose="020B0604030504040204" pitchFamily="34" charset="0"/>
                <a:ea typeface="Tahoma" panose="020B0604030504040204" pitchFamily="34" charset="0"/>
                <a:cs typeface="Tahoma" panose="020B0604030504040204" pitchFamily="34" charset="0"/>
              </a:rPr>
              <a:t>2821</a:t>
            </a:r>
          </a:p>
          <a:p>
            <a:pPr marL="0" indent="0">
              <a:buNone/>
            </a:pPr>
            <a:r>
              <a:rPr lang="cs-CZ" sz="2600" dirty="0" smtClean="0">
                <a:latin typeface="Tahoma" panose="020B0604030504040204" pitchFamily="34" charset="0"/>
                <a:ea typeface="Tahoma" panose="020B0604030504040204" pitchFamily="34" charset="0"/>
                <a:cs typeface="Tahoma" panose="020B0604030504040204" pitchFamily="34" charset="0"/>
              </a:rPr>
              <a:t>Obnosové </a:t>
            </a:r>
            <a:r>
              <a:rPr lang="cs-CZ" sz="2600" dirty="0">
                <a:latin typeface="Tahoma" panose="020B0604030504040204" pitchFamily="34" charset="0"/>
                <a:ea typeface="Tahoma" panose="020B0604030504040204" pitchFamily="34" charset="0"/>
                <a:cs typeface="Tahoma" panose="020B0604030504040204" pitchFamily="34" charset="0"/>
              </a:rPr>
              <a:t>pojištění zavazuje pojistitele poskytnout v případě pojistné události jednorázové či opakované pojistné plnění v ujednaném rozsahu. Základem pro určení výše pojistného a pro výpočet pojistného plnění je částka určená na návrh pojistníka, kterou má pojistitel v případě vzniku pojistné události vyplatit, anebo výše a četnost vyplácení důchodu.</a:t>
            </a:r>
          </a:p>
          <a:p>
            <a:pPr marL="0" indent="0">
              <a:buNone/>
            </a:pPr>
            <a:endParaRPr lang="cs-CZ" dirty="0"/>
          </a:p>
        </p:txBody>
      </p:sp>
    </p:spTree>
    <p:extLst>
      <p:ext uri="{BB962C8B-B14F-4D97-AF65-F5344CB8AC3E}">
        <p14:creationId xmlns:p14="http://schemas.microsoft.com/office/powerpoint/2010/main" val="8551160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Škodové pojištění</a:t>
            </a:r>
            <a:endParaRPr lang="cs-CZ" dirty="0"/>
          </a:p>
        </p:txBody>
      </p:sp>
      <p:sp>
        <p:nvSpPr>
          <p:cNvPr id="3" name="Zástupný symbol pro obsah 2"/>
          <p:cNvSpPr>
            <a:spLocks noGrp="1"/>
          </p:cNvSpPr>
          <p:nvPr>
            <p:ph sz="quarter" idx="1"/>
          </p:nvPr>
        </p:nvSpPr>
        <p:spPr/>
        <p:txBody>
          <a:bodyPr>
            <a:normAutofit fontScale="85000" lnSpcReduction="20000"/>
          </a:bodyPr>
          <a:lstStyle/>
          <a:p>
            <a:pPr marL="0" indent="0">
              <a:buNone/>
            </a:pPr>
            <a:r>
              <a:rPr lang="cs-CZ" sz="2200" dirty="0" smtClean="0">
                <a:latin typeface="Tahoma" panose="020B0604030504040204" pitchFamily="34" charset="0"/>
                <a:ea typeface="Tahoma" panose="020B0604030504040204" pitchFamily="34" charset="0"/>
                <a:cs typeface="Tahoma" panose="020B0604030504040204" pitchFamily="34" charset="0"/>
              </a:rPr>
              <a:t>Škodové </a:t>
            </a:r>
            <a:r>
              <a:rPr lang="cs-CZ" sz="2200" dirty="0">
                <a:latin typeface="Tahoma" panose="020B0604030504040204" pitchFamily="34" charset="0"/>
                <a:ea typeface="Tahoma" panose="020B0604030504040204" pitchFamily="34" charset="0"/>
                <a:cs typeface="Tahoma" panose="020B0604030504040204" pitchFamily="34" charset="0"/>
              </a:rPr>
              <a:t>pojištění zaplatí náklady na uvedení do původního stavu před škodou, nebo </a:t>
            </a:r>
            <a:endParaRPr lang="cs-CZ" sz="2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200" dirty="0" smtClean="0">
                <a:latin typeface="Tahoma" panose="020B0604030504040204" pitchFamily="34" charset="0"/>
                <a:ea typeface="Tahoma" panose="020B0604030504040204" pitchFamily="34" charset="0"/>
                <a:cs typeface="Tahoma" panose="020B0604030504040204" pitchFamily="34" charset="0"/>
              </a:rPr>
              <a:t>k </a:t>
            </a:r>
            <a:r>
              <a:rPr lang="cs-CZ" sz="2200" dirty="0">
                <a:latin typeface="Tahoma" panose="020B0604030504040204" pitchFamily="34" charset="0"/>
                <a:ea typeface="Tahoma" panose="020B0604030504040204" pitchFamily="34" charset="0"/>
                <a:cs typeface="Tahoma" panose="020B0604030504040204" pitchFamily="34" charset="0"/>
              </a:rPr>
              <a:t>vyrovnání úbytku. Ke škodovému pojištění se váže ještě definice vícenásobného pojištění § 2818, čímž je jasně omezen počet pojistných plnění a jejich výše na totožný předmět pojištění.</a:t>
            </a:r>
          </a:p>
          <a:p>
            <a:r>
              <a:rPr lang="cs-CZ" sz="2200" i="1" dirty="0">
                <a:latin typeface="Tahoma" panose="020B0604030504040204" pitchFamily="34" charset="0"/>
                <a:ea typeface="Tahoma" panose="020B0604030504040204" pitchFamily="34" charset="0"/>
                <a:cs typeface="Tahoma" panose="020B0604030504040204" pitchFamily="34" charset="0"/>
              </a:rPr>
              <a:t>Vznikne-li vícenásobné pojištění, oznámí to pojistník bez zbytečného odkladu každému pojistiteli a v oznámení uvede ostatní pojistitele a pojistné částky nebo limity pojistného plnění ujednané v ostatních smlouvách.</a:t>
            </a:r>
            <a:endParaRPr lang="cs-CZ" sz="2200" dirty="0">
              <a:latin typeface="Tahoma" panose="020B0604030504040204" pitchFamily="34" charset="0"/>
              <a:ea typeface="Tahoma" panose="020B0604030504040204" pitchFamily="34" charset="0"/>
              <a:cs typeface="Tahoma" panose="020B0604030504040204" pitchFamily="34" charset="0"/>
            </a:endParaRPr>
          </a:p>
          <a:p>
            <a:r>
              <a:rPr lang="cs-CZ" sz="2200" i="1" dirty="0">
                <a:latin typeface="Tahoma" panose="020B0604030504040204" pitchFamily="34" charset="0"/>
                <a:ea typeface="Tahoma" panose="020B0604030504040204" pitchFamily="34" charset="0"/>
                <a:cs typeface="Tahoma" panose="020B0604030504040204" pitchFamily="34" charset="0"/>
              </a:rPr>
              <a:t>Pojistitel, jemuž byla jako prvnímu oznámena pojistná událost, poskytne pojistné plnění do výše pojistné částky nebo limitu pojistného plnění ujednaného ve smlouvě, kterou je vázán, a oznámí to bez zbytečného odkladu ostatním pojistitelům, o nichž se dozvěděl. Tím není dotčeno právo oprávněné osoby požadovat pojistné plnění až do výše vyrovnání úbytku majetku na ostatních pojistitelích, pokud pojistná částka nebo limit pojistného plnění ujednaný ve smlouvě s prvním pojistitelem nepostačuje k vyrovnání celého úbytku majetku vzniklého v důsledku pojistné události</a:t>
            </a:r>
            <a:r>
              <a:rPr lang="cs-CZ" sz="2200" i="1"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endParaRPr lang="cs-CZ" sz="2200" i="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200" dirty="0" smtClean="0">
                <a:latin typeface="Tahoma" panose="020B0604030504040204" pitchFamily="34" charset="0"/>
                <a:ea typeface="Tahoma" panose="020B0604030504040204" pitchFamily="34" charset="0"/>
                <a:cs typeface="Tahoma" panose="020B0604030504040204" pitchFamily="34" charset="0"/>
              </a:rPr>
              <a:t>Plnění </a:t>
            </a:r>
            <a:r>
              <a:rPr lang="cs-CZ" sz="2200" dirty="0">
                <a:latin typeface="Tahoma" panose="020B0604030504040204" pitchFamily="34" charset="0"/>
                <a:ea typeface="Tahoma" panose="020B0604030504040204" pitchFamily="34" charset="0"/>
                <a:cs typeface="Tahoma" panose="020B0604030504040204" pitchFamily="34" charset="0"/>
              </a:rPr>
              <a:t>lze dostat maximálně do výše skutečně vzniklé škody a to buďto od jednoho pojistitele nebo od různých pojistitelů. Překročením limitu skutečné škody by došlo </a:t>
            </a:r>
            <a:endParaRPr lang="cs-CZ" sz="2200"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2200" dirty="0" smtClean="0">
                <a:latin typeface="Tahoma" panose="020B0604030504040204" pitchFamily="34" charset="0"/>
                <a:ea typeface="Tahoma" panose="020B0604030504040204" pitchFamily="34" charset="0"/>
                <a:cs typeface="Tahoma" panose="020B0604030504040204" pitchFamily="34" charset="0"/>
              </a:rPr>
              <a:t>k </a:t>
            </a:r>
            <a:r>
              <a:rPr lang="cs-CZ" sz="2200" dirty="0">
                <a:latin typeface="Tahoma" panose="020B0604030504040204" pitchFamily="34" charset="0"/>
                <a:ea typeface="Tahoma" panose="020B0604030504040204" pitchFamily="34" charset="0"/>
                <a:cs typeface="Tahoma" panose="020B0604030504040204" pitchFamily="34" charset="0"/>
              </a:rPr>
              <a:t>neoprávněnému obohacení.</a:t>
            </a:r>
          </a:p>
          <a:p>
            <a:pPr marL="0" indent="0">
              <a:buNone/>
            </a:pPr>
            <a:endParaRPr lang="cs-CZ"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92434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Obnosové pojištění</a:t>
            </a:r>
            <a:endParaRPr lang="cs-CZ" dirty="0"/>
          </a:p>
        </p:txBody>
      </p:sp>
      <p:sp>
        <p:nvSpPr>
          <p:cNvPr id="3" name="Zástupný symbol pro obsah 2"/>
          <p:cNvSpPr>
            <a:spLocks noGrp="1"/>
          </p:cNvSpPr>
          <p:nvPr>
            <p:ph sz="quarter" idx="1"/>
          </p:nvPr>
        </p:nvSpPr>
        <p:spPr/>
        <p:txBody>
          <a:bodyPr/>
          <a:lstStyle/>
          <a:p>
            <a:pPr marL="0" indent="0">
              <a:buNone/>
            </a:pPr>
            <a:r>
              <a:rPr lang="cs-CZ" sz="3200" dirty="0" smtClean="0">
                <a:solidFill>
                  <a:srgbClr val="C00000"/>
                </a:solidFill>
                <a:latin typeface="Tahoma" panose="020B0604030504040204" pitchFamily="34" charset="0"/>
                <a:ea typeface="Tahoma" panose="020B0604030504040204" pitchFamily="34" charset="0"/>
                <a:cs typeface="Tahoma" panose="020B0604030504040204" pitchFamily="34" charset="0"/>
              </a:rPr>
              <a:t>Obnosové pojištění </a:t>
            </a:r>
            <a:r>
              <a:rPr lang="cs-CZ" sz="3200" dirty="0">
                <a:latin typeface="Tahoma" panose="020B0604030504040204" pitchFamily="34" charset="0"/>
                <a:ea typeface="Tahoma" panose="020B0604030504040204" pitchFamily="34" charset="0"/>
                <a:cs typeface="Tahoma" panose="020B0604030504040204" pitchFamily="34" charset="0"/>
              </a:rPr>
              <a:t>zajišťuje výplatu obnosu dohodnutého v pojistné smlouvě</a:t>
            </a:r>
            <a:r>
              <a:rPr lang="cs-CZ" sz="3200" dirty="0" smtClean="0">
                <a:latin typeface="Tahoma" panose="020B0604030504040204" pitchFamily="34" charset="0"/>
                <a:ea typeface="Tahoma" panose="020B0604030504040204" pitchFamily="34" charset="0"/>
                <a:cs typeface="Tahoma" panose="020B0604030504040204" pitchFamily="34" charset="0"/>
              </a:rPr>
              <a:t>.</a:t>
            </a:r>
          </a:p>
          <a:p>
            <a:pPr marL="0" indent="0">
              <a:buNone/>
            </a:pPr>
            <a:endParaRPr lang="cs-CZ" sz="32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3200" dirty="0" smtClean="0">
                <a:solidFill>
                  <a:srgbClr val="C00000"/>
                </a:solidFill>
                <a:latin typeface="Tahoma" panose="020B0604030504040204" pitchFamily="34" charset="0"/>
                <a:ea typeface="Tahoma" panose="020B0604030504040204" pitchFamily="34" charset="0"/>
                <a:cs typeface="Tahoma" panose="020B0604030504040204" pitchFamily="34" charset="0"/>
              </a:rPr>
              <a:t>Jednoduchá pomůcka</a:t>
            </a:r>
            <a:endParaRPr lang="cs-CZ" sz="3200" dirty="0">
              <a:solidFill>
                <a:srgbClr val="C00000"/>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cs-CZ" sz="3200" b="1" dirty="0">
                <a:latin typeface="Tahoma" panose="020B0604030504040204" pitchFamily="34" charset="0"/>
                <a:ea typeface="Tahoma" panose="020B0604030504040204" pitchFamily="34" charset="0"/>
                <a:cs typeface="Tahoma" panose="020B0604030504040204" pitchFamily="34" charset="0"/>
              </a:rPr>
              <a:t>Obnosové pojištění </a:t>
            </a:r>
            <a:r>
              <a:rPr lang="cs-CZ" sz="3200" dirty="0">
                <a:latin typeface="Tahoma" panose="020B0604030504040204" pitchFamily="34" charset="0"/>
                <a:ea typeface="Tahoma" panose="020B0604030504040204" pitchFamily="34" charset="0"/>
                <a:cs typeface="Tahoma" panose="020B0604030504040204" pitchFamily="34" charset="0"/>
              </a:rPr>
              <a:t>bývá obvykle ujednáno u pojistných smluv </a:t>
            </a:r>
            <a:r>
              <a:rPr lang="cs-CZ" sz="3200" b="1" dirty="0">
                <a:latin typeface="Tahoma" panose="020B0604030504040204" pitchFamily="34" charset="0"/>
                <a:ea typeface="Tahoma" panose="020B0604030504040204" pitchFamily="34" charset="0"/>
                <a:cs typeface="Tahoma" panose="020B0604030504040204" pitchFamily="34" charset="0"/>
              </a:rPr>
              <a:t>na zdraví.</a:t>
            </a:r>
          </a:p>
          <a:p>
            <a:pPr marL="0" indent="0">
              <a:buNone/>
            </a:pPr>
            <a:r>
              <a:rPr lang="cs-CZ" sz="3200" b="1" dirty="0">
                <a:latin typeface="Tahoma" panose="020B0604030504040204" pitchFamily="34" charset="0"/>
                <a:ea typeface="Tahoma" panose="020B0604030504040204" pitchFamily="34" charset="0"/>
                <a:cs typeface="Tahoma" panose="020B0604030504040204" pitchFamily="34" charset="0"/>
              </a:rPr>
              <a:t>Škodové</a:t>
            </a:r>
            <a:r>
              <a:rPr lang="cs-CZ" sz="3200" dirty="0">
                <a:latin typeface="Tahoma" panose="020B0604030504040204" pitchFamily="34" charset="0"/>
                <a:ea typeface="Tahoma" panose="020B0604030504040204" pitchFamily="34" charset="0"/>
                <a:cs typeface="Tahoma" panose="020B0604030504040204" pitchFamily="34" charset="0"/>
              </a:rPr>
              <a:t> u pojistných smluv </a:t>
            </a:r>
            <a:r>
              <a:rPr lang="cs-CZ" sz="3200" b="1" dirty="0">
                <a:latin typeface="Tahoma" panose="020B0604030504040204" pitchFamily="34" charset="0"/>
                <a:ea typeface="Tahoma" panose="020B0604030504040204" pitchFamily="34" charset="0"/>
                <a:cs typeface="Tahoma" panose="020B0604030504040204" pitchFamily="34" charset="0"/>
              </a:rPr>
              <a:t>na věci </a:t>
            </a:r>
            <a:r>
              <a:rPr lang="cs-CZ" sz="3200" dirty="0">
                <a:latin typeface="Tahoma" panose="020B0604030504040204" pitchFamily="34" charset="0"/>
                <a:ea typeface="Tahoma" panose="020B0604030504040204" pitchFamily="34" charset="0"/>
                <a:cs typeface="Tahoma" panose="020B0604030504040204" pitchFamily="34" charset="0"/>
              </a:rPr>
              <a:t>(majetek a peníze).</a:t>
            </a:r>
          </a:p>
          <a:p>
            <a:pPr marL="0" indent="0">
              <a:buNone/>
            </a:pPr>
            <a:endParaRPr lang="cs-CZ" dirty="0"/>
          </a:p>
        </p:txBody>
      </p:sp>
    </p:spTree>
    <p:extLst>
      <p:ext uri="{BB962C8B-B14F-4D97-AF65-F5344CB8AC3E}">
        <p14:creationId xmlns:p14="http://schemas.microsoft.com/office/powerpoint/2010/main" val="288550917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dministrativní">
  <a:themeElements>
    <a:clrScheme name="Administrativní">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dministrativní">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dministrativní">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102</TotalTime>
  <Words>1090</Words>
  <Application>Microsoft Office PowerPoint</Application>
  <PresentationFormat>Vlastní</PresentationFormat>
  <Paragraphs>127</Paragraphs>
  <Slides>21</Slides>
  <Notes>0</Notes>
  <HiddenSlides>0</HiddenSlides>
  <MMClips>0</MMClips>
  <ScaleCrop>false</ScaleCrop>
  <HeadingPairs>
    <vt:vector size="4" baseType="variant">
      <vt:variant>
        <vt:lpstr>Motiv</vt:lpstr>
      </vt:variant>
      <vt:variant>
        <vt:i4>1</vt:i4>
      </vt:variant>
      <vt:variant>
        <vt:lpstr>Nadpisy snímků</vt:lpstr>
      </vt:variant>
      <vt:variant>
        <vt:i4>21</vt:i4>
      </vt:variant>
    </vt:vector>
  </HeadingPairs>
  <TitlesOfParts>
    <vt:vector size="22" baseType="lpstr">
      <vt:lpstr>Administrativní</vt:lpstr>
      <vt:lpstr>Prezentace aplikace PowerPoint</vt:lpstr>
      <vt:lpstr>Literatura</vt:lpstr>
      <vt:lpstr>Prezentace aplikace PowerPoint</vt:lpstr>
      <vt:lpstr>Literatura</vt:lpstr>
      <vt:lpstr>Literatura</vt:lpstr>
      <vt:lpstr>Pojištění</vt:lpstr>
      <vt:lpstr>Pojištění</vt:lpstr>
      <vt:lpstr>Členění pojištění</vt:lpstr>
      <vt:lpstr>Sociální pojištění</vt:lpstr>
      <vt:lpstr>Sociální pojištění</vt:lpstr>
      <vt:lpstr>Komerční pojištění</vt:lpstr>
      <vt:lpstr>Riziková pojištění</vt:lpstr>
      <vt:lpstr>Rezervotvorná pojištění</vt:lpstr>
      <vt:lpstr>Prezentace aplikace PowerPoint</vt:lpstr>
      <vt:lpstr>Životní pojištění</vt:lpstr>
      <vt:lpstr>Neživotní pojištění</vt:lpstr>
      <vt:lpstr>Druhy neživotního pojištění</vt:lpstr>
      <vt:lpstr>Pojištění škodové a obnosové</vt:lpstr>
      <vt:lpstr>Pojištění škodové a obnosové</vt:lpstr>
      <vt:lpstr>Škodové pojištění</vt:lpstr>
      <vt:lpstr>Obnosové pojištění</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Naďa Holická</dc:creator>
  <cp:lastModifiedBy>admin</cp:lastModifiedBy>
  <cp:revision>24</cp:revision>
  <dcterms:created xsi:type="dcterms:W3CDTF">2017-03-15T11:07:40Z</dcterms:created>
  <dcterms:modified xsi:type="dcterms:W3CDTF">2020-04-30T15:04:11Z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2017-03-15T00:00:00Z</vt:filetime>
  </property>
  <property fmtid="{D5CDD505-2E9C-101B-9397-08002B2CF9AE}" pid="3" name="Creator">
    <vt:lpwstr>Adobe InDesign CC 2017 (Windows)</vt:lpwstr>
  </property>
  <property fmtid="{D5CDD505-2E9C-101B-9397-08002B2CF9AE}" pid="4" name="LastSaved">
    <vt:filetime>2017-03-15T00:00:00Z</vt:filetime>
  </property>
</Properties>
</file>