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66" r:id="rId2"/>
    <p:sldId id="256" r:id="rId3"/>
    <p:sldId id="365" r:id="rId4"/>
    <p:sldId id="257" r:id="rId5"/>
    <p:sldId id="258" r:id="rId6"/>
    <p:sldId id="259" r:id="rId7"/>
    <p:sldId id="260" r:id="rId8"/>
    <p:sldId id="261" r:id="rId9"/>
    <p:sldId id="262" r:id="rId10"/>
    <p:sldId id="263" r:id="rId11"/>
    <p:sldId id="264" r:id="rId12"/>
    <p:sldId id="265" r:id="rId13"/>
    <p:sldId id="266" r:id="rId14"/>
    <p:sldId id="267" r:id="rId15"/>
    <p:sldId id="268" r:id="rId16"/>
    <p:sldId id="270" r:id="rId17"/>
    <p:sldId id="271" r:id="rId18"/>
    <p:sldId id="269"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90" r:id="rId37"/>
    <p:sldId id="291" r:id="rId38"/>
    <p:sldId id="292"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63" r:id="rId104"/>
    <p:sldId id="358" r:id="rId105"/>
    <p:sldId id="359" r:id="rId106"/>
    <p:sldId id="360" r:id="rId107"/>
    <p:sldId id="361" r:id="rId108"/>
    <p:sldId id="362" r:id="rId109"/>
    <p:sldId id="364" r:id="rId110"/>
    <p:sldId id="367" r:id="rId1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708"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Kliknutím lze upravit styl předlohy.</a:t>
            </a:r>
          </a:p>
        </p:txBody>
      </p:sp>
      <p:sp>
        <p:nvSpPr>
          <p:cNvPr id="4" name="Zástupný symbol pro datum 3"/>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811878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2472095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1099903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622532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8" name="Zástupný symbol pro zápatí 7"/>
          <p:cNvSpPr>
            <a:spLocks noGrp="1"/>
          </p:cNvSpPr>
          <p:nvPr>
            <p:ph type="ftr" sz="quarter" idx="11"/>
          </p:nvPr>
        </p:nvSpPr>
        <p:spPr/>
        <p:txBody>
          <a:bodyPr/>
          <a:lstStyle/>
          <a:p>
            <a:endParaRPr lang="cs-CZ" dirty="0"/>
          </a:p>
        </p:txBody>
      </p:sp>
      <p:sp>
        <p:nvSpPr>
          <p:cNvPr id="9" name="Zástupný symbol pro číslo snímku 8"/>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1856272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3597898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číslo snímku 3"/>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210048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2073793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2942277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4102634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7D67837C-5F44-4A6A-AC30-9FC0EAA0B79F}" type="datetimeFigureOut">
              <a:rPr lang="cs-CZ" smtClean="0"/>
              <a:t>16.9.2021</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AA2FEB9E-CBFC-486E-B2BE-BFFDF82607A0}" type="slidenum">
              <a:rPr lang="cs-CZ" smtClean="0"/>
              <a:t>‹#›</a:t>
            </a:fld>
            <a:endParaRPr lang="cs-CZ" dirty="0"/>
          </a:p>
        </p:txBody>
      </p:sp>
    </p:spTree>
    <p:extLst>
      <p:ext uri="{BB962C8B-B14F-4D97-AF65-F5344CB8AC3E}">
        <p14:creationId xmlns:p14="http://schemas.microsoft.com/office/powerpoint/2010/main" val="1324683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9182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67837C-5F44-4A6A-AC30-9FC0EAA0B79F}" type="datetimeFigureOut">
              <a:rPr lang="cs-CZ" smtClean="0"/>
              <a:t>16.9.2021</a:t>
            </a:fld>
            <a:endParaRPr lang="cs-CZ" dirty="0"/>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2FEB9E-CBFC-486E-B2BE-BFFDF82607A0}" type="slidenum">
              <a:rPr lang="cs-CZ" smtClean="0"/>
              <a:t>‹#›</a:t>
            </a:fld>
            <a:endParaRPr lang="cs-CZ" dirty="0"/>
          </a:p>
        </p:txBody>
      </p:sp>
    </p:spTree>
    <p:extLst>
      <p:ext uri="{BB962C8B-B14F-4D97-AF65-F5344CB8AC3E}">
        <p14:creationId xmlns:p14="http://schemas.microsoft.com/office/powerpoint/2010/main" val="33219955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7.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hyperlink" Target="//upload.wikimedia.org/wikipedia/commons/5/5f/Amethist_quartz.jpeg"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1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a:xfrm>
            <a:off x="417513" y="-17839"/>
            <a:ext cx="7988424" cy="1470025"/>
          </a:xfrm>
        </p:spPr>
        <p:txBody>
          <a:bodyPr>
            <a:normAutofit/>
          </a:bodyPr>
          <a:lstStyle/>
          <a:p>
            <a:r>
              <a:rPr lang="cs-CZ" sz="4000" b="1" dirty="0">
                <a:solidFill>
                  <a:srgbClr val="FF0000"/>
                </a:solidFill>
              </a:rPr>
              <a:t>ÚVOD DO MATERIÁLOVÉ </a:t>
            </a:r>
            <a:r>
              <a:rPr lang="cs-CZ" sz="4000" b="1" dirty="0" smtClean="0">
                <a:solidFill>
                  <a:srgbClr val="FF0000"/>
                </a:solidFill>
              </a:rPr>
              <a:t>CHEMIE - III</a:t>
            </a:r>
            <a:endParaRPr lang="cs-CZ" sz="4000" b="1" dirty="0">
              <a:solidFill>
                <a:srgbClr val="FF0000"/>
              </a:solidFill>
            </a:endParaRPr>
          </a:p>
        </p:txBody>
      </p:sp>
      <p:sp>
        <p:nvSpPr>
          <p:cNvPr id="5" name="Podnadpis 4"/>
          <p:cNvSpPr>
            <a:spLocks noGrp="1"/>
          </p:cNvSpPr>
          <p:nvPr>
            <p:ph type="subTitle" idx="1"/>
          </p:nvPr>
        </p:nvSpPr>
        <p:spPr>
          <a:xfrm>
            <a:off x="1217168" y="1268760"/>
            <a:ext cx="6400800" cy="2423120"/>
          </a:xfrm>
        </p:spPr>
        <p:txBody>
          <a:bodyPr/>
          <a:lstStyle/>
          <a:p>
            <a:r>
              <a:rPr lang="cs-CZ" b="1" dirty="0"/>
              <a:t>ZČU PLZEŇ – FST – KMM</a:t>
            </a:r>
          </a:p>
          <a:p>
            <a:r>
              <a:rPr lang="cs-CZ" b="1" dirty="0"/>
              <a:t>Doc. Ing. Pavel Francisko, Ph.D.</a:t>
            </a:r>
          </a:p>
          <a:p>
            <a:r>
              <a:rPr lang="cs-CZ" b="1" dirty="0"/>
              <a:t>francisp@kmm.zcu.cz</a:t>
            </a:r>
          </a:p>
        </p:txBody>
      </p:sp>
      <p:sp>
        <p:nvSpPr>
          <p:cNvPr id="6" name="TextovéPole 5"/>
          <p:cNvSpPr txBox="1"/>
          <p:nvPr/>
        </p:nvSpPr>
        <p:spPr>
          <a:xfrm>
            <a:off x="10413" y="2518576"/>
            <a:ext cx="8640960" cy="3539430"/>
          </a:xfrm>
          <a:prstGeom prst="rect">
            <a:avLst/>
          </a:prstGeom>
          <a:noFill/>
        </p:spPr>
        <p:txBody>
          <a:bodyPr wrap="square" rtlCol="0">
            <a:spAutoFit/>
          </a:bodyPr>
          <a:lstStyle/>
          <a:p>
            <a:r>
              <a:rPr lang="cs-CZ" sz="3200" dirty="0"/>
              <a:t>Literatura:</a:t>
            </a:r>
          </a:p>
          <a:p>
            <a:r>
              <a:rPr lang="cs-CZ" sz="3200" dirty="0"/>
              <a:t>Duchek, Šmídová: Chemie</a:t>
            </a:r>
          </a:p>
          <a:p>
            <a:r>
              <a:rPr lang="cs-CZ" sz="3200" dirty="0"/>
              <a:t>Duchek, Šmídová: Řešené příklady z chemie</a:t>
            </a:r>
          </a:p>
          <a:p>
            <a:pPr algn="ctr"/>
            <a:r>
              <a:rPr lang="cs-CZ" sz="3200" dirty="0"/>
              <a:t> skripta ZČU, KMM</a:t>
            </a:r>
          </a:p>
          <a:p>
            <a:r>
              <a:rPr lang="cs-CZ" sz="3200" dirty="0"/>
              <a:t>http:// portal.zcu.cz</a:t>
            </a:r>
          </a:p>
          <a:p>
            <a:r>
              <a:rPr lang="cs-CZ" sz="3200" dirty="0"/>
              <a:t>http:// www.chemie.zcu.cz</a:t>
            </a:r>
          </a:p>
          <a:p>
            <a:endParaRPr lang="cs-CZ" sz="3200" dirty="0"/>
          </a:p>
        </p:txBody>
      </p:sp>
      <p:pic>
        <p:nvPicPr>
          <p:cNvPr id="2" name="Obráze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9712" y="5490877"/>
            <a:ext cx="6159955" cy="1367123"/>
          </a:xfrm>
          <a:prstGeom prst="rect">
            <a:avLst/>
          </a:prstGeom>
        </p:spPr>
      </p:pic>
    </p:spTree>
    <p:extLst>
      <p:ext uri="{BB962C8B-B14F-4D97-AF65-F5344CB8AC3E}">
        <p14:creationId xmlns:p14="http://schemas.microsoft.com/office/powerpoint/2010/main" val="3744415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3568" y="188641"/>
            <a:ext cx="7772400" cy="648072"/>
          </a:xfrm>
        </p:spPr>
        <p:txBody>
          <a:bodyPr>
            <a:normAutofit fontScale="90000"/>
          </a:bodyPr>
          <a:lstStyle/>
          <a:p>
            <a:r>
              <a:rPr lang="cs-CZ" b="1" dirty="0">
                <a:solidFill>
                  <a:srgbClr val="FF0000"/>
                </a:solidFill>
              </a:rPr>
              <a:t>Kovy</a:t>
            </a:r>
          </a:p>
        </p:txBody>
      </p:sp>
      <p:sp>
        <p:nvSpPr>
          <p:cNvPr id="3" name="Podnadpis 2"/>
          <p:cNvSpPr>
            <a:spLocks noGrp="1"/>
          </p:cNvSpPr>
          <p:nvPr>
            <p:ph type="subTitle" idx="1"/>
          </p:nvPr>
        </p:nvSpPr>
        <p:spPr>
          <a:xfrm>
            <a:off x="251520" y="836712"/>
            <a:ext cx="8640960" cy="5904656"/>
          </a:xfrm>
        </p:spPr>
        <p:txBody>
          <a:bodyPr>
            <a:normAutofit fontScale="77500" lnSpcReduction="20000"/>
          </a:bodyPr>
          <a:lstStyle/>
          <a:p>
            <a:pPr algn="just"/>
            <a:r>
              <a:rPr lang="cs-CZ" b="1" dirty="0">
                <a:solidFill>
                  <a:schemeClr val="tx1"/>
                </a:solidFill>
              </a:rPr>
              <a:t>Kovy</a:t>
            </a:r>
            <a:r>
              <a:rPr lang="cs-CZ" dirty="0">
                <a:solidFill>
                  <a:schemeClr val="tx1"/>
                </a:solidFill>
              </a:rPr>
              <a:t> – nejčastěji prvky, které se vyznačují určitými charakteristickými vlastnostmi:</a:t>
            </a:r>
          </a:p>
          <a:p>
            <a:pPr marL="457200" indent="-457200" algn="just">
              <a:buFont typeface="Arial" panose="020B0604020202020204" pitchFamily="34" charset="0"/>
              <a:buChar char="•"/>
            </a:pPr>
            <a:r>
              <a:rPr lang="cs-CZ" dirty="0">
                <a:solidFill>
                  <a:schemeClr val="tx1"/>
                </a:solidFill>
              </a:rPr>
              <a:t>Fyzikální: elektrická a tepelná vodivost…</a:t>
            </a:r>
          </a:p>
          <a:p>
            <a:pPr marL="457200" indent="-457200" algn="just">
              <a:buFont typeface="Arial" panose="020B0604020202020204" pitchFamily="34" charset="0"/>
              <a:buChar char="•"/>
            </a:pPr>
            <a:r>
              <a:rPr lang="cs-CZ" dirty="0">
                <a:solidFill>
                  <a:schemeClr val="tx1"/>
                </a:solidFill>
              </a:rPr>
              <a:t>Mechanické: lesk, kujnost, tažnost…</a:t>
            </a:r>
          </a:p>
          <a:p>
            <a:pPr marL="457200" indent="-457200" algn="just">
              <a:buFont typeface="Arial" panose="020B0604020202020204" pitchFamily="34" charset="0"/>
              <a:buChar char="•"/>
            </a:pPr>
            <a:r>
              <a:rPr lang="cs-CZ" dirty="0">
                <a:solidFill>
                  <a:schemeClr val="tx1"/>
                </a:solidFill>
              </a:rPr>
              <a:t>Chemické: vazba, elektrochemický potenciál, pH…</a:t>
            </a:r>
          </a:p>
          <a:p>
            <a:pPr algn="just"/>
            <a:endParaRPr lang="cs-CZ" dirty="0">
              <a:solidFill>
                <a:schemeClr val="tx1"/>
              </a:solidFill>
            </a:endParaRPr>
          </a:p>
          <a:p>
            <a:pPr algn="just"/>
            <a:r>
              <a:rPr lang="cs-CZ" dirty="0">
                <a:solidFill>
                  <a:schemeClr val="tx1"/>
                </a:solidFill>
              </a:rPr>
              <a:t>V PSP jsou zastoupeny více než 80-ti %. Patří sem kovy alkalické a kovy alkalických zemin a  prvky umístěné </a:t>
            </a:r>
            <a:r>
              <a:rPr lang="cs-CZ" u="sng" dirty="0">
                <a:solidFill>
                  <a:schemeClr val="tx1"/>
                </a:solidFill>
              </a:rPr>
              <a:t>nalevo</a:t>
            </a:r>
            <a:r>
              <a:rPr lang="cs-CZ" dirty="0">
                <a:solidFill>
                  <a:schemeClr val="tx1"/>
                </a:solidFill>
              </a:rPr>
              <a:t> od pomyslné úhlopříčky spojující prvky bór – astat. Všechny mají silnější nebo slabší kovový charakter.</a:t>
            </a:r>
            <a:r>
              <a:rPr lang="cs-CZ" dirty="0"/>
              <a:t> </a:t>
            </a:r>
          </a:p>
          <a:p>
            <a:pPr algn="just"/>
            <a:r>
              <a:rPr lang="cs-CZ" dirty="0">
                <a:solidFill>
                  <a:schemeClr val="tx1"/>
                </a:solidFill>
              </a:rPr>
              <a:t>Vedle prvků s typickým kovovým a nekovovým charakterem existuje skupina prvků, které tvoří přechod mezi těmito skupinami. Jsou to tzv. </a:t>
            </a:r>
            <a:r>
              <a:rPr lang="cs-CZ" u="sng" dirty="0">
                <a:solidFill>
                  <a:schemeClr val="tx1"/>
                </a:solidFill>
              </a:rPr>
              <a:t>polokovy.</a:t>
            </a:r>
            <a:r>
              <a:rPr lang="cs-CZ" dirty="0">
                <a:solidFill>
                  <a:schemeClr val="tx1"/>
                </a:solidFill>
              </a:rPr>
              <a:t> V PSP se nacházejí </a:t>
            </a:r>
            <a:r>
              <a:rPr lang="cs-CZ" u="sng" dirty="0">
                <a:solidFill>
                  <a:schemeClr val="tx1"/>
                </a:solidFill>
              </a:rPr>
              <a:t>podél</a:t>
            </a:r>
            <a:r>
              <a:rPr lang="cs-CZ" dirty="0">
                <a:solidFill>
                  <a:schemeClr val="tx1"/>
                </a:solidFill>
              </a:rPr>
              <a:t> úhlopříčky bor – astat a patří tam zejména prvky germanium, arsen, antimon, bismut, selen a tellur. Na rozdíl od kovů jsou křehké a mají malou elektrickou vodivost, která s rostoucí teplotou stoupá (rozdíl od kovů). Jsou málo kujné.</a:t>
            </a:r>
          </a:p>
          <a:p>
            <a:pPr algn="just"/>
            <a:endParaRPr lang="cs-CZ" dirty="0">
              <a:solidFill>
                <a:schemeClr val="tx1"/>
              </a:solidFill>
            </a:endParaRPr>
          </a:p>
          <a:p>
            <a:pPr algn="just"/>
            <a:endParaRPr lang="cs-CZ" dirty="0"/>
          </a:p>
        </p:txBody>
      </p:sp>
    </p:spTree>
    <p:extLst>
      <p:ext uri="{BB962C8B-B14F-4D97-AF65-F5344CB8AC3E}">
        <p14:creationId xmlns:p14="http://schemas.microsoft.com/office/powerpoint/2010/main" val="3947208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xmlns="" id="{125FC194-5C2E-4F14-9BD2-6CF14EB9F586}"/>
              </a:ext>
            </a:extLst>
          </p:cNvPr>
          <p:cNvSpPr>
            <a:spLocks noGrp="1"/>
          </p:cNvSpPr>
          <p:nvPr>
            <p:ph type="subTitle" idx="1"/>
          </p:nvPr>
        </p:nvSpPr>
        <p:spPr>
          <a:xfrm>
            <a:off x="343000" y="3992116"/>
            <a:ext cx="7592888" cy="2639144"/>
          </a:xfrm>
        </p:spPr>
        <p:txBody>
          <a:bodyPr>
            <a:normAutofit fontScale="85000" lnSpcReduction="10000"/>
          </a:bodyPr>
          <a:lstStyle/>
          <a:p>
            <a:pPr algn="just"/>
            <a:r>
              <a:rPr lang="cs-CZ" sz="3600" dirty="0">
                <a:solidFill>
                  <a:schemeClr val="tx1"/>
                </a:solidFill>
              </a:rPr>
              <a:t>Literatura:</a:t>
            </a:r>
          </a:p>
          <a:p>
            <a:pPr algn="just"/>
            <a:r>
              <a:rPr lang="cs-CZ" sz="3600" dirty="0">
                <a:solidFill>
                  <a:schemeClr val="tx1"/>
                </a:solidFill>
              </a:rPr>
              <a:t>Duchek, Šmídová: Chemie</a:t>
            </a:r>
          </a:p>
          <a:p>
            <a:pPr algn="just"/>
            <a:r>
              <a:rPr lang="cs-CZ" sz="3600" dirty="0">
                <a:solidFill>
                  <a:schemeClr val="tx1"/>
                </a:solidFill>
              </a:rPr>
              <a:t>Duchek, Šmídová: Řešené příklady z chemie</a:t>
            </a:r>
          </a:p>
          <a:p>
            <a:pPr algn="just"/>
            <a:r>
              <a:rPr lang="cs-CZ" sz="3600" dirty="0">
                <a:solidFill>
                  <a:schemeClr val="tx1"/>
                </a:solidFill>
              </a:rPr>
              <a:t>http:// portal.zcu.cz</a:t>
            </a:r>
          </a:p>
          <a:p>
            <a:pPr algn="just"/>
            <a:r>
              <a:rPr lang="cs-CZ" sz="3600" dirty="0">
                <a:solidFill>
                  <a:schemeClr val="tx1"/>
                </a:solidFill>
              </a:rPr>
              <a:t>http:// www.chemie.zcu.cz</a:t>
            </a:r>
          </a:p>
          <a:p>
            <a:endParaRPr lang="cs-CZ" dirty="0"/>
          </a:p>
        </p:txBody>
      </p:sp>
      <p:sp>
        <p:nvSpPr>
          <p:cNvPr id="5" name="TextovéPole 4">
            <a:extLst>
              <a:ext uri="{FF2B5EF4-FFF2-40B4-BE49-F238E27FC236}">
                <a16:creationId xmlns:a16="http://schemas.microsoft.com/office/drawing/2014/main" xmlns="" id="{130756D1-7BAF-43D6-B824-47F3585E52E5}"/>
              </a:ext>
            </a:extLst>
          </p:cNvPr>
          <p:cNvSpPr txBox="1"/>
          <p:nvPr/>
        </p:nvSpPr>
        <p:spPr>
          <a:xfrm>
            <a:off x="323528" y="862444"/>
            <a:ext cx="8280920" cy="646331"/>
          </a:xfrm>
          <a:prstGeom prst="rect">
            <a:avLst/>
          </a:prstGeom>
          <a:noFill/>
        </p:spPr>
        <p:txBody>
          <a:bodyPr wrap="square">
            <a:spAutoFit/>
          </a:bodyPr>
          <a:lstStyle/>
          <a:p>
            <a:pPr algn="ctr"/>
            <a:r>
              <a:rPr lang="cs-CZ" sz="3600" b="1" dirty="0">
                <a:solidFill>
                  <a:srgbClr val="FF0000"/>
                </a:solidFill>
              </a:rPr>
              <a:t>ÚVOD DO MATERIÁLOVÉ CHEMIE</a:t>
            </a:r>
            <a:endParaRPr lang="cs-CZ" sz="3600" dirty="0"/>
          </a:p>
        </p:txBody>
      </p:sp>
      <p:sp>
        <p:nvSpPr>
          <p:cNvPr id="9" name="TextovéPole 8">
            <a:extLst>
              <a:ext uri="{FF2B5EF4-FFF2-40B4-BE49-F238E27FC236}">
                <a16:creationId xmlns:a16="http://schemas.microsoft.com/office/drawing/2014/main" xmlns="" id="{2FD3BDA7-C5EC-4C54-BF90-0B61C0C2C52A}"/>
              </a:ext>
            </a:extLst>
          </p:cNvPr>
          <p:cNvSpPr txBox="1"/>
          <p:nvPr/>
        </p:nvSpPr>
        <p:spPr>
          <a:xfrm>
            <a:off x="827584" y="1916832"/>
            <a:ext cx="6228184" cy="1569660"/>
          </a:xfrm>
          <a:prstGeom prst="rect">
            <a:avLst/>
          </a:prstGeom>
          <a:noFill/>
        </p:spPr>
        <p:txBody>
          <a:bodyPr wrap="square">
            <a:spAutoFit/>
          </a:bodyPr>
          <a:lstStyle/>
          <a:p>
            <a:r>
              <a:rPr lang="cs-CZ" sz="3200" b="1" dirty="0"/>
              <a:t>ZČU PLZEŇ – FST – KMM</a:t>
            </a:r>
          </a:p>
          <a:p>
            <a:r>
              <a:rPr lang="cs-CZ" sz="3200" b="1" dirty="0"/>
              <a:t>Doc. Ing. Pavel Francisko, Ph.D.</a:t>
            </a:r>
          </a:p>
          <a:p>
            <a:r>
              <a:rPr lang="cs-CZ" sz="3200" b="1" dirty="0"/>
              <a:t>francisp@kmm.zcu.cz</a:t>
            </a:r>
          </a:p>
        </p:txBody>
      </p:sp>
    </p:spTree>
    <p:extLst>
      <p:ext uri="{BB962C8B-B14F-4D97-AF65-F5344CB8AC3E}">
        <p14:creationId xmlns:p14="http://schemas.microsoft.com/office/powerpoint/2010/main" val="4138259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88640"/>
            <a:ext cx="8784976" cy="6552728"/>
          </a:xfrm>
        </p:spPr>
        <p:txBody>
          <a:bodyPr wrap="square" tIns="36000" bIns="36000" anchor="ctr" anchorCtr="0">
            <a:normAutofit fontScale="77500" lnSpcReduction="20000"/>
          </a:bodyPr>
          <a:lstStyle/>
          <a:p>
            <a:pPr marL="0" indent="0" algn="just">
              <a:spcBef>
                <a:spcPts val="0"/>
              </a:spcBef>
              <a:buNone/>
            </a:pPr>
            <a:r>
              <a:rPr lang="cs-CZ" dirty="0"/>
              <a:t>Mezi významnější skupiny kovů v PSP patří:</a:t>
            </a:r>
          </a:p>
          <a:p>
            <a:pPr marL="0" indent="0" algn="just">
              <a:spcBef>
                <a:spcPts val="0"/>
              </a:spcBef>
              <a:buNone/>
            </a:pPr>
            <a:r>
              <a:rPr lang="cs-CZ" u="sng" dirty="0"/>
              <a:t>1/ </a:t>
            </a:r>
            <a:r>
              <a:rPr lang="cs-CZ" i="1" u="sng" dirty="0"/>
              <a:t>kovy alkalické</a:t>
            </a:r>
            <a:r>
              <a:rPr lang="cs-CZ" u="sng" dirty="0"/>
              <a:t> </a:t>
            </a:r>
            <a:r>
              <a:rPr lang="cs-CZ" dirty="0"/>
              <a:t>– jsou prvky I. hlavní podskupiny (bez vodíku), označované krátce </a:t>
            </a:r>
            <a:r>
              <a:rPr lang="cs-CZ" b="1" dirty="0"/>
              <a:t>s</a:t>
            </a:r>
            <a:r>
              <a:rPr lang="cs-CZ" b="1" baseline="30000" dirty="0"/>
              <a:t>1</a:t>
            </a:r>
            <a:r>
              <a:rPr lang="cs-CZ" b="1" dirty="0"/>
              <a:t> – prvky</a:t>
            </a:r>
            <a:r>
              <a:rPr lang="cs-CZ" dirty="0"/>
              <a:t>; jejich elektronová konfigurace valenčních elektronů je </a:t>
            </a:r>
            <a:r>
              <a:rPr lang="cs-CZ" b="1" dirty="0"/>
              <a:t>ns</a:t>
            </a:r>
            <a:r>
              <a:rPr lang="cs-CZ" b="1" baseline="30000" dirty="0"/>
              <a:t>1</a:t>
            </a:r>
            <a:r>
              <a:rPr lang="cs-CZ" dirty="0"/>
              <a:t>, jsou to Li, Na, K, Rb, Cs a Fr.</a:t>
            </a:r>
          </a:p>
          <a:p>
            <a:pPr marL="0" indent="0" algn="just">
              <a:spcBef>
                <a:spcPts val="0"/>
              </a:spcBef>
              <a:buNone/>
            </a:pPr>
            <a:r>
              <a:rPr lang="cs-CZ" u="sng" dirty="0"/>
              <a:t>2/ </a:t>
            </a:r>
            <a:r>
              <a:rPr lang="cs-CZ" i="1" u="sng" dirty="0"/>
              <a:t>hořčík a kovy alkalických zemin</a:t>
            </a:r>
            <a:r>
              <a:rPr lang="cs-CZ" u="sng" dirty="0"/>
              <a:t> </a:t>
            </a:r>
            <a:r>
              <a:rPr lang="cs-CZ" dirty="0"/>
              <a:t>– jsou prvky II. hlavní podskupiny, </a:t>
            </a:r>
            <a:r>
              <a:rPr lang="cs-CZ" b="1" dirty="0"/>
              <a:t>s</a:t>
            </a:r>
            <a:r>
              <a:rPr lang="cs-CZ" b="1" baseline="30000" dirty="0"/>
              <a:t>2</a:t>
            </a:r>
            <a:r>
              <a:rPr lang="cs-CZ" b="1" dirty="0"/>
              <a:t> – prvky</a:t>
            </a:r>
            <a:r>
              <a:rPr lang="cs-CZ" dirty="0"/>
              <a:t>; jejich elektronová konfigurace valenčních elektronů je </a:t>
            </a:r>
            <a:r>
              <a:rPr lang="cs-CZ" b="1" dirty="0"/>
              <a:t>ns</a:t>
            </a:r>
            <a:r>
              <a:rPr lang="cs-CZ" b="1" baseline="30000" dirty="0"/>
              <a:t>2</a:t>
            </a:r>
            <a:r>
              <a:rPr lang="cs-CZ" b="1" dirty="0"/>
              <a:t>, </a:t>
            </a:r>
            <a:r>
              <a:rPr lang="cs-CZ" dirty="0"/>
              <a:t>jsou to Mg a Ca, Sr, Ba a  Ra.</a:t>
            </a:r>
          </a:p>
          <a:p>
            <a:pPr marL="0" indent="0" algn="just">
              <a:spcBef>
                <a:spcPts val="0"/>
              </a:spcBef>
              <a:buNone/>
            </a:pPr>
            <a:r>
              <a:rPr lang="cs-CZ" u="sng" dirty="0"/>
              <a:t>3/ </a:t>
            </a:r>
            <a:r>
              <a:rPr lang="cs-CZ" i="1" u="sng" dirty="0"/>
              <a:t>kovy přechodné</a:t>
            </a:r>
            <a:r>
              <a:rPr lang="cs-CZ" u="sng" dirty="0"/>
              <a:t> </a:t>
            </a:r>
            <a:r>
              <a:rPr lang="cs-CZ" dirty="0"/>
              <a:t>– jsou prvky I. až VIII. vedlejší podskupiny, zvané </a:t>
            </a:r>
            <a:r>
              <a:rPr lang="cs-CZ" b="1" dirty="0"/>
              <a:t>d – prvky</a:t>
            </a:r>
            <a:r>
              <a:rPr lang="cs-CZ" dirty="0"/>
              <a:t>; jejich elektronová konfigurace valenčních elektronů je </a:t>
            </a:r>
            <a:r>
              <a:rPr lang="cs-CZ" b="1" dirty="0"/>
              <a:t>(n-1)d</a:t>
            </a:r>
            <a:r>
              <a:rPr lang="cs-CZ" b="1" baseline="30000" dirty="0"/>
              <a:t>1 až 10</a:t>
            </a:r>
            <a:r>
              <a:rPr lang="cs-CZ" b="1" dirty="0"/>
              <a:t> ns</a:t>
            </a:r>
            <a:r>
              <a:rPr lang="cs-CZ" b="1" baseline="30000" dirty="0"/>
              <a:t>2</a:t>
            </a:r>
            <a:r>
              <a:rPr lang="cs-CZ" dirty="0"/>
              <a:t>.</a:t>
            </a:r>
          </a:p>
          <a:p>
            <a:pPr marL="0" indent="0" algn="just">
              <a:spcBef>
                <a:spcPts val="0"/>
              </a:spcBef>
              <a:buNone/>
            </a:pPr>
            <a:r>
              <a:rPr lang="cs-CZ" u="sng" dirty="0"/>
              <a:t>4/ </a:t>
            </a:r>
            <a:r>
              <a:rPr lang="cs-CZ" i="1" u="sng" dirty="0"/>
              <a:t>kovy vnitřně přechodné</a:t>
            </a:r>
            <a:r>
              <a:rPr lang="cs-CZ" u="sng" dirty="0"/>
              <a:t> </a:t>
            </a:r>
            <a:r>
              <a:rPr lang="cs-CZ" dirty="0"/>
              <a:t>– jsou umístěny ve III. vedlejší podskupině za lanthanem a aktiniem. Zaplňují orbital (</a:t>
            </a:r>
            <a:r>
              <a:rPr lang="cs-CZ" b="1" dirty="0"/>
              <a:t>n–2)f </a:t>
            </a:r>
            <a:r>
              <a:rPr lang="cs-CZ" dirty="0"/>
              <a:t>jedním až 14 elektrony, proto se označují zjednodušeně jako           </a:t>
            </a:r>
            <a:r>
              <a:rPr lang="cs-CZ" b="1" dirty="0"/>
              <a:t>f – prvky</a:t>
            </a:r>
            <a:r>
              <a:rPr lang="cs-CZ" dirty="0"/>
              <a:t>. Valenční elektrony jsou v orbitalech </a:t>
            </a:r>
            <a:r>
              <a:rPr lang="cs-CZ" b="1" dirty="0"/>
              <a:t>(n-2)f</a:t>
            </a:r>
            <a:r>
              <a:rPr lang="cs-CZ" dirty="0"/>
              <a:t> a</a:t>
            </a:r>
            <a:r>
              <a:rPr lang="cs-CZ" b="1" dirty="0"/>
              <a:t> ns</a:t>
            </a:r>
            <a:r>
              <a:rPr lang="cs-CZ" dirty="0"/>
              <a:t>, u některých také ještě v orbitalu </a:t>
            </a:r>
            <a:r>
              <a:rPr lang="cs-CZ" b="1" dirty="0"/>
              <a:t>(n-1)d</a:t>
            </a:r>
            <a:r>
              <a:rPr lang="cs-CZ" dirty="0"/>
              <a:t>.</a:t>
            </a:r>
          </a:p>
          <a:p>
            <a:pPr lvl="0" algn="just">
              <a:spcBef>
                <a:spcPts val="0"/>
              </a:spcBef>
            </a:pPr>
            <a:r>
              <a:rPr lang="cs-CZ" u="sng" dirty="0"/>
              <a:t>lanthanoidy</a:t>
            </a:r>
            <a:r>
              <a:rPr lang="cs-CZ" dirty="0"/>
              <a:t> – prvky následující za lanthanem (La), jejich protonové číslo je Z = 58 (cer) až Z = 71(lutecium). Zaplňují orbital </a:t>
            </a:r>
            <a:r>
              <a:rPr lang="cs-CZ" b="1" dirty="0"/>
              <a:t>4f</a:t>
            </a:r>
            <a:r>
              <a:rPr lang="cs-CZ" dirty="0"/>
              <a:t> </a:t>
            </a:r>
            <a:r>
              <a:rPr lang="cs-CZ" i="1" dirty="0"/>
              <a:t>jedním až 14 elektrony</a:t>
            </a:r>
            <a:r>
              <a:rPr lang="cs-CZ" dirty="0"/>
              <a:t>.</a:t>
            </a:r>
          </a:p>
          <a:p>
            <a:pPr lvl="0" algn="just">
              <a:spcBef>
                <a:spcPts val="0"/>
              </a:spcBef>
            </a:pPr>
            <a:r>
              <a:rPr lang="cs-CZ" u="sng" dirty="0"/>
              <a:t>aktinoidy</a:t>
            </a:r>
            <a:r>
              <a:rPr lang="cs-CZ" dirty="0"/>
              <a:t> – prvky následující v PSP po aktiniu (Ac). Jejich protonové číslo Z = 90 (thorium) až Z = 103 (lawrencium). Zaplňují orbital </a:t>
            </a:r>
            <a:r>
              <a:rPr lang="cs-CZ" b="1" dirty="0"/>
              <a:t>5f</a:t>
            </a:r>
            <a:r>
              <a:rPr lang="cs-CZ" dirty="0"/>
              <a:t> rovněž </a:t>
            </a:r>
            <a:r>
              <a:rPr lang="cs-CZ" i="1" dirty="0"/>
              <a:t>jedním až 14 elektrony</a:t>
            </a:r>
            <a:r>
              <a:rPr lang="cs-CZ" dirty="0"/>
              <a:t>.</a:t>
            </a:r>
          </a:p>
        </p:txBody>
      </p:sp>
    </p:spTree>
    <p:extLst>
      <p:ext uri="{BB962C8B-B14F-4D97-AF65-F5344CB8AC3E}">
        <p14:creationId xmlns:p14="http://schemas.microsoft.com/office/powerpoint/2010/main" val="8578408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552728"/>
          </a:xfrm>
        </p:spPr>
        <p:txBody>
          <a:bodyPr>
            <a:normAutofit fontScale="85000" lnSpcReduction="20000"/>
          </a:bodyPr>
          <a:lstStyle/>
          <a:p>
            <a:pPr marL="0" indent="0" algn="just">
              <a:buNone/>
            </a:pPr>
            <a:r>
              <a:rPr lang="cs-CZ" dirty="0"/>
              <a:t>Všechny charakteristické vlastnosti kovů podmiňuje povaha jejich vazeb a krystalové struktury. </a:t>
            </a:r>
          </a:p>
          <a:p>
            <a:pPr marL="0" indent="0" algn="just">
              <a:buNone/>
            </a:pPr>
            <a:r>
              <a:rPr lang="cs-CZ" dirty="0"/>
              <a:t>Nízký počet valenčních elektronů neumožňuje vytvářet v krystalické mřížce lokalizované elektronové páry (chemické vazby), naopak elektrony jsou nelokalizované. </a:t>
            </a:r>
          </a:p>
          <a:p>
            <a:pPr marL="0" indent="0" algn="just">
              <a:buNone/>
            </a:pPr>
            <a:r>
              <a:rPr lang="cs-CZ" dirty="0"/>
              <a:t>Proto ionizační energie a elektronegativita kovů je nízká.</a:t>
            </a:r>
          </a:p>
          <a:p>
            <a:pPr marL="0" indent="0" algn="just">
              <a:buNone/>
            </a:pPr>
            <a:r>
              <a:rPr lang="cs-CZ" dirty="0"/>
              <a:t>To umožňuje vytváření prostorové krystalické mřížky s </a:t>
            </a:r>
            <a:r>
              <a:rPr lang="cs-CZ" u="sng" dirty="0"/>
              <a:t>kovovou vazbou</a:t>
            </a:r>
            <a:r>
              <a:rPr lang="cs-CZ" dirty="0"/>
              <a:t>. </a:t>
            </a:r>
          </a:p>
          <a:p>
            <a:pPr marL="0" indent="0" algn="just">
              <a:buNone/>
            </a:pPr>
            <a:r>
              <a:rPr lang="cs-CZ" dirty="0"/>
              <a:t>Kovovou vazbou rozumíme soudržné síly, působící mezi kovovými kationty, tvořícími kovovou mřížku, a volnými delokalizovanými valenčními elektrony (tvoří tzv. elektronový mrak nebo-li </a:t>
            </a:r>
            <a:r>
              <a:rPr lang="cs-CZ" i="1" dirty="0"/>
              <a:t>elektronový plyn</a:t>
            </a:r>
            <a:r>
              <a:rPr lang="cs-CZ" dirty="0"/>
              <a:t>), </a:t>
            </a:r>
            <a:r>
              <a:rPr lang="cs-CZ" u="sng" dirty="0"/>
              <a:t>rovnoměrně</a:t>
            </a:r>
            <a:r>
              <a:rPr lang="cs-CZ" dirty="0"/>
              <a:t> rozptýlenými v mřížce. Tuto vazbu je možno z hlediska novějších teorií chemické vazby považovat ze extrémní případ </a:t>
            </a:r>
            <a:r>
              <a:rPr lang="cs-CZ" u="sng" dirty="0"/>
              <a:t>delokalizované</a:t>
            </a:r>
            <a:r>
              <a:rPr lang="cs-CZ" dirty="0"/>
              <a:t> vazby.</a:t>
            </a:r>
          </a:p>
          <a:p>
            <a:pPr marL="0" indent="0" algn="just">
              <a:buNone/>
            </a:pPr>
            <a:r>
              <a:rPr lang="cs-CZ" dirty="0"/>
              <a:t>Mírou pevnosti kovové vazby je atomizační teplo ∆H°</a:t>
            </a:r>
            <a:r>
              <a:rPr lang="cs-CZ" baseline="-25000" dirty="0"/>
              <a:t>at</a:t>
            </a:r>
            <a:r>
              <a:rPr lang="cs-CZ" dirty="0"/>
              <a:t>. Je to teplo potřebné k přeměně tuhého kovu na izolované atomy v plynném stavu za standardních podmínek. </a:t>
            </a:r>
          </a:p>
          <a:p>
            <a:endParaRPr lang="cs-CZ" dirty="0"/>
          </a:p>
          <a:p>
            <a:endParaRPr lang="cs-CZ" dirty="0"/>
          </a:p>
        </p:txBody>
      </p:sp>
    </p:spTree>
    <p:extLst>
      <p:ext uri="{BB962C8B-B14F-4D97-AF65-F5344CB8AC3E}">
        <p14:creationId xmlns:p14="http://schemas.microsoft.com/office/powerpoint/2010/main" val="90341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260648"/>
            <a:ext cx="8928992" cy="6336704"/>
          </a:xfrm>
        </p:spPr>
        <p:txBody>
          <a:bodyPr>
            <a:normAutofit fontScale="85000" lnSpcReduction="20000"/>
          </a:bodyPr>
          <a:lstStyle/>
          <a:p>
            <a:pPr marL="0" indent="0">
              <a:buNone/>
            </a:pPr>
            <a:r>
              <a:rPr lang="cs-CZ" b="1" dirty="0"/>
              <a:t>Fyzikální vlastnosti kovů</a:t>
            </a:r>
            <a:endParaRPr lang="cs-CZ" dirty="0"/>
          </a:p>
          <a:p>
            <a:pPr marL="0" indent="0" algn="just">
              <a:buNone/>
            </a:pPr>
            <a:r>
              <a:rPr lang="cs-CZ" dirty="0"/>
              <a:t>Povaha, pevnost a charakter kovové vazby podmiňují řadu fyzikálních vlastnosti. </a:t>
            </a:r>
          </a:p>
          <a:p>
            <a:pPr lvl="0" algn="just"/>
            <a:r>
              <a:rPr lang="cs-CZ" i="1" dirty="0">
                <a:solidFill>
                  <a:schemeClr val="accent2">
                    <a:lumMod val="75000"/>
                  </a:schemeClr>
                </a:solidFill>
              </a:rPr>
              <a:t>Krystalová struktura kovů </a:t>
            </a:r>
            <a:r>
              <a:rPr lang="cs-CZ" dirty="0"/>
              <a:t>– vyplývá z možnosti nejtěsnějšího uspořádání „kulovitých“ atomů v prostoru. Proto kovy krystalizují nejčastěji v </a:t>
            </a:r>
            <a:r>
              <a:rPr lang="cs-CZ" u="sng" dirty="0"/>
              <a:t>soustavě krychlové</a:t>
            </a:r>
            <a:r>
              <a:rPr lang="cs-CZ" dirty="0"/>
              <a:t> s plošně centrovanou mřížkou /např. Cu, Ag, Au/ a v </a:t>
            </a:r>
            <a:r>
              <a:rPr lang="cs-CZ" u="sng" dirty="0"/>
              <a:t>soustavě šesterečné</a:t>
            </a:r>
            <a:r>
              <a:rPr lang="cs-CZ" dirty="0"/>
              <a:t> /např. Mg, Zn, Cd/. Obě soustavy mají koordinační číslo 12. Menši část kovů krystalizuje v soustavě krychlové s prostorově centrovanou mřížkou s koordinačním číslem 8 + 6 s méně těsným uspořádáním atomů /např. Li, Na, K, W/. </a:t>
            </a:r>
          </a:p>
          <a:p>
            <a:pPr lvl="0" algn="just"/>
            <a:r>
              <a:rPr lang="cs-CZ" i="1" dirty="0">
                <a:solidFill>
                  <a:schemeClr val="accent2">
                    <a:lumMod val="75000"/>
                  </a:schemeClr>
                </a:solidFill>
              </a:rPr>
              <a:t>Elektrická a tepelná vodivost</a:t>
            </a:r>
            <a:r>
              <a:rPr lang="cs-CZ" dirty="0">
                <a:solidFill>
                  <a:schemeClr val="accent2">
                    <a:lumMod val="75000"/>
                  </a:schemeClr>
                </a:solidFill>
              </a:rPr>
              <a:t> </a:t>
            </a:r>
            <a:r>
              <a:rPr lang="cs-CZ" dirty="0"/>
              <a:t>– je umožněna přítomností delokalizovaných elektronů v kovové mřížce. Elektrická vodivost je závislá na teplotě /s rostoucí teplotou klesá/ a na přítomností nečistot. Mezi nejlepší elektricky i tepelně vodivé kovy patří Ag, Au, Cu, Al a kovy alkalické, mezi špatné elektrické vodiče patří např. olovo.</a:t>
            </a:r>
          </a:p>
          <a:p>
            <a:pPr marL="0" indent="0">
              <a:buNone/>
            </a:pPr>
            <a:endParaRPr lang="cs-CZ" dirty="0"/>
          </a:p>
        </p:txBody>
      </p:sp>
    </p:spTree>
    <p:extLst>
      <p:ext uri="{BB962C8B-B14F-4D97-AF65-F5344CB8AC3E}">
        <p14:creationId xmlns:p14="http://schemas.microsoft.com/office/powerpoint/2010/main" val="3986359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51520" y="260648"/>
            <a:ext cx="8784976" cy="6264696"/>
          </a:xfrm>
        </p:spPr>
        <p:txBody>
          <a:bodyPr>
            <a:normAutofit fontScale="85000" lnSpcReduction="10000"/>
          </a:bodyPr>
          <a:lstStyle/>
          <a:p>
            <a:pPr lvl="0" algn="just"/>
            <a:r>
              <a:rPr lang="cs-CZ" i="1" dirty="0">
                <a:solidFill>
                  <a:schemeClr val="accent2">
                    <a:lumMod val="75000"/>
                  </a:schemeClr>
                </a:solidFill>
              </a:rPr>
              <a:t>Kovový lesk</a:t>
            </a:r>
            <a:r>
              <a:rPr lang="cs-CZ" dirty="0">
                <a:solidFill>
                  <a:schemeClr val="accent2">
                    <a:lumMod val="75000"/>
                  </a:schemeClr>
                </a:solidFill>
              </a:rPr>
              <a:t> </a:t>
            </a:r>
            <a:r>
              <a:rPr lang="cs-CZ" dirty="0"/>
              <a:t>– je dán schopností absorbce (pohlcování) energie dopadajícího záření elektrony a zpětné emise záření o stejné vlnové délce. Tím se vysvětluje vysoká odrazivost /lesk/ kovů a jejich neprůhlednost.</a:t>
            </a:r>
          </a:p>
          <a:p>
            <a:pPr lvl="0" algn="just"/>
            <a:r>
              <a:rPr lang="cs-CZ" i="1" dirty="0">
                <a:solidFill>
                  <a:schemeClr val="accent2">
                    <a:lumMod val="75000"/>
                  </a:schemeClr>
                </a:solidFill>
              </a:rPr>
              <a:t>Fotoelektrická a termoiontová emise</a:t>
            </a:r>
            <a:r>
              <a:rPr lang="cs-CZ" dirty="0">
                <a:solidFill>
                  <a:schemeClr val="accent2">
                    <a:lumMod val="75000"/>
                  </a:schemeClr>
                </a:solidFill>
              </a:rPr>
              <a:t> </a:t>
            </a:r>
            <a:r>
              <a:rPr lang="cs-CZ" dirty="0"/>
              <a:t>– je uvolnění elektronů z kovu působením záření vhodné vlnové délky /fotoelektrický jev/ nebo účinkem vysokých teplot /tepelná emise/.</a:t>
            </a:r>
          </a:p>
          <a:p>
            <a:pPr lvl="0" algn="just"/>
            <a:r>
              <a:rPr lang="cs-CZ" i="1" dirty="0">
                <a:solidFill>
                  <a:schemeClr val="accent2">
                    <a:lumMod val="75000"/>
                  </a:schemeClr>
                </a:solidFill>
              </a:rPr>
              <a:t>Teplota tání a tvrdost</a:t>
            </a:r>
            <a:r>
              <a:rPr lang="cs-CZ" dirty="0">
                <a:solidFill>
                  <a:schemeClr val="accent2">
                    <a:lumMod val="75000"/>
                  </a:schemeClr>
                </a:solidFill>
              </a:rPr>
              <a:t> </a:t>
            </a:r>
            <a:r>
              <a:rPr lang="cs-CZ" dirty="0"/>
              <a:t>– jsou důsledkem pevnosti kovové vazby. Kovové prvky mají zpravidla vyšší bod tání než nekovy. Rozmezí jejich bodů tání je však velmi široké – od –38,9°C u rtuti až po 3410°C u wolframu. Rovněž tvrdost koků má značné rozpětí. V Mohsově stupnici tvrdosti má sodík stupeň 0,4, olovo 1,5, železo 4 až 5, chrom 9 (nejvyšší je stupeň tvrdost 10 – diamant).</a:t>
            </a:r>
          </a:p>
          <a:p>
            <a:pPr marL="0" indent="0">
              <a:buNone/>
            </a:pPr>
            <a:endParaRPr lang="cs-CZ" dirty="0"/>
          </a:p>
        </p:txBody>
      </p:sp>
    </p:spTree>
    <p:extLst>
      <p:ext uri="{BB962C8B-B14F-4D97-AF65-F5344CB8AC3E}">
        <p14:creationId xmlns:p14="http://schemas.microsoft.com/office/powerpoint/2010/main" val="2895016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856984" cy="6336704"/>
          </a:xfrm>
        </p:spPr>
        <p:txBody>
          <a:bodyPr>
            <a:normAutofit fontScale="85000" lnSpcReduction="20000"/>
          </a:bodyPr>
          <a:lstStyle/>
          <a:p>
            <a:pPr lvl="0" algn="just"/>
            <a:r>
              <a:rPr lang="cs-CZ" i="1" dirty="0">
                <a:solidFill>
                  <a:schemeClr val="accent2">
                    <a:lumMod val="75000"/>
                  </a:schemeClr>
                </a:solidFill>
              </a:rPr>
              <a:t>Hustota kovů</a:t>
            </a:r>
            <a:r>
              <a:rPr lang="cs-CZ" dirty="0">
                <a:solidFill>
                  <a:schemeClr val="accent2">
                    <a:lumMod val="75000"/>
                  </a:schemeClr>
                </a:solidFill>
              </a:rPr>
              <a:t> </a:t>
            </a:r>
            <a:r>
              <a:rPr lang="cs-CZ" dirty="0"/>
              <a:t>– je závislá částečně na velikosti atomů, ale hlavně na hmotnosti atomů a jejich uspořádání v krystalu. Proto hustota kovů je větší než hustota nekovů. Rozdíly mezi jednotlivými kovy jsou však značné. Největší hustoty mají rhenium, osmium, platina a iridium /20 až 22 g.cm</a:t>
            </a:r>
            <a:r>
              <a:rPr lang="cs-CZ" baseline="30000" dirty="0"/>
              <a:t>-3</a:t>
            </a:r>
            <a:r>
              <a:rPr lang="cs-CZ" dirty="0"/>
              <a:t>/ a jejich hodnoty jsou asi 2krát větší než u olova /ρ</a:t>
            </a:r>
            <a:r>
              <a:rPr lang="cs-CZ" baseline="-25000" dirty="0"/>
              <a:t>Pb</a:t>
            </a:r>
            <a:r>
              <a:rPr lang="cs-CZ" dirty="0"/>
              <a:t> = 11,34 g.cm</a:t>
            </a:r>
            <a:r>
              <a:rPr lang="cs-CZ" baseline="30000" dirty="0"/>
              <a:t>-3</a:t>
            </a:r>
            <a:r>
              <a:rPr lang="cs-CZ" dirty="0"/>
              <a:t>/. Nízké hodnoty hustoty mají např. kovy alkalické /ρ</a:t>
            </a:r>
            <a:r>
              <a:rPr lang="cs-CZ" baseline="-25000" dirty="0"/>
              <a:t>Li </a:t>
            </a:r>
            <a:r>
              <a:rPr lang="cs-CZ" dirty="0"/>
              <a:t>= 0,53 g.cm</a:t>
            </a:r>
            <a:r>
              <a:rPr lang="cs-CZ" baseline="30000" dirty="0"/>
              <a:t>-3</a:t>
            </a:r>
            <a:r>
              <a:rPr lang="cs-CZ" dirty="0"/>
              <a:t>, ρ</a:t>
            </a:r>
            <a:r>
              <a:rPr lang="cs-CZ" baseline="-25000" dirty="0"/>
              <a:t>Na </a:t>
            </a:r>
            <a:r>
              <a:rPr lang="cs-CZ" dirty="0"/>
              <a:t>= 0,971 g.cm</a:t>
            </a:r>
            <a:r>
              <a:rPr lang="cs-CZ" baseline="30000" dirty="0"/>
              <a:t>-3</a:t>
            </a:r>
            <a:r>
              <a:rPr lang="cs-CZ" dirty="0"/>
              <a:t>, ρ</a:t>
            </a:r>
            <a:r>
              <a:rPr lang="cs-CZ" baseline="-25000" dirty="0"/>
              <a:t>K</a:t>
            </a:r>
            <a:r>
              <a:rPr lang="cs-CZ" dirty="0"/>
              <a:t> = 0,862 g.cm</a:t>
            </a:r>
            <a:r>
              <a:rPr lang="cs-CZ" baseline="30000" dirty="0"/>
              <a:t>-3</a:t>
            </a:r>
            <a:r>
              <a:rPr lang="cs-CZ" dirty="0"/>
              <a:t>/. Podle hodnoty hustoty se někdy používá označení </a:t>
            </a:r>
            <a:r>
              <a:rPr lang="cs-CZ" u="sng" dirty="0"/>
              <a:t>lehké a těžké kovy</a:t>
            </a:r>
            <a:r>
              <a:rPr lang="cs-CZ" dirty="0"/>
              <a:t>. </a:t>
            </a:r>
          </a:p>
          <a:p>
            <a:pPr algn="just"/>
            <a:r>
              <a:rPr lang="cs-CZ" i="1" dirty="0">
                <a:solidFill>
                  <a:schemeClr val="accent2">
                    <a:lumMod val="75000"/>
                  </a:schemeClr>
                </a:solidFill>
              </a:rPr>
              <a:t>Kujnost a tažnost</a:t>
            </a:r>
            <a:r>
              <a:rPr lang="cs-CZ" dirty="0">
                <a:solidFill>
                  <a:schemeClr val="accent2">
                    <a:lumMod val="75000"/>
                  </a:schemeClr>
                </a:solidFill>
              </a:rPr>
              <a:t> </a:t>
            </a:r>
            <a:r>
              <a:rPr lang="cs-CZ" dirty="0"/>
              <a:t>– je důsledkem možnosti „klouzání“ jednotlivých atomových vrstev v mřížce po sobě bez narušení soudržnosti. Kujností a tažností vyniká zejména zlato, z něhož lze zhotovit folie o tloušťce 10</a:t>
            </a:r>
            <a:r>
              <a:rPr lang="cs-CZ" baseline="30000" dirty="0"/>
              <a:t>-4</a:t>
            </a:r>
            <a:r>
              <a:rPr lang="cs-CZ" dirty="0"/>
              <a:t> mm nebo z 1g lze vytáhnout drátek o délce 3 km. Cín nebo olovo se snadno dají zpracovat válcováním nebo lisováním na tenké folie /např. staniol u cínu, alobal u hliníku/ nebo plechy, případně trubky, tyče či dráty.</a:t>
            </a:r>
          </a:p>
        </p:txBody>
      </p:sp>
    </p:spTree>
    <p:extLst>
      <p:ext uri="{BB962C8B-B14F-4D97-AF65-F5344CB8AC3E}">
        <p14:creationId xmlns:p14="http://schemas.microsoft.com/office/powerpoint/2010/main" val="3019377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260648"/>
            <a:ext cx="8784976" cy="6336704"/>
          </a:xfrm>
        </p:spPr>
        <p:txBody>
          <a:bodyPr>
            <a:normAutofit fontScale="77500" lnSpcReduction="20000"/>
          </a:bodyPr>
          <a:lstStyle/>
          <a:p>
            <a:pPr marL="0" indent="0">
              <a:buNone/>
            </a:pPr>
            <a:r>
              <a:rPr lang="cs-CZ" b="1" dirty="0"/>
              <a:t>Chemické vlastnosti kovů</a:t>
            </a:r>
            <a:endParaRPr lang="cs-CZ" dirty="0"/>
          </a:p>
          <a:p>
            <a:pPr lvl="0" algn="just"/>
            <a:r>
              <a:rPr lang="cs-CZ" i="1" dirty="0">
                <a:solidFill>
                  <a:schemeClr val="accent6">
                    <a:lumMod val="50000"/>
                  </a:schemeClr>
                </a:solidFill>
              </a:rPr>
              <a:t>Nízké hodnoty elektronegativity</a:t>
            </a:r>
            <a:r>
              <a:rPr lang="cs-CZ" dirty="0">
                <a:solidFill>
                  <a:schemeClr val="accent6">
                    <a:lumMod val="50000"/>
                  </a:schemeClr>
                </a:solidFill>
              </a:rPr>
              <a:t> </a:t>
            </a:r>
            <a:r>
              <a:rPr lang="cs-CZ" dirty="0"/>
              <a:t>– jsou důsledkem slabých soudržných sil mezi jádrem atomu a valenčními elektrony. Jejich hodnoty jsou nejnižší u kovů I. a II. hlavní podskupiny / 0,7 - 1,2/, poněkud vyšších hodnot dosahují kovy ostatních hlavních podskupin a kovy vedlejších podskupin /1,2 - 2,2/.</a:t>
            </a:r>
          </a:p>
          <a:p>
            <a:pPr algn="just"/>
            <a:r>
              <a:rPr lang="cs-CZ" dirty="0"/>
              <a:t> </a:t>
            </a:r>
            <a:r>
              <a:rPr lang="cs-CZ" i="1" dirty="0">
                <a:solidFill>
                  <a:schemeClr val="accent6">
                    <a:lumMod val="50000"/>
                  </a:schemeClr>
                </a:solidFill>
              </a:rPr>
              <a:t>Nízké hodnoty ionizačních potenciálů </a:t>
            </a:r>
            <a:r>
              <a:rPr lang="cs-CZ" i="1" dirty="0"/>
              <a:t>(energie</a:t>
            </a:r>
            <a:r>
              <a:rPr lang="cs-CZ" dirty="0"/>
              <a:t>) – hodnoty první ionizační energie I</a:t>
            </a:r>
            <a:r>
              <a:rPr lang="cs-CZ" baseline="-25000" dirty="0"/>
              <a:t>1</a:t>
            </a:r>
            <a:r>
              <a:rPr lang="cs-CZ" dirty="0"/>
              <a:t> nepřesahují 1000 kJ.mol</a:t>
            </a:r>
            <a:r>
              <a:rPr lang="cs-CZ" baseline="30000" dirty="0"/>
              <a:t>-1</a:t>
            </a:r>
            <a:r>
              <a:rPr lang="cs-CZ" dirty="0"/>
              <a:t>.</a:t>
            </a:r>
            <a:r>
              <a:rPr lang="cs-CZ" i="1" dirty="0"/>
              <a:t> </a:t>
            </a:r>
          </a:p>
          <a:p>
            <a:pPr algn="just"/>
            <a:r>
              <a:rPr lang="cs-CZ" i="1" dirty="0">
                <a:solidFill>
                  <a:schemeClr val="accent6">
                    <a:lumMod val="50000"/>
                  </a:schemeClr>
                </a:solidFill>
              </a:rPr>
              <a:t>Redukční schopnosti kovů</a:t>
            </a:r>
            <a:r>
              <a:rPr lang="cs-CZ" dirty="0">
                <a:solidFill>
                  <a:schemeClr val="accent6">
                    <a:lumMod val="50000"/>
                  </a:schemeClr>
                </a:solidFill>
              </a:rPr>
              <a:t> </a:t>
            </a:r>
            <a:r>
              <a:rPr lang="cs-CZ" dirty="0"/>
              <a:t>– většina kovů má záporné hodnoty standardního elektrodového potenciálu E°. Kovy, jejichž hodnoty E° jsou kladné / E° &gt; 0/, se nazývají ušlechtilé a patří k ním např. Cu, Hg, Ag, Au. Hodnoty E° pro jednotlivé redoxní dvojice Me</a:t>
            </a:r>
            <a:r>
              <a:rPr lang="cs-CZ" baseline="30000" dirty="0"/>
              <a:t>n+</a:t>
            </a:r>
            <a:r>
              <a:rPr lang="cs-CZ" dirty="0"/>
              <a:t>/Me jsou seřazeny do řady zvané </a:t>
            </a:r>
            <a:r>
              <a:rPr lang="cs-CZ" i="1" dirty="0"/>
              <a:t>elektrochemická řada napětí kovů.</a:t>
            </a:r>
            <a:r>
              <a:rPr lang="cs-CZ" dirty="0"/>
              <a:t> </a:t>
            </a:r>
          </a:p>
          <a:p>
            <a:pPr marL="0" indent="0" algn="just">
              <a:buNone/>
            </a:pPr>
            <a:r>
              <a:rPr lang="cs-CZ" dirty="0"/>
              <a:t>     Z tohoto uspořádání vyplývá, že </a:t>
            </a:r>
            <a:r>
              <a:rPr lang="cs-CZ" i="1" dirty="0">
                <a:solidFill>
                  <a:srgbClr val="7030A0"/>
                </a:solidFill>
              </a:rPr>
              <a:t>čím je hodnota E° zápornější   </a:t>
            </a:r>
          </a:p>
          <a:p>
            <a:pPr marL="0" indent="0" algn="just">
              <a:buNone/>
            </a:pPr>
            <a:r>
              <a:rPr lang="cs-CZ" i="1" dirty="0">
                <a:solidFill>
                  <a:srgbClr val="7030A0"/>
                </a:solidFill>
              </a:rPr>
              <a:t>    /méně kladnější/, tím silnější jsou redukční schopnosti kovu</a:t>
            </a:r>
            <a:r>
              <a:rPr lang="cs-CZ" i="1" dirty="0"/>
              <a:t>.</a:t>
            </a:r>
            <a:r>
              <a:rPr lang="cs-CZ" dirty="0"/>
              <a:t>             </a:t>
            </a:r>
          </a:p>
          <a:p>
            <a:pPr marL="0" indent="0" algn="just">
              <a:buNone/>
            </a:pPr>
            <a:r>
              <a:rPr lang="cs-CZ" dirty="0"/>
              <a:t>    Kov se zápornějším E° může vytěsnit /vyredukovat/ z  roztoku </a:t>
            </a:r>
          </a:p>
          <a:p>
            <a:pPr marL="0" indent="0" algn="just">
              <a:buNone/>
            </a:pPr>
            <a:r>
              <a:rPr lang="cs-CZ" dirty="0"/>
              <a:t>    kov s kladnějším E°.</a:t>
            </a:r>
          </a:p>
          <a:p>
            <a:pPr algn="just"/>
            <a:endParaRPr lang="cs-CZ" dirty="0"/>
          </a:p>
          <a:p>
            <a:pPr algn="just"/>
            <a:endParaRPr lang="cs-CZ" dirty="0"/>
          </a:p>
          <a:p>
            <a:pPr algn="just"/>
            <a:endParaRPr lang="cs-CZ" dirty="0"/>
          </a:p>
        </p:txBody>
      </p:sp>
    </p:spTree>
    <p:extLst>
      <p:ext uri="{BB962C8B-B14F-4D97-AF65-F5344CB8AC3E}">
        <p14:creationId xmlns:p14="http://schemas.microsoft.com/office/powerpoint/2010/main" val="27690420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88640"/>
            <a:ext cx="8784976" cy="6480720"/>
          </a:xfrm>
        </p:spPr>
        <p:txBody>
          <a:bodyPr>
            <a:normAutofit fontScale="77500" lnSpcReduction="20000"/>
          </a:bodyPr>
          <a:lstStyle/>
          <a:p>
            <a:pPr algn="just"/>
            <a:r>
              <a:rPr lang="cs-CZ" i="1" dirty="0">
                <a:solidFill>
                  <a:schemeClr val="accent6">
                    <a:lumMod val="50000"/>
                  </a:schemeClr>
                </a:solidFill>
              </a:rPr>
              <a:t>Oxidační číslo</a:t>
            </a:r>
            <a:r>
              <a:rPr lang="cs-CZ" dirty="0">
                <a:solidFill>
                  <a:schemeClr val="accent6">
                    <a:lumMod val="50000"/>
                  </a:schemeClr>
                </a:solidFill>
              </a:rPr>
              <a:t> </a:t>
            </a:r>
            <a:r>
              <a:rPr lang="cs-CZ" dirty="0"/>
              <a:t>– </a:t>
            </a:r>
            <a:r>
              <a:rPr lang="cs-CZ" u="sng" dirty="0"/>
              <a:t>kovy</a:t>
            </a:r>
            <a:r>
              <a:rPr lang="cs-CZ" dirty="0"/>
              <a:t> ve sloučeninách tvoří kationty a </a:t>
            </a:r>
            <a:r>
              <a:rPr lang="cs-CZ" u="sng" dirty="0"/>
              <a:t>mají kladné oxidační číslo</a:t>
            </a:r>
            <a:r>
              <a:rPr lang="cs-CZ" dirty="0"/>
              <a:t>. Je to důsledek malé elektronegativity a tudíž značné elektropozitivity kovů. </a:t>
            </a:r>
          </a:p>
          <a:p>
            <a:pPr marL="0" indent="0" algn="just">
              <a:buNone/>
            </a:pPr>
            <a:r>
              <a:rPr lang="cs-CZ" dirty="0"/>
              <a:t>Některé kovy se vyskytují pouze v jednom oxidačním čísle, např. Na</a:t>
            </a:r>
            <a:r>
              <a:rPr lang="cs-CZ" baseline="30000" dirty="0"/>
              <a:t>+</a:t>
            </a:r>
            <a:r>
              <a:rPr lang="cs-CZ" dirty="0"/>
              <a:t>, K</a:t>
            </a:r>
            <a:r>
              <a:rPr lang="cs-CZ" baseline="30000" dirty="0"/>
              <a:t>+</a:t>
            </a:r>
            <a:r>
              <a:rPr lang="cs-CZ" dirty="0"/>
              <a:t>, Mg</a:t>
            </a:r>
            <a:r>
              <a:rPr lang="cs-CZ" baseline="30000" dirty="0"/>
              <a:t>II+</a:t>
            </a:r>
            <a:r>
              <a:rPr lang="cs-CZ" dirty="0"/>
              <a:t>, Ca</a:t>
            </a:r>
            <a:r>
              <a:rPr lang="cs-CZ" baseline="30000" dirty="0"/>
              <a:t>II+</a:t>
            </a:r>
            <a:r>
              <a:rPr lang="cs-CZ" dirty="0"/>
              <a:t>, Al</a:t>
            </a:r>
            <a:r>
              <a:rPr lang="cs-CZ" baseline="30000" dirty="0"/>
              <a:t>III+</a:t>
            </a:r>
            <a:r>
              <a:rPr lang="cs-CZ" dirty="0"/>
              <a:t>. </a:t>
            </a:r>
          </a:p>
          <a:p>
            <a:pPr marL="0" indent="0" algn="just">
              <a:buNone/>
            </a:pPr>
            <a:r>
              <a:rPr lang="cs-CZ" dirty="0"/>
              <a:t>Jiné kovy mohou tvořit i několik oxidačních stupňů, např. železo (Fe</a:t>
            </a:r>
            <a:r>
              <a:rPr lang="cs-CZ" baseline="30000" dirty="0"/>
              <a:t>II+</a:t>
            </a:r>
            <a:r>
              <a:rPr lang="cs-CZ" dirty="0"/>
              <a:t>, Fe</a:t>
            </a:r>
            <a:r>
              <a:rPr lang="cs-CZ" baseline="30000" dirty="0"/>
              <a:t>III+</a:t>
            </a:r>
            <a:r>
              <a:rPr lang="cs-CZ" dirty="0"/>
              <a:t>), měď (Cu</a:t>
            </a:r>
            <a:r>
              <a:rPr lang="cs-CZ" baseline="30000" dirty="0"/>
              <a:t>+</a:t>
            </a:r>
            <a:r>
              <a:rPr lang="cs-CZ" dirty="0"/>
              <a:t>,Cu</a:t>
            </a:r>
            <a:r>
              <a:rPr lang="cs-CZ" baseline="30000" dirty="0"/>
              <a:t>II+</a:t>
            </a:r>
            <a:r>
              <a:rPr lang="cs-CZ" dirty="0"/>
              <a:t>), olovo (Pb</a:t>
            </a:r>
            <a:r>
              <a:rPr lang="cs-CZ" baseline="30000" dirty="0"/>
              <a:t>II+</a:t>
            </a:r>
            <a:r>
              <a:rPr lang="cs-CZ" dirty="0"/>
              <a:t>, Pb</a:t>
            </a:r>
            <a:r>
              <a:rPr lang="cs-CZ" baseline="30000" dirty="0"/>
              <a:t>IV+</a:t>
            </a:r>
            <a:r>
              <a:rPr lang="cs-CZ" dirty="0"/>
              <a:t>), mangan (Mn</a:t>
            </a:r>
            <a:r>
              <a:rPr lang="cs-CZ" baseline="30000" dirty="0"/>
              <a:t>II+</a:t>
            </a:r>
            <a:r>
              <a:rPr lang="cs-CZ" dirty="0"/>
              <a:t>, Mn</a:t>
            </a:r>
            <a:r>
              <a:rPr lang="cs-CZ" baseline="30000" dirty="0"/>
              <a:t>III+</a:t>
            </a:r>
            <a:r>
              <a:rPr lang="cs-CZ" dirty="0"/>
              <a:t>, Mn</a:t>
            </a:r>
            <a:r>
              <a:rPr lang="cs-CZ" baseline="30000" dirty="0"/>
              <a:t>IV+</a:t>
            </a:r>
            <a:r>
              <a:rPr lang="cs-CZ" dirty="0"/>
              <a:t>, Mn</a:t>
            </a:r>
            <a:r>
              <a:rPr lang="cs-CZ" baseline="30000" dirty="0"/>
              <a:t>VI+</a:t>
            </a:r>
            <a:r>
              <a:rPr lang="cs-CZ" dirty="0"/>
              <a:t>, Mn</a:t>
            </a:r>
            <a:r>
              <a:rPr lang="cs-CZ" baseline="30000" dirty="0"/>
              <a:t>VII+</a:t>
            </a:r>
            <a:r>
              <a:rPr lang="cs-CZ" dirty="0"/>
              <a:t>). Stálost oxidačního čísla je různá u různých kovů. Vyplývá především z elektronové konfigurace kationtu a je často závislá na podmínkách (pH prostředí, teplota, povaha sloučeniny…).</a:t>
            </a:r>
          </a:p>
          <a:p>
            <a:pPr algn="just"/>
            <a:r>
              <a:rPr lang="cs-CZ" i="1" dirty="0">
                <a:solidFill>
                  <a:schemeClr val="accent6">
                    <a:lumMod val="50000"/>
                  </a:schemeClr>
                </a:solidFill>
              </a:rPr>
              <a:t>Reakce kovů s vodíkem a jinými nekovy</a:t>
            </a:r>
            <a:r>
              <a:rPr lang="cs-CZ" i="1" dirty="0"/>
              <a:t>.</a:t>
            </a:r>
            <a:r>
              <a:rPr lang="cs-CZ" dirty="0"/>
              <a:t> Kovy tvoří s vodíkem binární hydridy typu MeH</a:t>
            </a:r>
            <a:r>
              <a:rPr lang="cs-CZ" baseline="-25000" dirty="0"/>
              <a:t>x </a:t>
            </a:r>
            <a:r>
              <a:rPr lang="cs-CZ" dirty="0"/>
              <a:t>nebo Me</a:t>
            </a:r>
            <a:r>
              <a:rPr lang="cs-CZ" baseline="-25000" dirty="0"/>
              <a:t>m</a:t>
            </a:r>
            <a:r>
              <a:rPr lang="cs-CZ" dirty="0"/>
              <a:t>H</a:t>
            </a:r>
            <a:r>
              <a:rPr lang="cs-CZ" baseline="-25000" dirty="0"/>
              <a:t>n</a:t>
            </a:r>
            <a:r>
              <a:rPr lang="cs-CZ" dirty="0"/>
              <a:t>. Podle předpokládané povahy vazby a pro lepší přehled je dělíme do několika tříd:</a:t>
            </a:r>
          </a:p>
          <a:p>
            <a:pPr lvl="1" algn="just"/>
            <a:r>
              <a:rPr lang="cs-CZ" sz="3100" dirty="0"/>
              <a:t>iontové neboli solné hydridy – vznikají přímým slučováním kovu s plynným vodíkem při teplotě kolem 700° C. Jsou tvořeny kationty kovu a anionty vodíku H¯. Mezi ionty je vazba iontová. Do této skupiny patří hydridy kovů alkalických a kovů alkalických zemin.</a:t>
            </a:r>
          </a:p>
        </p:txBody>
      </p:sp>
    </p:spTree>
    <p:extLst>
      <p:ext uri="{BB962C8B-B14F-4D97-AF65-F5344CB8AC3E}">
        <p14:creationId xmlns:p14="http://schemas.microsoft.com/office/powerpoint/2010/main" val="3645430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260648"/>
            <a:ext cx="8712968" cy="6480720"/>
          </a:xfrm>
        </p:spPr>
        <p:txBody>
          <a:bodyPr>
            <a:normAutofit fontScale="85000" lnSpcReduction="20000"/>
          </a:bodyPr>
          <a:lstStyle/>
          <a:p>
            <a:pPr lvl="1"/>
            <a:r>
              <a:rPr lang="cs-CZ" dirty="0"/>
              <a:t>polymerní hydridy – představují přechod mezi iontovými a kovalentními hydridy (sloučeniny vodíku s nekovy). Tvoří polymery a předpokládá se, že obsahují vodíkové můstky. Řadíme zde hlavně hydrid beryllia BeH</a:t>
            </a:r>
            <a:r>
              <a:rPr lang="cs-CZ" baseline="-25000" dirty="0"/>
              <a:t>2 </a:t>
            </a:r>
            <a:r>
              <a:rPr lang="cs-CZ" dirty="0"/>
              <a:t>a hydrid hořčíku MgH</a:t>
            </a:r>
            <a:r>
              <a:rPr lang="cs-CZ" baseline="-25000" dirty="0"/>
              <a:t>2</a:t>
            </a:r>
            <a:r>
              <a:rPr lang="cs-CZ" dirty="0"/>
              <a:t>.</a:t>
            </a:r>
          </a:p>
          <a:p>
            <a:pPr lvl="1"/>
            <a:r>
              <a:rPr lang="cs-CZ" dirty="0"/>
              <a:t>hydridy přechodných kovů (kovové hydridy) – vazby mezi kovem a vodíkem mají charakter kovové vazby. Lze je považovat za specifický druh „slitin“ z vmezeřenými atomy vodíku (intersticiální hydridy). Vznikají absorbcí vodíku do krystalické struktury kovů. Jejich struktura a složení nejsou dnes ještě dostatečně známy. Hydridy této skupiny tvoří např. prvky podskupiny chrómu, železa, kobaltu a niklu.</a:t>
            </a:r>
          </a:p>
          <a:p>
            <a:pPr lvl="1"/>
            <a:r>
              <a:rPr lang="cs-CZ" dirty="0"/>
              <a:t>hydridy přechodného typu – jsou např. hydridy kovů podskupiny mědi a zinku. Jsou nestálé (kromě CuH), obtížně se připravují a některé pravděpodobně neexistují.</a:t>
            </a:r>
          </a:p>
          <a:p>
            <a:r>
              <a:rPr lang="cs-CZ" i="1" dirty="0">
                <a:solidFill>
                  <a:schemeClr val="accent6">
                    <a:lumMod val="50000"/>
                  </a:schemeClr>
                </a:solidFill>
              </a:rPr>
              <a:t>Reakce kovů s kyselinami </a:t>
            </a:r>
            <a:r>
              <a:rPr lang="cs-CZ" i="1" dirty="0"/>
              <a:t>- p</a:t>
            </a:r>
            <a:r>
              <a:rPr lang="cs-CZ" dirty="0"/>
              <a:t>růběh reakce určuje několik faktorů, např. hodnota E° kovu, povaha reagující kyseliny (např. její oxidační schopnosti), teplota, koncentrace kyseliny, vzájemný stechiometrický poměr kovu a reagující kyseliny a další.</a:t>
            </a:r>
          </a:p>
          <a:p>
            <a:endParaRPr lang="cs-CZ" dirty="0"/>
          </a:p>
        </p:txBody>
      </p:sp>
    </p:spTree>
    <p:extLst>
      <p:ext uri="{BB962C8B-B14F-4D97-AF65-F5344CB8AC3E}">
        <p14:creationId xmlns:p14="http://schemas.microsoft.com/office/powerpoint/2010/main" val="1556863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260648"/>
            <a:ext cx="8712968" cy="6264696"/>
          </a:xfrm>
        </p:spPr>
        <p:txBody>
          <a:bodyPr>
            <a:normAutofit fontScale="77500" lnSpcReduction="20000"/>
          </a:bodyPr>
          <a:lstStyle/>
          <a:p>
            <a:pPr marL="0" indent="0">
              <a:buNone/>
            </a:pPr>
            <a:r>
              <a:rPr lang="cs-CZ" dirty="0"/>
              <a:t>Kovy, jejichž E°&lt; 0 reagují s běžnými zředěnými kyselinami, které samy </a:t>
            </a:r>
            <a:r>
              <a:rPr lang="cs-CZ" i="1" dirty="0">
                <a:solidFill>
                  <a:srgbClr val="7030A0"/>
                </a:solidFill>
              </a:rPr>
              <a:t>nemají</a:t>
            </a:r>
            <a:r>
              <a:rPr lang="cs-CZ" dirty="0">
                <a:solidFill>
                  <a:srgbClr val="7030A0"/>
                </a:solidFill>
              </a:rPr>
              <a:t> </a:t>
            </a:r>
            <a:r>
              <a:rPr lang="cs-CZ" dirty="0"/>
              <a:t>oxidační schopnosti (HCl, zř. H</a:t>
            </a:r>
            <a:r>
              <a:rPr lang="cs-CZ" baseline="-25000" dirty="0"/>
              <a:t>2</a:t>
            </a:r>
            <a:r>
              <a:rPr lang="cs-CZ" dirty="0"/>
              <a:t>SO</a:t>
            </a:r>
            <a:r>
              <a:rPr lang="cs-CZ" baseline="-25000" dirty="0"/>
              <a:t>4</a:t>
            </a:r>
            <a:r>
              <a:rPr lang="cs-CZ" dirty="0"/>
              <a:t>), už za normální teploty a vytěsňují vodík, např.:</a:t>
            </a:r>
          </a:p>
          <a:p>
            <a:pPr marL="0" indent="0">
              <a:buNone/>
            </a:pPr>
            <a:r>
              <a:rPr lang="cs-CZ" dirty="0"/>
              <a:t>      Zn    +    H</a:t>
            </a:r>
            <a:r>
              <a:rPr lang="cs-CZ" baseline="-25000" dirty="0"/>
              <a:t>2</a:t>
            </a:r>
            <a:r>
              <a:rPr lang="cs-CZ" dirty="0"/>
              <a:t>SO</a:t>
            </a:r>
            <a:r>
              <a:rPr lang="cs-CZ" baseline="-25000" dirty="0"/>
              <a:t>4</a:t>
            </a:r>
            <a:r>
              <a:rPr lang="cs-CZ" dirty="0"/>
              <a:t> /zř./                       ZnSO</a:t>
            </a:r>
            <a:r>
              <a:rPr lang="cs-CZ" baseline="-25000" dirty="0"/>
              <a:t>4</a:t>
            </a:r>
            <a:r>
              <a:rPr lang="cs-CZ" dirty="0"/>
              <a:t>    +    H</a:t>
            </a:r>
            <a:r>
              <a:rPr lang="cs-CZ" baseline="-25000" dirty="0"/>
              <a:t>2</a:t>
            </a:r>
            <a:r>
              <a:rPr lang="cs-CZ" dirty="0"/>
              <a:t>   </a:t>
            </a:r>
          </a:p>
          <a:p>
            <a:pPr marL="0" indent="0">
              <a:buNone/>
            </a:pPr>
            <a:r>
              <a:rPr lang="cs-CZ" dirty="0"/>
              <a:t>      Fe    +    HCl  /zř./                           ZnCl</a:t>
            </a:r>
            <a:r>
              <a:rPr lang="cs-CZ" baseline="-25000" dirty="0"/>
              <a:t>2</a:t>
            </a:r>
            <a:r>
              <a:rPr lang="cs-CZ" dirty="0"/>
              <a:t>     +    H</a:t>
            </a:r>
            <a:r>
              <a:rPr lang="cs-CZ" baseline="-25000" dirty="0"/>
              <a:t>2</a:t>
            </a:r>
            <a:endParaRPr lang="cs-CZ" dirty="0"/>
          </a:p>
          <a:p>
            <a:pPr marL="0" indent="0">
              <a:buNone/>
            </a:pPr>
            <a:r>
              <a:rPr lang="cs-CZ" dirty="0"/>
              <a:t>Kovy, jejichž E° &gt; 0 (kovy ušlechtilé) a také cín a olovo s neoxidujícími kyselinami nereagují. Při reakci s oxidujícími kyselinami se (podle podmínek) vedle příslušné soli uvolňuje voda a oxidy kyseliny (dusnatý, dusičitý nebo siřičitý).  </a:t>
            </a:r>
          </a:p>
          <a:p>
            <a:pPr algn="just"/>
            <a:r>
              <a:rPr lang="cs-CZ" i="1" dirty="0">
                <a:solidFill>
                  <a:schemeClr val="accent6">
                    <a:lumMod val="50000"/>
                  </a:schemeClr>
                </a:solidFill>
              </a:rPr>
              <a:t>Reakce kovů s hydroxidy </a:t>
            </a:r>
            <a:r>
              <a:rPr lang="cs-CZ" i="1" dirty="0"/>
              <a:t>- n</a:t>
            </a:r>
            <a:r>
              <a:rPr lang="cs-CZ" dirty="0"/>
              <a:t>ěkteré kovy reagují s vodnými roztoky hydroxidů alkalických kovů a vytěsňují vodík. Tyto kovy se označují jako </a:t>
            </a:r>
            <a:r>
              <a:rPr lang="cs-CZ" u="sng" dirty="0"/>
              <a:t>amfoterní</a:t>
            </a:r>
            <a:r>
              <a:rPr lang="cs-CZ" dirty="0"/>
              <a:t> (reagují zároveň s kyselinami) a z běžných, známějších  kovů k nim patří např. hliník, zinek, berylium. Vznikající soli patří mezi komplexní sloučeniny, v nichž je kov součástí komplexního aniontu.</a:t>
            </a:r>
          </a:p>
          <a:p>
            <a:pPr marL="0" indent="0">
              <a:buNone/>
            </a:pPr>
            <a:r>
              <a:rPr lang="cs-CZ" dirty="0"/>
              <a:t>Zn    +    2 H</a:t>
            </a:r>
            <a:r>
              <a:rPr lang="cs-CZ" baseline="-25000" dirty="0"/>
              <a:t>2</a:t>
            </a:r>
            <a:r>
              <a:rPr lang="cs-CZ" dirty="0"/>
              <a:t>O    +    2 OH¯                    [Zn(OH)</a:t>
            </a:r>
            <a:r>
              <a:rPr lang="cs-CZ" baseline="-25000" dirty="0"/>
              <a:t>4</a:t>
            </a:r>
            <a:r>
              <a:rPr lang="cs-CZ" dirty="0"/>
              <a:t>]</a:t>
            </a:r>
            <a:r>
              <a:rPr lang="cs-CZ" baseline="30000" dirty="0"/>
              <a:t>2–</a:t>
            </a:r>
            <a:r>
              <a:rPr lang="cs-CZ" dirty="0"/>
              <a:t>    +    H</a:t>
            </a:r>
            <a:r>
              <a:rPr lang="cs-CZ" baseline="-25000" dirty="0"/>
              <a:t>2</a:t>
            </a:r>
            <a:endParaRPr lang="cs-CZ" dirty="0"/>
          </a:p>
          <a:p>
            <a:pPr marL="0" indent="0">
              <a:buNone/>
            </a:pPr>
            <a:r>
              <a:rPr lang="cs-CZ" dirty="0"/>
              <a:t>2 Al    +    6 H</a:t>
            </a:r>
            <a:r>
              <a:rPr lang="cs-CZ" baseline="-25000" dirty="0"/>
              <a:t>2</a:t>
            </a:r>
            <a:r>
              <a:rPr lang="cs-CZ" dirty="0"/>
              <a:t>O    +    2 OH¯                  2 [Al (OH)</a:t>
            </a:r>
            <a:r>
              <a:rPr lang="cs-CZ" baseline="-25000" dirty="0"/>
              <a:t>4</a:t>
            </a:r>
            <a:r>
              <a:rPr lang="cs-CZ" dirty="0"/>
              <a:t>]</a:t>
            </a:r>
            <a:r>
              <a:rPr lang="cs-CZ" baseline="30000" dirty="0"/>
              <a:t>–</a:t>
            </a:r>
            <a:r>
              <a:rPr lang="cs-CZ" dirty="0"/>
              <a:t>  +   3 H</a:t>
            </a:r>
            <a:r>
              <a:rPr lang="cs-CZ" baseline="-25000" dirty="0"/>
              <a:t>2</a:t>
            </a:r>
            <a:endParaRPr lang="cs-CZ" dirty="0"/>
          </a:p>
          <a:p>
            <a:pPr marL="0" indent="0">
              <a:buNone/>
            </a:pPr>
            <a:r>
              <a:rPr lang="cs-CZ" dirty="0"/>
              <a:t>     </a:t>
            </a:r>
          </a:p>
          <a:p>
            <a:endParaRPr lang="cs-CZ" dirty="0"/>
          </a:p>
        </p:txBody>
      </p:sp>
      <p:sp>
        <p:nvSpPr>
          <p:cNvPr id="4" name="Šipka doprava 3"/>
          <p:cNvSpPr/>
          <p:nvPr/>
        </p:nvSpPr>
        <p:spPr>
          <a:xfrm>
            <a:off x="3491880" y="1412776"/>
            <a:ext cx="936104"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5" name="Šipka doprava 4"/>
          <p:cNvSpPr/>
          <p:nvPr/>
        </p:nvSpPr>
        <p:spPr>
          <a:xfrm>
            <a:off x="3510709" y="1700808"/>
            <a:ext cx="936104"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6" name="Šipka doprava 5"/>
          <p:cNvSpPr/>
          <p:nvPr/>
        </p:nvSpPr>
        <p:spPr>
          <a:xfrm>
            <a:off x="3851920" y="5373216"/>
            <a:ext cx="864096"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7" name="Šipka doprava 6"/>
          <p:cNvSpPr/>
          <p:nvPr/>
        </p:nvSpPr>
        <p:spPr>
          <a:xfrm>
            <a:off x="3870571" y="5748739"/>
            <a:ext cx="828092"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Tree>
    <p:extLst>
      <p:ext uri="{BB962C8B-B14F-4D97-AF65-F5344CB8AC3E}">
        <p14:creationId xmlns:p14="http://schemas.microsoft.com/office/powerpoint/2010/main" val="222183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51520" y="260648"/>
            <a:ext cx="8640960" cy="6336704"/>
          </a:xfrm>
        </p:spPr>
        <p:txBody>
          <a:bodyPr>
            <a:normAutofit fontScale="55000" lnSpcReduction="20000"/>
          </a:bodyPr>
          <a:lstStyle/>
          <a:p>
            <a:pPr algn="just"/>
            <a:r>
              <a:rPr lang="cs-CZ" sz="3900" i="1" dirty="0">
                <a:solidFill>
                  <a:schemeClr val="accent6">
                    <a:lumMod val="50000"/>
                  </a:schemeClr>
                </a:solidFill>
              </a:rPr>
              <a:t>Reakce kovů s vodou </a:t>
            </a:r>
            <a:r>
              <a:rPr lang="cs-CZ" sz="3900" i="1" dirty="0"/>
              <a:t>- v</a:t>
            </a:r>
            <a:r>
              <a:rPr lang="cs-CZ" sz="3900" dirty="0"/>
              <a:t>odu rozkládají za normální teploty pouze ty kovy, které mají značný negativní E°, např. kovy alkalické a kovy alkalických zemin.</a:t>
            </a:r>
          </a:p>
          <a:p>
            <a:pPr marL="0" indent="0" algn="just">
              <a:buNone/>
            </a:pPr>
            <a:r>
              <a:rPr lang="cs-CZ" sz="3900" dirty="0"/>
              <a:t>2 Na    +    2 H</a:t>
            </a:r>
            <a:r>
              <a:rPr lang="cs-CZ" sz="3900" baseline="-25000" dirty="0"/>
              <a:t>2</a:t>
            </a:r>
            <a:r>
              <a:rPr lang="cs-CZ" sz="3900" dirty="0"/>
              <a:t>O                     2 NaOH    +    H</a:t>
            </a:r>
            <a:r>
              <a:rPr lang="cs-CZ" sz="3900" baseline="-25000" dirty="0"/>
              <a:t>2</a:t>
            </a:r>
            <a:endParaRPr lang="cs-CZ" sz="3900" dirty="0"/>
          </a:p>
          <a:p>
            <a:pPr marL="0" indent="0" algn="just">
              <a:buNone/>
            </a:pPr>
            <a:r>
              <a:rPr lang="cs-CZ" sz="3900" dirty="0"/>
              <a:t>    Ca    +     2 H</a:t>
            </a:r>
            <a:r>
              <a:rPr lang="cs-CZ" sz="3900" baseline="-25000" dirty="0"/>
              <a:t>2</a:t>
            </a:r>
            <a:r>
              <a:rPr lang="cs-CZ" sz="3900" dirty="0"/>
              <a:t>O                    Ca(OH)</a:t>
            </a:r>
            <a:r>
              <a:rPr lang="cs-CZ" sz="3900" baseline="-25000" dirty="0"/>
              <a:t>2</a:t>
            </a:r>
            <a:r>
              <a:rPr lang="cs-CZ" sz="3900" dirty="0"/>
              <a:t>    +    H</a:t>
            </a:r>
            <a:r>
              <a:rPr lang="cs-CZ" sz="3900" baseline="-25000" dirty="0"/>
              <a:t>2</a:t>
            </a:r>
            <a:endParaRPr lang="cs-CZ" sz="3900" dirty="0"/>
          </a:p>
          <a:p>
            <a:pPr marL="0" indent="0" algn="just">
              <a:buNone/>
            </a:pPr>
            <a:r>
              <a:rPr lang="cs-CZ" sz="3900" dirty="0"/>
              <a:t>Některé kovy jako hořčík, hliník nebo beryllium, které se pokrývají na vzduchu vrstvičkou oxidu, s vodou nereagují. Hořčík a hliník, pokud byly amalgamovány, reagují s vodou na příslušný hydroxid a vodík. U hořčíku probíhá oxidace vodou rovněž při zahřátí.</a:t>
            </a:r>
          </a:p>
          <a:p>
            <a:pPr marL="0" indent="0" algn="just">
              <a:buNone/>
            </a:pPr>
            <a:r>
              <a:rPr lang="cs-CZ" sz="3900" dirty="0"/>
              <a:t>Voda prostá vzduchu (kyslíku) na železo za obyčejné teploty téměř nepůsobí, protože se na něm utvoří vrstva oxidu železnatého FeO, která je chrání i při své malé tloušťce. Za přístupu vzduchu se však tvoří pórovitý hydratovaný oxid železitý 2 Fe</a:t>
            </a:r>
            <a:r>
              <a:rPr lang="cs-CZ" sz="3900" baseline="-25000" dirty="0"/>
              <a:t>2</a:t>
            </a:r>
            <a:r>
              <a:rPr lang="cs-CZ" sz="3900" dirty="0"/>
              <a:t>O</a:t>
            </a:r>
            <a:r>
              <a:rPr lang="cs-CZ" sz="3900" baseline="-25000" dirty="0"/>
              <a:t>3</a:t>
            </a:r>
            <a:r>
              <a:rPr lang="cs-CZ" sz="3900" dirty="0"/>
              <a:t> </a:t>
            </a:r>
            <a:r>
              <a:rPr lang="cs-CZ" sz="3900" b="1" dirty="0"/>
              <a:t>.</a:t>
            </a:r>
            <a:r>
              <a:rPr lang="cs-CZ" sz="3900" dirty="0"/>
              <a:t> H</a:t>
            </a:r>
            <a:r>
              <a:rPr lang="cs-CZ" sz="3900" baseline="-25000" dirty="0"/>
              <a:t>2</a:t>
            </a:r>
            <a:r>
              <a:rPr lang="cs-CZ" sz="3900" dirty="0"/>
              <a:t>O, který se pozvolna mění na hydroxid železitý Fe (OH)</a:t>
            </a:r>
            <a:r>
              <a:rPr lang="cs-CZ" sz="3900" baseline="-25000" dirty="0"/>
              <a:t>3</a:t>
            </a:r>
            <a:r>
              <a:rPr lang="cs-CZ" sz="3900" dirty="0"/>
              <a:t>. </a:t>
            </a:r>
          </a:p>
          <a:p>
            <a:pPr marL="0" indent="0" algn="just">
              <a:buNone/>
            </a:pPr>
            <a:r>
              <a:rPr lang="cs-CZ" sz="3900" dirty="0"/>
              <a:t>Oba děje znázorňují následující chemické rovnice:</a:t>
            </a:r>
          </a:p>
          <a:p>
            <a:pPr marL="0" indent="0" algn="just">
              <a:buNone/>
            </a:pPr>
            <a:r>
              <a:rPr lang="cs-CZ" sz="3900" dirty="0"/>
              <a:t>	4 Fe    +    2 H</a:t>
            </a:r>
            <a:r>
              <a:rPr lang="cs-CZ" sz="3900" baseline="-25000" dirty="0"/>
              <a:t>2</a:t>
            </a:r>
            <a:r>
              <a:rPr lang="cs-CZ" sz="3900" dirty="0"/>
              <a:t>O    +    3 O</a:t>
            </a:r>
            <a:r>
              <a:rPr lang="cs-CZ" sz="3900" baseline="-25000" dirty="0"/>
              <a:t>2</a:t>
            </a:r>
            <a:r>
              <a:rPr lang="cs-CZ" sz="3900" dirty="0"/>
              <a:t>                          2 Fe</a:t>
            </a:r>
            <a:r>
              <a:rPr lang="cs-CZ" sz="3900" baseline="-25000" dirty="0"/>
              <a:t>2</a:t>
            </a:r>
            <a:r>
              <a:rPr lang="cs-CZ" sz="3900" dirty="0"/>
              <a:t>O</a:t>
            </a:r>
            <a:r>
              <a:rPr lang="cs-CZ" sz="3900" baseline="-25000" dirty="0"/>
              <a:t>3</a:t>
            </a:r>
            <a:r>
              <a:rPr lang="cs-CZ" sz="3900" dirty="0"/>
              <a:t> </a:t>
            </a:r>
            <a:r>
              <a:rPr lang="cs-CZ" sz="3900" b="1" dirty="0"/>
              <a:t>.</a:t>
            </a:r>
            <a:r>
              <a:rPr lang="cs-CZ" sz="3900" dirty="0"/>
              <a:t> H</a:t>
            </a:r>
            <a:r>
              <a:rPr lang="cs-CZ" sz="3900" baseline="-25000" dirty="0"/>
              <a:t>2</a:t>
            </a:r>
            <a:r>
              <a:rPr lang="cs-CZ" sz="3900" dirty="0"/>
              <a:t>O</a:t>
            </a:r>
          </a:p>
          <a:p>
            <a:pPr marL="0" indent="0" algn="just">
              <a:buNone/>
            </a:pPr>
            <a:r>
              <a:rPr lang="cs-CZ" sz="3900" dirty="0"/>
              <a:t>	2 Fe</a:t>
            </a:r>
            <a:r>
              <a:rPr lang="cs-CZ" sz="3900" baseline="-25000" dirty="0"/>
              <a:t>2</a:t>
            </a:r>
            <a:r>
              <a:rPr lang="cs-CZ" sz="3900" dirty="0"/>
              <a:t>O</a:t>
            </a:r>
            <a:r>
              <a:rPr lang="cs-CZ" sz="3900" baseline="-25000" dirty="0"/>
              <a:t>3</a:t>
            </a:r>
            <a:r>
              <a:rPr lang="cs-CZ" sz="3900" dirty="0"/>
              <a:t> </a:t>
            </a:r>
            <a:r>
              <a:rPr lang="cs-CZ" sz="3900" b="1" dirty="0"/>
              <a:t>.</a:t>
            </a:r>
            <a:r>
              <a:rPr lang="cs-CZ" sz="3900" dirty="0"/>
              <a:t> H</a:t>
            </a:r>
            <a:r>
              <a:rPr lang="cs-CZ" sz="3900" baseline="-25000" dirty="0"/>
              <a:t>2</a:t>
            </a:r>
            <a:r>
              <a:rPr lang="cs-CZ" sz="3900" dirty="0"/>
              <a:t>O    +     4 H</a:t>
            </a:r>
            <a:r>
              <a:rPr lang="cs-CZ" sz="3900" baseline="-25000" dirty="0"/>
              <a:t>2</a:t>
            </a:r>
            <a:r>
              <a:rPr lang="cs-CZ" sz="3900" dirty="0"/>
              <a:t>O                            4 Fe(OH)</a:t>
            </a:r>
            <a:r>
              <a:rPr lang="cs-CZ" sz="3900" baseline="-25000" dirty="0"/>
              <a:t>3</a:t>
            </a:r>
            <a:r>
              <a:rPr lang="cs-CZ" sz="3900" dirty="0"/>
              <a:t>   </a:t>
            </a:r>
          </a:p>
          <a:p>
            <a:pPr marL="0" indent="0" algn="just">
              <a:buNone/>
            </a:pPr>
            <a:r>
              <a:rPr lang="cs-CZ" sz="3900" dirty="0"/>
              <a:t>Výše uvedený proces se označuje názvem </a:t>
            </a:r>
            <a:r>
              <a:rPr lang="cs-CZ" sz="3900" u="sng" dirty="0"/>
              <a:t>koroze </a:t>
            </a:r>
            <a:r>
              <a:rPr lang="cs-CZ" sz="3900" dirty="0"/>
              <a:t>(rezivění) </a:t>
            </a:r>
            <a:r>
              <a:rPr lang="cs-CZ" sz="3900" u="sng" dirty="0"/>
              <a:t>železa.</a:t>
            </a:r>
            <a:endParaRPr lang="cs-CZ" sz="3900" dirty="0"/>
          </a:p>
          <a:p>
            <a:pPr marL="0" indent="0" algn="just">
              <a:buNone/>
            </a:pPr>
            <a:r>
              <a:rPr lang="cs-CZ" sz="3900" dirty="0"/>
              <a:t>Některé reakce mají uplatnění v technické praxi. Např. významnou reakcí je reakce železa s vodní párou za zvýšené teploty</a:t>
            </a:r>
          </a:p>
          <a:p>
            <a:pPr marL="0" indent="0" algn="just">
              <a:buNone/>
            </a:pPr>
            <a:r>
              <a:rPr lang="cs-CZ" sz="3900" dirty="0"/>
              <a:t>	3 Fe    +    4 H</a:t>
            </a:r>
            <a:r>
              <a:rPr lang="cs-CZ" sz="3900" baseline="-25000" dirty="0"/>
              <a:t>2</a:t>
            </a:r>
            <a:r>
              <a:rPr lang="cs-CZ" sz="3900" dirty="0"/>
              <a:t>O /g/       </a:t>
            </a:r>
            <a:r>
              <a:rPr lang="cs-CZ" sz="3900" baseline="30000" dirty="0"/>
              <a:t>° C              </a:t>
            </a:r>
            <a:r>
              <a:rPr lang="cs-CZ" sz="3900" dirty="0"/>
              <a:t>Fe</a:t>
            </a:r>
            <a:r>
              <a:rPr lang="cs-CZ" sz="3900" baseline="-25000" dirty="0"/>
              <a:t>3</a:t>
            </a:r>
            <a:r>
              <a:rPr lang="cs-CZ" sz="3900" dirty="0"/>
              <a:t>O</a:t>
            </a:r>
            <a:r>
              <a:rPr lang="cs-CZ" sz="3900" baseline="-25000" dirty="0"/>
              <a:t>4</a:t>
            </a:r>
            <a:r>
              <a:rPr lang="cs-CZ" sz="3900" dirty="0"/>
              <a:t>    +    4 H</a:t>
            </a:r>
            <a:r>
              <a:rPr lang="cs-CZ" sz="3900" baseline="-25000" dirty="0"/>
              <a:t>2</a:t>
            </a:r>
            <a:r>
              <a:rPr lang="cs-CZ" sz="3900" dirty="0"/>
              <a:t> /g/</a:t>
            </a:r>
          </a:p>
          <a:p>
            <a:pPr marL="0" indent="0" algn="r">
              <a:buNone/>
            </a:pPr>
            <a:r>
              <a:rPr lang="cs-CZ" dirty="0"/>
              <a:t>získáváme tím čistý technický vodík</a:t>
            </a:r>
          </a:p>
        </p:txBody>
      </p:sp>
      <p:cxnSp>
        <p:nvCxnSpPr>
          <p:cNvPr id="5" name="Přímá spojnice se šipkou 4"/>
          <p:cNvCxnSpPr/>
          <p:nvPr/>
        </p:nvCxnSpPr>
        <p:spPr>
          <a:xfrm>
            <a:off x="2339752" y="1268760"/>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2339752" y="1628800"/>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Přímá spojnice se šipkou 9"/>
          <p:cNvCxnSpPr/>
          <p:nvPr/>
        </p:nvCxnSpPr>
        <p:spPr>
          <a:xfrm>
            <a:off x="4283968" y="4437112"/>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Přímá spojnice se šipkou 11"/>
          <p:cNvCxnSpPr/>
          <p:nvPr/>
        </p:nvCxnSpPr>
        <p:spPr>
          <a:xfrm>
            <a:off x="4283968" y="4725144"/>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Přímá spojnice se šipkou 13"/>
          <p:cNvCxnSpPr/>
          <p:nvPr/>
        </p:nvCxnSpPr>
        <p:spPr>
          <a:xfrm>
            <a:off x="3495824" y="6021288"/>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6024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260648"/>
            <a:ext cx="8856984" cy="6264696"/>
          </a:xfrm>
        </p:spPr>
        <p:txBody>
          <a:bodyPr>
            <a:normAutofit fontScale="70000" lnSpcReduction="20000"/>
          </a:bodyPr>
          <a:lstStyle/>
          <a:p>
            <a:pPr algn="just"/>
            <a:r>
              <a:rPr lang="cs-CZ" i="1" dirty="0">
                <a:solidFill>
                  <a:schemeClr val="accent6">
                    <a:lumMod val="50000"/>
                  </a:schemeClr>
                </a:solidFill>
              </a:rPr>
              <a:t>Tvorba slitin</a:t>
            </a:r>
            <a:r>
              <a:rPr lang="cs-CZ" dirty="0">
                <a:solidFill>
                  <a:schemeClr val="accent6">
                    <a:lumMod val="50000"/>
                  </a:schemeClr>
                </a:solidFill>
              </a:rPr>
              <a:t>  </a:t>
            </a:r>
            <a:r>
              <a:rPr lang="cs-CZ" dirty="0"/>
              <a:t>- jako </a:t>
            </a:r>
            <a:r>
              <a:rPr lang="cs-CZ" i="1" u="sng" dirty="0"/>
              <a:t>slitiny</a:t>
            </a:r>
            <a:r>
              <a:rPr lang="cs-CZ" dirty="0"/>
              <a:t> označujeme takové </a:t>
            </a:r>
            <a:r>
              <a:rPr lang="cs-CZ" i="1" dirty="0"/>
              <a:t>směsi, které vzniknou smísením dobře mísitelných tavenin dvou nebo více pevných látek a po ztuhnutí vytvoří kompaktní celek</a:t>
            </a:r>
            <a:r>
              <a:rPr lang="cs-CZ" dirty="0"/>
              <a:t>, který je homogenní nebo mikroskopicky heterogenní. </a:t>
            </a:r>
          </a:p>
          <a:p>
            <a:pPr marL="0" indent="0" algn="just">
              <a:buNone/>
            </a:pPr>
            <a:r>
              <a:rPr lang="cs-CZ" dirty="0"/>
              <a:t>Kovy v tuhém stavu se spolu mohou mísit:</a:t>
            </a:r>
          </a:p>
          <a:p>
            <a:pPr algn="just">
              <a:buFontTx/>
              <a:buChar char="-"/>
            </a:pPr>
            <a:r>
              <a:rPr lang="cs-CZ" dirty="0"/>
              <a:t>neomezeně a vytvářet tzv. směsné krystaly (např. Au-Ag, Mo-W, Ni-Pd nebo Cu-Ni)</a:t>
            </a:r>
          </a:p>
          <a:p>
            <a:pPr algn="just">
              <a:buFontTx/>
              <a:buChar char="-"/>
            </a:pPr>
            <a:r>
              <a:rPr lang="cs-CZ" dirty="0"/>
              <a:t>omezeně (např. Bi-Cd, Cu-Ag). </a:t>
            </a:r>
          </a:p>
          <a:p>
            <a:pPr algn="just">
              <a:buFontTx/>
              <a:buChar char="-"/>
            </a:pPr>
            <a:r>
              <a:rPr lang="cs-CZ" dirty="0"/>
              <a:t>nemísitelné - kovy nemohou slitiny vytvářet vůbec, neboť jsou už v kapalné fázi nemísitelné (např., Al-Pb nebo Zn-Pb).</a:t>
            </a:r>
          </a:p>
          <a:p>
            <a:pPr marL="0" indent="0" algn="just">
              <a:buNone/>
            </a:pPr>
            <a:r>
              <a:rPr lang="cs-CZ" dirty="0"/>
              <a:t>Slitiny jsou klasickým příkladem tuhých roztoků. Jejich vlastnosti jsou odlišné od vlastností čistých složek. </a:t>
            </a:r>
          </a:p>
          <a:p>
            <a:pPr lvl="0" algn="just"/>
            <a:r>
              <a:rPr lang="cs-CZ" i="1" dirty="0">
                <a:solidFill>
                  <a:schemeClr val="accent6">
                    <a:lumMod val="50000"/>
                  </a:schemeClr>
                </a:solidFill>
              </a:rPr>
              <a:t>Tvorba komplexních </a:t>
            </a:r>
            <a:r>
              <a:rPr lang="cs-CZ" dirty="0">
                <a:solidFill>
                  <a:schemeClr val="accent6">
                    <a:lumMod val="50000"/>
                  </a:schemeClr>
                </a:solidFill>
              </a:rPr>
              <a:t>(</a:t>
            </a:r>
            <a:r>
              <a:rPr lang="cs-CZ" i="1" dirty="0">
                <a:solidFill>
                  <a:schemeClr val="accent6">
                    <a:lumMod val="50000"/>
                  </a:schemeClr>
                </a:solidFill>
              </a:rPr>
              <a:t>koordinačních)</a:t>
            </a:r>
            <a:r>
              <a:rPr lang="cs-CZ" dirty="0">
                <a:solidFill>
                  <a:schemeClr val="accent6">
                    <a:lumMod val="50000"/>
                  </a:schemeClr>
                </a:solidFill>
              </a:rPr>
              <a:t> </a:t>
            </a:r>
            <a:r>
              <a:rPr lang="cs-CZ" i="1" dirty="0">
                <a:solidFill>
                  <a:schemeClr val="accent6">
                    <a:lumMod val="50000"/>
                  </a:schemeClr>
                </a:solidFill>
              </a:rPr>
              <a:t>sloučenin </a:t>
            </a:r>
            <a:r>
              <a:rPr lang="cs-CZ" i="1" dirty="0"/>
              <a:t>-</a:t>
            </a:r>
            <a:r>
              <a:rPr lang="cs-CZ" dirty="0"/>
              <a:t> kationty přechodných prvků jsou donory prázdných (vakantních) orbitalů a umožňují vznik koordinačně kovalentní vazby s ligandy (jednoduché nebo složité anionty, příp. neutrální molekuly jako donory volných elektronových párů). Ze základních prvků – kovů mají tuto vlastnost hliník, příp. beryllium.</a:t>
            </a:r>
          </a:p>
          <a:p>
            <a:pPr marL="0" indent="0" algn="just">
              <a:buNone/>
            </a:pPr>
            <a:r>
              <a:rPr lang="cs-CZ" dirty="0"/>
              <a:t>Komplexní sloučeniny mají význam v analytické chemii, při výrobě barviv a pigmentů, při změkčování vody, k potlačování katalytické aktivity iontů, při výrobě některých kovů apod.</a:t>
            </a:r>
          </a:p>
          <a:p>
            <a:pPr marL="0" indent="0">
              <a:buNone/>
            </a:pPr>
            <a:endParaRPr lang="cs-CZ" dirty="0"/>
          </a:p>
        </p:txBody>
      </p:sp>
    </p:spTree>
    <p:extLst>
      <p:ext uri="{BB962C8B-B14F-4D97-AF65-F5344CB8AC3E}">
        <p14:creationId xmlns:p14="http://schemas.microsoft.com/office/powerpoint/2010/main" val="3927735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7"/>
          <p:cNvSpPr>
            <a:spLocks noGrp="1"/>
          </p:cNvSpPr>
          <p:nvPr>
            <p:ph idx="1"/>
          </p:nvPr>
        </p:nvSpPr>
        <p:spPr>
          <a:xfrm>
            <a:off x="107504" y="116632"/>
            <a:ext cx="8928992" cy="6624736"/>
          </a:xfrm>
        </p:spPr>
        <p:txBody>
          <a:bodyPr wrap="square" bIns="36000">
            <a:normAutofit fontScale="70000" lnSpcReduction="20000"/>
          </a:bodyPr>
          <a:lstStyle/>
          <a:p>
            <a:pPr marL="0" indent="0" algn="ctr">
              <a:buNone/>
            </a:pPr>
            <a:r>
              <a:rPr lang="cs-CZ" sz="5900" b="1" dirty="0">
                <a:solidFill>
                  <a:srgbClr val="FF0000"/>
                </a:solidFill>
              </a:rPr>
              <a:t>Výskyt a výroba kovů</a:t>
            </a:r>
            <a:endParaRPr lang="cs-CZ" sz="5900" dirty="0">
              <a:solidFill>
                <a:srgbClr val="FF0000"/>
              </a:solidFill>
            </a:endParaRPr>
          </a:p>
          <a:p>
            <a:pPr marL="0" indent="0" algn="just">
              <a:buNone/>
            </a:pPr>
            <a:r>
              <a:rPr lang="cs-CZ" dirty="0"/>
              <a:t>Kovy se v přírodě vyskytují převážně ve sloučeninách, některé ryzí. </a:t>
            </a:r>
          </a:p>
          <a:p>
            <a:pPr marL="0" indent="0" algn="just">
              <a:buNone/>
            </a:pPr>
            <a:r>
              <a:rPr lang="cs-CZ" dirty="0"/>
              <a:t>Do druhé skupiny patří především kovy s vyšším, tedy kladnějším standardním redoxním potenciálem E°, např. Hg, Ag, Au, Pt a další. </a:t>
            </a:r>
          </a:p>
          <a:p>
            <a:pPr marL="0" indent="0" algn="just">
              <a:buNone/>
            </a:pPr>
            <a:r>
              <a:rPr lang="cs-CZ" dirty="0"/>
              <a:t>Přírodní sloučeniny kovů  - nerosty, horniny nebo rudy. </a:t>
            </a:r>
          </a:p>
          <a:p>
            <a:pPr marL="0" indent="0" algn="just">
              <a:buNone/>
            </a:pPr>
            <a:r>
              <a:rPr lang="cs-CZ" dirty="0"/>
              <a:t>Úpravy nerostných surovin se provádějí:</a:t>
            </a:r>
          </a:p>
          <a:p>
            <a:pPr algn="just">
              <a:buFontTx/>
              <a:buChar char="-"/>
            </a:pPr>
            <a:r>
              <a:rPr lang="cs-CZ" dirty="0"/>
              <a:t>klasickými metodami, založenými především na fyzikálních vlastnostech nerostů (např. rýžování, flotace)</a:t>
            </a:r>
          </a:p>
          <a:p>
            <a:pPr algn="just">
              <a:buFontTx/>
              <a:buChar char="-"/>
            </a:pPr>
            <a:r>
              <a:rPr lang="cs-CZ" dirty="0"/>
              <a:t>chemickými procesy (např. amalgamace, kyanizace, chlorace). </a:t>
            </a:r>
          </a:p>
          <a:p>
            <a:pPr algn="just">
              <a:buFontTx/>
              <a:buChar char="-"/>
            </a:pPr>
            <a:r>
              <a:rPr lang="cs-CZ" dirty="0"/>
              <a:t>další mechanické způsoby jako drcení a třídění, sušení, briketování a aglomerace.</a:t>
            </a:r>
          </a:p>
          <a:p>
            <a:pPr marL="0" indent="0" algn="just">
              <a:buNone/>
            </a:pPr>
            <a:r>
              <a:rPr lang="cs-CZ" dirty="0"/>
              <a:t>Z hlediska chemického složení nerostů se jedná o složené sloučeniny, nejčastěji oxidy, sulfidy, chloridy, uhličitany, méně již sírany, fosforečnany, fluoridy nebo dusičnany. </a:t>
            </a:r>
          </a:p>
          <a:p>
            <a:pPr marL="0" indent="0" algn="just">
              <a:buNone/>
            </a:pPr>
            <a:r>
              <a:rPr lang="cs-CZ" dirty="0"/>
              <a:t>Čistota kovu podmiňuje jeho základní fyzikální i chemické vlastnosti a následné použití v praxi. </a:t>
            </a:r>
          </a:p>
          <a:p>
            <a:pPr marL="0" indent="0" algn="just">
              <a:buNone/>
            </a:pPr>
            <a:r>
              <a:rPr lang="cs-CZ" u="sng" dirty="0"/>
              <a:t>Obecný princip</a:t>
            </a:r>
            <a:r>
              <a:rPr lang="cs-CZ" dirty="0"/>
              <a:t> získávání kovů je založen na redukcí kovového kationtu, který je složkou nerostu:                                      Me</a:t>
            </a:r>
            <a:r>
              <a:rPr lang="cs-CZ" baseline="30000" dirty="0"/>
              <a:t>n+</a:t>
            </a:r>
            <a:r>
              <a:rPr lang="cs-CZ" dirty="0"/>
              <a:t>    +    ne</a:t>
            </a:r>
            <a:r>
              <a:rPr lang="cs-CZ" baseline="30000" dirty="0"/>
              <a:t>–</a:t>
            </a:r>
            <a:r>
              <a:rPr lang="cs-CZ" dirty="0"/>
              <a:t>                           Me</a:t>
            </a:r>
            <a:r>
              <a:rPr lang="cs-CZ" baseline="30000" dirty="0"/>
              <a:t>o</a:t>
            </a:r>
            <a:endParaRPr lang="cs-CZ" dirty="0"/>
          </a:p>
          <a:p>
            <a:pPr marL="0" indent="0" algn="just">
              <a:buNone/>
            </a:pPr>
            <a:r>
              <a:rPr lang="cs-CZ" dirty="0"/>
              <a:t>Způsob provedení redukce a volba vhodného redukčního činidla závisí na typu kovového kationtu a na chemické povaze nerostu.</a:t>
            </a:r>
          </a:p>
          <a:p>
            <a:endParaRPr lang="cs-CZ" dirty="0"/>
          </a:p>
        </p:txBody>
      </p:sp>
      <p:cxnSp>
        <p:nvCxnSpPr>
          <p:cNvPr id="10" name="Přímá spojnice se šipkou 9"/>
          <p:cNvCxnSpPr/>
          <p:nvPr/>
        </p:nvCxnSpPr>
        <p:spPr>
          <a:xfrm>
            <a:off x="6516216" y="5819328"/>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671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856984" cy="6408712"/>
          </a:xfrm>
        </p:spPr>
        <p:txBody>
          <a:bodyPr>
            <a:normAutofit fontScale="70000" lnSpcReduction="20000"/>
          </a:bodyPr>
          <a:lstStyle/>
          <a:p>
            <a:pPr marL="0" indent="0">
              <a:buNone/>
            </a:pPr>
            <a:r>
              <a:rPr lang="cs-CZ" dirty="0">
                <a:solidFill>
                  <a:srgbClr val="FF0000"/>
                </a:solidFill>
              </a:rPr>
              <a:t>Kovy je možno získat těmito způsoby:</a:t>
            </a:r>
          </a:p>
          <a:p>
            <a:pPr marL="0" lvl="0" indent="0">
              <a:buNone/>
            </a:pPr>
            <a:r>
              <a:rPr lang="cs-CZ" b="1" i="1" u="sng" dirty="0"/>
              <a:t>1/  z oxidů redukcí</a:t>
            </a:r>
            <a:endParaRPr lang="cs-CZ" dirty="0"/>
          </a:p>
          <a:p>
            <a:pPr marL="0" indent="0" algn="just">
              <a:buNone/>
            </a:pPr>
            <a:r>
              <a:rPr lang="cs-CZ" dirty="0">
                <a:solidFill>
                  <a:srgbClr val="00B0F0"/>
                </a:solidFill>
              </a:rPr>
              <a:t>a/ </a:t>
            </a:r>
            <a:r>
              <a:rPr lang="cs-CZ" i="1" dirty="0">
                <a:solidFill>
                  <a:srgbClr val="00B0F0"/>
                </a:solidFill>
              </a:rPr>
              <a:t>uhlíkem</a:t>
            </a:r>
            <a:r>
              <a:rPr lang="cs-CZ" dirty="0">
                <a:solidFill>
                  <a:srgbClr val="00B0F0"/>
                </a:solidFill>
              </a:rPr>
              <a:t> </a:t>
            </a:r>
            <a:r>
              <a:rPr lang="cs-CZ" dirty="0"/>
              <a:t>(koks, antracit) nebo oxidem uhelnatým – tímto způsobem lze získat např. Pb, Sn, Zn, Bi, Fe a další.</a:t>
            </a:r>
          </a:p>
          <a:p>
            <a:pPr marL="0" indent="0" algn="just">
              <a:buNone/>
            </a:pPr>
            <a:r>
              <a:rPr lang="cs-CZ" dirty="0"/>
              <a:t>     		       SnO</a:t>
            </a:r>
            <a:r>
              <a:rPr lang="cs-CZ" baseline="-25000" dirty="0"/>
              <a:t>2</a:t>
            </a:r>
            <a:r>
              <a:rPr lang="cs-CZ" dirty="0"/>
              <a:t>    +    2 C                         Sn       +    2 CO  </a:t>
            </a:r>
          </a:p>
          <a:p>
            <a:pPr marL="0" indent="0" algn="just">
              <a:buNone/>
            </a:pPr>
            <a:r>
              <a:rPr lang="cs-CZ" dirty="0"/>
              <a:t>                                    PbO     +     C                           Pb       +    CO</a:t>
            </a:r>
          </a:p>
          <a:p>
            <a:pPr marL="0" indent="0" algn="just">
              <a:buNone/>
            </a:pPr>
            <a:r>
              <a:rPr lang="cs-CZ" dirty="0"/>
              <a:t>                                    Fe</a:t>
            </a:r>
            <a:r>
              <a:rPr lang="cs-CZ" baseline="-25000" dirty="0"/>
              <a:t>2</a:t>
            </a:r>
            <a:r>
              <a:rPr lang="cs-CZ" dirty="0"/>
              <a:t>O</a:t>
            </a:r>
            <a:r>
              <a:rPr lang="cs-CZ" baseline="-25000" dirty="0"/>
              <a:t>3</a:t>
            </a:r>
            <a:r>
              <a:rPr lang="cs-CZ" dirty="0"/>
              <a:t>   +     C                         2Fe O   +    CO</a:t>
            </a:r>
          </a:p>
          <a:p>
            <a:pPr marL="0" indent="0" algn="just">
              <a:buNone/>
            </a:pPr>
            <a:r>
              <a:rPr lang="cs-CZ" dirty="0"/>
              <a:t>                                    FeO      +    CO                         Fe       +     CO</a:t>
            </a:r>
            <a:r>
              <a:rPr lang="cs-CZ" baseline="-25000" dirty="0"/>
              <a:t>2</a:t>
            </a:r>
            <a:r>
              <a:rPr lang="cs-CZ" dirty="0"/>
              <a:t>         </a:t>
            </a:r>
          </a:p>
          <a:p>
            <a:pPr marL="0" indent="0" algn="just">
              <a:buNone/>
            </a:pPr>
            <a:r>
              <a:rPr lang="cs-CZ" dirty="0"/>
              <a:t>Uhlík jako redukční činidlo nelze použit při výrobě těch kovů, s kterými se slučuje a vytváří karbidy, příkladně Mn, Al, Ca a jiné.</a:t>
            </a:r>
          </a:p>
          <a:p>
            <a:pPr marL="0" indent="0" algn="just">
              <a:buNone/>
            </a:pPr>
            <a:r>
              <a:rPr lang="cs-CZ" dirty="0">
                <a:solidFill>
                  <a:srgbClr val="00B0F0"/>
                </a:solidFill>
              </a:rPr>
              <a:t>b/ </a:t>
            </a:r>
            <a:r>
              <a:rPr lang="cs-CZ" i="1" dirty="0">
                <a:solidFill>
                  <a:srgbClr val="00B0F0"/>
                </a:solidFill>
              </a:rPr>
              <a:t>hliníkem</a:t>
            </a:r>
            <a:r>
              <a:rPr lang="cs-CZ" dirty="0">
                <a:solidFill>
                  <a:srgbClr val="00B0F0"/>
                </a:solidFill>
              </a:rPr>
              <a:t> </a:t>
            </a:r>
            <a:r>
              <a:rPr lang="cs-CZ" dirty="0"/>
              <a:t>(metoda se nazývá </a:t>
            </a:r>
            <a:r>
              <a:rPr lang="cs-CZ" i="1" dirty="0"/>
              <a:t>aluminotermie</a:t>
            </a:r>
            <a:r>
              <a:rPr lang="cs-CZ" dirty="0"/>
              <a:t>) – používá pro kovy s vysokým bodem tání a  tehdy, když nelze použit uhlík nebo oxid uhelnatý. Nejčastěji se tak získává mangan, čisté železo a chrom, někdy stroncium a vápník.</a:t>
            </a:r>
          </a:p>
          <a:p>
            <a:pPr marL="0" indent="0" algn="just">
              <a:buNone/>
            </a:pPr>
            <a:r>
              <a:rPr lang="cs-CZ" dirty="0"/>
              <a:t>                                3 Mn</a:t>
            </a:r>
            <a:r>
              <a:rPr lang="cs-CZ" baseline="-25000" dirty="0"/>
              <a:t>3</a:t>
            </a:r>
            <a:r>
              <a:rPr lang="cs-CZ" dirty="0"/>
              <a:t>O</a:t>
            </a:r>
            <a:r>
              <a:rPr lang="cs-CZ" baseline="-25000" dirty="0"/>
              <a:t>4</a:t>
            </a:r>
            <a:r>
              <a:rPr lang="cs-CZ" dirty="0"/>
              <a:t>    +    8 Al                   9 Mn    +    4 Al</a:t>
            </a:r>
            <a:r>
              <a:rPr lang="cs-CZ" baseline="-25000" dirty="0"/>
              <a:t>2</a:t>
            </a:r>
            <a:r>
              <a:rPr lang="cs-CZ" dirty="0"/>
              <a:t>O</a:t>
            </a:r>
            <a:r>
              <a:rPr lang="cs-CZ" baseline="-25000" dirty="0"/>
              <a:t>3</a:t>
            </a:r>
            <a:endParaRPr lang="cs-CZ" dirty="0"/>
          </a:p>
          <a:p>
            <a:pPr marL="0" indent="0" algn="just">
              <a:buNone/>
            </a:pPr>
            <a:r>
              <a:rPr lang="cs-CZ" dirty="0"/>
              <a:t>                                   Fe</a:t>
            </a:r>
            <a:r>
              <a:rPr lang="cs-CZ" baseline="-25000" dirty="0"/>
              <a:t>2</a:t>
            </a:r>
            <a:r>
              <a:rPr lang="cs-CZ" dirty="0"/>
              <a:t>O</a:t>
            </a:r>
            <a:r>
              <a:rPr lang="cs-CZ" baseline="-25000" dirty="0"/>
              <a:t>3</a:t>
            </a:r>
            <a:r>
              <a:rPr lang="cs-CZ" dirty="0"/>
              <a:t>      +    2 Al                   2 Fe      +     Al</a:t>
            </a:r>
            <a:r>
              <a:rPr lang="cs-CZ" baseline="-25000" dirty="0"/>
              <a:t>2</a:t>
            </a:r>
            <a:r>
              <a:rPr lang="cs-CZ" dirty="0"/>
              <a:t>O</a:t>
            </a:r>
            <a:r>
              <a:rPr lang="cs-CZ" baseline="-25000" dirty="0"/>
              <a:t>3</a:t>
            </a:r>
            <a:endParaRPr lang="cs-CZ" dirty="0"/>
          </a:p>
          <a:p>
            <a:pPr marL="0" indent="0" algn="just">
              <a:buNone/>
            </a:pPr>
            <a:r>
              <a:rPr lang="cs-CZ" dirty="0">
                <a:solidFill>
                  <a:srgbClr val="00B0F0"/>
                </a:solidFill>
              </a:rPr>
              <a:t>c/ </a:t>
            </a:r>
            <a:r>
              <a:rPr lang="cs-CZ" i="1" dirty="0">
                <a:solidFill>
                  <a:srgbClr val="00B0F0"/>
                </a:solidFill>
              </a:rPr>
              <a:t>vodíkem</a:t>
            </a:r>
            <a:r>
              <a:rPr lang="cs-CZ" dirty="0">
                <a:solidFill>
                  <a:srgbClr val="00B0F0"/>
                </a:solidFill>
              </a:rPr>
              <a:t> </a:t>
            </a:r>
            <a:r>
              <a:rPr lang="cs-CZ" dirty="0"/>
              <a:t>– tento způsob se uplatňuje jen ojediněle, např. při výrobě germania a wolframu. </a:t>
            </a:r>
          </a:p>
          <a:p>
            <a:pPr marL="0" indent="0" algn="just">
              <a:buNone/>
            </a:pPr>
            <a:r>
              <a:rPr lang="cs-CZ" dirty="0">
                <a:solidFill>
                  <a:srgbClr val="00B0F0"/>
                </a:solidFill>
              </a:rPr>
              <a:t>d/ </a:t>
            </a:r>
            <a:r>
              <a:rPr lang="cs-CZ" i="1" dirty="0">
                <a:solidFill>
                  <a:srgbClr val="00B0F0"/>
                </a:solidFill>
              </a:rPr>
              <a:t>tepelným rozkladem</a:t>
            </a:r>
            <a:r>
              <a:rPr lang="cs-CZ" dirty="0">
                <a:solidFill>
                  <a:srgbClr val="00B0F0"/>
                </a:solidFill>
              </a:rPr>
              <a:t> </a:t>
            </a:r>
            <a:r>
              <a:rPr lang="cs-CZ" dirty="0"/>
              <a:t>– má malé uplatnění</a:t>
            </a:r>
          </a:p>
          <a:p>
            <a:pPr marL="0" indent="0" algn="just">
              <a:buNone/>
            </a:pPr>
            <a:r>
              <a:rPr lang="cs-CZ" dirty="0"/>
              <a:t>                                   2 HgO                          Hg    +    O</a:t>
            </a:r>
            <a:r>
              <a:rPr lang="cs-CZ" baseline="-25000" dirty="0"/>
              <a:t>2</a:t>
            </a:r>
            <a:r>
              <a:rPr lang="cs-CZ" dirty="0"/>
              <a:t>    při teplotě 360</a:t>
            </a:r>
            <a:r>
              <a:rPr lang="cs-CZ" baseline="30000" dirty="0"/>
              <a:t>o </a:t>
            </a:r>
            <a:r>
              <a:rPr lang="cs-CZ" dirty="0"/>
              <a:t>C</a:t>
            </a:r>
          </a:p>
          <a:p>
            <a:pPr marL="0" indent="0" algn="just">
              <a:buNone/>
            </a:pPr>
            <a:r>
              <a:rPr lang="cs-CZ" dirty="0"/>
              <a:t>                                   2 Ag</a:t>
            </a:r>
            <a:r>
              <a:rPr lang="cs-CZ" baseline="-25000" dirty="0"/>
              <a:t>2</a:t>
            </a:r>
            <a:r>
              <a:rPr lang="cs-CZ" dirty="0"/>
              <a:t>O                       4 Ag    +    O</a:t>
            </a:r>
            <a:r>
              <a:rPr lang="cs-CZ" baseline="-25000" dirty="0"/>
              <a:t>2</a:t>
            </a:r>
            <a:r>
              <a:rPr lang="cs-CZ" dirty="0"/>
              <a:t>   při teplotě 160</a:t>
            </a:r>
            <a:r>
              <a:rPr lang="cs-CZ" baseline="30000" dirty="0"/>
              <a:t>o </a:t>
            </a:r>
            <a:r>
              <a:rPr lang="cs-CZ" dirty="0"/>
              <a:t>C</a:t>
            </a:r>
          </a:p>
        </p:txBody>
      </p:sp>
      <p:cxnSp>
        <p:nvCxnSpPr>
          <p:cNvPr id="5" name="Přímá spojnice se šipkou 4"/>
          <p:cNvCxnSpPr/>
          <p:nvPr/>
        </p:nvCxnSpPr>
        <p:spPr>
          <a:xfrm>
            <a:off x="4481990" y="1628800"/>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542408" y="1916832"/>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4535996" y="2276872"/>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4542408" y="2636912"/>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4416394" y="4437112"/>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a:off x="4434396" y="4725144"/>
            <a:ext cx="9001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Přímá spojnice se šipkou 17"/>
          <p:cNvCxnSpPr/>
          <p:nvPr/>
        </p:nvCxnSpPr>
        <p:spPr>
          <a:xfrm>
            <a:off x="3419872" y="6021288"/>
            <a:ext cx="106211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Přímá spojnice se šipkou 19"/>
          <p:cNvCxnSpPr/>
          <p:nvPr/>
        </p:nvCxnSpPr>
        <p:spPr>
          <a:xfrm>
            <a:off x="3419872" y="6381328"/>
            <a:ext cx="106211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34313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332656"/>
            <a:ext cx="8856984" cy="6408712"/>
          </a:xfrm>
        </p:spPr>
        <p:txBody>
          <a:bodyPr>
            <a:normAutofit fontScale="70000" lnSpcReduction="20000"/>
          </a:bodyPr>
          <a:lstStyle/>
          <a:p>
            <a:pPr marL="0" lvl="0" indent="0">
              <a:buNone/>
            </a:pPr>
            <a:r>
              <a:rPr lang="cs-CZ" b="1" i="1" u="sng" dirty="0"/>
              <a:t>2/  elektrolytickou redukcí</a:t>
            </a:r>
            <a:endParaRPr lang="cs-CZ" dirty="0"/>
          </a:p>
          <a:p>
            <a:pPr marL="514350" lvl="0" indent="-514350">
              <a:buFont typeface="+mj-lt"/>
              <a:buAutoNum type="alphaLcParenR"/>
            </a:pPr>
            <a:r>
              <a:rPr lang="cs-CZ" i="1" dirty="0">
                <a:solidFill>
                  <a:srgbClr val="00B0F0"/>
                </a:solidFill>
              </a:rPr>
              <a:t>tavenin</a:t>
            </a:r>
            <a:r>
              <a:rPr lang="cs-CZ" dirty="0"/>
              <a:t> oxidů, hydroxidů a chloridů – používá se pro získávání kovů s negativní hodnotou E</a:t>
            </a:r>
            <a:r>
              <a:rPr lang="cs-CZ" baseline="30000" dirty="0"/>
              <a:t>o</a:t>
            </a:r>
            <a:r>
              <a:rPr lang="cs-CZ" dirty="0"/>
              <a:t> (Na, Mg, Ca, Sr, Ba, Al). Příměsi obsažené v tavenině často snižují její bod tání a zvyšují vodivost. Děje při tavení a elektrolýze chloridu hořečnatého znázorňují rovnice:</a:t>
            </a:r>
          </a:p>
          <a:p>
            <a:pPr marL="0" indent="0">
              <a:buNone/>
            </a:pPr>
            <a:r>
              <a:rPr lang="cs-CZ" dirty="0"/>
              <a:t>                     MgCl</a:t>
            </a:r>
            <a:r>
              <a:rPr lang="cs-CZ" baseline="-25000" dirty="0"/>
              <a:t>2</a:t>
            </a:r>
            <a:r>
              <a:rPr lang="cs-CZ" dirty="0"/>
              <a:t>                     Mg</a:t>
            </a:r>
            <a:r>
              <a:rPr lang="cs-CZ" baseline="30000" dirty="0"/>
              <a:t>2+</a:t>
            </a:r>
            <a:r>
              <a:rPr lang="cs-CZ" dirty="0"/>
              <a:t>    +    2 Cl</a:t>
            </a:r>
            <a:r>
              <a:rPr lang="cs-CZ" baseline="30000" dirty="0"/>
              <a:t>–</a:t>
            </a:r>
            <a:r>
              <a:rPr lang="cs-CZ" dirty="0"/>
              <a:t>    tavenina při teplotě 750 </a:t>
            </a:r>
            <a:r>
              <a:rPr lang="cs-CZ" baseline="30000" dirty="0"/>
              <a:t>o </a:t>
            </a:r>
            <a:r>
              <a:rPr lang="cs-CZ" dirty="0"/>
              <a:t>C</a:t>
            </a:r>
          </a:p>
          <a:p>
            <a:pPr marL="0" indent="0">
              <a:buNone/>
            </a:pPr>
            <a:r>
              <a:rPr lang="cs-CZ" dirty="0"/>
              <a:t> Anoda:           2 Cl</a:t>
            </a:r>
            <a:r>
              <a:rPr lang="cs-CZ" baseline="30000" dirty="0"/>
              <a:t>–   </a:t>
            </a:r>
            <a:r>
              <a:rPr lang="cs-CZ" dirty="0"/>
              <a:t>                      Cl</a:t>
            </a:r>
            <a:r>
              <a:rPr lang="cs-CZ" baseline="-25000" dirty="0"/>
              <a:t>2</a:t>
            </a:r>
            <a:r>
              <a:rPr lang="cs-CZ" dirty="0"/>
              <a:t>    +    2 e</a:t>
            </a:r>
            <a:r>
              <a:rPr lang="cs-CZ" baseline="30000" dirty="0"/>
              <a:t>–</a:t>
            </a:r>
            <a:r>
              <a:rPr lang="cs-CZ" dirty="0"/>
              <a:t>    </a:t>
            </a:r>
          </a:p>
          <a:p>
            <a:pPr marL="0" indent="0">
              <a:buNone/>
            </a:pPr>
            <a:r>
              <a:rPr lang="cs-CZ" dirty="0"/>
              <a:t> Katoda:          Mg</a:t>
            </a:r>
            <a:r>
              <a:rPr lang="cs-CZ" baseline="30000" dirty="0"/>
              <a:t>2+</a:t>
            </a:r>
            <a:r>
              <a:rPr lang="cs-CZ" dirty="0"/>
              <a:t>  + 2 e</a:t>
            </a:r>
            <a:r>
              <a:rPr lang="cs-CZ" baseline="30000" dirty="0"/>
              <a:t>–</a:t>
            </a:r>
            <a:r>
              <a:rPr lang="cs-CZ" dirty="0"/>
              <a:t>           Mg</a:t>
            </a:r>
          </a:p>
          <a:p>
            <a:pPr marL="514350" indent="-514350">
              <a:buFont typeface="+mj-lt"/>
              <a:buAutoNum type="alphaLcParenR" startAt="2"/>
            </a:pPr>
            <a:r>
              <a:rPr lang="cs-CZ" i="1" dirty="0">
                <a:solidFill>
                  <a:srgbClr val="00B0F0"/>
                </a:solidFill>
              </a:rPr>
              <a:t>vodných roztoků solí</a:t>
            </a:r>
            <a:r>
              <a:rPr lang="cs-CZ" dirty="0">
                <a:solidFill>
                  <a:srgbClr val="00B0F0"/>
                </a:solidFill>
              </a:rPr>
              <a:t> </a:t>
            </a:r>
            <a:r>
              <a:rPr lang="cs-CZ" dirty="0"/>
              <a:t>– používá se pro získávání kovů přechodných s pozitivními nebo málo negativními hodnotami E</a:t>
            </a:r>
            <a:r>
              <a:rPr lang="cs-CZ" baseline="30000" dirty="0"/>
              <a:t>o</a:t>
            </a:r>
            <a:r>
              <a:rPr lang="cs-CZ" dirty="0"/>
              <a:t> (např. Zn, Cu, Ag, Co, Ni, Cd, a další). Tento způsob se používá zejména při rafinaci kovů (přečišťování). Kovy získávají téměř 100% čistotu. Kromě toho lze tuto metodu použit k ochraně kovů proti korozi pokovováním (např. pozinkování, poniklování, pochromování atd.).</a:t>
            </a:r>
          </a:p>
          <a:p>
            <a:pPr marL="0" indent="0">
              <a:buNone/>
            </a:pPr>
            <a:r>
              <a:rPr lang="cs-CZ" b="1" i="1" u="sng" dirty="0"/>
              <a:t>3/  ze sulfidů</a:t>
            </a:r>
            <a:endParaRPr lang="cs-CZ" dirty="0"/>
          </a:p>
          <a:p>
            <a:pPr marL="0" indent="0">
              <a:buNone/>
            </a:pPr>
            <a:r>
              <a:rPr lang="cs-CZ" dirty="0"/>
              <a:t>pražením za přístupu vzduchu a </a:t>
            </a:r>
            <a:r>
              <a:rPr lang="cs-CZ" i="1" dirty="0"/>
              <a:t>převedením na oxidy</a:t>
            </a:r>
            <a:r>
              <a:rPr lang="cs-CZ" dirty="0"/>
              <a:t> a dále jejich redukcí, např.</a:t>
            </a:r>
          </a:p>
          <a:p>
            <a:pPr marL="0" indent="0">
              <a:buNone/>
            </a:pPr>
            <a:r>
              <a:rPr lang="cs-CZ" dirty="0"/>
              <a:t>                 2 ZnS    +    3 O</a:t>
            </a:r>
            <a:r>
              <a:rPr lang="cs-CZ" baseline="-25000" dirty="0"/>
              <a:t>2</a:t>
            </a:r>
            <a:r>
              <a:rPr lang="cs-CZ" dirty="0"/>
              <a:t>                          2 ZnO    +    2 SO</a:t>
            </a:r>
            <a:r>
              <a:rPr lang="cs-CZ" baseline="-25000" dirty="0"/>
              <a:t>2</a:t>
            </a:r>
            <a:r>
              <a:rPr lang="cs-CZ" dirty="0"/>
              <a:t> </a:t>
            </a:r>
          </a:p>
          <a:p>
            <a:pPr marL="0" indent="0">
              <a:buNone/>
            </a:pPr>
            <a:r>
              <a:rPr lang="cs-CZ" dirty="0"/>
              <a:t>                    ZnO    +    C                                Zn        +     CO</a:t>
            </a:r>
          </a:p>
          <a:p>
            <a:pPr marL="0" indent="0">
              <a:buNone/>
            </a:pPr>
            <a:r>
              <a:rPr lang="cs-CZ" dirty="0"/>
              <a:t>     Podobně lze postupovat při výrobě olova.</a:t>
            </a:r>
          </a:p>
          <a:p>
            <a:endParaRPr lang="cs-CZ" dirty="0"/>
          </a:p>
        </p:txBody>
      </p:sp>
      <p:cxnSp>
        <p:nvCxnSpPr>
          <p:cNvPr id="5" name="Přímá spojnice se šipkou 4"/>
          <p:cNvCxnSpPr/>
          <p:nvPr/>
        </p:nvCxnSpPr>
        <p:spPr>
          <a:xfrm>
            <a:off x="2411760" y="1988840"/>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2411760" y="2276872"/>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167844" y="2632224"/>
            <a:ext cx="50405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3347864" y="5589240"/>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3347864" y="5877272"/>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3810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7"/>
          <p:cNvSpPr>
            <a:spLocks noGrp="1"/>
          </p:cNvSpPr>
          <p:nvPr>
            <p:ph idx="1"/>
          </p:nvPr>
        </p:nvSpPr>
        <p:spPr>
          <a:xfrm>
            <a:off x="0" y="116632"/>
            <a:ext cx="9144000" cy="6624736"/>
          </a:xfrm>
        </p:spPr>
        <p:txBody>
          <a:bodyPr>
            <a:normAutofit fontScale="70000" lnSpcReduction="20000"/>
          </a:bodyPr>
          <a:lstStyle/>
          <a:p>
            <a:pPr marL="0" indent="0">
              <a:buNone/>
            </a:pPr>
            <a:r>
              <a:rPr lang="cs-CZ" sz="3400" dirty="0"/>
              <a:t>4/ </a:t>
            </a:r>
            <a:r>
              <a:rPr lang="cs-CZ" sz="3400" b="1" i="1" u="sng" dirty="0"/>
              <a:t>z halogenidů</a:t>
            </a:r>
            <a:r>
              <a:rPr lang="cs-CZ" sz="3400" b="1" i="1" dirty="0"/>
              <a:t> </a:t>
            </a:r>
            <a:endParaRPr lang="cs-CZ" sz="3400" dirty="0"/>
          </a:p>
          <a:p>
            <a:r>
              <a:rPr lang="cs-CZ" sz="3400" i="1" dirty="0">
                <a:solidFill>
                  <a:schemeClr val="bg1"/>
                </a:solidFill>
              </a:rPr>
              <a:t>elektrolytickou redukcí</a:t>
            </a:r>
            <a:r>
              <a:rPr lang="cs-CZ" sz="3400" dirty="0"/>
              <a:t> </a:t>
            </a:r>
          </a:p>
          <a:p>
            <a:r>
              <a:rPr lang="cs-CZ" sz="3400" i="1" dirty="0">
                <a:solidFill>
                  <a:schemeClr val="bg1"/>
                </a:solidFill>
              </a:rPr>
              <a:t>redukcí reaktivním kovem</a:t>
            </a:r>
            <a:r>
              <a:rPr lang="cs-CZ" sz="3400" dirty="0">
                <a:solidFill>
                  <a:schemeClr val="bg1"/>
                </a:solidFill>
              </a:rPr>
              <a:t> </a:t>
            </a:r>
            <a:r>
              <a:rPr lang="cs-CZ" sz="3400" dirty="0"/>
              <a:t>(hořčíkem nebo sodíkem), např.</a:t>
            </a:r>
          </a:p>
          <a:p>
            <a:pPr marL="0" indent="0">
              <a:buNone/>
            </a:pPr>
            <a:r>
              <a:rPr lang="cs-CZ" sz="3400" dirty="0"/>
              <a:t>            TiCl</a:t>
            </a:r>
            <a:r>
              <a:rPr lang="cs-CZ" sz="3400" baseline="-25000" dirty="0"/>
              <a:t>4</a:t>
            </a:r>
            <a:r>
              <a:rPr lang="cs-CZ" sz="3400" dirty="0"/>
              <a:t>    +    2 Mg                          Ti    +    2 MgCl</a:t>
            </a:r>
            <a:r>
              <a:rPr lang="cs-CZ" sz="3400" baseline="-25000" dirty="0"/>
              <a:t>2</a:t>
            </a:r>
            <a:r>
              <a:rPr lang="cs-CZ" sz="3400" dirty="0"/>
              <a:t>       při 950 - 1150</a:t>
            </a:r>
            <a:r>
              <a:rPr lang="cs-CZ" sz="3400" baseline="30000" dirty="0"/>
              <a:t> o </a:t>
            </a:r>
            <a:r>
              <a:rPr lang="cs-CZ" sz="3400" dirty="0"/>
              <a:t>C</a:t>
            </a:r>
          </a:p>
          <a:p>
            <a:pPr marL="0" indent="0">
              <a:buNone/>
            </a:pPr>
            <a:r>
              <a:rPr lang="cs-CZ" sz="3400" dirty="0"/>
              <a:t>               KCl    +       Na                        K    +    Na Cl            při 580</a:t>
            </a:r>
            <a:r>
              <a:rPr lang="cs-CZ" sz="3400" baseline="30000" dirty="0"/>
              <a:t> o </a:t>
            </a:r>
            <a:r>
              <a:rPr lang="cs-CZ" sz="3400" dirty="0"/>
              <a:t>C</a:t>
            </a:r>
          </a:p>
          <a:p>
            <a:pPr marL="0" indent="0">
              <a:buNone/>
            </a:pPr>
            <a:r>
              <a:rPr lang="cs-CZ" sz="3400" dirty="0"/>
              <a:t>Redukcí hořčíkem se získávají také Uran, zirkon, hafnium a beryllium.</a:t>
            </a:r>
          </a:p>
          <a:p>
            <a:r>
              <a:rPr lang="cs-CZ" sz="3400" i="1" dirty="0">
                <a:solidFill>
                  <a:schemeClr val="bg1"/>
                </a:solidFill>
              </a:rPr>
              <a:t>termickým rozkladem</a:t>
            </a:r>
            <a:r>
              <a:rPr lang="cs-CZ" sz="3400" dirty="0">
                <a:solidFill>
                  <a:schemeClr val="bg1"/>
                </a:solidFill>
              </a:rPr>
              <a:t> </a:t>
            </a:r>
            <a:r>
              <a:rPr lang="cs-CZ" sz="3400" dirty="0"/>
              <a:t>zejména jodidů na elektricky rozžhaveném wolframovém vlákně. </a:t>
            </a:r>
          </a:p>
          <a:p>
            <a:pPr marL="0" indent="0">
              <a:buNone/>
            </a:pPr>
            <a:r>
              <a:rPr lang="cs-CZ" sz="3400" dirty="0"/>
              <a:t>       ZrI</a:t>
            </a:r>
            <a:r>
              <a:rPr lang="cs-CZ" sz="3400" baseline="-25000" dirty="0"/>
              <a:t>4</a:t>
            </a:r>
            <a:r>
              <a:rPr lang="cs-CZ" sz="3400" dirty="0"/>
              <a:t>                         Zr    +    2 I</a:t>
            </a:r>
            <a:r>
              <a:rPr lang="cs-CZ" sz="3400" baseline="-25000" dirty="0"/>
              <a:t>2</a:t>
            </a:r>
            <a:r>
              <a:rPr lang="cs-CZ" sz="3400" dirty="0"/>
              <a:t>    při teplotě 1300</a:t>
            </a:r>
            <a:r>
              <a:rPr lang="cs-CZ" sz="3400" baseline="30000" dirty="0"/>
              <a:t> o </a:t>
            </a:r>
            <a:r>
              <a:rPr lang="cs-CZ" sz="3400" dirty="0"/>
              <a:t>C       </a:t>
            </a:r>
          </a:p>
          <a:p>
            <a:pPr marL="0" indent="0">
              <a:buNone/>
            </a:pPr>
            <a:r>
              <a:rPr lang="cs-CZ" sz="3400" dirty="0"/>
              <a:t>Kov připraveny touto metodou je velmi čistý, a proto lze tento způsob použit k čištění surových, zejména těžkotavitelných kovů.</a:t>
            </a:r>
          </a:p>
          <a:p>
            <a:pPr marL="0" indent="0">
              <a:buNone/>
            </a:pPr>
            <a:r>
              <a:rPr lang="cs-CZ" sz="3400" dirty="0"/>
              <a:t>5/   </a:t>
            </a:r>
            <a:r>
              <a:rPr lang="cs-CZ" sz="3400" b="1" i="1" u="sng" dirty="0"/>
              <a:t>z uhličitanů, síranů, případně ostatních solí</a:t>
            </a:r>
            <a:r>
              <a:rPr lang="cs-CZ" sz="3400" dirty="0"/>
              <a:t> – tyto se převádí na některý z výše uvedených typů sloučenin a další redukcí pak na čistý kov. </a:t>
            </a:r>
          </a:p>
          <a:p>
            <a:pPr marL="0" indent="0">
              <a:buNone/>
            </a:pPr>
            <a:r>
              <a:rPr lang="cs-CZ" sz="3400" dirty="0"/>
              <a:t>6/   </a:t>
            </a:r>
            <a:r>
              <a:rPr lang="cs-CZ" sz="3400" b="1" i="1" u="sng" dirty="0"/>
              <a:t>z karbonylů kovů</a:t>
            </a:r>
            <a:r>
              <a:rPr lang="cs-CZ" sz="3400" dirty="0"/>
              <a:t> – používá se pro získávání velmi čistých kovů, např. niklu nebo železa </a:t>
            </a:r>
          </a:p>
          <a:p>
            <a:pPr marL="0" indent="0">
              <a:buNone/>
            </a:pPr>
            <a:r>
              <a:rPr lang="cs-CZ" sz="3400" dirty="0"/>
              <a:t>                        Fe(CO)</a:t>
            </a:r>
            <a:r>
              <a:rPr lang="cs-CZ" sz="3400" baseline="-25000" dirty="0"/>
              <a:t>5</a:t>
            </a:r>
            <a:r>
              <a:rPr lang="cs-CZ" sz="3400" dirty="0"/>
              <a:t>                          Fe    +    5 CO      při teplotě asi 250</a:t>
            </a:r>
            <a:r>
              <a:rPr lang="cs-CZ" sz="3400" baseline="30000" dirty="0"/>
              <a:t> o </a:t>
            </a:r>
            <a:r>
              <a:rPr lang="cs-CZ" sz="3400" dirty="0"/>
              <a:t>C</a:t>
            </a:r>
          </a:p>
          <a:p>
            <a:pPr marL="0" indent="0">
              <a:buNone/>
            </a:pPr>
            <a:r>
              <a:rPr lang="cs-CZ" sz="3400" dirty="0"/>
              <a:t>                        Ni(CO)</a:t>
            </a:r>
            <a:r>
              <a:rPr lang="cs-CZ" sz="3400" baseline="-25000" dirty="0"/>
              <a:t>4</a:t>
            </a:r>
            <a:r>
              <a:rPr lang="cs-CZ" sz="3400" dirty="0"/>
              <a:t>                          Ni     +    4 CO      při teplotě asi 230</a:t>
            </a:r>
            <a:r>
              <a:rPr lang="cs-CZ" sz="3400" baseline="30000" dirty="0"/>
              <a:t> o </a:t>
            </a:r>
            <a:r>
              <a:rPr lang="cs-CZ" sz="3400" dirty="0"/>
              <a:t>C</a:t>
            </a:r>
          </a:p>
          <a:p>
            <a:endParaRPr lang="cs-CZ" dirty="0"/>
          </a:p>
        </p:txBody>
      </p:sp>
      <p:cxnSp>
        <p:nvCxnSpPr>
          <p:cNvPr id="3" name="Přímá spojnice se šipkou 2"/>
          <p:cNvCxnSpPr/>
          <p:nvPr/>
        </p:nvCxnSpPr>
        <p:spPr>
          <a:xfrm>
            <a:off x="3203848" y="1421625"/>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 name="Přímá spojnice se šipkou 4"/>
          <p:cNvCxnSpPr/>
          <p:nvPr/>
        </p:nvCxnSpPr>
        <p:spPr>
          <a:xfrm>
            <a:off x="3203848" y="1700808"/>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1187624" y="3140968"/>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2987824" y="5468703"/>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2987824" y="5877272"/>
            <a:ext cx="111612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671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extLst>
              <p:ext uri="{D42A27DB-BD31-4B8C-83A1-F6EECF244321}">
                <p14:modId xmlns:p14="http://schemas.microsoft.com/office/powerpoint/2010/main" val="2633480647"/>
              </p:ext>
            </p:extLst>
          </p:nvPr>
        </p:nvGraphicFramePr>
        <p:xfrm>
          <a:off x="539552" y="908720"/>
          <a:ext cx="7992888" cy="5688640"/>
        </p:xfrm>
        <a:graphic>
          <a:graphicData uri="http://schemas.openxmlformats.org/drawingml/2006/table">
            <a:tbl>
              <a:tblPr>
                <a:tableStyleId>{5C22544A-7EE6-4342-B048-85BDC9FD1C3A}</a:tableStyleId>
              </a:tblPr>
              <a:tblGrid>
                <a:gridCol w="3859454">
                  <a:extLst>
                    <a:ext uri="{9D8B030D-6E8A-4147-A177-3AD203B41FA5}">
                      <a16:colId xmlns:a16="http://schemas.microsoft.com/office/drawing/2014/main" xmlns="" val="20000"/>
                    </a:ext>
                  </a:extLst>
                </a:gridCol>
                <a:gridCol w="4133434">
                  <a:extLst>
                    <a:ext uri="{9D8B030D-6E8A-4147-A177-3AD203B41FA5}">
                      <a16:colId xmlns:a16="http://schemas.microsoft.com/office/drawing/2014/main" xmlns="" val="20001"/>
                    </a:ext>
                  </a:extLst>
                </a:gridCol>
              </a:tblGrid>
              <a:tr h="685018">
                <a:tc>
                  <a:txBody>
                    <a:bodyPr/>
                    <a:lstStyle/>
                    <a:p>
                      <a:pPr algn="ctr">
                        <a:spcAft>
                          <a:spcPts val="0"/>
                        </a:spcAft>
                      </a:pPr>
                      <a:r>
                        <a:rPr lang="cs-CZ" sz="1200" dirty="0">
                          <a:effectLst/>
                        </a:rPr>
                        <a:t>Kovy</a:t>
                      </a:r>
                      <a:endParaRPr lang="cs-CZ" sz="1200" dirty="0">
                        <a:effectLst/>
                        <a:latin typeface="Times New Roman"/>
                        <a:ea typeface="Times New Roman"/>
                      </a:endParaRPr>
                    </a:p>
                  </a:txBody>
                  <a:tcPr marL="44450" marR="44450" marT="0" marB="0" anchor="ctr"/>
                </a:tc>
                <a:tc>
                  <a:txBody>
                    <a:bodyPr/>
                    <a:lstStyle/>
                    <a:p>
                      <a:pPr algn="ctr">
                        <a:spcAft>
                          <a:spcPts val="0"/>
                        </a:spcAft>
                      </a:pPr>
                      <a:r>
                        <a:rPr lang="cs-CZ" sz="1200" dirty="0">
                          <a:effectLst/>
                        </a:rPr>
                        <a:t>Nekovy</a:t>
                      </a:r>
                      <a:endParaRPr lang="cs-CZ" sz="1200" dirty="0">
                        <a:effectLst/>
                        <a:latin typeface="Times New Roman"/>
                        <a:ea typeface="Times New Roman"/>
                      </a:endParaRPr>
                    </a:p>
                  </a:txBody>
                  <a:tcPr marL="44450" marR="44450" marT="0" marB="0" anchor="ctr"/>
                </a:tc>
                <a:extLst>
                  <a:ext uri="{0D108BD9-81ED-4DB2-BD59-A6C34878D82A}">
                    <a16:rowId xmlns:a16="http://schemas.microsoft.com/office/drawing/2014/main" xmlns="" val="10000"/>
                  </a:ext>
                </a:extLst>
              </a:tr>
              <a:tr h="714801">
                <a:tc>
                  <a:txBody>
                    <a:bodyPr/>
                    <a:lstStyle/>
                    <a:p>
                      <a:pPr marL="135890" indent="-135890" algn="just">
                        <a:spcAft>
                          <a:spcPts val="0"/>
                        </a:spcAft>
                      </a:pPr>
                      <a:r>
                        <a:rPr lang="cs-CZ" sz="1000" dirty="0">
                          <a:effectLst/>
                        </a:rPr>
                        <a:t>     tvoří kovové krystaly s velkými koordinačními  čísly a   kovovou vazbou</a:t>
                      </a:r>
                      <a:endParaRPr lang="cs-CZ" sz="1200" dirty="0">
                        <a:effectLst/>
                        <a:latin typeface="Times New Roman"/>
                        <a:ea typeface="Times New Roman"/>
                      </a:endParaRPr>
                    </a:p>
                  </a:txBody>
                  <a:tcPr marL="44450" marR="44450" marT="0" marB="0"/>
                </a:tc>
                <a:tc>
                  <a:txBody>
                    <a:bodyPr/>
                    <a:lstStyle/>
                    <a:p>
                      <a:pPr marL="135255" indent="-135255" algn="just">
                        <a:spcAft>
                          <a:spcPts val="0"/>
                        </a:spcAft>
                      </a:pPr>
                      <a:r>
                        <a:rPr lang="cs-CZ" sz="1000" dirty="0">
                          <a:effectLst/>
                        </a:rPr>
                        <a:t>     tvoří molekulové krystaly se slabými van der Walsovými silami nebo kovalentní krystaly</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01"/>
                  </a:ext>
                </a:extLst>
              </a:tr>
              <a:tr h="357402">
                <a:tc>
                  <a:txBody>
                    <a:bodyPr/>
                    <a:lstStyle/>
                    <a:p>
                      <a:pPr algn="just">
                        <a:spcAft>
                          <a:spcPts val="0"/>
                        </a:spcAft>
                      </a:pPr>
                      <a:r>
                        <a:rPr lang="cs-CZ" sz="1000" dirty="0">
                          <a:effectLst/>
                        </a:rPr>
                        <a:t>     velká elektrická a  tepelná vodivost</a:t>
                      </a:r>
                      <a:endParaRPr lang="cs-CZ" sz="1200" dirty="0">
                        <a:effectLst/>
                        <a:latin typeface="Times New Roman"/>
                        <a:ea typeface="Times New Roman"/>
                      </a:endParaRPr>
                    </a:p>
                  </a:txBody>
                  <a:tcPr marL="44450" marR="44450" marT="0" marB="0"/>
                </a:tc>
                <a:tc>
                  <a:txBody>
                    <a:bodyPr/>
                    <a:lstStyle/>
                    <a:p>
                      <a:pPr algn="just">
                        <a:spcAft>
                          <a:spcPts val="0"/>
                        </a:spcAft>
                      </a:pPr>
                      <a:r>
                        <a:rPr lang="cs-CZ" sz="1000" dirty="0">
                          <a:effectLst/>
                        </a:rPr>
                        <a:t>     nevodiče a malá tepelná vodivost</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02"/>
                  </a:ext>
                </a:extLst>
              </a:tr>
              <a:tr h="357402">
                <a:tc>
                  <a:txBody>
                    <a:bodyPr/>
                    <a:lstStyle/>
                    <a:p>
                      <a:pPr algn="just">
                        <a:spcAft>
                          <a:spcPts val="0"/>
                        </a:spcAft>
                      </a:pPr>
                      <a:r>
                        <a:rPr lang="cs-CZ" sz="1000" dirty="0">
                          <a:effectLst/>
                        </a:rPr>
                        <a:t>     vykazují termoiontovou a fotoelektrickou emisi</a:t>
                      </a:r>
                      <a:endParaRPr lang="cs-CZ" sz="1200" dirty="0">
                        <a:effectLst/>
                        <a:latin typeface="Times New Roman"/>
                        <a:ea typeface="Times New Roman"/>
                      </a:endParaRPr>
                    </a:p>
                  </a:txBody>
                  <a:tcPr marL="44450" marR="44450" marT="0" marB="0"/>
                </a:tc>
                <a:tc>
                  <a:txBody>
                    <a:bodyPr/>
                    <a:lstStyle/>
                    <a:p>
                      <a:pPr algn="just">
                        <a:spcAft>
                          <a:spcPts val="0"/>
                        </a:spcAft>
                      </a:pPr>
                      <a:r>
                        <a:rPr lang="cs-CZ" sz="1000" dirty="0">
                          <a:effectLst/>
                        </a:rPr>
                        <a:t>     nevykazují termoiontovou a fotoelektrickou emisi</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03"/>
                  </a:ext>
                </a:extLst>
              </a:tr>
              <a:tr h="357402">
                <a:tc>
                  <a:txBody>
                    <a:bodyPr/>
                    <a:lstStyle/>
                    <a:p>
                      <a:pPr algn="just">
                        <a:spcAft>
                          <a:spcPts val="0"/>
                        </a:spcAft>
                      </a:pPr>
                      <a:r>
                        <a:rPr lang="cs-CZ" sz="1000" dirty="0">
                          <a:effectLst/>
                        </a:rPr>
                        <a:t>     lesklé, mohou být leštěny                                    </a:t>
                      </a:r>
                      <a:endParaRPr lang="cs-CZ" sz="1200" dirty="0">
                        <a:effectLst/>
                        <a:latin typeface="Times New Roman"/>
                        <a:ea typeface="Times New Roman"/>
                      </a:endParaRPr>
                    </a:p>
                  </a:txBody>
                  <a:tcPr marL="44450" marR="44450" marT="0" marB="0"/>
                </a:tc>
                <a:tc>
                  <a:txBody>
                    <a:bodyPr/>
                    <a:lstStyle/>
                    <a:p>
                      <a:pPr algn="just">
                        <a:spcAft>
                          <a:spcPts val="0"/>
                        </a:spcAft>
                      </a:pPr>
                      <a:r>
                        <a:rPr lang="cs-CZ" sz="1000" dirty="0">
                          <a:effectLst/>
                        </a:rPr>
                        <a:t>     nelesklé</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04"/>
                  </a:ext>
                </a:extLst>
              </a:tr>
              <a:tr h="357402">
                <a:tc>
                  <a:txBody>
                    <a:bodyPr/>
                    <a:lstStyle/>
                    <a:p>
                      <a:pPr algn="just">
                        <a:spcAft>
                          <a:spcPts val="0"/>
                        </a:spcAft>
                      </a:pPr>
                      <a:r>
                        <a:rPr lang="cs-CZ" sz="1000" dirty="0">
                          <a:effectLst/>
                        </a:rPr>
                        <a:t>     jsou kujné a tažné</a:t>
                      </a:r>
                      <a:endParaRPr lang="cs-CZ" sz="1200" dirty="0">
                        <a:effectLst/>
                        <a:latin typeface="Times New Roman"/>
                        <a:ea typeface="Times New Roman"/>
                      </a:endParaRPr>
                    </a:p>
                  </a:txBody>
                  <a:tcPr marL="44450" marR="44450" marT="0" marB="0"/>
                </a:tc>
                <a:tc>
                  <a:txBody>
                    <a:bodyPr/>
                    <a:lstStyle/>
                    <a:p>
                      <a:pPr algn="just">
                        <a:spcAft>
                          <a:spcPts val="0"/>
                        </a:spcAft>
                      </a:pPr>
                      <a:r>
                        <a:rPr lang="cs-CZ" sz="1000" dirty="0">
                          <a:effectLst/>
                        </a:rPr>
                        <a:t>     křehké, nejsou kujné ani tažné</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05"/>
                  </a:ext>
                </a:extLst>
              </a:tr>
              <a:tr h="357402">
                <a:tc>
                  <a:txBody>
                    <a:bodyPr/>
                    <a:lstStyle/>
                    <a:p>
                      <a:pPr algn="just">
                        <a:spcAft>
                          <a:spcPts val="0"/>
                        </a:spcAft>
                      </a:pPr>
                      <a:r>
                        <a:rPr lang="cs-CZ" sz="1000" dirty="0">
                          <a:effectLst/>
                        </a:rPr>
                        <a:t>     vysoké body tání a varu, velká hustota</a:t>
                      </a:r>
                      <a:endParaRPr lang="cs-CZ" sz="1200" dirty="0">
                        <a:effectLst/>
                        <a:latin typeface="Times New Roman"/>
                        <a:ea typeface="Times New Roman"/>
                      </a:endParaRPr>
                    </a:p>
                  </a:txBody>
                  <a:tcPr marL="44450" marR="44450" marT="0" marB="0"/>
                </a:tc>
                <a:tc>
                  <a:txBody>
                    <a:bodyPr/>
                    <a:lstStyle/>
                    <a:p>
                      <a:pPr algn="just">
                        <a:spcAft>
                          <a:spcPts val="0"/>
                        </a:spcAft>
                      </a:pPr>
                      <a:r>
                        <a:rPr lang="cs-CZ" sz="1000" dirty="0">
                          <a:effectLst/>
                        </a:rPr>
                        <a:t>     nízké body tání a varu, nízká hustota</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06"/>
                  </a:ext>
                </a:extLst>
              </a:tr>
              <a:tr h="357402">
                <a:tc>
                  <a:txBody>
                    <a:bodyPr/>
                    <a:lstStyle/>
                    <a:p>
                      <a:pPr algn="just">
                        <a:spcAft>
                          <a:spcPts val="0"/>
                        </a:spcAft>
                      </a:pPr>
                      <a:r>
                        <a:rPr lang="cs-CZ" sz="1000" dirty="0">
                          <a:effectLst/>
                        </a:rPr>
                        <a:t>     tvoří mnohé slitiny</a:t>
                      </a:r>
                      <a:endParaRPr lang="cs-CZ" sz="1200" dirty="0">
                        <a:effectLst/>
                        <a:latin typeface="Times New Roman"/>
                        <a:ea typeface="Times New Roman"/>
                      </a:endParaRPr>
                    </a:p>
                  </a:txBody>
                  <a:tcPr marL="44450" marR="44450" marT="0" marB="0"/>
                </a:tc>
                <a:tc>
                  <a:txBody>
                    <a:bodyPr/>
                    <a:lstStyle/>
                    <a:p>
                      <a:pPr algn="just">
                        <a:spcAft>
                          <a:spcPts val="0"/>
                        </a:spcAft>
                      </a:pPr>
                      <a:r>
                        <a:rPr lang="cs-CZ" sz="1000" dirty="0">
                          <a:effectLst/>
                        </a:rPr>
                        <a:t>     mohou být minoritními složkami slitin</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07"/>
                  </a:ext>
                </a:extLst>
              </a:tr>
              <a:tr h="357402">
                <a:tc>
                  <a:txBody>
                    <a:bodyPr/>
                    <a:lstStyle/>
                    <a:p>
                      <a:pPr algn="just">
                        <a:spcAft>
                          <a:spcPts val="0"/>
                        </a:spcAft>
                      </a:pPr>
                      <a:r>
                        <a:rPr lang="cs-CZ" sz="1000" dirty="0">
                          <a:effectLst/>
                        </a:rPr>
                        <a:t>     jsou elektropozitivní</a:t>
                      </a:r>
                      <a:endParaRPr lang="cs-CZ" sz="1200" dirty="0">
                        <a:effectLst/>
                        <a:latin typeface="Times New Roman"/>
                        <a:ea typeface="Times New Roman"/>
                      </a:endParaRPr>
                    </a:p>
                  </a:txBody>
                  <a:tcPr marL="44450" marR="44450" marT="0" marB="0"/>
                </a:tc>
                <a:tc>
                  <a:txBody>
                    <a:bodyPr/>
                    <a:lstStyle/>
                    <a:p>
                      <a:pPr algn="just">
                        <a:spcAft>
                          <a:spcPts val="0"/>
                        </a:spcAft>
                      </a:pPr>
                      <a:r>
                        <a:rPr lang="cs-CZ" sz="1000" dirty="0">
                          <a:effectLst/>
                        </a:rPr>
                        <a:t>     jsou elektronegativní</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08"/>
                  </a:ext>
                </a:extLst>
              </a:tr>
              <a:tr h="714801">
                <a:tc>
                  <a:txBody>
                    <a:bodyPr/>
                    <a:lstStyle/>
                    <a:p>
                      <a:pPr marL="135890" indent="-135890" algn="just">
                        <a:spcAft>
                          <a:spcPts val="0"/>
                        </a:spcAft>
                      </a:pPr>
                      <a:r>
                        <a:rPr lang="cs-CZ" sz="1000" dirty="0">
                          <a:effectLst/>
                        </a:rPr>
                        <a:t>     v obvyklém oxidačním čísle tvoří zásadité nebo amfoterní oxidy</a:t>
                      </a:r>
                      <a:endParaRPr lang="cs-CZ" sz="1200" dirty="0">
                        <a:effectLst/>
                        <a:latin typeface="Times New Roman"/>
                        <a:ea typeface="Times New Roman"/>
                      </a:endParaRPr>
                    </a:p>
                  </a:txBody>
                  <a:tcPr marL="44450" marR="44450" marT="0" marB="0"/>
                </a:tc>
                <a:tc>
                  <a:txBody>
                    <a:bodyPr/>
                    <a:lstStyle/>
                    <a:p>
                      <a:pPr marL="135255" indent="-135255" algn="just">
                        <a:spcAft>
                          <a:spcPts val="0"/>
                        </a:spcAft>
                      </a:pPr>
                      <a:r>
                        <a:rPr lang="cs-CZ" sz="1000" dirty="0">
                          <a:effectLst/>
                        </a:rPr>
                        <a:t>     v obvyklém oxidačním čísle tvoří kyselé nebo neutrální oxidy</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09"/>
                  </a:ext>
                </a:extLst>
              </a:tr>
              <a:tr h="357402">
                <a:tc>
                  <a:txBody>
                    <a:bodyPr/>
                    <a:lstStyle/>
                    <a:p>
                      <a:pPr algn="just">
                        <a:spcAft>
                          <a:spcPts val="0"/>
                        </a:spcAft>
                      </a:pPr>
                      <a:r>
                        <a:rPr lang="cs-CZ" sz="1000" dirty="0">
                          <a:effectLst/>
                        </a:rPr>
                        <a:t>     tvoří zásadité nebo amfoterní hydroxidy</a:t>
                      </a:r>
                      <a:endParaRPr lang="cs-CZ" sz="1200" dirty="0">
                        <a:effectLst/>
                        <a:latin typeface="Times New Roman"/>
                        <a:ea typeface="Times New Roman"/>
                      </a:endParaRPr>
                    </a:p>
                  </a:txBody>
                  <a:tcPr marL="44450" marR="44450" marT="0" marB="0"/>
                </a:tc>
                <a:tc>
                  <a:txBody>
                    <a:bodyPr/>
                    <a:lstStyle/>
                    <a:p>
                      <a:pPr algn="just">
                        <a:spcAft>
                          <a:spcPts val="0"/>
                        </a:spcAft>
                      </a:pPr>
                      <a:r>
                        <a:rPr lang="cs-CZ" sz="1000" dirty="0">
                          <a:effectLst/>
                        </a:rPr>
                        <a:t>     tvoří oxokyseliny</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10"/>
                  </a:ext>
                </a:extLst>
              </a:tr>
              <a:tr h="357402">
                <a:tc>
                  <a:txBody>
                    <a:bodyPr/>
                    <a:lstStyle/>
                    <a:p>
                      <a:pPr algn="just">
                        <a:spcAft>
                          <a:spcPts val="0"/>
                        </a:spcAft>
                      </a:pPr>
                      <a:r>
                        <a:rPr lang="cs-CZ" sz="1000" dirty="0">
                          <a:effectLst/>
                        </a:rPr>
                        <a:t>     tvoří tuhé iontové halogenidy</a:t>
                      </a:r>
                      <a:endParaRPr lang="cs-CZ" sz="1200" dirty="0">
                        <a:effectLst/>
                        <a:latin typeface="Times New Roman"/>
                        <a:ea typeface="Times New Roman"/>
                      </a:endParaRPr>
                    </a:p>
                  </a:txBody>
                  <a:tcPr marL="44450" marR="44450" marT="0" marB="0"/>
                </a:tc>
                <a:tc>
                  <a:txBody>
                    <a:bodyPr/>
                    <a:lstStyle/>
                    <a:p>
                      <a:pPr algn="just">
                        <a:spcAft>
                          <a:spcPts val="0"/>
                        </a:spcAft>
                      </a:pPr>
                      <a:r>
                        <a:rPr lang="cs-CZ" sz="1000" dirty="0">
                          <a:effectLst/>
                        </a:rPr>
                        <a:t>     tvoří kapalné kovalentní halogenidy</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11"/>
                  </a:ext>
                </a:extLst>
              </a:tr>
              <a:tr h="357402">
                <a:tc>
                  <a:txBody>
                    <a:bodyPr/>
                    <a:lstStyle/>
                    <a:p>
                      <a:pPr algn="just">
                        <a:spcAft>
                          <a:spcPts val="0"/>
                        </a:spcAft>
                      </a:pPr>
                      <a:r>
                        <a:rPr lang="cs-CZ" sz="1000" dirty="0">
                          <a:effectLst/>
                        </a:rPr>
                        <a:t>     většinou netvoří stálé hydridy</a:t>
                      </a:r>
                      <a:endParaRPr lang="cs-CZ" sz="1200" dirty="0">
                        <a:effectLst/>
                        <a:latin typeface="Times New Roman"/>
                        <a:ea typeface="Times New Roman"/>
                      </a:endParaRPr>
                    </a:p>
                  </a:txBody>
                  <a:tcPr marL="44450" marR="44450" marT="0" marB="0"/>
                </a:tc>
                <a:tc>
                  <a:txBody>
                    <a:bodyPr/>
                    <a:lstStyle/>
                    <a:p>
                      <a:pPr algn="just">
                        <a:spcAft>
                          <a:spcPts val="0"/>
                        </a:spcAft>
                      </a:pPr>
                      <a:r>
                        <a:rPr lang="cs-CZ" sz="1000" dirty="0">
                          <a:effectLst/>
                        </a:rPr>
                        <a:t>      tvoří stálé, většinou plynné hydridy</a:t>
                      </a:r>
                      <a:endParaRPr lang="cs-CZ" sz="1200" dirty="0">
                        <a:effectLst/>
                        <a:latin typeface="Times New Roman"/>
                        <a:ea typeface="Times New Roman"/>
                      </a:endParaRPr>
                    </a:p>
                  </a:txBody>
                  <a:tcPr marL="44450" marR="44450" marT="0" marB="0"/>
                </a:tc>
                <a:extLst>
                  <a:ext uri="{0D108BD9-81ED-4DB2-BD59-A6C34878D82A}">
                    <a16:rowId xmlns:a16="http://schemas.microsoft.com/office/drawing/2014/main" xmlns="" val="10012"/>
                  </a:ext>
                </a:extLst>
              </a:tr>
            </a:tbl>
          </a:graphicData>
        </a:graphic>
      </p:graphicFrame>
      <p:sp>
        <p:nvSpPr>
          <p:cNvPr id="5" name="TextovéPole 4"/>
          <p:cNvSpPr txBox="1"/>
          <p:nvPr/>
        </p:nvSpPr>
        <p:spPr>
          <a:xfrm>
            <a:off x="395536" y="260648"/>
            <a:ext cx="1440160" cy="461665"/>
          </a:xfrm>
          <a:prstGeom prst="rect">
            <a:avLst/>
          </a:prstGeom>
          <a:noFill/>
        </p:spPr>
        <p:txBody>
          <a:bodyPr wrap="square" rtlCol="0">
            <a:spAutoFit/>
          </a:bodyPr>
          <a:lstStyle/>
          <a:p>
            <a:r>
              <a:rPr lang="cs-CZ" sz="2400" b="1" dirty="0">
                <a:solidFill>
                  <a:srgbClr val="FF0000"/>
                </a:solidFill>
              </a:rPr>
              <a:t>Shrnutí:</a:t>
            </a:r>
          </a:p>
        </p:txBody>
      </p:sp>
    </p:spTree>
    <p:extLst>
      <p:ext uri="{BB962C8B-B14F-4D97-AF65-F5344CB8AC3E}">
        <p14:creationId xmlns:p14="http://schemas.microsoft.com/office/powerpoint/2010/main" val="2748037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16632"/>
            <a:ext cx="8856984" cy="6624736"/>
          </a:xfrm>
        </p:spPr>
        <p:txBody>
          <a:bodyPr>
            <a:normAutofit fontScale="70000" lnSpcReduction="20000"/>
          </a:bodyPr>
          <a:lstStyle/>
          <a:p>
            <a:pPr marL="0" indent="0">
              <a:buNone/>
            </a:pPr>
            <a:r>
              <a:rPr lang="cs-CZ" u="sng" dirty="0"/>
              <a:t>Fáze v kovových soustavách:</a:t>
            </a:r>
          </a:p>
          <a:p>
            <a:pPr marL="0" indent="0">
              <a:buNone/>
            </a:pPr>
            <a:r>
              <a:rPr lang="cs-CZ" dirty="0"/>
              <a:t>Čistý kov             - jednofázová soustava</a:t>
            </a:r>
          </a:p>
          <a:p>
            <a:pPr marL="0" indent="0">
              <a:buNone/>
            </a:pPr>
            <a:r>
              <a:rPr lang="cs-CZ" dirty="0"/>
              <a:t>		- tuhý stav tvoří krystaly</a:t>
            </a:r>
          </a:p>
          <a:p>
            <a:pPr marL="0" indent="0">
              <a:buNone/>
            </a:pPr>
            <a:r>
              <a:rPr lang="cs-CZ" dirty="0"/>
              <a:t>		- v uzlových bodech mřížky jsou </a:t>
            </a:r>
          </a:p>
          <a:p>
            <a:pPr marL="0" indent="0">
              <a:buNone/>
            </a:pPr>
            <a:r>
              <a:rPr lang="cs-CZ" dirty="0"/>
              <a:t>				atomy jednoho druhu</a:t>
            </a:r>
          </a:p>
          <a:p>
            <a:pPr marL="0" indent="0">
              <a:buNone/>
            </a:pPr>
            <a:r>
              <a:rPr lang="cs-CZ" dirty="0"/>
              <a:t>Mřížky: </a:t>
            </a:r>
          </a:p>
          <a:p>
            <a:pPr marL="0" indent="0">
              <a:buNone/>
            </a:pPr>
            <a:r>
              <a:rPr lang="cs-CZ" i="1" dirty="0"/>
              <a:t>Krychlová plošně středěná </a:t>
            </a:r>
            <a:r>
              <a:rPr lang="cs-CZ" dirty="0"/>
              <a:t>(fcc – koordinační číslo 8), Ca, Al, Sr, Fe</a:t>
            </a:r>
            <a:r>
              <a:rPr lang="el-GR" dirty="0"/>
              <a:t>γ</a:t>
            </a:r>
            <a:r>
              <a:rPr lang="cs-CZ" dirty="0"/>
              <a:t>, Ni, Cu, Rh, Pd, Ag, Pt, Au, Pb)</a:t>
            </a:r>
          </a:p>
          <a:p>
            <a:pPr marL="0" indent="0">
              <a:buNone/>
            </a:pPr>
            <a:r>
              <a:rPr lang="cs-CZ" i="1" dirty="0"/>
              <a:t>Krychlově prostorová středěná </a:t>
            </a:r>
            <a:r>
              <a:rPr lang="cs-CZ" dirty="0"/>
              <a:t>(bcc - koordinační číslo 12), Li, Na, K, Ba, V, Cr, Mn, Fe</a:t>
            </a:r>
            <a:r>
              <a:rPr lang="el-GR" dirty="0"/>
              <a:t>α</a:t>
            </a:r>
            <a:r>
              <a:rPr lang="cs-CZ" dirty="0"/>
              <a:t>,Mo, Ta, W)</a:t>
            </a:r>
          </a:p>
          <a:p>
            <a:pPr marL="0" indent="0">
              <a:buNone/>
            </a:pPr>
            <a:r>
              <a:rPr lang="cs-CZ" i="1" dirty="0"/>
              <a:t>Šesterečná mřížka </a:t>
            </a:r>
            <a:r>
              <a:rPr lang="cs-CZ" dirty="0"/>
              <a:t>(hcp, koordinační číslo 12), Be, Mg, Zn, Zr, Cd</a:t>
            </a:r>
          </a:p>
          <a:p>
            <a:pPr marL="0" indent="0">
              <a:buNone/>
            </a:pPr>
            <a:r>
              <a:rPr lang="cs-CZ" dirty="0"/>
              <a:t>Slitiny (t.r.) mohou vytvářet: </a:t>
            </a:r>
          </a:p>
          <a:p>
            <a:pPr marL="514350" indent="-514350">
              <a:buAutoNum type="alphaLcParenR"/>
            </a:pPr>
            <a:r>
              <a:rPr lang="cs-CZ" dirty="0"/>
              <a:t>jednofázové soustavy (jeden druh krystalu)          </a:t>
            </a:r>
          </a:p>
          <a:p>
            <a:pPr marL="514350" indent="-514350">
              <a:buAutoNum type="alphaLcParenR"/>
            </a:pPr>
            <a:r>
              <a:rPr lang="cs-CZ" dirty="0"/>
              <a:t>vícefázové soustavy (více krystalových struktur)</a:t>
            </a:r>
          </a:p>
          <a:p>
            <a:pPr marL="0" indent="0">
              <a:buNone/>
            </a:pPr>
            <a:r>
              <a:rPr lang="cs-CZ" dirty="0"/>
              <a:t>Různý interval homogenity t.r.:</a:t>
            </a:r>
          </a:p>
          <a:p>
            <a:pPr>
              <a:buFontTx/>
              <a:buChar char="-"/>
            </a:pPr>
            <a:r>
              <a:rPr lang="cs-CZ" dirty="0"/>
              <a:t>Úplná rozpustnost</a:t>
            </a:r>
          </a:p>
          <a:p>
            <a:pPr>
              <a:buFontTx/>
              <a:buChar char="-"/>
            </a:pPr>
            <a:r>
              <a:rPr lang="cs-CZ" dirty="0"/>
              <a:t>Částečná rozpustnost</a:t>
            </a:r>
          </a:p>
          <a:p>
            <a:pPr>
              <a:buFontTx/>
              <a:buChar char="-"/>
            </a:pPr>
            <a:r>
              <a:rPr lang="cs-CZ" dirty="0"/>
              <a:t>Nerozpustnost</a:t>
            </a:r>
          </a:p>
          <a:p>
            <a:pPr marL="0" indent="0">
              <a:buNone/>
            </a:pPr>
            <a:r>
              <a:rPr lang="cs-CZ" dirty="0"/>
              <a:t>Bertolidy – t.r. široký interval homogenity</a:t>
            </a:r>
          </a:p>
          <a:p>
            <a:pPr marL="0" indent="0">
              <a:buNone/>
            </a:pPr>
            <a:r>
              <a:rPr lang="cs-CZ" dirty="0"/>
              <a:t>Daltonidy - t.r. úzký interval homogenity</a:t>
            </a:r>
          </a:p>
        </p:txBody>
      </p:sp>
    </p:spTree>
    <p:extLst>
      <p:ext uri="{BB962C8B-B14F-4D97-AF65-F5344CB8AC3E}">
        <p14:creationId xmlns:p14="http://schemas.microsoft.com/office/powerpoint/2010/main" val="25362596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16632"/>
            <a:ext cx="8856984" cy="6624736"/>
          </a:xfrm>
        </p:spPr>
        <p:txBody>
          <a:bodyPr>
            <a:normAutofit fontScale="77500" lnSpcReduction="20000"/>
          </a:bodyPr>
          <a:lstStyle/>
          <a:p>
            <a:pPr marL="0" indent="0">
              <a:buNone/>
            </a:pPr>
            <a:r>
              <a:rPr lang="cs-CZ" u="sng" dirty="0"/>
              <a:t>Tvorbu t.r. ovlivňuje:</a:t>
            </a:r>
          </a:p>
          <a:p>
            <a:pPr marL="0" indent="0">
              <a:buNone/>
            </a:pPr>
            <a:r>
              <a:rPr lang="cs-CZ" dirty="0"/>
              <a:t>	- velikost iontů</a:t>
            </a:r>
          </a:p>
          <a:p>
            <a:pPr marL="0" indent="0">
              <a:buNone/>
            </a:pPr>
            <a:r>
              <a:rPr lang="cs-CZ" dirty="0"/>
              <a:t>	- koncentrace elektronů</a:t>
            </a:r>
          </a:p>
          <a:p>
            <a:pPr marL="0" indent="0">
              <a:buNone/>
            </a:pPr>
            <a:r>
              <a:rPr lang="cs-CZ" dirty="0"/>
              <a:t>	- elektronegativita</a:t>
            </a:r>
          </a:p>
          <a:p>
            <a:pPr marL="0" indent="0">
              <a:buNone/>
            </a:pPr>
            <a:endParaRPr lang="cs-CZ" sz="1300" dirty="0"/>
          </a:p>
          <a:p>
            <a:pPr marL="0" indent="0">
              <a:buNone/>
            </a:pPr>
            <a:r>
              <a:rPr lang="cs-CZ" dirty="0"/>
              <a:t>Rozsah vzájemné rozpustnosti závisí:</a:t>
            </a:r>
          </a:p>
          <a:p>
            <a:pPr marL="0" indent="0">
              <a:buNone/>
            </a:pPr>
            <a:r>
              <a:rPr lang="cs-CZ" dirty="0"/>
              <a:t>1/ na podobnosti krystalové mřížky</a:t>
            </a:r>
          </a:p>
          <a:p>
            <a:pPr marL="0" indent="0">
              <a:buNone/>
            </a:pPr>
            <a:r>
              <a:rPr lang="cs-CZ" dirty="0"/>
              <a:t>2/ na velikosti atomů</a:t>
            </a:r>
          </a:p>
          <a:p>
            <a:pPr marL="0" indent="0">
              <a:buNone/>
            </a:pPr>
            <a:r>
              <a:rPr lang="cs-CZ" dirty="0"/>
              <a:t>3/  na rozdílu elektronegativit </a:t>
            </a:r>
          </a:p>
          <a:p>
            <a:pPr marL="0" indent="0">
              <a:buNone/>
            </a:pPr>
            <a:r>
              <a:rPr lang="cs-CZ" dirty="0"/>
              <a:t>4/  na počtu valenčních elektronů</a:t>
            </a:r>
          </a:p>
          <a:p>
            <a:pPr marL="0" indent="0">
              <a:buNone/>
            </a:pPr>
            <a:endParaRPr lang="cs-CZ" dirty="0"/>
          </a:p>
          <a:p>
            <a:pPr marL="0" indent="0">
              <a:buNone/>
            </a:pPr>
            <a:r>
              <a:rPr lang="cs-CZ" u="sng" dirty="0"/>
              <a:t>Intersticiální t.r. </a:t>
            </a:r>
            <a:r>
              <a:rPr lang="cs-CZ" dirty="0"/>
              <a:t>– v uzlových bodech mřížky zůstávají atomy základního kovu, přísadové atomy jsou uloženy ve volných prostorách mezi atomy základního kovu. Vznik tohoto typu slitin je podmíněn poměrem velikosti atomů r</a:t>
            </a:r>
            <a:r>
              <a:rPr lang="cs-CZ" baseline="-25000" dirty="0"/>
              <a:t>B</a:t>
            </a:r>
            <a:r>
              <a:rPr lang="cs-CZ" dirty="0"/>
              <a:t>/r</a:t>
            </a:r>
            <a:r>
              <a:rPr lang="cs-CZ" baseline="-25000" dirty="0"/>
              <a:t>A</a:t>
            </a:r>
            <a:r>
              <a:rPr lang="cs-CZ" dirty="0"/>
              <a:t> ≤ 0,59</a:t>
            </a:r>
          </a:p>
          <a:p>
            <a:pPr marL="0" indent="0">
              <a:buNone/>
            </a:pPr>
            <a:r>
              <a:rPr lang="cs-CZ" u="sng" dirty="0"/>
              <a:t>Elektrochemické sloučeniny </a:t>
            </a:r>
            <a:r>
              <a:rPr lang="cs-CZ" dirty="0"/>
              <a:t>– krystalová mřížka je tvořena iontovou vazbou, neboť dochází k přitahování silně elektronegativních a elektropozitivních částic, v mřížce nejsou volné elektrony.</a:t>
            </a:r>
          </a:p>
          <a:p>
            <a:pPr marL="0" indent="0">
              <a:buNone/>
            </a:pPr>
            <a:endParaRPr lang="cs-CZ" dirty="0"/>
          </a:p>
        </p:txBody>
      </p:sp>
    </p:spTree>
    <p:extLst>
      <p:ext uri="{BB962C8B-B14F-4D97-AF65-F5344CB8AC3E}">
        <p14:creationId xmlns:p14="http://schemas.microsoft.com/office/powerpoint/2010/main" val="41199725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480720"/>
          </a:xfrm>
        </p:spPr>
        <p:txBody>
          <a:bodyPr>
            <a:normAutofit fontScale="85000" lnSpcReduction="20000"/>
          </a:bodyPr>
          <a:lstStyle/>
          <a:p>
            <a:pPr marL="0" indent="0">
              <a:buNone/>
            </a:pPr>
            <a:r>
              <a:rPr lang="cs-CZ" u="sng" dirty="0"/>
              <a:t>Elektronové sloučeniny </a:t>
            </a:r>
            <a:r>
              <a:rPr lang="cs-CZ" dirty="0"/>
              <a:t>– vznikají převážně mezi přechodnými kovy a kovy s 2-5 valenčními elektrony Be, Mg, Zn… Převládá kovová vazba, elektronová koncentrace 3:2.</a:t>
            </a:r>
          </a:p>
          <a:p>
            <a:pPr marL="0" indent="0">
              <a:buNone/>
            </a:pPr>
            <a:r>
              <a:rPr lang="cs-CZ" u="sng" dirty="0"/>
              <a:t>Intersticiální sloučeniny </a:t>
            </a:r>
            <a:r>
              <a:rPr lang="cs-CZ" dirty="0"/>
              <a:t>– vznikají mezi přechodovými kovy a nekovy (C, N, H…), musí být dostatečně velký rozdíl mezi velikostí atomů.</a:t>
            </a:r>
          </a:p>
          <a:p>
            <a:pPr marL="0" indent="0">
              <a:buNone/>
            </a:pPr>
            <a:r>
              <a:rPr lang="cs-CZ" u="sng" dirty="0"/>
              <a:t>Lavesovy fáze </a:t>
            </a:r>
            <a:r>
              <a:rPr lang="cs-CZ" dirty="0"/>
              <a:t>– atomové poloměry se liší o 22,5%, tvoří těsně uspořádaní atomů.</a:t>
            </a:r>
          </a:p>
          <a:p>
            <a:pPr marL="0" indent="0">
              <a:buNone/>
            </a:pPr>
            <a:endParaRPr lang="cs-CZ" dirty="0"/>
          </a:p>
          <a:p>
            <a:pPr marL="0" indent="0">
              <a:buNone/>
            </a:pPr>
            <a:r>
              <a:rPr lang="cs-CZ" b="1" dirty="0"/>
              <a:t>ŽELEZO</a:t>
            </a:r>
            <a:r>
              <a:rPr lang="cs-CZ" dirty="0"/>
              <a:t> – je polymorfní, krystaluje v krychlové soustavě a vyskytuje se ve dvou modifikacích Fe</a:t>
            </a:r>
            <a:r>
              <a:rPr lang="el-GR" dirty="0"/>
              <a:t>α</a:t>
            </a:r>
            <a:r>
              <a:rPr lang="cs-CZ" dirty="0"/>
              <a:t> (Fe</a:t>
            </a:r>
            <a:r>
              <a:rPr lang="el-GR" dirty="0"/>
              <a:t>β</a:t>
            </a:r>
            <a:r>
              <a:rPr lang="cs-CZ" dirty="0"/>
              <a:t>,Fe</a:t>
            </a:r>
            <a:r>
              <a:rPr lang="el-GR" dirty="0"/>
              <a:t>δ</a:t>
            </a:r>
            <a:r>
              <a:rPr lang="cs-CZ" dirty="0"/>
              <a:t>) a Fe</a:t>
            </a:r>
            <a:r>
              <a:rPr lang="el-GR" dirty="0"/>
              <a:t>γ</a:t>
            </a:r>
            <a:r>
              <a:rPr lang="cs-CZ" dirty="0"/>
              <a:t>.</a:t>
            </a:r>
          </a:p>
          <a:p>
            <a:pPr marL="0" indent="0">
              <a:buNone/>
            </a:pPr>
            <a:r>
              <a:rPr lang="cs-CZ" dirty="0"/>
              <a:t>S kovy tvoří Fe t.r. substituční,  s C (ferit</a:t>
            </a:r>
            <a:r>
              <a:rPr lang="el-GR" dirty="0"/>
              <a:t>α</a:t>
            </a:r>
            <a:r>
              <a:rPr lang="cs-CZ" dirty="0"/>
              <a:t>, austenit,  ferit</a:t>
            </a:r>
            <a:r>
              <a:rPr lang="el-GR" dirty="0"/>
              <a:t>δ</a:t>
            </a:r>
            <a:r>
              <a:rPr lang="cs-CZ" dirty="0"/>
              <a:t>), N,H,B roztoky intersticiální.</a:t>
            </a:r>
          </a:p>
          <a:p>
            <a:pPr marL="0" indent="0" algn="just">
              <a:buNone/>
            </a:pPr>
            <a:r>
              <a:rPr lang="cs-CZ" u="sng" dirty="0"/>
              <a:t>Sloučeniny železa </a:t>
            </a:r>
            <a:r>
              <a:rPr lang="cs-CZ" dirty="0"/>
              <a:t>– Fe</a:t>
            </a:r>
            <a:r>
              <a:rPr lang="cs-CZ" baseline="-25000" dirty="0"/>
              <a:t>2</a:t>
            </a:r>
            <a:r>
              <a:rPr lang="cs-CZ" dirty="0"/>
              <a:t>O</a:t>
            </a:r>
            <a:r>
              <a:rPr lang="cs-CZ" baseline="-25000" dirty="0"/>
              <a:t>3</a:t>
            </a:r>
            <a:r>
              <a:rPr lang="cs-CZ" dirty="0"/>
              <a:t> – oxid železitý, Fe</a:t>
            </a:r>
            <a:r>
              <a:rPr lang="cs-CZ" baseline="-25000" dirty="0"/>
              <a:t>3</a:t>
            </a:r>
            <a:r>
              <a:rPr lang="cs-CZ" dirty="0"/>
              <a:t>O</a:t>
            </a:r>
            <a:r>
              <a:rPr lang="cs-CZ" baseline="-25000" dirty="0"/>
              <a:t>4</a:t>
            </a:r>
            <a:r>
              <a:rPr lang="cs-CZ" dirty="0"/>
              <a:t> – oxid železnato-železitý, FeCO</a:t>
            </a:r>
            <a:r>
              <a:rPr lang="cs-CZ" baseline="-25000" dirty="0"/>
              <a:t>3</a:t>
            </a:r>
            <a:r>
              <a:rPr lang="cs-CZ" dirty="0"/>
              <a:t> – uhličitan železitý, Fe(OH)3 – hydroxid železitý, FeCl3 – chlorid železitý</a:t>
            </a:r>
          </a:p>
        </p:txBody>
      </p:sp>
    </p:spTree>
    <p:extLst>
      <p:ext uri="{BB962C8B-B14F-4D97-AF65-F5344CB8AC3E}">
        <p14:creationId xmlns:p14="http://schemas.microsoft.com/office/powerpoint/2010/main" val="18651532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11560" y="116633"/>
            <a:ext cx="7772400" cy="648072"/>
          </a:xfrm>
        </p:spPr>
        <p:txBody>
          <a:bodyPr>
            <a:normAutofit fontScale="90000"/>
          </a:bodyPr>
          <a:lstStyle/>
          <a:p>
            <a:r>
              <a:rPr lang="cs-CZ" b="1" dirty="0">
                <a:solidFill>
                  <a:srgbClr val="FF0000"/>
                </a:solidFill>
              </a:rPr>
              <a:t>Hliník</a:t>
            </a:r>
          </a:p>
        </p:txBody>
      </p:sp>
      <p:sp>
        <p:nvSpPr>
          <p:cNvPr id="3" name="Podnadpis 2"/>
          <p:cNvSpPr>
            <a:spLocks noGrp="1"/>
          </p:cNvSpPr>
          <p:nvPr>
            <p:ph type="subTitle" idx="1"/>
          </p:nvPr>
        </p:nvSpPr>
        <p:spPr>
          <a:xfrm>
            <a:off x="107504" y="836712"/>
            <a:ext cx="8928992" cy="5832648"/>
          </a:xfrm>
        </p:spPr>
        <p:txBody>
          <a:bodyPr>
            <a:normAutofit fontScale="92500" lnSpcReduction="20000"/>
          </a:bodyPr>
          <a:lstStyle/>
          <a:p>
            <a:pPr algn="just"/>
            <a:r>
              <a:rPr lang="cs-CZ" dirty="0">
                <a:solidFill>
                  <a:schemeClr val="tx1"/>
                </a:solidFill>
              </a:rPr>
              <a:t>Hliník je dominantním představitelem kovů 3. hlavní podskupiny. Následuje po boru (nekov, viz nekovy) a předchází galiu, indiu a thaliu. Jejich elektronová konfigurace valenčních elektronů je </a:t>
            </a:r>
            <a:r>
              <a:rPr lang="cs-CZ" b="1" dirty="0">
                <a:solidFill>
                  <a:schemeClr val="tx1"/>
                </a:solidFill>
              </a:rPr>
              <a:t>ns</a:t>
            </a:r>
            <a:r>
              <a:rPr lang="cs-CZ" b="1" baseline="30000" dirty="0">
                <a:solidFill>
                  <a:schemeClr val="tx1"/>
                </a:solidFill>
              </a:rPr>
              <a:t>2</a:t>
            </a:r>
            <a:r>
              <a:rPr lang="cs-CZ" b="1" dirty="0">
                <a:solidFill>
                  <a:schemeClr val="tx1"/>
                </a:solidFill>
              </a:rPr>
              <a:t>np</a:t>
            </a:r>
            <a:r>
              <a:rPr lang="cs-CZ" b="1" baseline="30000" dirty="0">
                <a:solidFill>
                  <a:schemeClr val="tx1"/>
                </a:solidFill>
              </a:rPr>
              <a:t>1</a:t>
            </a:r>
            <a:r>
              <a:rPr lang="cs-CZ" dirty="0">
                <a:solidFill>
                  <a:schemeClr val="tx1"/>
                </a:solidFill>
              </a:rPr>
              <a:t>, tedy celkem 3 valenční elektrony.</a:t>
            </a:r>
          </a:p>
          <a:p>
            <a:pPr algn="just"/>
            <a:r>
              <a:rPr lang="cs-CZ" dirty="0">
                <a:solidFill>
                  <a:schemeClr val="tx1"/>
                </a:solidFill>
              </a:rPr>
              <a:t>Pro hliník je elektronová konfigurace /</a:t>
            </a:r>
            <a:r>
              <a:rPr lang="cs-CZ" baseline="-25000" dirty="0">
                <a:solidFill>
                  <a:schemeClr val="tx1"/>
                </a:solidFill>
              </a:rPr>
              <a:t>10</a:t>
            </a:r>
            <a:r>
              <a:rPr lang="cs-CZ" dirty="0">
                <a:solidFill>
                  <a:schemeClr val="tx1"/>
                </a:solidFill>
              </a:rPr>
              <a:t>Ne/ 3s</a:t>
            </a:r>
            <a:r>
              <a:rPr lang="cs-CZ" baseline="30000" dirty="0">
                <a:solidFill>
                  <a:schemeClr val="tx1"/>
                </a:solidFill>
              </a:rPr>
              <a:t>2</a:t>
            </a:r>
            <a:r>
              <a:rPr lang="cs-CZ" dirty="0">
                <a:solidFill>
                  <a:schemeClr val="tx1"/>
                </a:solidFill>
              </a:rPr>
              <a:t>3p</a:t>
            </a:r>
            <a:r>
              <a:rPr lang="cs-CZ" baseline="30000" dirty="0">
                <a:solidFill>
                  <a:schemeClr val="tx1"/>
                </a:solidFill>
              </a:rPr>
              <a:t>1</a:t>
            </a:r>
            <a:r>
              <a:rPr lang="cs-CZ" dirty="0">
                <a:solidFill>
                  <a:schemeClr val="tx1"/>
                </a:solidFill>
              </a:rPr>
              <a:t>, b.t. = 660 </a:t>
            </a:r>
            <a:r>
              <a:rPr lang="cs-CZ" baseline="30000" dirty="0">
                <a:solidFill>
                  <a:schemeClr val="tx1"/>
                </a:solidFill>
              </a:rPr>
              <a:t>o</a:t>
            </a:r>
            <a:r>
              <a:rPr lang="cs-CZ" dirty="0">
                <a:solidFill>
                  <a:schemeClr val="tx1"/>
                </a:solidFill>
              </a:rPr>
              <a:t>C, b.v. 2467 </a:t>
            </a:r>
            <a:r>
              <a:rPr lang="cs-CZ" baseline="30000" dirty="0">
                <a:solidFill>
                  <a:schemeClr val="tx1"/>
                </a:solidFill>
              </a:rPr>
              <a:t>o</a:t>
            </a:r>
            <a:r>
              <a:rPr lang="cs-CZ" dirty="0">
                <a:solidFill>
                  <a:schemeClr val="tx1"/>
                </a:solidFill>
              </a:rPr>
              <a:t>C, ρ = 2,699 g.cm</a:t>
            </a:r>
            <a:r>
              <a:rPr lang="cs-CZ" baseline="30000" dirty="0">
                <a:solidFill>
                  <a:schemeClr val="tx1"/>
                </a:solidFill>
              </a:rPr>
              <a:t>-3</a:t>
            </a:r>
            <a:r>
              <a:rPr lang="cs-CZ" dirty="0">
                <a:solidFill>
                  <a:schemeClr val="tx1"/>
                </a:solidFill>
              </a:rPr>
              <a:t>.</a:t>
            </a:r>
          </a:p>
          <a:p>
            <a:r>
              <a:rPr lang="cs-CZ" u="sng" dirty="0">
                <a:solidFill>
                  <a:schemeClr val="tx1"/>
                </a:solidFill>
              </a:rPr>
              <a:t>Výskyt v přírodě</a:t>
            </a:r>
            <a:r>
              <a:rPr lang="cs-CZ" dirty="0">
                <a:solidFill>
                  <a:schemeClr val="tx1"/>
                </a:solidFill>
              </a:rPr>
              <a:t>: </a:t>
            </a:r>
          </a:p>
          <a:p>
            <a:pPr algn="just"/>
            <a:r>
              <a:rPr lang="cs-CZ" dirty="0">
                <a:solidFill>
                  <a:schemeClr val="tx1"/>
                </a:solidFill>
              </a:rPr>
              <a:t>Al</a:t>
            </a:r>
            <a:r>
              <a:rPr lang="cs-CZ" baseline="-25000" dirty="0">
                <a:solidFill>
                  <a:schemeClr val="tx1"/>
                </a:solidFill>
              </a:rPr>
              <a:t>2</a:t>
            </a:r>
            <a:r>
              <a:rPr lang="cs-CZ" dirty="0">
                <a:solidFill>
                  <a:schemeClr val="tx1"/>
                </a:solidFill>
              </a:rPr>
              <a:t>O</a:t>
            </a:r>
            <a:r>
              <a:rPr lang="cs-CZ" baseline="-25000" dirty="0">
                <a:solidFill>
                  <a:schemeClr val="tx1"/>
                </a:solidFill>
              </a:rPr>
              <a:t>3</a:t>
            </a:r>
            <a:r>
              <a:rPr lang="cs-CZ" dirty="0">
                <a:solidFill>
                  <a:schemeClr val="tx1"/>
                </a:solidFill>
              </a:rPr>
              <a:t> – korund /odrůdy: </a:t>
            </a:r>
            <a:r>
              <a:rPr lang="cs-CZ" i="1" dirty="0">
                <a:solidFill>
                  <a:schemeClr val="tx1"/>
                </a:solidFill>
              </a:rPr>
              <a:t>rubín</a:t>
            </a:r>
            <a:r>
              <a:rPr lang="cs-CZ" dirty="0">
                <a:solidFill>
                  <a:schemeClr val="tx1"/>
                </a:solidFill>
              </a:rPr>
              <a:t> – červený (znečist. Cr</a:t>
            </a:r>
            <a:r>
              <a:rPr lang="cs-CZ" baseline="30000" dirty="0">
                <a:solidFill>
                  <a:schemeClr val="tx1"/>
                </a:solidFill>
              </a:rPr>
              <a:t>3+</a:t>
            </a:r>
            <a:r>
              <a:rPr lang="cs-CZ" dirty="0">
                <a:solidFill>
                  <a:schemeClr val="tx1"/>
                </a:solidFill>
              </a:rPr>
              <a:t>), </a:t>
            </a:r>
            <a:r>
              <a:rPr lang="cs-CZ" i="1" dirty="0">
                <a:solidFill>
                  <a:schemeClr val="tx1"/>
                </a:solidFill>
              </a:rPr>
              <a:t>safír</a:t>
            </a:r>
            <a:r>
              <a:rPr lang="cs-CZ" dirty="0">
                <a:solidFill>
                  <a:schemeClr val="tx1"/>
                </a:solidFill>
              </a:rPr>
              <a:t> – modrý (znečištěný Fe</a:t>
            </a:r>
            <a:r>
              <a:rPr lang="cs-CZ" baseline="30000" dirty="0">
                <a:solidFill>
                  <a:schemeClr val="tx1"/>
                </a:solidFill>
              </a:rPr>
              <a:t>2+</a:t>
            </a:r>
            <a:r>
              <a:rPr lang="cs-CZ" dirty="0">
                <a:solidFill>
                  <a:schemeClr val="tx1"/>
                </a:solidFill>
              </a:rPr>
              <a:t>, Fe</a:t>
            </a:r>
            <a:r>
              <a:rPr lang="cs-CZ" baseline="30000" dirty="0">
                <a:solidFill>
                  <a:schemeClr val="tx1"/>
                </a:solidFill>
              </a:rPr>
              <a:t>3+</a:t>
            </a:r>
            <a:r>
              <a:rPr lang="cs-CZ" dirty="0">
                <a:solidFill>
                  <a:schemeClr val="tx1"/>
                </a:solidFill>
              </a:rPr>
              <a:t>, Ti</a:t>
            </a:r>
            <a:r>
              <a:rPr lang="cs-CZ" baseline="30000" dirty="0">
                <a:solidFill>
                  <a:schemeClr val="tx1"/>
                </a:solidFill>
              </a:rPr>
              <a:t>4+</a:t>
            </a:r>
            <a:r>
              <a:rPr lang="cs-CZ" dirty="0">
                <a:solidFill>
                  <a:schemeClr val="tx1"/>
                </a:solidFill>
              </a:rPr>
              <a:t>), </a:t>
            </a:r>
            <a:r>
              <a:rPr lang="cs-CZ" i="1" dirty="0">
                <a:solidFill>
                  <a:schemeClr val="tx1"/>
                </a:solidFill>
              </a:rPr>
              <a:t>smaragd </a:t>
            </a:r>
            <a:r>
              <a:rPr lang="cs-CZ" dirty="0">
                <a:solidFill>
                  <a:schemeClr val="tx1"/>
                </a:solidFill>
              </a:rPr>
              <a:t>–</a:t>
            </a:r>
            <a:r>
              <a:rPr lang="cs-CZ" i="1" dirty="0">
                <a:solidFill>
                  <a:schemeClr val="tx1"/>
                </a:solidFill>
              </a:rPr>
              <a:t> </a:t>
            </a:r>
            <a:r>
              <a:rPr lang="cs-CZ" dirty="0">
                <a:solidFill>
                  <a:schemeClr val="tx1"/>
                </a:solidFill>
              </a:rPr>
              <a:t> zelený, </a:t>
            </a:r>
            <a:r>
              <a:rPr lang="cs-CZ" i="1" dirty="0">
                <a:solidFill>
                  <a:schemeClr val="tx1"/>
                </a:solidFill>
              </a:rPr>
              <a:t>ametyst</a:t>
            </a:r>
            <a:r>
              <a:rPr lang="cs-CZ" dirty="0">
                <a:solidFill>
                  <a:schemeClr val="tx1"/>
                </a:solidFill>
              </a:rPr>
              <a:t> – fialový,</a:t>
            </a:r>
            <a:r>
              <a:rPr lang="cs-CZ" i="1" dirty="0">
                <a:solidFill>
                  <a:schemeClr val="tx1"/>
                </a:solidFill>
              </a:rPr>
              <a:t> topas </a:t>
            </a:r>
            <a:r>
              <a:rPr lang="cs-CZ" dirty="0">
                <a:solidFill>
                  <a:schemeClr val="tx1"/>
                </a:solidFill>
              </a:rPr>
              <a:t>– žlutý/.</a:t>
            </a:r>
          </a:p>
          <a:p>
            <a:pPr algn="just"/>
            <a:r>
              <a:rPr lang="cs-CZ" dirty="0">
                <a:solidFill>
                  <a:schemeClr val="tx1"/>
                </a:solidFill>
              </a:rPr>
              <a:t>Al</a:t>
            </a:r>
            <a:r>
              <a:rPr lang="cs-CZ" baseline="-25000" dirty="0">
                <a:solidFill>
                  <a:schemeClr val="tx1"/>
                </a:solidFill>
              </a:rPr>
              <a:t>2</a:t>
            </a:r>
            <a:r>
              <a:rPr lang="cs-CZ" dirty="0">
                <a:solidFill>
                  <a:schemeClr val="tx1"/>
                </a:solidFill>
              </a:rPr>
              <a:t>O</a:t>
            </a:r>
            <a:r>
              <a:rPr lang="cs-CZ" baseline="-25000" dirty="0">
                <a:solidFill>
                  <a:schemeClr val="tx1"/>
                </a:solidFill>
              </a:rPr>
              <a:t>3</a:t>
            </a:r>
            <a:r>
              <a:rPr lang="cs-CZ" b="1" dirty="0">
                <a:solidFill>
                  <a:schemeClr val="tx1"/>
                </a:solidFill>
              </a:rPr>
              <a:t>.</a:t>
            </a:r>
            <a:r>
              <a:rPr lang="cs-CZ" dirty="0">
                <a:solidFill>
                  <a:schemeClr val="tx1"/>
                </a:solidFill>
              </a:rPr>
              <a:t>nH</a:t>
            </a:r>
            <a:r>
              <a:rPr lang="cs-CZ" baseline="-25000" dirty="0">
                <a:solidFill>
                  <a:schemeClr val="tx1"/>
                </a:solidFill>
              </a:rPr>
              <a:t>2</a:t>
            </a:r>
            <a:r>
              <a:rPr lang="cs-CZ" dirty="0">
                <a:solidFill>
                  <a:schemeClr val="tx1"/>
                </a:solidFill>
              </a:rPr>
              <a:t>O – bauxit /hydratovaný oxid hlinitý s proměnlivým množstvím vody/.</a:t>
            </a:r>
          </a:p>
          <a:p>
            <a:pPr algn="just"/>
            <a:r>
              <a:rPr lang="cs-CZ" dirty="0">
                <a:solidFill>
                  <a:schemeClr val="tx1"/>
                </a:solidFill>
              </a:rPr>
              <a:t>Na</a:t>
            </a:r>
            <a:r>
              <a:rPr lang="cs-CZ" baseline="-25000" dirty="0">
                <a:solidFill>
                  <a:schemeClr val="tx1"/>
                </a:solidFill>
              </a:rPr>
              <a:t>3</a:t>
            </a:r>
            <a:r>
              <a:rPr lang="cs-CZ" dirty="0">
                <a:solidFill>
                  <a:schemeClr val="tx1"/>
                </a:solidFill>
              </a:rPr>
              <a:t>[AlF</a:t>
            </a:r>
            <a:r>
              <a:rPr lang="cs-CZ" baseline="-25000" dirty="0">
                <a:solidFill>
                  <a:schemeClr val="tx1"/>
                </a:solidFill>
              </a:rPr>
              <a:t>6</a:t>
            </a:r>
            <a:r>
              <a:rPr lang="cs-CZ" dirty="0">
                <a:solidFill>
                  <a:schemeClr val="tx1"/>
                </a:solidFill>
              </a:rPr>
              <a:t>] – kryolith neboli hexafluorohlinitan sodný.</a:t>
            </a:r>
          </a:p>
          <a:p>
            <a:pPr algn="just"/>
            <a:endParaRPr lang="cs-CZ" dirty="0">
              <a:solidFill>
                <a:schemeClr val="tx1"/>
              </a:solidFill>
            </a:endParaRPr>
          </a:p>
          <a:p>
            <a:pPr algn="just"/>
            <a:endParaRPr lang="cs-CZ" dirty="0">
              <a:solidFill>
                <a:schemeClr val="tx1"/>
              </a:solidFill>
            </a:endParaRPr>
          </a:p>
          <a:p>
            <a:endParaRPr lang="cs-CZ" dirty="0"/>
          </a:p>
        </p:txBody>
      </p:sp>
    </p:spTree>
    <p:extLst>
      <p:ext uri="{BB962C8B-B14F-4D97-AF65-F5344CB8AC3E}">
        <p14:creationId xmlns:p14="http://schemas.microsoft.com/office/powerpoint/2010/main" val="41132412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856984" cy="6408712"/>
          </a:xfrm>
        </p:spPr>
        <p:txBody>
          <a:bodyPr>
            <a:normAutofit fontScale="85000" lnSpcReduction="20000"/>
          </a:bodyPr>
          <a:lstStyle/>
          <a:p>
            <a:pPr marL="0" indent="0">
              <a:buNone/>
            </a:pPr>
            <a:r>
              <a:rPr lang="cs-CZ" dirty="0"/>
              <a:t>Hlinitokřemičitany jsou známé pod názvem: </a:t>
            </a:r>
          </a:p>
          <a:p>
            <a:pPr marL="0" indent="0">
              <a:buNone/>
            </a:pPr>
            <a:r>
              <a:rPr lang="cs-CZ" dirty="0"/>
              <a:t>– </a:t>
            </a:r>
            <a:r>
              <a:rPr lang="cs-CZ" i="1" dirty="0">
                <a:solidFill>
                  <a:srgbClr val="0070C0"/>
                </a:solidFill>
              </a:rPr>
              <a:t>živce</a:t>
            </a:r>
            <a:r>
              <a:rPr lang="cs-CZ" dirty="0"/>
              <a:t> /KAlSi</a:t>
            </a:r>
            <a:r>
              <a:rPr lang="cs-CZ" baseline="-25000" dirty="0"/>
              <a:t>3</a:t>
            </a:r>
            <a:r>
              <a:rPr lang="cs-CZ" dirty="0"/>
              <a:t>O</a:t>
            </a:r>
            <a:r>
              <a:rPr lang="cs-CZ" baseline="-25000" dirty="0"/>
              <a:t>8</a:t>
            </a:r>
            <a:r>
              <a:rPr lang="cs-CZ" dirty="0"/>
              <a:t> – ortoklas, NaAlSi</a:t>
            </a:r>
            <a:r>
              <a:rPr lang="cs-CZ" baseline="-25000" dirty="0"/>
              <a:t>3</a:t>
            </a:r>
            <a:r>
              <a:rPr lang="cs-CZ" dirty="0"/>
              <a:t>O</a:t>
            </a:r>
            <a:r>
              <a:rPr lang="cs-CZ" baseline="-25000" dirty="0"/>
              <a:t>8</a:t>
            </a:r>
            <a:r>
              <a:rPr lang="cs-CZ" dirty="0"/>
              <a:t> – albit, CaAl</a:t>
            </a:r>
            <a:r>
              <a:rPr lang="cs-CZ" baseline="-25000" dirty="0"/>
              <a:t>2</a:t>
            </a:r>
            <a:r>
              <a:rPr lang="cs-CZ" dirty="0"/>
              <a:t>SI</a:t>
            </a:r>
            <a:r>
              <a:rPr lang="cs-CZ" baseline="-25000" dirty="0"/>
              <a:t>2</a:t>
            </a:r>
            <a:r>
              <a:rPr lang="cs-CZ" dirty="0"/>
              <a:t>O</a:t>
            </a:r>
            <a:r>
              <a:rPr lang="cs-CZ" baseline="-25000" dirty="0"/>
              <a:t>8</a:t>
            </a:r>
            <a:r>
              <a:rPr lang="cs-CZ" dirty="0"/>
              <a:t> – anortit/,</a:t>
            </a:r>
          </a:p>
          <a:p>
            <a:pPr marL="0" indent="0">
              <a:buNone/>
            </a:pPr>
            <a:r>
              <a:rPr lang="cs-CZ" dirty="0"/>
              <a:t>– </a:t>
            </a:r>
            <a:r>
              <a:rPr lang="cs-CZ" i="1" dirty="0">
                <a:solidFill>
                  <a:srgbClr val="0070C0"/>
                </a:solidFill>
              </a:rPr>
              <a:t>slídy, zeolity</a:t>
            </a:r>
            <a:r>
              <a:rPr lang="cs-CZ" dirty="0">
                <a:solidFill>
                  <a:srgbClr val="0070C0"/>
                </a:solidFill>
              </a:rPr>
              <a:t> </a:t>
            </a:r>
            <a:r>
              <a:rPr lang="cs-CZ" dirty="0"/>
              <a:t>apod., </a:t>
            </a:r>
            <a:r>
              <a:rPr lang="cs-CZ" i="1" dirty="0">
                <a:solidFill>
                  <a:srgbClr val="0070C0"/>
                </a:solidFill>
              </a:rPr>
              <a:t>jíly a kaolíny</a:t>
            </a:r>
            <a:r>
              <a:rPr lang="cs-CZ" dirty="0"/>
              <a:t>, které vznikají větráním živců (např. kaolinit Al</a:t>
            </a:r>
            <a:r>
              <a:rPr lang="cs-CZ" baseline="-25000" dirty="0"/>
              <a:t>2</a:t>
            </a:r>
            <a:r>
              <a:rPr lang="cs-CZ" dirty="0"/>
              <a:t>Si</a:t>
            </a:r>
            <a:r>
              <a:rPr lang="cs-CZ" baseline="-25000" dirty="0"/>
              <a:t>2</a:t>
            </a:r>
            <a:r>
              <a:rPr lang="cs-CZ" dirty="0"/>
              <a:t>O</a:t>
            </a:r>
            <a:r>
              <a:rPr lang="cs-CZ" baseline="-25000" dirty="0"/>
              <a:t>7</a:t>
            </a:r>
            <a:r>
              <a:rPr lang="cs-CZ" dirty="0"/>
              <a:t>.2H</a:t>
            </a:r>
            <a:r>
              <a:rPr lang="cs-CZ" baseline="-25000" dirty="0"/>
              <a:t>2</a:t>
            </a:r>
            <a:r>
              <a:rPr lang="cs-CZ" dirty="0"/>
              <a:t>O), – </a:t>
            </a:r>
            <a:r>
              <a:rPr lang="cs-CZ" i="1" dirty="0">
                <a:solidFill>
                  <a:srgbClr val="0070C0"/>
                </a:solidFill>
              </a:rPr>
              <a:t>hlíny</a:t>
            </a:r>
            <a:r>
              <a:rPr lang="cs-CZ" dirty="0"/>
              <a:t> jsou jíly znečištěné pískem, Fe</a:t>
            </a:r>
            <a:r>
              <a:rPr lang="cs-CZ" baseline="-25000" dirty="0"/>
              <a:t>2</a:t>
            </a:r>
            <a:r>
              <a:rPr lang="cs-CZ" dirty="0"/>
              <a:t>O</a:t>
            </a:r>
            <a:r>
              <a:rPr lang="cs-CZ" baseline="-25000" dirty="0"/>
              <a:t>3</a:t>
            </a:r>
            <a:r>
              <a:rPr lang="cs-CZ" dirty="0"/>
              <a:t> apod.  </a:t>
            </a:r>
          </a:p>
          <a:p>
            <a:pPr marL="0" indent="0">
              <a:buNone/>
            </a:pPr>
            <a:endParaRPr lang="cs-CZ" u="sng" dirty="0"/>
          </a:p>
          <a:p>
            <a:pPr marL="0" indent="0" algn="just">
              <a:buNone/>
            </a:pPr>
            <a:r>
              <a:rPr lang="cs-CZ" u="sng" dirty="0"/>
              <a:t>Výroba:</a:t>
            </a:r>
            <a:r>
              <a:rPr lang="cs-CZ" dirty="0"/>
              <a:t>  surovinou je bauxit, který se mechanicky upravuje a převede na čistý oxid hlinitý. Ten se rozpustí v roztaveném kryolithu Na</a:t>
            </a:r>
            <a:r>
              <a:rPr lang="cs-CZ" baseline="-25000" dirty="0"/>
              <a:t>3</a:t>
            </a:r>
            <a:r>
              <a:rPr lang="cs-CZ" dirty="0"/>
              <a:t>[AlF</a:t>
            </a:r>
            <a:r>
              <a:rPr lang="cs-CZ" baseline="-25000" dirty="0"/>
              <a:t>6</a:t>
            </a:r>
            <a:r>
              <a:rPr lang="cs-CZ" dirty="0"/>
              <a:t>] s přísadou CaF</a:t>
            </a:r>
            <a:r>
              <a:rPr lang="cs-CZ" baseline="-25000" dirty="0"/>
              <a:t>2 </a:t>
            </a:r>
            <a:r>
              <a:rPr lang="cs-CZ" dirty="0"/>
              <a:t>a AlF</a:t>
            </a:r>
            <a:r>
              <a:rPr lang="cs-CZ" baseline="-25000" dirty="0"/>
              <a:t>3</a:t>
            </a:r>
            <a:r>
              <a:rPr lang="cs-CZ" dirty="0"/>
              <a:t> (pro lepší tavitelnost směsi) a tavenina se při teplotě asi 950</a:t>
            </a:r>
            <a:r>
              <a:rPr lang="cs-CZ" baseline="30000" dirty="0"/>
              <a:t>o</a:t>
            </a:r>
            <a:r>
              <a:rPr lang="cs-CZ" dirty="0"/>
              <a:t>C podrobí elektrolýze. Na katodě se vylučuje kapalný hliník, na anodě kyslík, příp. oxidy uhlíku, jsou-li elektrody uhlíkové). Zjednodušený zápis procesů při elektrolýze je následující:                                    </a:t>
            </a:r>
          </a:p>
          <a:p>
            <a:pPr marL="0" indent="0" algn="just">
              <a:buNone/>
            </a:pPr>
            <a:r>
              <a:rPr lang="cs-CZ" dirty="0"/>
              <a:t>2 Al</a:t>
            </a:r>
            <a:r>
              <a:rPr lang="cs-CZ" baseline="-25000" dirty="0"/>
              <a:t>2</a:t>
            </a:r>
            <a:r>
              <a:rPr lang="cs-CZ" dirty="0"/>
              <a:t>O</a:t>
            </a:r>
            <a:r>
              <a:rPr lang="cs-CZ" baseline="-25000" dirty="0"/>
              <a:t>3</a:t>
            </a:r>
            <a:r>
              <a:rPr lang="cs-CZ" dirty="0"/>
              <a:t> /s/           </a:t>
            </a:r>
            <a:r>
              <a:rPr lang="cs-CZ" baseline="30000" dirty="0"/>
              <a:t>o</a:t>
            </a:r>
            <a:r>
              <a:rPr lang="cs-CZ" dirty="0"/>
              <a:t>C               4 Al</a:t>
            </a:r>
            <a:r>
              <a:rPr lang="cs-CZ" baseline="30000" dirty="0"/>
              <a:t>3+</a:t>
            </a:r>
            <a:r>
              <a:rPr lang="cs-CZ" dirty="0"/>
              <a:t>    +    6 O</a:t>
            </a:r>
            <a:r>
              <a:rPr lang="cs-CZ" baseline="30000" dirty="0"/>
              <a:t>2-</a:t>
            </a:r>
            <a:r>
              <a:rPr lang="cs-CZ" dirty="0"/>
              <a:t>    (tavenina)                                   Anoda:         6 O</a:t>
            </a:r>
            <a:r>
              <a:rPr lang="cs-CZ" baseline="30000" dirty="0"/>
              <a:t>2-</a:t>
            </a:r>
            <a:r>
              <a:rPr lang="cs-CZ" dirty="0"/>
              <a:t>    –    12 e</a:t>
            </a:r>
            <a:r>
              <a:rPr lang="cs-CZ" baseline="30000" dirty="0"/>
              <a:t>-</a:t>
            </a:r>
            <a:r>
              <a:rPr lang="cs-CZ" dirty="0"/>
              <a:t>                       6 O                       3 O</a:t>
            </a:r>
            <a:r>
              <a:rPr lang="cs-CZ" baseline="-25000" dirty="0"/>
              <a:t>2</a:t>
            </a:r>
            <a:endParaRPr lang="cs-CZ" dirty="0"/>
          </a:p>
          <a:p>
            <a:pPr marL="0" indent="0">
              <a:buNone/>
            </a:pPr>
            <a:r>
              <a:rPr lang="cs-CZ" dirty="0"/>
              <a:t>Katoda:        4 Al</a:t>
            </a:r>
            <a:r>
              <a:rPr lang="cs-CZ" baseline="30000" dirty="0"/>
              <a:t>3+</a:t>
            </a:r>
            <a:r>
              <a:rPr lang="cs-CZ" dirty="0"/>
              <a:t>   +    12 e</a:t>
            </a:r>
            <a:r>
              <a:rPr lang="cs-CZ" baseline="30000" dirty="0"/>
              <a:t>-</a:t>
            </a:r>
            <a:r>
              <a:rPr lang="cs-CZ" dirty="0"/>
              <a:t>                       4 Al            </a:t>
            </a:r>
          </a:p>
          <a:p>
            <a:pPr marL="0" indent="0">
              <a:buNone/>
            </a:pPr>
            <a:endParaRPr lang="cs-CZ" dirty="0"/>
          </a:p>
        </p:txBody>
      </p:sp>
      <p:cxnSp>
        <p:nvCxnSpPr>
          <p:cNvPr id="5" name="Přímá spojnice se šipkou 4"/>
          <p:cNvCxnSpPr/>
          <p:nvPr/>
        </p:nvCxnSpPr>
        <p:spPr>
          <a:xfrm>
            <a:off x="2051720" y="5445224"/>
            <a:ext cx="244827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211960" y="5733256"/>
            <a:ext cx="14401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6444208" y="5733256"/>
            <a:ext cx="14401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4211960" y="6093296"/>
            <a:ext cx="14401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99488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88640"/>
            <a:ext cx="8784976" cy="6480720"/>
          </a:xfrm>
        </p:spPr>
        <p:txBody>
          <a:bodyPr>
            <a:normAutofit fontScale="92500" lnSpcReduction="20000"/>
          </a:bodyPr>
          <a:lstStyle/>
          <a:p>
            <a:pPr marL="0" indent="0">
              <a:buNone/>
            </a:pPr>
            <a:r>
              <a:rPr lang="cs-CZ" u="sng" dirty="0"/>
              <a:t>Sloučeniny – přehled a použití: </a:t>
            </a:r>
            <a:endParaRPr lang="cs-CZ" dirty="0"/>
          </a:p>
          <a:p>
            <a:pPr algn="just"/>
            <a:r>
              <a:rPr lang="cs-CZ" i="1" dirty="0"/>
              <a:t>Tetrahydridohlinitan lithný</a:t>
            </a:r>
            <a:r>
              <a:rPr lang="cs-CZ" dirty="0"/>
              <a:t> Li[AlH</a:t>
            </a:r>
            <a:r>
              <a:rPr lang="cs-CZ" baseline="-25000" dirty="0"/>
              <a:t>4</a:t>
            </a:r>
            <a:r>
              <a:rPr lang="cs-CZ" dirty="0"/>
              <a:t>] – všestranné hydrogenační a redukční činidlo anorganických i organických látek, používá se hojně v organické syntéze. V poslední době se nahrazuje lacinějšími a bezpečnějšími organohlinitými hydridy, např. Bu</a:t>
            </a:r>
            <a:r>
              <a:rPr lang="cs-CZ" baseline="-25000" dirty="0"/>
              <a:t>2</a:t>
            </a:r>
            <a:r>
              <a:rPr lang="cs-CZ" dirty="0"/>
              <a:t>AlH. /Bu º C</a:t>
            </a:r>
            <a:r>
              <a:rPr lang="cs-CZ" baseline="-25000" dirty="0"/>
              <a:t>4</a:t>
            </a:r>
            <a:r>
              <a:rPr lang="cs-CZ" dirty="0"/>
              <a:t>H</a:t>
            </a:r>
            <a:r>
              <a:rPr lang="cs-CZ" baseline="-25000" dirty="0"/>
              <a:t>9 </a:t>
            </a:r>
            <a:r>
              <a:rPr lang="cs-CZ" dirty="0"/>
              <a:t>- butyl/.</a:t>
            </a:r>
          </a:p>
          <a:p>
            <a:pPr algn="just"/>
            <a:r>
              <a:rPr lang="cs-CZ" i="1" dirty="0"/>
              <a:t>Oxid hlinitý</a:t>
            </a:r>
            <a:r>
              <a:rPr lang="cs-CZ" dirty="0"/>
              <a:t> Al</a:t>
            </a:r>
            <a:r>
              <a:rPr lang="cs-CZ" baseline="-25000" dirty="0"/>
              <a:t>2</a:t>
            </a:r>
            <a:r>
              <a:rPr lang="cs-CZ" dirty="0"/>
              <a:t>O</a:t>
            </a:r>
            <a:r>
              <a:rPr lang="cs-CZ" baseline="-25000" dirty="0"/>
              <a:t>3</a:t>
            </a:r>
            <a:r>
              <a:rPr lang="cs-CZ" dirty="0"/>
              <a:t> – se vyskytuje jako minerál korund a smirek (zrnitá forma korundu, znečištěna Fe</a:t>
            </a:r>
            <a:r>
              <a:rPr lang="cs-CZ" baseline="-25000" dirty="0"/>
              <a:t>2</a:t>
            </a:r>
            <a:r>
              <a:rPr lang="cs-CZ" dirty="0"/>
              <a:t>O</a:t>
            </a:r>
            <a:r>
              <a:rPr lang="cs-CZ" baseline="-25000" dirty="0"/>
              <a:t>3</a:t>
            </a:r>
            <a:r>
              <a:rPr lang="cs-CZ" dirty="0"/>
              <a:t> a SiO</a:t>
            </a:r>
            <a:r>
              <a:rPr lang="cs-CZ" baseline="-25000" dirty="0"/>
              <a:t>2</a:t>
            </a:r>
            <a:r>
              <a:rPr lang="cs-CZ" dirty="0"/>
              <a:t>). Korund je velice tvrdý (9. stupeň Mohsovy stupnice tvrdosti), vysoký bod tání (2045</a:t>
            </a:r>
            <a:r>
              <a:rPr lang="cs-CZ" baseline="30000" dirty="0"/>
              <a:t>o</a:t>
            </a:r>
            <a:r>
              <a:rPr lang="cs-CZ" dirty="0"/>
              <a:t>C), je chemicky netečný a má dobré izolační vlastnosti. Používá se k výrobě kovového hliníku, jako brusný materiál, na výrobu žárovzdorných hmot a keramiky. Velké krystaly zbarvené nečistotami iontů kovů jsou ceněny jako drahokamy.</a:t>
            </a:r>
          </a:p>
          <a:p>
            <a:pPr marL="0" indent="0">
              <a:buNone/>
            </a:pPr>
            <a:endParaRPr lang="cs-CZ" dirty="0"/>
          </a:p>
        </p:txBody>
      </p:sp>
    </p:spTree>
    <p:extLst>
      <p:ext uri="{BB962C8B-B14F-4D97-AF65-F5344CB8AC3E}">
        <p14:creationId xmlns:p14="http://schemas.microsoft.com/office/powerpoint/2010/main" val="30872953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480720"/>
          </a:xfrm>
        </p:spPr>
        <p:txBody>
          <a:bodyPr>
            <a:normAutofit fontScale="85000" lnSpcReduction="10000"/>
          </a:bodyPr>
          <a:lstStyle/>
          <a:p>
            <a:pPr algn="just"/>
            <a:r>
              <a:rPr lang="cs-CZ" i="1" dirty="0"/>
              <a:t>Fluorid hlinitý</a:t>
            </a:r>
            <a:r>
              <a:rPr lang="cs-CZ" dirty="0"/>
              <a:t> AlF</a:t>
            </a:r>
            <a:r>
              <a:rPr lang="cs-CZ" baseline="-25000" dirty="0"/>
              <a:t>3</a:t>
            </a:r>
            <a:r>
              <a:rPr lang="cs-CZ" dirty="0"/>
              <a:t> – je důležitý při výrobě hliníku. Získává se reakcí</a:t>
            </a:r>
          </a:p>
          <a:p>
            <a:pPr marL="0" indent="0" algn="just">
              <a:buNone/>
            </a:pPr>
            <a:r>
              <a:rPr lang="cs-CZ" i="1" dirty="0"/>
              <a:t>                           </a:t>
            </a:r>
            <a:r>
              <a:rPr lang="cs-CZ" dirty="0"/>
              <a:t>Al</a:t>
            </a:r>
            <a:r>
              <a:rPr lang="cs-CZ" baseline="-25000" dirty="0"/>
              <a:t>2</a:t>
            </a:r>
            <a:r>
              <a:rPr lang="cs-CZ" dirty="0"/>
              <a:t>O</a:t>
            </a:r>
            <a:r>
              <a:rPr lang="cs-CZ" baseline="-25000" dirty="0"/>
              <a:t>3</a:t>
            </a:r>
            <a:r>
              <a:rPr lang="cs-CZ" dirty="0"/>
              <a:t>    +    6 HF                          2 AlF</a:t>
            </a:r>
            <a:r>
              <a:rPr lang="cs-CZ" baseline="-25000" dirty="0"/>
              <a:t>3</a:t>
            </a:r>
            <a:r>
              <a:rPr lang="cs-CZ" dirty="0"/>
              <a:t>    +    3 H</a:t>
            </a:r>
            <a:r>
              <a:rPr lang="cs-CZ" baseline="-25000" dirty="0"/>
              <a:t>2</a:t>
            </a:r>
            <a:r>
              <a:rPr lang="cs-CZ" dirty="0"/>
              <a:t>O</a:t>
            </a:r>
          </a:p>
          <a:p>
            <a:pPr algn="just"/>
            <a:r>
              <a:rPr lang="cs-CZ" i="1" dirty="0"/>
              <a:t>Chlorid hlinitý</a:t>
            </a:r>
            <a:r>
              <a:rPr lang="cs-CZ" dirty="0"/>
              <a:t> AlCl</a:t>
            </a:r>
            <a:r>
              <a:rPr lang="cs-CZ" baseline="-25000" dirty="0"/>
              <a:t>3</a:t>
            </a:r>
            <a:r>
              <a:rPr lang="cs-CZ" dirty="0"/>
              <a:t> – připravuje se přímou syntézou, má použití jako katalyzátor při Friedel – Craftsově syntéze v organické chemii.</a:t>
            </a:r>
          </a:p>
          <a:p>
            <a:pPr algn="just"/>
            <a:r>
              <a:rPr lang="cs-CZ" i="1" dirty="0"/>
              <a:t>Krystalický síran hlinitý </a:t>
            </a:r>
            <a:r>
              <a:rPr lang="cs-CZ" dirty="0"/>
              <a:t>Al</a:t>
            </a:r>
            <a:r>
              <a:rPr lang="cs-CZ" baseline="-25000" dirty="0"/>
              <a:t>2</a:t>
            </a:r>
            <a:r>
              <a:rPr lang="cs-CZ" dirty="0"/>
              <a:t>(SO</a:t>
            </a:r>
            <a:r>
              <a:rPr lang="cs-CZ" baseline="-25000" dirty="0"/>
              <a:t>4</a:t>
            </a:r>
            <a:r>
              <a:rPr lang="cs-CZ" dirty="0"/>
              <a:t>)</a:t>
            </a:r>
            <a:r>
              <a:rPr lang="cs-CZ" baseline="-25000" dirty="0"/>
              <a:t>3.</a:t>
            </a:r>
            <a:r>
              <a:rPr lang="cs-CZ" dirty="0"/>
              <a:t>18H</a:t>
            </a:r>
            <a:r>
              <a:rPr lang="cs-CZ" baseline="-25000" dirty="0"/>
              <a:t>2</a:t>
            </a:r>
            <a:r>
              <a:rPr lang="cs-CZ" dirty="0"/>
              <a:t>O – se používá v papírenském (jako plnidlo) a textilním průmyslu, při úpravě vody, v kožedělném průmyslu apod. Se sírany typu M</a:t>
            </a:r>
            <a:r>
              <a:rPr lang="cs-CZ" baseline="-25000" dirty="0"/>
              <a:t>2</a:t>
            </a:r>
            <a:r>
              <a:rPr lang="cs-CZ" dirty="0"/>
              <a:t>SO</a:t>
            </a:r>
            <a:r>
              <a:rPr lang="cs-CZ" baseline="-25000" dirty="0"/>
              <a:t>4</a:t>
            </a:r>
            <a:r>
              <a:rPr lang="cs-CZ" dirty="0"/>
              <a:t>, kde M je Na</a:t>
            </a:r>
            <a:r>
              <a:rPr lang="cs-CZ" baseline="30000" dirty="0"/>
              <a:t>+</a:t>
            </a:r>
            <a:r>
              <a:rPr lang="cs-CZ" dirty="0"/>
              <a:t>, K</a:t>
            </a:r>
            <a:r>
              <a:rPr lang="cs-CZ" baseline="30000" dirty="0"/>
              <a:t>+</a:t>
            </a:r>
            <a:r>
              <a:rPr lang="cs-CZ" dirty="0"/>
              <a:t>, Rb</a:t>
            </a:r>
            <a:r>
              <a:rPr lang="cs-CZ" baseline="30000" dirty="0"/>
              <a:t>+</a:t>
            </a:r>
            <a:r>
              <a:rPr lang="cs-CZ" dirty="0"/>
              <a:t>, Cs</a:t>
            </a:r>
            <a:r>
              <a:rPr lang="cs-CZ" baseline="30000" dirty="0"/>
              <a:t>+</a:t>
            </a:r>
            <a:r>
              <a:rPr lang="cs-CZ" dirty="0"/>
              <a:t>, NH</a:t>
            </a:r>
            <a:r>
              <a:rPr lang="cs-CZ" baseline="-25000" dirty="0"/>
              <a:t>4</a:t>
            </a:r>
            <a:r>
              <a:rPr lang="cs-CZ" baseline="30000" dirty="0"/>
              <a:t>+</a:t>
            </a:r>
            <a:r>
              <a:rPr lang="cs-CZ" dirty="0"/>
              <a:t>, Ag</a:t>
            </a:r>
            <a:r>
              <a:rPr lang="cs-CZ" baseline="30000" dirty="0"/>
              <a:t>+</a:t>
            </a:r>
            <a:r>
              <a:rPr lang="cs-CZ" dirty="0"/>
              <a:t> a Tl</a:t>
            </a:r>
            <a:r>
              <a:rPr lang="cs-CZ" baseline="30000" dirty="0"/>
              <a:t>+</a:t>
            </a:r>
            <a:r>
              <a:rPr lang="cs-CZ" dirty="0"/>
              <a:t> vytváří podvojné sírany o vzorci M</a:t>
            </a:r>
            <a:r>
              <a:rPr lang="cs-CZ" baseline="30000" dirty="0"/>
              <a:t>I</a:t>
            </a:r>
            <a:r>
              <a:rPr lang="cs-CZ" dirty="0"/>
              <a:t>Al(SO</a:t>
            </a:r>
            <a:r>
              <a:rPr lang="cs-CZ" baseline="-25000" dirty="0"/>
              <a:t>4</a:t>
            </a:r>
            <a:r>
              <a:rPr lang="cs-CZ" dirty="0"/>
              <a:t>)</a:t>
            </a:r>
            <a:r>
              <a:rPr lang="cs-CZ" baseline="-25000" dirty="0"/>
              <a:t>2</a:t>
            </a:r>
            <a:r>
              <a:rPr lang="cs-CZ" dirty="0"/>
              <a:t>.12H</a:t>
            </a:r>
            <a:r>
              <a:rPr lang="cs-CZ" baseline="-25000" dirty="0"/>
              <a:t>2</a:t>
            </a:r>
            <a:r>
              <a:rPr lang="cs-CZ" dirty="0"/>
              <a:t>O, tzv. kamence. Všechny krystalizují v krychlové soustavě a jsou proto </a:t>
            </a:r>
            <a:r>
              <a:rPr lang="cs-CZ" b="1" i="1" dirty="0"/>
              <a:t>izomorfní</a:t>
            </a:r>
            <a:r>
              <a:rPr lang="cs-CZ" b="1" dirty="0"/>
              <a:t>. </a:t>
            </a:r>
            <a:r>
              <a:rPr lang="cs-CZ" dirty="0"/>
              <a:t>Mezi nejznámější kamence patří kamenec hlinito-draselný KAl(SO</a:t>
            </a:r>
            <a:r>
              <a:rPr lang="cs-CZ" baseline="-25000" dirty="0"/>
              <a:t>4</a:t>
            </a:r>
            <a:r>
              <a:rPr lang="cs-CZ" dirty="0"/>
              <a:t>)</a:t>
            </a:r>
            <a:r>
              <a:rPr lang="cs-CZ" baseline="-25000" dirty="0"/>
              <a:t>2</a:t>
            </a:r>
            <a:r>
              <a:rPr lang="cs-CZ" dirty="0"/>
              <a:t>.12 H</a:t>
            </a:r>
            <a:r>
              <a:rPr lang="cs-CZ" baseline="-25000" dirty="0"/>
              <a:t>2</a:t>
            </a:r>
            <a:r>
              <a:rPr lang="cs-CZ" dirty="0"/>
              <a:t>O. Další velká skupina kamenců vzniká náhradou hliníku jinými trojmocnými kationty jako Cr</a:t>
            </a:r>
            <a:r>
              <a:rPr lang="cs-CZ" baseline="30000" dirty="0"/>
              <a:t>3+</a:t>
            </a:r>
            <a:r>
              <a:rPr lang="cs-CZ" dirty="0"/>
              <a:t>, Fe</a:t>
            </a:r>
            <a:r>
              <a:rPr lang="cs-CZ" baseline="30000" dirty="0"/>
              <a:t>3+</a:t>
            </a:r>
            <a:r>
              <a:rPr lang="cs-CZ" dirty="0"/>
              <a:t>, Ga</a:t>
            </a:r>
            <a:r>
              <a:rPr lang="cs-CZ" baseline="30000" dirty="0"/>
              <a:t>3+</a:t>
            </a:r>
            <a:r>
              <a:rPr lang="cs-CZ" dirty="0"/>
              <a:t>, Ti</a:t>
            </a:r>
            <a:r>
              <a:rPr lang="cs-CZ" baseline="30000" dirty="0"/>
              <a:t>3+</a:t>
            </a:r>
            <a:r>
              <a:rPr lang="cs-CZ" dirty="0"/>
              <a:t> a jiné.</a:t>
            </a:r>
          </a:p>
          <a:p>
            <a:endParaRPr lang="cs-CZ" dirty="0"/>
          </a:p>
        </p:txBody>
      </p:sp>
      <p:cxnSp>
        <p:nvCxnSpPr>
          <p:cNvPr id="5" name="Přímá spojnice se šipkou 4"/>
          <p:cNvCxnSpPr/>
          <p:nvPr/>
        </p:nvCxnSpPr>
        <p:spPr>
          <a:xfrm>
            <a:off x="4716016" y="1196752"/>
            <a:ext cx="14401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17067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44624"/>
            <a:ext cx="9001000" cy="6624736"/>
          </a:xfrm>
        </p:spPr>
        <p:txBody>
          <a:bodyPr>
            <a:noAutofit/>
          </a:bodyPr>
          <a:lstStyle/>
          <a:p>
            <a:pPr algn="just"/>
            <a:r>
              <a:rPr lang="cs-CZ" sz="2400" i="1" dirty="0"/>
              <a:t>Soli hlinité</a:t>
            </a:r>
            <a:r>
              <a:rPr lang="cs-CZ" sz="2400" dirty="0"/>
              <a:t>, odvozené od </a:t>
            </a:r>
            <a:r>
              <a:rPr lang="cs-CZ" sz="2400" i="1" dirty="0"/>
              <a:t>silných</a:t>
            </a:r>
            <a:r>
              <a:rPr lang="cs-CZ" sz="2400" dirty="0"/>
              <a:t> kyselin, jsou ve vodě dobře rozpustné. Jejich vodné roztoky obsahují komplexní kationty [Al(H</a:t>
            </a:r>
            <a:r>
              <a:rPr lang="cs-CZ" sz="2400" baseline="-25000" dirty="0"/>
              <a:t>2</a:t>
            </a:r>
            <a:r>
              <a:rPr lang="cs-CZ" sz="2400" dirty="0"/>
              <a:t>O)</a:t>
            </a:r>
            <a:r>
              <a:rPr lang="cs-CZ" sz="2400" baseline="-25000" dirty="0"/>
              <a:t>6</a:t>
            </a:r>
            <a:r>
              <a:rPr lang="cs-CZ" sz="2400" dirty="0"/>
              <a:t>]</a:t>
            </a:r>
            <a:r>
              <a:rPr lang="cs-CZ" sz="2400" baseline="30000" dirty="0"/>
              <a:t>3+</a:t>
            </a:r>
            <a:r>
              <a:rPr lang="cs-CZ" sz="2400" dirty="0"/>
              <a:t>, mají zřetelně kyselý charakter a při reakcí s vodou podléhají acidobázické reakci</a:t>
            </a:r>
          </a:p>
          <a:p>
            <a:pPr marL="0" indent="0" algn="just">
              <a:buNone/>
            </a:pPr>
            <a:r>
              <a:rPr lang="cs-CZ" sz="2400" dirty="0"/>
              <a:t> [Al(H</a:t>
            </a:r>
            <a:r>
              <a:rPr lang="cs-CZ" sz="2400" baseline="-25000" dirty="0"/>
              <a:t>2</a:t>
            </a:r>
            <a:r>
              <a:rPr lang="cs-CZ" sz="2400" dirty="0"/>
              <a:t>O)</a:t>
            </a:r>
            <a:r>
              <a:rPr lang="cs-CZ" sz="2400" baseline="-25000" dirty="0"/>
              <a:t>6</a:t>
            </a:r>
            <a:r>
              <a:rPr lang="cs-CZ" sz="2400" dirty="0"/>
              <a:t>]</a:t>
            </a:r>
            <a:r>
              <a:rPr lang="cs-CZ" sz="2400" baseline="30000" dirty="0"/>
              <a:t>3+</a:t>
            </a:r>
            <a:r>
              <a:rPr lang="cs-CZ" sz="2400" dirty="0"/>
              <a:t>    +     H</a:t>
            </a:r>
            <a:r>
              <a:rPr lang="cs-CZ" sz="2400" baseline="-25000" dirty="0"/>
              <a:t>2</a:t>
            </a:r>
            <a:r>
              <a:rPr lang="cs-CZ" sz="2400" dirty="0"/>
              <a:t>O                   [Al(OH) (H</a:t>
            </a:r>
            <a:r>
              <a:rPr lang="cs-CZ" sz="2400" baseline="-25000" dirty="0"/>
              <a:t>2</a:t>
            </a:r>
            <a:r>
              <a:rPr lang="cs-CZ" sz="2400" dirty="0"/>
              <a:t>O)</a:t>
            </a:r>
            <a:r>
              <a:rPr lang="cs-CZ" sz="2400" baseline="-25000" dirty="0"/>
              <a:t>5</a:t>
            </a:r>
            <a:r>
              <a:rPr lang="cs-CZ" sz="2400" dirty="0"/>
              <a:t>]</a:t>
            </a:r>
            <a:r>
              <a:rPr lang="cs-CZ" sz="2400" baseline="30000" dirty="0"/>
              <a:t>2+</a:t>
            </a:r>
            <a:r>
              <a:rPr lang="cs-CZ" sz="2400" dirty="0"/>
              <a:t>    +    H</a:t>
            </a:r>
            <a:r>
              <a:rPr lang="cs-CZ" sz="2400" baseline="-25000" dirty="0"/>
              <a:t>3</a:t>
            </a:r>
            <a:r>
              <a:rPr lang="cs-CZ" sz="2400" dirty="0"/>
              <a:t>O</a:t>
            </a:r>
            <a:r>
              <a:rPr lang="cs-CZ" sz="2400" baseline="30000" dirty="0"/>
              <a:t>+</a:t>
            </a:r>
            <a:r>
              <a:rPr lang="cs-CZ" sz="2400" dirty="0"/>
              <a:t>         </a:t>
            </a:r>
          </a:p>
          <a:p>
            <a:pPr marL="0" indent="0" algn="just">
              <a:buNone/>
            </a:pPr>
            <a:r>
              <a:rPr lang="cs-CZ" sz="2400" dirty="0"/>
              <a:t>Často dochází v důsledku hydrolýzy ke vzniku zákalu způsobeného koloidním Al(OH)</a:t>
            </a:r>
            <a:r>
              <a:rPr lang="cs-CZ" sz="2400" baseline="-25000" dirty="0"/>
              <a:t>3</a:t>
            </a:r>
            <a:endParaRPr lang="cs-CZ" sz="2400" dirty="0"/>
          </a:p>
          <a:p>
            <a:pPr marL="0" indent="0" algn="just">
              <a:buNone/>
            </a:pPr>
            <a:r>
              <a:rPr lang="cs-CZ" sz="2400" dirty="0"/>
              <a:t>		  Al</a:t>
            </a:r>
            <a:r>
              <a:rPr lang="cs-CZ" sz="2400" baseline="30000" dirty="0"/>
              <a:t>3+</a:t>
            </a:r>
            <a:r>
              <a:rPr lang="cs-CZ" sz="2400" dirty="0"/>
              <a:t>    +    6 H</a:t>
            </a:r>
            <a:r>
              <a:rPr lang="cs-CZ" sz="2400" baseline="-25000" dirty="0"/>
              <a:t>2</a:t>
            </a:r>
            <a:r>
              <a:rPr lang="cs-CZ" sz="2400" dirty="0"/>
              <a:t>O                        3 Al(OH)</a:t>
            </a:r>
            <a:r>
              <a:rPr lang="cs-CZ" sz="2400" baseline="-25000" dirty="0"/>
              <a:t>3</a:t>
            </a:r>
            <a:r>
              <a:rPr lang="cs-CZ" sz="2400" dirty="0"/>
              <a:t>↓    +     3 H</a:t>
            </a:r>
            <a:r>
              <a:rPr lang="cs-CZ" sz="2400" baseline="-25000" dirty="0"/>
              <a:t>3</a:t>
            </a:r>
            <a:r>
              <a:rPr lang="cs-CZ" sz="2400" dirty="0"/>
              <a:t>O</a:t>
            </a:r>
            <a:r>
              <a:rPr lang="cs-CZ" sz="2400" baseline="30000" dirty="0"/>
              <a:t>+</a:t>
            </a:r>
            <a:r>
              <a:rPr lang="cs-CZ" sz="2400" dirty="0"/>
              <a:t>   </a:t>
            </a:r>
          </a:p>
          <a:p>
            <a:pPr marL="0" indent="0" algn="just">
              <a:buNone/>
            </a:pPr>
            <a:r>
              <a:rPr lang="cs-CZ" sz="2400" dirty="0"/>
              <a:t>Vznikající Al(OH)</a:t>
            </a:r>
            <a:r>
              <a:rPr lang="cs-CZ" sz="2400" baseline="-25000" dirty="0"/>
              <a:t>3</a:t>
            </a:r>
            <a:r>
              <a:rPr lang="cs-CZ" sz="2400" dirty="0"/>
              <a:t> při koagulací strhává drobné nečistoty, vytváří dobře sedimentovatelné vločky. Toho se využívá při tzv</a:t>
            </a:r>
            <a:r>
              <a:rPr lang="cs-CZ" sz="2400" i="1" dirty="0"/>
              <a:t>. číření</a:t>
            </a:r>
            <a:r>
              <a:rPr lang="cs-CZ" sz="2400" dirty="0"/>
              <a:t> vody, procesu, který  se provádí při úpravě vody. Podobně lze použit i solí Fe</a:t>
            </a:r>
            <a:r>
              <a:rPr lang="cs-CZ" sz="2400" baseline="30000" dirty="0"/>
              <a:t>3+</a:t>
            </a:r>
            <a:r>
              <a:rPr lang="cs-CZ" sz="2400" dirty="0"/>
              <a:t>.</a:t>
            </a:r>
          </a:p>
          <a:p>
            <a:pPr marL="0" indent="0" algn="just">
              <a:buNone/>
            </a:pPr>
            <a:endParaRPr lang="cs-CZ" sz="2400" i="1" dirty="0"/>
          </a:p>
          <a:p>
            <a:pPr algn="just"/>
            <a:r>
              <a:rPr lang="cs-CZ" sz="2400" i="1" dirty="0"/>
              <a:t>Hlinité soli slabých</a:t>
            </a:r>
            <a:r>
              <a:rPr lang="cs-CZ" sz="2400" dirty="0"/>
              <a:t> kyselin podléhají značné hydrolýze a velmi obtížně se připravují.</a:t>
            </a:r>
          </a:p>
        </p:txBody>
      </p:sp>
      <p:cxnSp>
        <p:nvCxnSpPr>
          <p:cNvPr id="5" name="Přímá spojnice se šipkou 4"/>
          <p:cNvCxnSpPr/>
          <p:nvPr/>
        </p:nvCxnSpPr>
        <p:spPr>
          <a:xfrm>
            <a:off x="3131840" y="1916832"/>
            <a:ext cx="7200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283968" y="3068960"/>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85162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856984" cy="6480720"/>
          </a:xfrm>
        </p:spPr>
        <p:txBody>
          <a:bodyPr>
            <a:normAutofit fontScale="77500" lnSpcReduction="20000"/>
          </a:bodyPr>
          <a:lstStyle/>
          <a:p>
            <a:pPr algn="just"/>
            <a:r>
              <a:rPr lang="cs-CZ" i="1" dirty="0"/>
              <a:t>Octan hlinitý </a:t>
            </a:r>
            <a:r>
              <a:rPr lang="cs-CZ" dirty="0"/>
              <a:t>Al(CH</a:t>
            </a:r>
            <a:r>
              <a:rPr lang="cs-CZ" baseline="-25000" dirty="0"/>
              <a:t>3</a:t>
            </a:r>
            <a:r>
              <a:rPr lang="cs-CZ" dirty="0"/>
              <a:t>COO)</a:t>
            </a:r>
            <a:r>
              <a:rPr lang="cs-CZ" baseline="-25000" dirty="0"/>
              <a:t>3</a:t>
            </a:r>
            <a:r>
              <a:rPr lang="cs-CZ" dirty="0"/>
              <a:t> – se připravuje reakcí síranu hlinitého s octanem barnatým nebo olovnatým. Po oddělení sraženiny příslušného síranu se z vodného roztoku zvolna vylučuje sraženina hydroxidu hlinitého a zásaditého octanu hlinitého. Roztoky octanu hlinitého, obsahující zásaditý octan hlinitý, se používají v lékařství jako obklady na otoky, jako desinfekční prostředek a antiseptikum, dále v barvířství jako mořidlo na bavlnu.</a:t>
            </a:r>
          </a:p>
          <a:p>
            <a:pPr marL="0" indent="0" algn="just">
              <a:buNone/>
            </a:pPr>
            <a:endParaRPr lang="cs-CZ" i="1" dirty="0"/>
          </a:p>
          <a:p>
            <a:pPr algn="just"/>
            <a:r>
              <a:rPr lang="cs-CZ" i="1" dirty="0"/>
              <a:t>Karbid hlinitý </a:t>
            </a:r>
            <a:r>
              <a:rPr lang="cs-CZ" dirty="0"/>
              <a:t>Al</a:t>
            </a:r>
            <a:r>
              <a:rPr lang="cs-CZ" baseline="-25000" dirty="0"/>
              <a:t>4</a:t>
            </a:r>
            <a:r>
              <a:rPr lang="cs-CZ" dirty="0"/>
              <a:t>C</a:t>
            </a:r>
            <a:r>
              <a:rPr lang="cs-CZ" baseline="-25000" dirty="0"/>
              <a:t>3</a:t>
            </a:r>
            <a:r>
              <a:rPr lang="cs-CZ" dirty="0"/>
              <a:t> – rozkládá teplou vodu na čistý metan</a:t>
            </a:r>
          </a:p>
          <a:p>
            <a:pPr marL="0" indent="0" algn="just">
              <a:buNone/>
            </a:pPr>
            <a:r>
              <a:rPr lang="cs-CZ" dirty="0"/>
              <a:t>   Al</a:t>
            </a:r>
            <a:r>
              <a:rPr lang="cs-CZ" baseline="-25000" dirty="0"/>
              <a:t>4</a:t>
            </a:r>
            <a:r>
              <a:rPr lang="cs-CZ" dirty="0"/>
              <a:t>C</a:t>
            </a:r>
            <a:r>
              <a:rPr lang="cs-CZ" baseline="-25000" dirty="0"/>
              <a:t>3</a:t>
            </a:r>
            <a:r>
              <a:rPr lang="cs-CZ" dirty="0"/>
              <a:t>    +    12 H</a:t>
            </a:r>
            <a:r>
              <a:rPr lang="cs-CZ" baseline="-25000" dirty="0"/>
              <a:t>2</a:t>
            </a:r>
            <a:r>
              <a:rPr lang="cs-CZ" dirty="0"/>
              <a:t>O                        4 Al(OH)</a:t>
            </a:r>
            <a:r>
              <a:rPr lang="cs-CZ" baseline="-25000" dirty="0"/>
              <a:t>3</a:t>
            </a:r>
            <a:r>
              <a:rPr lang="cs-CZ" dirty="0"/>
              <a:t>↓   +    3 CH</a:t>
            </a:r>
            <a:r>
              <a:rPr lang="cs-CZ" baseline="-25000" dirty="0"/>
              <a:t>4</a:t>
            </a:r>
            <a:r>
              <a:rPr lang="cs-CZ" dirty="0"/>
              <a:t> /g/</a:t>
            </a:r>
          </a:p>
          <a:p>
            <a:pPr marL="0" indent="0">
              <a:buNone/>
            </a:pPr>
            <a:endParaRPr lang="cs-CZ" b="1" dirty="0"/>
          </a:p>
          <a:p>
            <a:pPr marL="0" indent="0">
              <a:buNone/>
            </a:pPr>
            <a:r>
              <a:rPr lang="cs-CZ" b="1" dirty="0"/>
              <a:t>Analytické vlastnosti:</a:t>
            </a:r>
            <a:endParaRPr lang="cs-CZ" dirty="0"/>
          </a:p>
          <a:p>
            <a:r>
              <a:rPr lang="cs-CZ" dirty="0"/>
              <a:t>Al</a:t>
            </a:r>
            <a:r>
              <a:rPr lang="cs-CZ" baseline="30000" dirty="0"/>
              <a:t>3+</a:t>
            </a:r>
            <a:r>
              <a:rPr lang="cs-CZ" dirty="0"/>
              <a:t> ionty reagují s hydroxidy alkalických kovů za vzniku bílé sraženiny hydroxidu hlinitého, rozpustného v nadbytku hydroxidu. Vzniká tetrahydroxohlinitý komplex. </a:t>
            </a:r>
          </a:p>
          <a:p>
            <a:r>
              <a:rPr lang="cs-CZ" dirty="0"/>
              <a:t>Specifickým činidlem je lihový 1% roztok alizarinu, který v amoniakálním prostředí dává fialové až červené sraženiny.  </a:t>
            </a:r>
          </a:p>
          <a:p>
            <a:endParaRPr lang="cs-CZ" dirty="0"/>
          </a:p>
        </p:txBody>
      </p:sp>
      <p:cxnSp>
        <p:nvCxnSpPr>
          <p:cNvPr id="7" name="Přímá spojnice se šipkou 6"/>
          <p:cNvCxnSpPr/>
          <p:nvPr/>
        </p:nvCxnSpPr>
        <p:spPr>
          <a:xfrm>
            <a:off x="3059832" y="3717032"/>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66541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634082"/>
          </a:xfrm>
        </p:spPr>
        <p:txBody>
          <a:bodyPr>
            <a:normAutofit fontScale="90000"/>
          </a:bodyPr>
          <a:lstStyle/>
          <a:p>
            <a:r>
              <a:rPr lang="cs-CZ" b="1" dirty="0">
                <a:solidFill>
                  <a:srgbClr val="FF0000"/>
                </a:solidFill>
              </a:rPr>
              <a:t>Titan</a:t>
            </a:r>
          </a:p>
        </p:txBody>
      </p:sp>
      <p:sp>
        <p:nvSpPr>
          <p:cNvPr id="3" name="Zástupný symbol pro obsah 2"/>
          <p:cNvSpPr>
            <a:spLocks noGrp="1"/>
          </p:cNvSpPr>
          <p:nvPr>
            <p:ph idx="1"/>
          </p:nvPr>
        </p:nvSpPr>
        <p:spPr>
          <a:xfrm>
            <a:off x="107504" y="836712"/>
            <a:ext cx="8856984" cy="5832648"/>
          </a:xfrm>
        </p:spPr>
        <p:txBody>
          <a:bodyPr>
            <a:normAutofit/>
          </a:bodyPr>
          <a:lstStyle/>
          <a:p>
            <a:pPr marL="0" indent="0" algn="just">
              <a:buNone/>
            </a:pPr>
            <a:r>
              <a:rPr lang="cs-CZ" i="1" u="sng" dirty="0"/>
              <a:t>Titan</a:t>
            </a:r>
            <a:r>
              <a:rPr lang="cs-CZ" u="sng" dirty="0"/>
              <a:t> </a:t>
            </a:r>
            <a:r>
              <a:rPr lang="cs-CZ" dirty="0"/>
              <a:t>je v přírodě zastoupen jako oxid titaničitý TiO</a:t>
            </a:r>
            <a:r>
              <a:rPr lang="cs-CZ" baseline="-25000" dirty="0"/>
              <a:t>2  </a:t>
            </a:r>
            <a:r>
              <a:rPr lang="cs-CZ" dirty="0"/>
              <a:t>(minerál rutil). Titan se používá hlavně jako slitina se železem – ferrotitan – jako přísada do oceli, vyznačujících se pružnosti a pevností. Svou odolností proti korozi a nižší specifikou hmotností předčí i nerezavějící oceli. Ze sloučenin je nejdůležitější syntetický oxid titaničitý TiO</a:t>
            </a:r>
            <a:r>
              <a:rPr lang="cs-CZ" baseline="-25000" dirty="0"/>
              <a:t>2</a:t>
            </a:r>
            <a:r>
              <a:rPr lang="cs-CZ" dirty="0"/>
              <a:t>, používaný především jako bílý pigment pro výrobu barev a laků, plastických hmot, papíru, smaltů a keramiky apod. </a:t>
            </a:r>
          </a:p>
          <a:p>
            <a:pPr marL="0" indent="0" algn="just">
              <a:buNone/>
            </a:pPr>
            <a:endParaRPr lang="cs-CZ" dirty="0"/>
          </a:p>
        </p:txBody>
      </p:sp>
    </p:spTree>
    <p:extLst>
      <p:ext uri="{BB962C8B-B14F-4D97-AF65-F5344CB8AC3E}">
        <p14:creationId xmlns:p14="http://schemas.microsoft.com/office/powerpoint/2010/main" val="15016334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562074"/>
          </a:xfrm>
        </p:spPr>
        <p:txBody>
          <a:bodyPr>
            <a:normAutofit fontScale="90000"/>
          </a:bodyPr>
          <a:lstStyle/>
          <a:p>
            <a:r>
              <a:rPr lang="cs-CZ" dirty="0">
                <a:solidFill>
                  <a:srgbClr val="0070C0"/>
                </a:solidFill>
              </a:rPr>
              <a:t>Kovová vlákna</a:t>
            </a:r>
          </a:p>
        </p:txBody>
      </p:sp>
      <p:sp>
        <p:nvSpPr>
          <p:cNvPr id="3" name="Zástupný symbol pro obsah 2"/>
          <p:cNvSpPr>
            <a:spLocks noGrp="1"/>
          </p:cNvSpPr>
          <p:nvPr>
            <p:ph idx="1"/>
          </p:nvPr>
        </p:nvSpPr>
        <p:spPr>
          <a:xfrm>
            <a:off x="179512" y="836712"/>
            <a:ext cx="8856984" cy="5832648"/>
          </a:xfrm>
        </p:spPr>
        <p:txBody>
          <a:bodyPr>
            <a:normAutofit fontScale="77500" lnSpcReduction="20000"/>
          </a:bodyPr>
          <a:lstStyle/>
          <a:p>
            <a:pPr marL="0" indent="0">
              <a:buNone/>
            </a:pPr>
            <a:r>
              <a:rPr lang="cs-CZ" dirty="0"/>
              <a:t>Řadí se mezi polykrystalická anorganická vlákna, vyrábějí se převážně fyzikálním tvarováním.</a:t>
            </a:r>
          </a:p>
          <a:p>
            <a:pPr marL="0" indent="0">
              <a:buNone/>
            </a:pPr>
            <a:r>
              <a:rPr lang="cs-CZ" dirty="0"/>
              <a:t>Výroba kovových vláken:  </a:t>
            </a:r>
          </a:p>
          <a:p>
            <a:pPr marL="0" indent="0">
              <a:buNone/>
            </a:pPr>
            <a:r>
              <a:rPr lang="cs-CZ" dirty="0"/>
              <a:t>		- vytahování z prekursorů</a:t>
            </a:r>
          </a:p>
          <a:p>
            <a:pPr marL="0" indent="0">
              <a:buNone/>
            </a:pPr>
            <a:r>
              <a:rPr lang="cs-CZ" dirty="0"/>
              <a:t>		- stříháním s fólií</a:t>
            </a:r>
          </a:p>
          <a:p>
            <a:pPr marL="0" indent="0">
              <a:buNone/>
            </a:pPr>
            <a:r>
              <a:rPr lang="cs-CZ" dirty="0"/>
              <a:t>		- práškovou metalurgií</a:t>
            </a:r>
          </a:p>
          <a:p>
            <a:pPr marL="0" indent="0">
              <a:buNone/>
            </a:pPr>
            <a:r>
              <a:rPr lang="cs-CZ" dirty="0"/>
              <a:t>		- pokovováním nekovových vláken</a:t>
            </a:r>
          </a:p>
          <a:p>
            <a:pPr marL="0" indent="0">
              <a:buNone/>
            </a:pPr>
            <a:r>
              <a:rPr lang="cs-CZ" dirty="0"/>
              <a:t>		- průvlaky</a:t>
            </a:r>
          </a:p>
          <a:p>
            <a:pPr marL="0" indent="0">
              <a:buNone/>
            </a:pPr>
            <a:r>
              <a:rPr lang="cs-CZ" dirty="0"/>
              <a:t>		- tavné zvlákňování</a:t>
            </a:r>
          </a:p>
          <a:p>
            <a:pPr marL="0" indent="0">
              <a:buNone/>
            </a:pPr>
            <a:r>
              <a:rPr lang="cs-CZ" dirty="0"/>
              <a:t>		- Taylorův způsob</a:t>
            </a:r>
          </a:p>
          <a:p>
            <a:pPr marL="0" indent="0">
              <a:buNone/>
            </a:pPr>
            <a:r>
              <a:rPr lang="cs-CZ" dirty="0"/>
              <a:t>		- rozpouštění drátů na danou tloušťku</a:t>
            </a:r>
          </a:p>
          <a:p>
            <a:pPr marL="0" indent="0">
              <a:buNone/>
            </a:pPr>
            <a:r>
              <a:rPr lang="cs-CZ" dirty="0"/>
              <a:t>		- odstředivý způsob</a:t>
            </a:r>
          </a:p>
          <a:p>
            <a:pPr marL="0" indent="0">
              <a:buNone/>
            </a:pPr>
            <a:r>
              <a:rPr lang="cs-CZ" u="sng" dirty="0"/>
              <a:t>Whiskery</a:t>
            </a:r>
            <a:r>
              <a:rPr lang="cs-CZ" dirty="0"/>
              <a:t> – níťové krystaly, monokrystaly o velké čistotě a extrémní pevnosti. Příprava zonální krystalizací o pr. 1 </a:t>
            </a:r>
            <a:r>
              <a:rPr lang="el-GR" dirty="0"/>
              <a:t>μ</a:t>
            </a:r>
            <a:r>
              <a:rPr lang="cs-CZ" dirty="0"/>
              <a:t>m a délce 3-4 mm. Tvar průřezu ovlivňuje krystalovou mřížku.</a:t>
            </a:r>
          </a:p>
        </p:txBody>
      </p:sp>
    </p:spTree>
    <p:extLst>
      <p:ext uri="{BB962C8B-B14F-4D97-AF65-F5344CB8AC3E}">
        <p14:creationId xmlns:p14="http://schemas.microsoft.com/office/powerpoint/2010/main" val="612839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792088"/>
          </a:xfrm>
        </p:spPr>
        <p:txBody>
          <a:bodyPr>
            <a:normAutofit fontScale="90000"/>
          </a:bodyPr>
          <a:lstStyle/>
          <a:p>
            <a:r>
              <a:rPr lang="cs-CZ" b="1" dirty="0">
                <a:solidFill>
                  <a:srgbClr val="FF0000"/>
                </a:solidFill>
              </a:rPr>
              <a:t>Vybrané nekovy a polokovy</a:t>
            </a:r>
            <a:br>
              <a:rPr lang="cs-CZ" b="1" dirty="0">
                <a:solidFill>
                  <a:srgbClr val="FF0000"/>
                </a:solidFill>
              </a:rPr>
            </a:br>
            <a:r>
              <a:rPr lang="cs-CZ" b="1" dirty="0">
                <a:solidFill>
                  <a:srgbClr val="FF0000"/>
                </a:solidFill>
              </a:rPr>
              <a:t>Uhlík</a:t>
            </a:r>
          </a:p>
        </p:txBody>
      </p:sp>
      <p:sp>
        <p:nvSpPr>
          <p:cNvPr id="3" name="Zástupný symbol pro obsah 2"/>
          <p:cNvSpPr>
            <a:spLocks noGrp="1"/>
          </p:cNvSpPr>
          <p:nvPr>
            <p:ph idx="1"/>
          </p:nvPr>
        </p:nvSpPr>
        <p:spPr>
          <a:xfrm>
            <a:off x="276542" y="1120947"/>
            <a:ext cx="8568952" cy="3456384"/>
          </a:xfrm>
        </p:spPr>
        <p:txBody>
          <a:bodyPr>
            <a:normAutofit fontScale="70000" lnSpcReduction="20000"/>
          </a:bodyPr>
          <a:lstStyle/>
          <a:p>
            <a:pPr marL="0" indent="0">
              <a:buNone/>
            </a:pPr>
            <a:r>
              <a:rPr lang="cs-CZ" dirty="0"/>
              <a:t>Elektronová konfigurace uhlíku je  </a:t>
            </a:r>
            <a:r>
              <a:rPr lang="cs-CZ" baseline="-25000" dirty="0"/>
              <a:t>6</a:t>
            </a:r>
            <a:r>
              <a:rPr lang="cs-CZ" dirty="0"/>
              <a:t>C : /</a:t>
            </a:r>
            <a:r>
              <a:rPr lang="cs-CZ" baseline="-25000" dirty="0"/>
              <a:t>2</a:t>
            </a:r>
            <a:r>
              <a:rPr lang="cs-CZ" dirty="0"/>
              <a:t>He/ 2s</a:t>
            </a:r>
            <a:r>
              <a:rPr lang="cs-CZ" baseline="30000" dirty="0"/>
              <a:t>2</a:t>
            </a:r>
            <a:r>
              <a:rPr lang="cs-CZ" dirty="0"/>
              <a:t> 2p</a:t>
            </a:r>
            <a:r>
              <a:rPr lang="cs-CZ" baseline="30000" dirty="0"/>
              <a:t>2</a:t>
            </a:r>
            <a:endParaRPr lang="cs-CZ" dirty="0"/>
          </a:p>
          <a:p>
            <a:pPr marL="0" indent="0">
              <a:buNone/>
            </a:pPr>
            <a:r>
              <a:rPr lang="cs-CZ" dirty="0"/>
              <a:t>Alotropní modifikace jsou:</a:t>
            </a:r>
          </a:p>
          <a:p>
            <a:pPr algn="just"/>
            <a:r>
              <a:rPr lang="cs-CZ" i="1" dirty="0">
                <a:solidFill>
                  <a:schemeClr val="tx2"/>
                </a:solidFill>
              </a:rPr>
              <a:t>diamant</a:t>
            </a:r>
            <a:r>
              <a:rPr lang="cs-CZ" dirty="0"/>
              <a:t> – soustava krychlová, b. t. je 3500°C, nejtvrdší přírodní látka (10. stupeň Mohsovy stupnice tvrdosti, elektricky nevodivý, měrná hmotnost </a:t>
            </a:r>
            <a:r>
              <a:rPr lang="cs-CZ" dirty="0">
                <a:sym typeface="Symbol"/>
              </a:rPr>
              <a:t></a:t>
            </a:r>
            <a:r>
              <a:rPr lang="cs-CZ" dirty="0"/>
              <a:t> = 3,51 g/cm</a:t>
            </a:r>
            <a:r>
              <a:rPr lang="cs-CZ" baseline="30000" dirty="0"/>
              <a:t>3</a:t>
            </a:r>
            <a:r>
              <a:rPr lang="cs-CZ" dirty="0"/>
              <a:t>,</a:t>
            </a:r>
          </a:p>
          <a:p>
            <a:pPr algn="just"/>
            <a:r>
              <a:rPr lang="cs-CZ" i="1" dirty="0">
                <a:solidFill>
                  <a:schemeClr val="tx2"/>
                </a:solidFill>
              </a:rPr>
              <a:t>grafit</a:t>
            </a:r>
            <a:r>
              <a:rPr lang="cs-CZ" i="1" dirty="0"/>
              <a:t> (tuha)</a:t>
            </a:r>
            <a:r>
              <a:rPr lang="cs-CZ" dirty="0"/>
              <a:t> – soustava šesterečná, elektrický vodivý, měkký, měrná hmotnost </a:t>
            </a:r>
            <a:r>
              <a:rPr lang="cs-CZ" dirty="0">
                <a:sym typeface="Symbol"/>
              </a:rPr>
              <a:t></a:t>
            </a:r>
            <a:r>
              <a:rPr lang="cs-CZ" dirty="0"/>
              <a:t> = 2,25 g/cm</a:t>
            </a:r>
            <a:r>
              <a:rPr lang="cs-CZ" baseline="30000" dirty="0"/>
              <a:t>3</a:t>
            </a:r>
            <a:r>
              <a:rPr lang="cs-CZ" dirty="0"/>
              <a:t>.</a:t>
            </a:r>
          </a:p>
          <a:p>
            <a:pPr marL="0" indent="0">
              <a:buNone/>
            </a:pPr>
            <a:r>
              <a:rPr lang="cs-CZ" dirty="0"/>
              <a:t>Vzájemnou přeměnu těchto modifikací znázorňuje následující rovnice:</a:t>
            </a:r>
          </a:p>
          <a:p>
            <a:pPr marL="0" indent="0">
              <a:buNone/>
            </a:pPr>
            <a:r>
              <a:rPr lang="cs-CZ" dirty="0"/>
              <a:t>		               </a:t>
            </a:r>
            <a:r>
              <a:rPr lang="cs-CZ" sz="2000" dirty="0"/>
              <a:t>1800 – 2000 °C</a:t>
            </a:r>
          </a:p>
          <a:p>
            <a:pPr marL="0" indent="0">
              <a:buNone/>
            </a:pPr>
            <a:r>
              <a:rPr lang="cs-CZ" dirty="0"/>
              <a:t>               C (diamant)                                  C (grafit)</a:t>
            </a:r>
            <a:r>
              <a:rPr lang="cs-CZ" dirty="0">
                <a:sym typeface="Symbol"/>
              </a:rPr>
              <a:t></a:t>
            </a:r>
            <a:r>
              <a:rPr lang="cs-CZ" dirty="0"/>
              <a:t>     ΔH = 1,88 kJ.mol</a:t>
            </a:r>
            <a:r>
              <a:rPr lang="cs-CZ" baseline="30000" dirty="0"/>
              <a:t>-1</a:t>
            </a:r>
            <a:r>
              <a:rPr lang="cs-CZ" dirty="0"/>
              <a:t>	                                                                       </a:t>
            </a:r>
          </a:p>
          <a:p>
            <a:pPr marL="0" indent="0">
              <a:buNone/>
            </a:pPr>
            <a:r>
              <a:rPr lang="cs-CZ" sz="2000" dirty="0"/>
              <a:t>                                                                       2000 – 3000 °C</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4365104"/>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6535" y="4531479"/>
            <a:ext cx="1512168" cy="129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ovéPole 4"/>
          <p:cNvSpPr txBox="1"/>
          <p:nvPr/>
        </p:nvSpPr>
        <p:spPr>
          <a:xfrm>
            <a:off x="112339" y="4581128"/>
            <a:ext cx="4968552" cy="2492990"/>
          </a:xfrm>
          <a:prstGeom prst="rect">
            <a:avLst/>
          </a:prstGeom>
          <a:noFill/>
        </p:spPr>
        <p:txBody>
          <a:bodyPr wrap="square" rtlCol="0">
            <a:spAutoFit/>
          </a:bodyPr>
          <a:lstStyle/>
          <a:p>
            <a:pPr algn="just"/>
            <a:r>
              <a:rPr lang="cs-CZ" sz="2000" i="1" dirty="0"/>
              <a:t>buckminsterfullereny, zkr. </a:t>
            </a:r>
            <a:r>
              <a:rPr lang="cs-CZ" sz="2000" i="1" dirty="0">
                <a:solidFill>
                  <a:srgbClr val="0070C0"/>
                </a:solidFill>
              </a:rPr>
              <a:t>fullereny</a:t>
            </a:r>
            <a:r>
              <a:rPr lang="cs-CZ" sz="2000" dirty="0"/>
              <a:t> (molekuly budoucnosti) – modifikace připravena uměle odpařováním grafitu v elektrickém oblouku a v heliové atmosféře. Počet atomů v cyklické molekule je různý – 60, 70, 80, 84, 90, 94 a další. </a:t>
            </a:r>
          </a:p>
          <a:p>
            <a:endParaRPr lang="cs-CZ" dirty="0"/>
          </a:p>
          <a:p>
            <a:endParaRPr lang="cs-CZ" dirty="0"/>
          </a:p>
        </p:txBody>
      </p:sp>
      <p:cxnSp>
        <p:nvCxnSpPr>
          <p:cNvPr id="7" name="Přímá spojnice se šipkou 6"/>
          <p:cNvCxnSpPr/>
          <p:nvPr/>
        </p:nvCxnSpPr>
        <p:spPr>
          <a:xfrm>
            <a:off x="3131840" y="3717032"/>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flipH="1">
            <a:off x="3059832" y="3861048"/>
            <a:ext cx="122413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5220073" y="5929688"/>
            <a:ext cx="1944216" cy="369332"/>
          </a:xfrm>
          <a:prstGeom prst="rect">
            <a:avLst/>
          </a:prstGeom>
          <a:noFill/>
        </p:spPr>
        <p:txBody>
          <a:bodyPr wrap="square" rtlCol="0">
            <a:spAutoFit/>
          </a:bodyPr>
          <a:lstStyle/>
          <a:p>
            <a:r>
              <a:rPr lang="cs-CZ" dirty="0"/>
              <a:t>Molekula C</a:t>
            </a:r>
            <a:r>
              <a:rPr lang="cs-CZ" baseline="-25000" dirty="0"/>
              <a:t>60</a:t>
            </a:r>
            <a:endParaRPr lang="cs-CZ" dirty="0"/>
          </a:p>
        </p:txBody>
      </p:sp>
    </p:spTree>
    <p:extLst>
      <p:ext uri="{BB962C8B-B14F-4D97-AF65-F5344CB8AC3E}">
        <p14:creationId xmlns:p14="http://schemas.microsoft.com/office/powerpoint/2010/main" val="20090391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260648"/>
            <a:ext cx="8784976" cy="6408712"/>
          </a:xfrm>
        </p:spPr>
        <p:txBody>
          <a:bodyPr>
            <a:normAutofit fontScale="77500" lnSpcReduction="20000"/>
          </a:bodyPr>
          <a:lstStyle/>
          <a:p>
            <a:pPr marL="0" indent="0">
              <a:buNone/>
            </a:pPr>
            <a:r>
              <a:rPr lang="cs-CZ" b="1" dirty="0"/>
              <a:t>Výskyt:</a:t>
            </a:r>
            <a:r>
              <a:rPr lang="cs-CZ" dirty="0"/>
              <a:t> ve sloučeninách, např. oxid uhelnatý CO, oxid uhličitý CO</a:t>
            </a:r>
            <a:r>
              <a:rPr lang="cs-CZ" baseline="-25000" dirty="0"/>
              <a:t>2</a:t>
            </a:r>
            <a:r>
              <a:rPr lang="cs-CZ" dirty="0"/>
              <a:t>, uhličitany, organické sloučeniny (zejména přírodní druhy uhlí, ropa a zemní plyn)), dále volný jako diamant a grafit, které se těží.</a:t>
            </a:r>
          </a:p>
          <a:p>
            <a:pPr marL="0" indent="0">
              <a:buNone/>
            </a:pPr>
            <a:r>
              <a:rPr lang="cs-CZ" b="1" dirty="0"/>
              <a:t>Výroba:</a:t>
            </a:r>
            <a:r>
              <a:rPr lang="cs-CZ" dirty="0"/>
              <a:t> technické druhy uhlíku se vyrábí tepelným rozkladem ústrojných látek za nepřístupu vzduchu tzv. karbonizací.</a:t>
            </a:r>
          </a:p>
          <a:p>
            <a:r>
              <a:rPr lang="cs-CZ" dirty="0"/>
              <a:t>uhlí dřevné, živočišné, aktivní – zpracováním dřeva, cukrů, kostí nebo krve,</a:t>
            </a:r>
          </a:p>
          <a:p>
            <a:r>
              <a:rPr lang="cs-CZ" dirty="0"/>
              <a:t>saze – mikrokrystalická forma uhlíku, získává se spalováním uhlíkatých látek (zemní plyn, acetylen, oleje apod.) za nepřístupu vzduchu,</a:t>
            </a:r>
          </a:p>
          <a:p>
            <a:r>
              <a:rPr lang="cs-CZ" dirty="0"/>
              <a:t>koks – vzniká karbonizací černého uhlí při teplotě asi 1200°C.</a:t>
            </a:r>
          </a:p>
          <a:p>
            <a:pPr marL="0" indent="0" algn="just">
              <a:buNone/>
            </a:pPr>
            <a:r>
              <a:rPr lang="cs-CZ" dirty="0"/>
              <a:t>Tyto druhy uhlíku se vyznačují velkou dispersitou, mikroporovitostí s velkým adsorbčním povrchem.</a:t>
            </a:r>
          </a:p>
          <a:p>
            <a:pPr marL="0" indent="0" algn="just">
              <a:buNone/>
            </a:pPr>
            <a:endParaRPr lang="cs-CZ" dirty="0"/>
          </a:p>
          <a:p>
            <a:pPr marL="0" indent="0" algn="just">
              <a:buNone/>
            </a:pPr>
            <a:r>
              <a:rPr lang="cs-CZ" dirty="0">
                <a:solidFill>
                  <a:srgbClr val="7030A0"/>
                </a:solidFill>
              </a:rPr>
              <a:t>Uhlík tvoří s železem slitiny, chemickou sloučeninu Fe</a:t>
            </a:r>
            <a:r>
              <a:rPr lang="cs-CZ" baseline="-25000" dirty="0">
                <a:solidFill>
                  <a:srgbClr val="7030A0"/>
                </a:solidFill>
              </a:rPr>
              <a:t>3</a:t>
            </a:r>
            <a:r>
              <a:rPr lang="cs-CZ" dirty="0">
                <a:solidFill>
                  <a:srgbClr val="7030A0"/>
                </a:solidFill>
              </a:rPr>
              <a:t>C, tuhý roztok nebo se vyskytuje ve slitinách s železem jako volný grafit.</a:t>
            </a:r>
          </a:p>
          <a:p>
            <a:pPr marL="0" indent="0" algn="just">
              <a:buNone/>
            </a:pPr>
            <a:endParaRPr lang="cs-CZ" dirty="0"/>
          </a:p>
          <a:p>
            <a:pPr marL="0" indent="0">
              <a:buNone/>
            </a:pPr>
            <a:endParaRPr lang="cs-CZ" dirty="0"/>
          </a:p>
        </p:txBody>
      </p:sp>
    </p:spTree>
    <p:extLst>
      <p:ext uri="{BB962C8B-B14F-4D97-AF65-F5344CB8AC3E}">
        <p14:creationId xmlns:p14="http://schemas.microsoft.com/office/powerpoint/2010/main" val="23420679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480720"/>
          </a:xfrm>
        </p:spPr>
        <p:txBody>
          <a:bodyPr>
            <a:normAutofit fontScale="70000" lnSpcReduction="20000"/>
          </a:bodyPr>
          <a:lstStyle/>
          <a:p>
            <a:pPr marL="0" indent="0">
              <a:buNone/>
            </a:pPr>
            <a:r>
              <a:rPr lang="cs-CZ" sz="3400" b="1" dirty="0"/>
              <a:t>Použití</a:t>
            </a:r>
            <a:r>
              <a:rPr lang="cs-CZ" sz="3400" dirty="0"/>
              <a:t>: </a:t>
            </a:r>
          </a:p>
          <a:p>
            <a:r>
              <a:rPr lang="cs-CZ" sz="3400" i="1" dirty="0"/>
              <a:t>diamant</a:t>
            </a:r>
            <a:r>
              <a:rPr lang="cs-CZ" sz="3400" dirty="0"/>
              <a:t> - drahokam (briliant), výroba brusných materiálů, k osazování vrtných hlavic. Váží se na karáty (jeden karát odpovídá 200 mg).</a:t>
            </a:r>
          </a:p>
          <a:p>
            <a:r>
              <a:rPr lang="cs-CZ" sz="3400" i="1" dirty="0"/>
              <a:t>tuha</a:t>
            </a:r>
            <a:r>
              <a:rPr lang="cs-CZ" sz="3400" dirty="0"/>
              <a:t> - výroba elektrod, tužek, mazadel a pigmentů, regulátor rychlých neutronů v atomových reaktorech.</a:t>
            </a:r>
          </a:p>
          <a:p>
            <a:r>
              <a:rPr lang="cs-CZ" sz="3400" i="1" dirty="0"/>
              <a:t>technické druhy uhlíku</a:t>
            </a:r>
            <a:r>
              <a:rPr lang="cs-CZ" sz="3400" dirty="0"/>
              <a:t> - se uplatňují při čištění plynů a roztoků (</a:t>
            </a:r>
            <a:r>
              <a:rPr lang="cs-CZ" sz="3400" i="1" dirty="0"/>
              <a:t>aktivní a živočišné uhlí</a:t>
            </a:r>
            <a:r>
              <a:rPr lang="cs-CZ" sz="3400" dirty="0"/>
              <a:t>),  při barvení kaučukových směsí na černo (</a:t>
            </a:r>
            <a:r>
              <a:rPr lang="cs-CZ" sz="3400" i="1" dirty="0"/>
              <a:t>saze</a:t>
            </a:r>
            <a:r>
              <a:rPr lang="cs-CZ" sz="3400" dirty="0"/>
              <a:t>), při výrobě železa jako redukční činidlo (</a:t>
            </a:r>
            <a:r>
              <a:rPr lang="cs-CZ" sz="3400" i="1" dirty="0"/>
              <a:t>koks</a:t>
            </a:r>
            <a:r>
              <a:rPr lang="cs-CZ" sz="3400" dirty="0"/>
              <a:t>). </a:t>
            </a:r>
          </a:p>
          <a:p>
            <a:r>
              <a:rPr lang="cs-CZ" sz="3400" i="1" dirty="0"/>
              <a:t>přírodní druhy uhlí, ropa, zemní plyn</a:t>
            </a:r>
            <a:r>
              <a:rPr lang="cs-CZ" sz="3400" dirty="0"/>
              <a:t> - jsou fosilními zdroji organických látek, zpracovávají se na plynná a kapalná paliva (generátorový plyn, svítiplyn, zemní plyn, benzíny, motorová nafta, petrolej, mazut,) dále pak na dehet a koks.  </a:t>
            </a:r>
          </a:p>
          <a:p>
            <a:pPr marL="0" indent="0">
              <a:buNone/>
            </a:pPr>
            <a:endParaRPr lang="cs-CZ" sz="3400" dirty="0"/>
          </a:p>
          <a:p>
            <a:pPr marL="0" indent="0">
              <a:buNone/>
            </a:pPr>
            <a:r>
              <a:rPr lang="cs-CZ" sz="3400" dirty="0"/>
              <a:t>Uhlík se vyznačuje redukčními schopnostmi za zvýšené teploty, např. </a:t>
            </a:r>
          </a:p>
          <a:p>
            <a:pPr marL="0" indent="0">
              <a:buNone/>
            </a:pPr>
            <a:r>
              <a:rPr lang="cs-CZ" sz="3400" dirty="0"/>
              <a:t>   	2 HgO   +   C                2 Hg   +   CO</a:t>
            </a:r>
            <a:r>
              <a:rPr lang="cs-CZ" sz="3400" baseline="-25000" dirty="0"/>
              <a:t>2</a:t>
            </a:r>
            <a:endParaRPr lang="cs-CZ" sz="3400" dirty="0"/>
          </a:p>
          <a:p>
            <a:pPr marL="0" indent="0">
              <a:buNone/>
            </a:pPr>
            <a:r>
              <a:rPr lang="cs-CZ" sz="3400" dirty="0"/>
              <a:t>           4 NHO</a:t>
            </a:r>
            <a:r>
              <a:rPr lang="cs-CZ" sz="3400" baseline="-25000" dirty="0"/>
              <a:t>3</a:t>
            </a:r>
            <a:r>
              <a:rPr lang="cs-CZ" sz="3400" dirty="0"/>
              <a:t>   +   C                  CO</a:t>
            </a:r>
            <a:r>
              <a:rPr lang="cs-CZ" sz="3400" baseline="-25000" dirty="0"/>
              <a:t>2</a:t>
            </a:r>
            <a:r>
              <a:rPr lang="cs-CZ" sz="3400" dirty="0"/>
              <a:t>   +   4 NO</a:t>
            </a:r>
            <a:r>
              <a:rPr lang="cs-CZ" sz="3400" baseline="-25000" dirty="0"/>
              <a:t>2</a:t>
            </a:r>
            <a:r>
              <a:rPr lang="cs-CZ" sz="3400" dirty="0"/>
              <a:t>   +   2 H</a:t>
            </a:r>
            <a:r>
              <a:rPr lang="cs-CZ" sz="3400" baseline="-25000" dirty="0"/>
              <a:t>2</a:t>
            </a:r>
            <a:r>
              <a:rPr lang="cs-CZ" sz="3400" dirty="0"/>
              <a:t>O</a:t>
            </a:r>
          </a:p>
          <a:p>
            <a:pPr marL="0" indent="0">
              <a:buNone/>
            </a:pPr>
            <a:r>
              <a:rPr lang="cs-CZ" sz="3400" dirty="0"/>
              <a:t>         	CuSO</a:t>
            </a:r>
            <a:r>
              <a:rPr lang="cs-CZ" sz="3400" baseline="-25000" dirty="0"/>
              <a:t>4</a:t>
            </a:r>
            <a:r>
              <a:rPr lang="cs-CZ" sz="3400" dirty="0"/>
              <a:t>   +   C                    Cu   +  CO</a:t>
            </a:r>
            <a:r>
              <a:rPr lang="cs-CZ" sz="3400" baseline="-25000" dirty="0"/>
              <a:t>2</a:t>
            </a:r>
            <a:r>
              <a:rPr lang="cs-CZ" sz="3400" dirty="0"/>
              <a:t>   +   SO</a:t>
            </a:r>
            <a:r>
              <a:rPr lang="cs-CZ" sz="3400" baseline="-25000" dirty="0"/>
              <a:t>2</a:t>
            </a:r>
            <a:endParaRPr lang="cs-CZ" sz="3400" dirty="0"/>
          </a:p>
          <a:p>
            <a:pPr marL="0" indent="0">
              <a:buNone/>
            </a:pPr>
            <a:endParaRPr lang="cs-CZ" dirty="0"/>
          </a:p>
        </p:txBody>
      </p:sp>
      <p:cxnSp>
        <p:nvCxnSpPr>
          <p:cNvPr id="5" name="Přímá spojnice se šipkou 4"/>
          <p:cNvCxnSpPr/>
          <p:nvPr/>
        </p:nvCxnSpPr>
        <p:spPr>
          <a:xfrm>
            <a:off x="2771800" y="5301208"/>
            <a:ext cx="7200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2699792" y="5661248"/>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2699792" y="6021288"/>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0360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endParaRPr lang="cs-CZ"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640960" cy="6264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51687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944"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41724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657505"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787876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sp>
        <p:nvSpPr>
          <p:cNvPr id="3" name="Zástupný symbol pro obsah 2"/>
          <p:cNvSpPr>
            <a:spLocks noGrp="1"/>
          </p:cNvSpPr>
          <p:nvPr>
            <p:ph idx="1"/>
          </p:nvPr>
        </p:nvSpPr>
        <p:spPr/>
        <p:txBody>
          <a:bodyPr/>
          <a:lstStyle/>
          <a:p>
            <a:endParaRPr lang="cs-CZ"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568952" cy="63367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06699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sp>
        <p:nvSpPr>
          <p:cNvPr id="3" name="Zástupný symbol pro obsah 2"/>
          <p:cNvSpPr>
            <a:spLocks noGrp="1"/>
          </p:cNvSpPr>
          <p:nvPr>
            <p:ph idx="1"/>
          </p:nvPr>
        </p:nvSpPr>
        <p:spPr/>
        <p:txBody>
          <a:bodyPr/>
          <a:lstStyle/>
          <a:p>
            <a:endParaRPr lang="cs-CZ"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568952" cy="6264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3618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3744416"/>
          </a:xfrm>
        </p:spPr>
        <p:txBody>
          <a:bodyPr>
            <a:normAutofit fontScale="62500" lnSpcReduction="20000"/>
          </a:bodyPr>
          <a:lstStyle/>
          <a:p>
            <a:pPr marL="0" indent="0">
              <a:buNone/>
            </a:pPr>
            <a:r>
              <a:rPr lang="cs-CZ" b="1" u="sng" dirty="0"/>
              <a:t>Sloučeniny uhlíku – přehled a použití:  </a:t>
            </a:r>
            <a:endParaRPr lang="cs-CZ" dirty="0"/>
          </a:p>
          <a:p>
            <a:pPr algn="just"/>
            <a:r>
              <a:rPr lang="cs-CZ" b="1" i="1" dirty="0"/>
              <a:t>Uhlovodíky</a:t>
            </a:r>
            <a:r>
              <a:rPr lang="cs-CZ" b="1" dirty="0"/>
              <a:t> </a:t>
            </a:r>
            <a:r>
              <a:rPr lang="cs-CZ" dirty="0"/>
              <a:t>- velká skupina sloučenin uhlíku s vodíkem, v nichž jsou atomy uhlíku vázány mezi sebou jednoduchými nebo násobnými vazbami do přímých, rozvětvených nebo uzavřených (cyklických) řetězců. Tvoří základ všech organických sloučenin. Mezi význačné představitelé patří např. metan, etan, propan, butan, izooktan, ethen, propen, butadien 1,3, acetylen, benzen, naftalen, steran atd.</a:t>
            </a:r>
          </a:p>
          <a:p>
            <a:pPr algn="just"/>
            <a:r>
              <a:rPr lang="cs-CZ" b="1" i="1" dirty="0"/>
              <a:t>Karbidy</a:t>
            </a:r>
            <a:r>
              <a:rPr lang="cs-CZ" dirty="0"/>
              <a:t> - jsou binární uhlíkaté sloučeniny s méně elektronegativními prvky. </a:t>
            </a:r>
          </a:p>
          <a:p>
            <a:pPr marL="0" indent="0" algn="just">
              <a:buNone/>
            </a:pPr>
            <a:r>
              <a:rPr lang="cs-CZ" dirty="0"/>
              <a:t>Mezi nejznámější patří:</a:t>
            </a:r>
          </a:p>
          <a:p>
            <a:pPr marL="0" indent="0" algn="just">
              <a:buNone/>
            </a:pPr>
            <a:r>
              <a:rPr lang="cs-CZ" i="1" dirty="0">
                <a:solidFill>
                  <a:schemeClr val="tx2"/>
                </a:solidFill>
              </a:rPr>
              <a:t>Karbid vápenatý</a:t>
            </a:r>
            <a:r>
              <a:rPr lang="cs-CZ" dirty="0">
                <a:solidFill>
                  <a:schemeClr val="tx2"/>
                </a:solidFill>
              </a:rPr>
              <a:t> </a:t>
            </a:r>
            <a:r>
              <a:rPr lang="cs-CZ" dirty="0"/>
              <a:t>CaC</a:t>
            </a:r>
            <a:r>
              <a:rPr lang="cs-CZ" baseline="-25000" dirty="0"/>
              <a:t>2</a:t>
            </a:r>
            <a:r>
              <a:rPr lang="cs-CZ" dirty="0"/>
              <a:t> – s vodou poskytuje acetylen H-C≡C-H</a:t>
            </a:r>
          </a:p>
          <a:p>
            <a:pPr marL="0" indent="0" algn="just">
              <a:buNone/>
            </a:pPr>
            <a:r>
              <a:rPr lang="cs-CZ" i="1" dirty="0">
                <a:solidFill>
                  <a:schemeClr val="tx2"/>
                </a:solidFill>
              </a:rPr>
              <a:t>Karbid hlinitý</a:t>
            </a:r>
            <a:r>
              <a:rPr lang="cs-CZ" dirty="0">
                <a:solidFill>
                  <a:schemeClr val="tx2"/>
                </a:solidFill>
              </a:rPr>
              <a:t> </a:t>
            </a:r>
            <a:r>
              <a:rPr lang="cs-CZ" dirty="0"/>
              <a:t>Al</a:t>
            </a:r>
            <a:r>
              <a:rPr lang="cs-CZ" baseline="-25000" dirty="0"/>
              <a:t>4</a:t>
            </a:r>
            <a:r>
              <a:rPr lang="cs-CZ" dirty="0"/>
              <a:t>C</a:t>
            </a:r>
            <a:r>
              <a:rPr lang="cs-CZ" baseline="-25000" dirty="0"/>
              <a:t>3</a:t>
            </a:r>
            <a:r>
              <a:rPr lang="cs-CZ" dirty="0"/>
              <a:t> – s vodou dává metan CH</a:t>
            </a:r>
            <a:r>
              <a:rPr lang="cs-CZ" baseline="-25000" dirty="0"/>
              <a:t>4</a:t>
            </a:r>
            <a:endParaRPr lang="cs-CZ" dirty="0"/>
          </a:p>
          <a:p>
            <a:pPr marL="0" indent="0" algn="just">
              <a:buNone/>
            </a:pPr>
            <a:r>
              <a:rPr lang="cs-CZ" i="1" dirty="0">
                <a:solidFill>
                  <a:schemeClr val="tx2"/>
                </a:solidFill>
              </a:rPr>
              <a:t>Karbid křemíku</a:t>
            </a:r>
            <a:r>
              <a:rPr lang="cs-CZ" dirty="0">
                <a:solidFill>
                  <a:schemeClr val="tx2"/>
                </a:solidFill>
              </a:rPr>
              <a:t> </a:t>
            </a:r>
            <a:r>
              <a:rPr lang="cs-CZ" dirty="0"/>
              <a:t>SiC a </a:t>
            </a:r>
            <a:r>
              <a:rPr lang="cs-CZ" i="1" dirty="0"/>
              <a:t>karbid boru</a:t>
            </a:r>
            <a:r>
              <a:rPr lang="cs-CZ" dirty="0"/>
              <a:t> B</a:t>
            </a:r>
            <a:r>
              <a:rPr lang="cs-CZ" baseline="-25000" dirty="0"/>
              <a:t>4</a:t>
            </a:r>
            <a:r>
              <a:rPr lang="cs-CZ" dirty="0"/>
              <a:t>C – oba jsou chemicky odolné a velmi tvrdé.</a:t>
            </a:r>
          </a:p>
          <a:p>
            <a:pPr marL="0" indent="0">
              <a:buNone/>
            </a:pPr>
            <a:endParaRPr lang="cs-CZ"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708" y="3789040"/>
            <a:ext cx="4263292" cy="2824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789040"/>
            <a:ext cx="4104456" cy="2824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72195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332656"/>
            <a:ext cx="8784976" cy="6480720"/>
          </a:xfrm>
        </p:spPr>
        <p:txBody>
          <a:bodyPr>
            <a:normAutofit fontScale="62500" lnSpcReduction="20000"/>
          </a:bodyPr>
          <a:lstStyle/>
          <a:p>
            <a:r>
              <a:rPr lang="cs-CZ" b="1" i="1" dirty="0"/>
              <a:t>Halogenidy uhličité </a:t>
            </a:r>
            <a:endParaRPr lang="cs-CZ" dirty="0"/>
          </a:p>
          <a:p>
            <a:pPr marL="0" indent="0">
              <a:buNone/>
            </a:pPr>
            <a:r>
              <a:rPr lang="cs-CZ" i="1" dirty="0">
                <a:solidFill>
                  <a:schemeClr val="tx2"/>
                </a:solidFill>
              </a:rPr>
              <a:t>chlorid uhličitý </a:t>
            </a:r>
            <a:r>
              <a:rPr lang="cs-CZ" i="1" dirty="0"/>
              <a:t>(tetrachlormetan)</a:t>
            </a:r>
            <a:r>
              <a:rPr lang="cs-CZ" dirty="0"/>
              <a:t> CCl</a:t>
            </a:r>
            <a:r>
              <a:rPr lang="cs-CZ" baseline="-25000" dirty="0"/>
              <a:t>4</a:t>
            </a:r>
            <a:r>
              <a:rPr lang="cs-CZ" dirty="0"/>
              <a:t>, bezbarvá kapalina, rozpouštědlo tuků, četných organických látek, hasící prostředek,</a:t>
            </a:r>
          </a:p>
          <a:p>
            <a:pPr marL="0" indent="0">
              <a:buNone/>
            </a:pPr>
            <a:r>
              <a:rPr lang="cs-CZ" i="1" dirty="0">
                <a:solidFill>
                  <a:schemeClr val="tx2"/>
                </a:solidFill>
              </a:rPr>
              <a:t>trichlormetan</a:t>
            </a:r>
            <a:r>
              <a:rPr lang="cs-CZ" i="1" dirty="0"/>
              <a:t> (chloroform)</a:t>
            </a:r>
            <a:r>
              <a:rPr lang="cs-CZ" dirty="0"/>
              <a:t> CHCl</a:t>
            </a:r>
            <a:r>
              <a:rPr lang="cs-CZ" baseline="-25000" dirty="0"/>
              <a:t>3</a:t>
            </a:r>
            <a:r>
              <a:rPr lang="cs-CZ" dirty="0"/>
              <a:t>, je nasládlá bezbarvá kapalina, která se na světle oxiduje na fosgen COCl</a:t>
            </a:r>
            <a:r>
              <a:rPr lang="cs-CZ" baseline="-25000" dirty="0"/>
              <a:t>2</a:t>
            </a:r>
            <a:r>
              <a:rPr lang="cs-CZ" dirty="0"/>
              <a:t>                </a:t>
            </a:r>
          </a:p>
          <a:p>
            <a:pPr marL="0" indent="0">
              <a:buNone/>
            </a:pPr>
            <a:r>
              <a:rPr lang="cs-CZ" dirty="0"/>
              <a:t>                                                             Cl</a:t>
            </a:r>
          </a:p>
          <a:p>
            <a:pPr marL="0" indent="0">
              <a:buNone/>
            </a:pPr>
            <a:r>
              <a:rPr lang="cs-CZ" dirty="0"/>
              <a:t>                      CHCl</a:t>
            </a:r>
            <a:r>
              <a:rPr lang="cs-CZ" baseline="-25000" dirty="0"/>
              <a:t>3</a:t>
            </a:r>
            <a:r>
              <a:rPr lang="cs-CZ" dirty="0"/>
              <a:t>  +   O</a:t>
            </a:r>
            <a:r>
              <a:rPr lang="cs-CZ" baseline="-25000" dirty="0"/>
              <a:t>2</a:t>
            </a:r>
            <a:r>
              <a:rPr lang="cs-CZ" dirty="0"/>
              <a:t>                        C═O    +     HCl</a:t>
            </a:r>
          </a:p>
          <a:p>
            <a:pPr marL="0" indent="0">
              <a:buNone/>
            </a:pPr>
            <a:r>
              <a:rPr lang="cs-CZ" dirty="0"/>
              <a:t>                                                              Cl</a:t>
            </a:r>
          </a:p>
          <a:p>
            <a:pPr marL="0" indent="0">
              <a:buNone/>
            </a:pPr>
            <a:r>
              <a:rPr lang="cs-CZ" i="1" dirty="0">
                <a:solidFill>
                  <a:schemeClr val="tx2"/>
                </a:solidFill>
              </a:rPr>
              <a:t>fluoro-chloroderiváty metanu</a:t>
            </a:r>
            <a:r>
              <a:rPr lang="cs-CZ" dirty="0">
                <a:solidFill>
                  <a:schemeClr val="tx2"/>
                </a:solidFill>
              </a:rPr>
              <a:t> </a:t>
            </a:r>
            <a:r>
              <a:rPr lang="cs-CZ" dirty="0"/>
              <a:t>CFCl</a:t>
            </a:r>
            <a:r>
              <a:rPr lang="cs-CZ" baseline="-25000" dirty="0"/>
              <a:t>3</a:t>
            </a:r>
            <a:r>
              <a:rPr lang="cs-CZ" dirty="0"/>
              <a:t>, CF</a:t>
            </a:r>
            <a:r>
              <a:rPr lang="cs-CZ" baseline="-25000" dirty="0"/>
              <a:t>2</a:t>
            </a:r>
            <a:r>
              <a:rPr lang="cs-CZ" dirty="0"/>
              <a:t>Cl</a:t>
            </a:r>
            <a:r>
              <a:rPr lang="cs-CZ" baseline="-25000" dirty="0"/>
              <a:t>2</a:t>
            </a:r>
            <a:r>
              <a:rPr lang="cs-CZ" dirty="0"/>
              <a:t>, CF</a:t>
            </a:r>
            <a:r>
              <a:rPr lang="cs-CZ" baseline="-25000" dirty="0"/>
              <a:t>3</a:t>
            </a:r>
            <a:r>
              <a:rPr lang="cs-CZ" dirty="0"/>
              <a:t>Cl se používají pod názvem freony jako náplně do chladniček. Jejich uplatnění v tomto směru však klesá, neboť při uniku do ovzduší snižují ozónovou vrstvu, mají za následek vznik tzv. ozónových děr. </a:t>
            </a:r>
          </a:p>
          <a:p>
            <a:r>
              <a:rPr lang="cs-CZ" b="1" i="1" dirty="0"/>
              <a:t>Sirné a dusíkaté sloučeniny uhlíku</a:t>
            </a:r>
            <a:endParaRPr lang="cs-CZ" dirty="0"/>
          </a:p>
          <a:p>
            <a:pPr marL="0" indent="0">
              <a:buNone/>
            </a:pPr>
            <a:r>
              <a:rPr lang="cs-CZ" i="1" dirty="0">
                <a:solidFill>
                  <a:schemeClr val="tx2"/>
                </a:solidFill>
              </a:rPr>
              <a:t>sulfid uhličitý </a:t>
            </a:r>
            <a:r>
              <a:rPr lang="cs-CZ" i="1" dirty="0"/>
              <a:t>(sirouhlík)</a:t>
            </a:r>
            <a:r>
              <a:rPr lang="cs-CZ" dirty="0"/>
              <a:t> CS</a:t>
            </a:r>
            <a:r>
              <a:rPr lang="cs-CZ" baseline="-25000" dirty="0"/>
              <a:t>2</a:t>
            </a:r>
            <a:r>
              <a:rPr lang="cs-CZ" dirty="0"/>
              <a:t> - je bezbarvá kapalina, vzniká přímou syntézou, rozpouští tuky, síru, bílý fosfor, pryskyřice apod.</a:t>
            </a:r>
          </a:p>
          <a:p>
            <a:pPr marL="0" indent="0">
              <a:buNone/>
            </a:pPr>
            <a:r>
              <a:rPr lang="cs-CZ" i="1" dirty="0">
                <a:solidFill>
                  <a:schemeClr val="tx2"/>
                </a:solidFill>
              </a:rPr>
              <a:t>kyanovodík</a:t>
            </a:r>
            <a:r>
              <a:rPr lang="cs-CZ" dirty="0"/>
              <a:t> HCN - je bezbarvá kapalina, ve vodě tvoří velmi slabou kyselinu, je prudce jedovatá. Soli jsou kyanidy. Důležité jsou kyanid sodný a draselný a používají se v chemii zlata (kyanizace).</a:t>
            </a:r>
          </a:p>
          <a:p>
            <a:pPr marL="0" indent="0">
              <a:buNone/>
            </a:pPr>
            <a:r>
              <a:rPr lang="cs-CZ" i="1" dirty="0">
                <a:solidFill>
                  <a:schemeClr val="tx2"/>
                </a:solidFill>
              </a:rPr>
              <a:t>dikyan</a:t>
            </a:r>
            <a:r>
              <a:rPr lang="cs-CZ" b="1" dirty="0"/>
              <a:t> </a:t>
            </a:r>
            <a:r>
              <a:rPr lang="cs-CZ" dirty="0"/>
              <a:t>(CN)</a:t>
            </a:r>
            <a:r>
              <a:rPr lang="cs-CZ" baseline="-25000" dirty="0"/>
              <a:t>2</a:t>
            </a:r>
            <a:r>
              <a:rPr lang="cs-CZ" dirty="0"/>
              <a:t> - je bezbarvý, jedovatý plyn, rozpustný ve vodě, v alkoholu a v éteru.</a:t>
            </a:r>
          </a:p>
          <a:p>
            <a:pPr marL="0" indent="0">
              <a:buNone/>
            </a:pPr>
            <a:r>
              <a:rPr lang="cs-CZ" i="1" dirty="0">
                <a:solidFill>
                  <a:schemeClr val="tx2"/>
                </a:solidFill>
              </a:rPr>
              <a:t>kys. kyanatá a kyanatany</a:t>
            </a:r>
            <a:r>
              <a:rPr lang="cs-CZ" dirty="0">
                <a:solidFill>
                  <a:schemeClr val="tx2"/>
                </a:solidFill>
              </a:rPr>
              <a:t> </a:t>
            </a:r>
            <a:r>
              <a:rPr lang="cs-CZ" dirty="0"/>
              <a:t>HNCO a NCO¯ - středně silná kyselina. Ze solí je znám kyanatan amonný NH</a:t>
            </a:r>
            <a:r>
              <a:rPr lang="cs-CZ" baseline="-25000" dirty="0"/>
              <a:t>4</a:t>
            </a:r>
            <a:r>
              <a:rPr lang="cs-CZ" dirty="0"/>
              <a:t>NCO, jehož zahříváním vzniká močovina (F. Wőhler, 1828)</a:t>
            </a:r>
          </a:p>
          <a:p>
            <a:pPr marL="0" indent="0">
              <a:buNone/>
            </a:pPr>
            <a:r>
              <a:rPr lang="cs-CZ" dirty="0"/>
              <a:t>                                                                  °C</a:t>
            </a:r>
          </a:p>
          <a:p>
            <a:pPr marL="0" indent="0">
              <a:buNone/>
            </a:pPr>
            <a:r>
              <a:rPr lang="cs-CZ" dirty="0"/>
              <a:t>                                     NH</a:t>
            </a:r>
            <a:r>
              <a:rPr lang="cs-CZ" baseline="-25000" dirty="0"/>
              <a:t>4</a:t>
            </a:r>
            <a:r>
              <a:rPr lang="cs-CZ" dirty="0"/>
              <a:t>NCO                             CO(NH</a:t>
            </a:r>
            <a:r>
              <a:rPr lang="cs-CZ" baseline="-25000" dirty="0"/>
              <a:t>2</a:t>
            </a:r>
            <a:r>
              <a:rPr lang="cs-CZ" dirty="0"/>
              <a:t>)</a:t>
            </a:r>
            <a:r>
              <a:rPr lang="cs-CZ" baseline="-25000" dirty="0"/>
              <a:t>2</a:t>
            </a:r>
            <a:endParaRPr lang="cs-CZ" dirty="0"/>
          </a:p>
          <a:p>
            <a:pPr marL="0" indent="0">
              <a:buNone/>
            </a:pPr>
            <a:endParaRPr lang="cs-CZ" dirty="0"/>
          </a:p>
          <a:p>
            <a:pPr marL="0" indent="0">
              <a:buNone/>
            </a:pPr>
            <a:endParaRPr lang="cs-CZ" dirty="0"/>
          </a:p>
          <a:p>
            <a:endParaRPr lang="cs-CZ" dirty="0"/>
          </a:p>
        </p:txBody>
      </p:sp>
      <p:cxnSp>
        <p:nvCxnSpPr>
          <p:cNvPr id="5" name="Přímá spojnice se šipkou 4"/>
          <p:cNvCxnSpPr/>
          <p:nvPr/>
        </p:nvCxnSpPr>
        <p:spPr>
          <a:xfrm>
            <a:off x="2735796" y="2132856"/>
            <a:ext cx="136815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6"/>
          <p:cNvCxnSpPr/>
          <p:nvPr/>
        </p:nvCxnSpPr>
        <p:spPr>
          <a:xfrm>
            <a:off x="3995936" y="1916832"/>
            <a:ext cx="216024" cy="14401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Přímá spojnice 8"/>
          <p:cNvCxnSpPr/>
          <p:nvPr/>
        </p:nvCxnSpPr>
        <p:spPr>
          <a:xfrm flipV="1">
            <a:off x="3995936" y="2276872"/>
            <a:ext cx="252028" cy="2160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Přímá spojnice se šipkou 11"/>
          <p:cNvCxnSpPr/>
          <p:nvPr/>
        </p:nvCxnSpPr>
        <p:spPr>
          <a:xfrm>
            <a:off x="3419872" y="6381328"/>
            <a:ext cx="144016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51586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88640"/>
            <a:ext cx="8784976" cy="6480720"/>
          </a:xfrm>
        </p:spPr>
        <p:txBody>
          <a:bodyPr>
            <a:normAutofit fontScale="70000" lnSpcReduction="20000"/>
          </a:bodyPr>
          <a:lstStyle/>
          <a:p>
            <a:pPr marL="0" indent="0" algn="just">
              <a:buNone/>
            </a:pPr>
            <a:r>
              <a:rPr lang="cs-CZ" i="1" dirty="0">
                <a:solidFill>
                  <a:schemeClr val="tx2"/>
                </a:solidFill>
              </a:rPr>
              <a:t>rhodanovodík a rhodanidy</a:t>
            </a:r>
            <a:r>
              <a:rPr lang="cs-CZ" dirty="0">
                <a:solidFill>
                  <a:schemeClr val="tx2"/>
                </a:solidFill>
              </a:rPr>
              <a:t> </a:t>
            </a:r>
            <a:r>
              <a:rPr lang="cs-CZ" dirty="0"/>
              <a:t>HNCS a NCS¯ - HNCS je plyn, s vodou tvoří silnou kyselinu. Její soli, rhodanidy neboli thiokyanatany alkalických kovů nebo kovů alkalických zemin, jsou rozpustné ve vodě, ostatní jsou nerozpustné. Rhodanid amonný a draselný se používají v analytické chemii k důkazu a stanovení iontů Fe</a:t>
            </a:r>
            <a:r>
              <a:rPr lang="cs-CZ" baseline="30000" dirty="0"/>
              <a:t>3+</a:t>
            </a:r>
            <a:r>
              <a:rPr lang="cs-CZ" dirty="0"/>
              <a:t> (vznik intenzivně červeného roztoku Fe</a:t>
            </a:r>
            <a:r>
              <a:rPr lang="cs-CZ" baseline="30000" dirty="0"/>
              <a:t>3+</a:t>
            </a:r>
            <a:r>
              <a:rPr lang="cs-CZ" dirty="0"/>
              <a:t> komplexu).</a:t>
            </a:r>
          </a:p>
          <a:p>
            <a:pPr marL="0" indent="0" algn="just">
              <a:buNone/>
            </a:pPr>
            <a:endParaRPr lang="cs-CZ" dirty="0"/>
          </a:p>
          <a:p>
            <a:pPr algn="just"/>
            <a:r>
              <a:rPr lang="cs-CZ" b="1" i="1" dirty="0"/>
              <a:t>Oxidy a kyslíkaté kyseliny uhlíku, uhličitany</a:t>
            </a:r>
            <a:endParaRPr lang="cs-CZ" dirty="0"/>
          </a:p>
          <a:p>
            <a:pPr marL="0" indent="0" algn="just">
              <a:buNone/>
            </a:pPr>
            <a:r>
              <a:rPr lang="cs-CZ" i="1" dirty="0">
                <a:solidFill>
                  <a:schemeClr val="tx2"/>
                </a:solidFill>
              </a:rPr>
              <a:t>oxid uhelnatý</a:t>
            </a:r>
            <a:r>
              <a:rPr lang="cs-CZ" dirty="0">
                <a:solidFill>
                  <a:schemeClr val="tx2"/>
                </a:solidFill>
              </a:rPr>
              <a:t> CO </a:t>
            </a:r>
            <a:r>
              <a:rPr lang="cs-CZ" dirty="0"/>
              <a:t>- bezbarvý plyn, málo rozpustný ve vodě, silně jedovatý (přednostně se váže před kyslíkem pevně na hemoglobin v červených krvinkách, vzniká karbonylhemoglobin, a tím blokuje přenos kyslíku krví). Vzniká nedokonalým spalováním uhlíkatých sloučenin nebo proháněním vzduchu (při výrobě generátorového plynu) nebo vodní páry (při výrobě vodního plynu) přes rozžhavené uhlí (koks). </a:t>
            </a:r>
          </a:p>
          <a:p>
            <a:pPr marL="0" indent="0" algn="just">
              <a:buNone/>
            </a:pPr>
            <a:r>
              <a:rPr lang="cs-CZ" dirty="0"/>
              <a:t>V této formě se používá jako tzv. </a:t>
            </a:r>
            <a:r>
              <a:rPr lang="cs-CZ" i="1" dirty="0">
                <a:solidFill>
                  <a:srgbClr val="FFFF00"/>
                </a:solidFill>
              </a:rPr>
              <a:t>syntézní plyn</a:t>
            </a:r>
            <a:r>
              <a:rPr lang="cs-CZ" dirty="0">
                <a:solidFill>
                  <a:srgbClr val="FFFF00"/>
                </a:solidFill>
              </a:rPr>
              <a:t> </a:t>
            </a:r>
            <a:r>
              <a:rPr lang="cs-CZ" dirty="0"/>
              <a:t>CO + H</a:t>
            </a:r>
            <a:r>
              <a:rPr lang="cs-CZ" baseline="-25000" dirty="0"/>
              <a:t>2</a:t>
            </a:r>
            <a:r>
              <a:rPr lang="cs-CZ" dirty="0"/>
              <a:t> nejen jako palivo, ale hlavně k syntéze alkoholů (např. methanol), kapalných uhlovodíků apod. </a:t>
            </a:r>
          </a:p>
          <a:p>
            <a:pPr marL="0" indent="0" algn="just">
              <a:buNone/>
            </a:pPr>
            <a:r>
              <a:rPr lang="cs-CZ" dirty="0"/>
              <a:t>Čistý CO lze laboratorně připravit dehydratací kys. mravenčí HCCOH nebo kys. šťavelové (COOH)</a:t>
            </a:r>
            <a:r>
              <a:rPr lang="cs-CZ" baseline="-25000" dirty="0"/>
              <a:t>2</a:t>
            </a:r>
            <a:r>
              <a:rPr lang="cs-CZ" dirty="0"/>
              <a:t> konc. kyselinou sírovou. </a:t>
            </a:r>
          </a:p>
          <a:p>
            <a:pPr marL="0" indent="0" algn="just">
              <a:buNone/>
            </a:pPr>
            <a:r>
              <a:rPr lang="cs-CZ" dirty="0"/>
              <a:t>                            </a:t>
            </a:r>
          </a:p>
          <a:p>
            <a:pPr marL="0" indent="0" algn="just">
              <a:buNone/>
            </a:pPr>
            <a:r>
              <a:rPr lang="cs-CZ" sz="2300" dirty="0"/>
              <a:t>			konc. H</a:t>
            </a:r>
            <a:r>
              <a:rPr lang="cs-CZ" sz="2300" baseline="-25000" dirty="0"/>
              <a:t>2</a:t>
            </a:r>
            <a:r>
              <a:rPr lang="cs-CZ" sz="2300" dirty="0"/>
              <a:t>SO</a:t>
            </a:r>
            <a:r>
              <a:rPr lang="cs-CZ" sz="2300" baseline="-25000" dirty="0"/>
              <a:t>4</a:t>
            </a:r>
            <a:r>
              <a:rPr lang="cs-CZ" sz="2300" dirty="0"/>
              <a:t>    </a:t>
            </a:r>
          </a:p>
          <a:p>
            <a:pPr marL="0" indent="0" algn="just">
              <a:buNone/>
            </a:pPr>
            <a:r>
              <a:rPr lang="cs-CZ" dirty="0"/>
              <a:t>                  HCOOH                                  CO   +    H</a:t>
            </a:r>
            <a:r>
              <a:rPr lang="cs-CZ" baseline="-25000" dirty="0"/>
              <a:t>2</a:t>
            </a:r>
            <a:r>
              <a:rPr lang="cs-CZ" dirty="0"/>
              <a:t>O     </a:t>
            </a:r>
          </a:p>
          <a:p>
            <a:pPr marL="0" indent="0" algn="just">
              <a:buNone/>
            </a:pPr>
            <a:r>
              <a:rPr lang="cs-CZ" dirty="0"/>
              <a:t>                 (COOH)</a:t>
            </a:r>
            <a:r>
              <a:rPr lang="cs-CZ" baseline="-25000" dirty="0"/>
              <a:t>2</a:t>
            </a:r>
            <a:r>
              <a:rPr lang="cs-CZ" dirty="0"/>
              <a:t>                                  CO   +    H</a:t>
            </a:r>
            <a:r>
              <a:rPr lang="cs-CZ" baseline="-25000" dirty="0"/>
              <a:t>2</a:t>
            </a:r>
            <a:r>
              <a:rPr lang="cs-CZ" dirty="0"/>
              <a:t>O    +     CO</a:t>
            </a:r>
            <a:r>
              <a:rPr lang="cs-CZ" baseline="-25000" dirty="0"/>
              <a:t>2</a:t>
            </a:r>
            <a:r>
              <a:rPr lang="cs-CZ" dirty="0"/>
              <a:t> </a:t>
            </a:r>
          </a:p>
          <a:p>
            <a:pPr marL="0" indent="0" algn="just">
              <a:buNone/>
            </a:pPr>
            <a:endParaRPr lang="cs-CZ" dirty="0"/>
          </a:p>
        </p:txBody>
      </p:sp>
      <p:cxnSp>
        <p:nvCxnSpPr>
          <p:cNvPr id="5" name="Přímá spojnice se šipkou 4"/>
          <p:cNvCxnSpPr/>
          <p:nvPr/>
        </p:nvCxnSpPr>
        <p:spPr>
          <a:xfrm>
            <a:off x="2425297" y="5877272"/>
            <a:ext cx="187220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2453006" y="6237312"/>
            <a:ext cx="187220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66559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116632"/>
            <a:ext cx="9108504" cy="6624736"/>
          </a:xfrm>
        </p:spPr>
        <p:txBody>
          <a:bodyPr>
            <a:normAutofit fontScale="70000" lnSpcReduction="20000"/>
          </a:bodyPr>
          <a:lstStyle/>
          <a:p>
            <a:pPr marL="0" indent="0" algn="just">
              <a:buNone/>
            </a:pPr>
            <a:r>
              <a:rPr lang="cs-CZ" sz="3300" i="1" dirty="0">
                <a:solidFill>
                  <a:schemeClr val="accent1">
                    <a:lumMod val="75000"/>
                  </a:schemeClr>
                </a:solidFill>
              </a:rPr>
              <a:t>oxid uhličitý</a:t>
            </a:r>
            <a:r>
              <a:rPr lang="cs-CZ" sz="3300" dirty="0">
                <a:solidFill>
                  <a:schemeClr val="accent1">
                    <a:lumMod val="75000"/>
                  </a:schemeClr>
                </a:solidFill>
              </a:rPr>
              <a:t> CO</a:t>
            </a:r>
            <a:r>
              <a:rPr lang="cs-CZ" sz="3300" baseline="-25000" dirty="0">
                <a:solidFill>
                  <a:schemeClr val="accent1">
                    <a:lumMod val="75000"/>
                  </a:schemeClr>
                </a:solidFill>
              </a:rPr>
              <a:t>2</a:t>
            </a:r>
            <a:r>
              <a:rPr lang="cs-CZ" sz="3300" dirty="0">
                <a:solidFill>
                  <a:schemeClr val="accent1">
                    <a:lumMod val="75000"/>
                  </a:schemeClr>
                </a:solidFill>
              </a:rPr>
              <a:t> </a:t>
            </a:r>
            <a:r>
              <a:rPr lang="cs-CZ" sz="3300" dirty="0"/>
              <a:t>- je bezbarvý plyn, ve vodě se rozpouští na slabou kyselinu uhličitou. Je nedýchatelný, těžší než vzduch, nehořlavý. Ochlazováním kapalní a tuhne. </a:t>
            </a:r>
          </a:p>
          <a:p>
            <a:pPr marL="0" indent="0" algn="just">
              <a:buNone/>
            </a:pPr>
            <a:r>
              <a:rPr lang="cs-CZ" sz="3300" dirty="0"/>
              <a:t>Tuhý CO</a:t>
            </a:r>
            <a:r>
              <a:rPr lang="cs-CZ" sz="3300" baseline="-25000" dirty="0"/>
              <a:t>2</a:t>
            </a:r>
            <a:r>
              <a:rPr lang="cs-CZ" sz="3300" dirty="0"/>
              <a:t>, zvaný suchý led, má lineární molekuly CO</a:t>
            </a:r>
            <a:r>
              <a:rPr lang="cs-CZ" sz="3300" baseline="-25000" dirty="0"/>
              <a:t>2</a:t>
            </a:r>
            <a:r>
              <a:rPr lang="cs-CZ" sz="3300" dirty="0"/>
              <a:t> uspořádané do krychlové plošně centrované mřížky. Mezi molekulami působí velmi slabé van der Waalsovy síly, proto na vzduchu sublimuje při –78°C a za normálních podmínek je plynný. </a:t>
            </a:r>
          </a:p>
          <a:p>
            <a:pPr marL="0" indent="0" algn="just">
              <a:buNone/>
            </a:pPr>
            <a:r>
              <a:rPr lang="cs-CZ" sz="3300" dirty="0"/>
              <a:t>Plynný se používá na výrobu osvěžujících nápojů, jako hasící prostředek a při výrobě sody, olověné běloby, močoviny, řepného cukru apod.</a:t>
            </a:r>
          </a:p>
          <a:p>
            <a:pPr marL="0" indent="0" algn="just">
              <a:buNone/>
            </a:pPr>
            <a:r>
              <a:rPr lang="cs-CZ" sz="3300" i="1" dirty="0">
                <a:solidFill>
                  <a:schemeClr val="accent1">
                    <a:lumMod val="75000"/>
                  </a:schemeClr>
                </a:solidFill>
              </a:rPr>
              <a:t>kyselina uhličitá</a:t>
            </a:r>
            <a:r>
              <a:rPr lang="cs-CZ" sz="3300" dirty="0">
                <a:solidFill>
                  <a:schemeClr val="accent1">
                    <a:lumMod val="75000"/>
                  </a:schemeClr>
                </a:solidFill>
              </a:rPr>
              <a:t> </a:t>
            </a:r>
            <a:r>
              <a:rPr lang="cs-CZ" sz="3300" dirty="0"/>
              <a:t>H</a:t>
            </a:r>
            <a:r>
              <a:rPr lang="cs-CZ" sz="3300" baseline="-25000" dirty="0"/>
              <a:t>2</a:t>
            </a:r>
            <a:r>
              <a:rPr lang="cs-CZ" sz="3300" dirty="0"/>
              <a:t>CO</a:t>
            </a:r>
            <a:r>
              <a:rPr lang="cs-CZ" sz="3300" baseline="-25000" dirty="0"/>
              <a:t>3</a:t>
            </a:r>
            <a:r>
              <a:rPr lang="cs-CZ" sz="3300" dirty="0"/>
              <a:t> - slabá, dvojsytná kyselina, nestálá</a:t>
            </a:r>
          </a:p>
          <a:p>
            <a:pPr marL="0" indent="0" algn="just">
              <a:buNone/>
            </a:pPr>
            <a:r>
              <a:rPr lang="cs-CZ" sz="3300" dirty="0"/>
              <a:t>                         H</a:t>
            </a:r>
            <a:r>
              <a:rPr lang="cs-CZ" sz="3300" baseline="-25000" dirty="0"/>
              <a:t>2</a:t>
            </a:r>
            <a:r>
              <a:rPr lang="cs-CZ" sz="3300" dirty="0"/>
              <a:t>CO</a:t>
            </a:r>
            <a:r>
              <a:rPr lang="cs-CZ" sz="3300" baseline="-25000" dirty="0"/>
              <a:t>3</a:t>
            </a:r>
            <a:r>
              <a:rPr lang="cs-CZ" sz="3300" dirty="0"/>
              <a:t>                        CO</a:t>
            </a:r>
            <a:r>
              <a:rPr lang="cs-CZ" sz="3300" baseline="-25000" dirty="0"/>
              <a:t>2</a:t>
            </a:r>
            <a:r>
              <a:rPr lang="cs-CZ" sz="3300" dirty="0"/>
              <a:t>     +      H</a:t>
            </a:r>
            <a:r>
              <a:rPr lang="cs-CZ" sz="3300" baseline="-25000" dirty="0"/>
              <a:t>2</a:t>
            </a:r>
            <a:r>
              <a:rPr lang="cs-CZ" sz="3300" dirty="0"/>
              <a:t>O</a:t>
            </a:r>
          </a:p>
          <a:p>
            <a:pPr marL="0" indent="0" algn="just">
              <a:buNone/>
            </a:pPr>
            <a:r>
              <a:rPr lang="cs-CZ" sz="3300" i="1" dirty="0">
                <a:solidFill>
                  <a:schemeClr val="accent1">
                    <a:lumMod val="75000"/>
                  </a:schemeClr>
                </a:solidFill>
              </a:rPr>
              <a:t>uhličitany</a:t>
            </a:r>
            <a:r>
              <a:rPr lang="cs-CZ" sz="3300" dirty="0"/>
              <a:t> - jsou soli kyseliny uhličité. </a:t>
            </a:r>
            <a:r>
              <a:rPr lang="cs-CZ" sz="3300" i="1" u="sng" dirty="0"/>
              <a:t>Normální uhličitany</a:t>
            </a:r>
            <a:r>
              <a:rPr lang="cs-CZ" sz="3300" dirty="0"/>
              <a:t> CO</a:t>
            </a:r>
            <a:r>
              <a:rPr lang="cs-CZ" sz="3300" baseline="-25000" dirty="0"/>
              <a:t>3</a:t>
            </a:r>
            <a:r>
              <a:rPr lang="cs-CZ" sz="3300" baseline="30000" dirty="0"/>
              <a:t>2</a:t>
            </a:r>
            <a:r>
              <a:rPr lang="cs-CZ" sz="3300" dirty="0"/>
              <a:t>¯ jsou ve vodě nerozpustné s výjimkou uhličitanu amonného a uhličitanů alkalických kovů. Jsou to bílé krystalické látky. Ve vodném roztoku reagují silně alkalicky</a:t>
            </a:r>
          </a:p>
          <a:p>
            <a:pPr marL="0" indent="0" algn="just">
              <a:buNone/>
            </a:pPr>
            <a:r>
              <a:rPr lang="cs-CZ" sz="3300" dirty="0"/>
              <a:t>                         CO</a:t>
            </a:r>
            <a:r>
              <a:rPr lang="cs-CZ" sz="3300" baseline="-25000" dirty="0"/>
              <a:t>3</a:t>
            </a:r>
            <a:r>
              <a:rPr lang="cs-CZ" sz="3300" baseline="30000" dirty="0"/>
              <a:t>2</a:t>
            </a:r>
            <a:r>
              <a:rPr lang="cs-CZ" sz="3300" dirty="0"/>
              <a:t>¯     +     H</a:t>
            </a:r>
            <a:r>
              <a:rPr lang="cs-CZ" sz="3300" baseline="-25000" dirty="0"/>
              <a:t>2</a:t>
            </a:r>
            <a:r>
              <a:rPr lang="cs-CZ" sz="3300" dirty="0"/>
              <a:t>O                       HCO</a:t>
            </a:r>
            <a:r>
              <a:rPr lang="cs-CZ" sz="3300" baseline="-25000" dirty="0"/>
              <a:t>3</a:t>
            </a:r>
            <a:r>
              <a:rPr lang="cs-CZ" sz="3300" dirty="0"/>
              <a:t>¯      +     OH¯</a:t>
            </a:r>
          </a:p>
          <a:p>
            <a:pPr marL="0" indent="0">
              <a:buNone/>
            </a:pPr>
            <a:r>
              <a:rPr lang="cs-CZ" sz="3300" i="1" dirty="0">
                <a:solidFill>
                  <a:schemeClr val="accent1">
                    <a:lumMod val="75000"/>
                  </a:schemeClr>
                </a:solidFill>
              </a:rPr>
              <a:t>hydrogenuhličitany</a:t>
            </a:r>
            <a:r>
              <a:rPr lang="cs-CZ" sz="3300" i="1" u="sng" dirty="0"/>
              <a:t> </a:t>
            </a:r>
            <a:r>
              <a:rPr lang="cs-CZ" sz="3300" i="1" dirty="0"/>
              <a:t>(kyselé uhličitany)</a:t>
            </a:r>
            <a:r>
              <a:rPr lang="cs-CZ" sz="3300" dirty="0"/>
              <a:t> HCO</a:t>
            </a:r>
            <a:r>
              <a:rPr lang="cs-CZ" sz="3300" baseline="-25000" dirty="0"/>
              <a:t>3</a:t>
            </a:r>
            <a:r>
              <a:rPr lang="cs-CZ" sz="3300" dirty="0"/>
              <a:t>¯ jsou ve vodě dobře rozpustné, ve vodném roztoku reagují slabě zásaditě</a:t>
            </a:r>
          </a:p>
          <a:p>
            <a:pPr marL="0" indent="0">
              <a:buNone/>
            </a:pPr>
            <a:r>
              <a:rPr lang="cs-CZ" sz="3300" dirty="0"/>
              <a:t>                          HCO</a:t>
            </a:r>
            <a:r>
              <a:rPr lang="cs-CZ" sz="3300" baseline="-25000" dirty="0"/>
              <a:t>3</a:t>
            </a:r>
            <a:r>
              <a:rPr lang="cs-CZ" sz="3300" dirty="0"/>
              <a:t>¯     +      H</a:t>
            </a:r>
            <a:r>
              <a:rPr lang="cs-CZ" sz="3300" baseline="-25000" dirty="0"/>
              <a:t>2</a:t>
            </a:r>
            <a:r>
              <a:rPr lang="cs-CZ" sz="3300" dirty="0"/>
              <a:t>O                      H</a:t>
            </a:r>
            <a:r>
              <a:rPr lang="cs-CZ" sz="3300" baseline="-25000" dirty="0"/>
              <a:t>2</a:t>
            </a:r>
            <a:r>
              <a:rPr lang="cs-CZ" sz="3300" dirty="0"/>
              <a:t>CO</a:t>
            </a:r>
            <a:r>
              <a:rPr lang="cs-CZ" sz="3300" baseline="-25000" dirty="0"/>
              <a:t>3</a:t>
            </a:r>
            <a:r>
              <a:rPr lang="cs-CZ" sz="3300" dirty="0"/>
              <a:t>    +   </a:t>
            </a:r>
            <a:r>
              <a:rPr lang="cs-CZ" dirty="0"/>
              <a:t>OH¯</a:t>
            </a:r>
          </a:p>
          <a:p>
            <a:pPr marL="0" indent="0" algn="just">
              <a:buNone/>
            </a:pPr>
            <a:endParaRPr lang="cs-CZ" dirty="0"/>
          </a:p>
          <a:p>
            <a:pPr marL="0" indent="0" algn="just">
              <a:buNone/>
            </a:pPr>
            <a:endParaRPr lang="cs-CZ" dirty="0"/>
          </a:p>
          <a:p>
            <a:pPr marL="0" indent="0">
              <a:buNone/>
            </a:pPr>
            <a:endParaRPr lang="cs-CZ" dirty="0"/>
          </a:p>
        </p:txBody>
      </p:sp>
      <p:cxnSp>
        <p:nvCxnSpPr>
          <p:cNvPr id="5" name="Přímá spojnice se šipkou 4"/>
          <p:cNvCxnSpPr/>
          <p:nvPr/>
        </p:nvCxnSpPr>
        <p:spPr>
          <a:xfrm>
            <a:off x="2771800" y="3356992"/>
            <a:ext cx="115212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3923928" y="4869160"/>
            <a:ext cx="115212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4139952" y="5877272"/>
            <a:ext cx="108012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5824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260648"/>
            <a:ext cx="8856984" cy="6336704"/>
          </a:xfrm>
        </p:spPr>
        <p:txBody>
          <a:bodyPr>
            <a:normAutofit fontScale="62500" lnSpcReduction="20000"/>
          </a:bodyPr>
          <a:lstStyle/>
          <a:p>
            <a:pPr marL="0" indent="0">
              <a:buNone/>
            </a:pPr>
            <a:r>
              <a:rPr lang="cs-CZ" dirty="0"/>
              <a:t>Důležité jsou: </a:t>
            </a:r>
          </a:p>
          <a:p>
            <a:pPr marL="0" indent="0" algn="just">
              <a:buNone/>
            </a:pPr>
            <a:r>
              <a:rPr lang="cs-CZ" i="1" dirty="0"/>
              <a:t> </a:t>
            </a:r>
            <a:r>
              <a:rPr lang="cs-CZ" i="1" dirty="0">
                <a:solidFill>
                  <a:schemeClr val="accent1">
                    <a:lumMod val="75000"/>
                  </a:schemeClr>
                </a:solidFill>
              </a:rPr>
              <a:t>dekahydrát uhličitanu sodného</a:t>
            </a:r>
            <a:r>
              <a:rPr lang="cs-CZ" dirty="0"/>
              <a:t> </a:t>
            </a:r>
            <a:r>
              <a:rPr lang="cs-CZ" i="1" dirty="0"/>
              <a:t>(soda)</a:t>
            </a:r>
            <a:r>
              <a:rPr lang="cs-CZ" dirty="0"/>
              <a:t> Na</a:t>
            </a:r>
            <a:r>
              <a:rPr lang="cs-CZ" baseline="-25000" dirty="0"/>
              <a:t>2</a:t>
            </a:r>
            <a:r>
              <a:rPr lang="cs-CZ" dirty="0"/>
              <a:t>CO</a:t>
            </a:r>
            <a:r>
              <a:rPr lang="cs-CZ" baseline="-25000" dirty="0"/>
              <a:t>3 </a:t>
            </a:r>
            <a:r>
              <a:rPr lang="cs-CZ" dirty="0"/>
              <a:t>.10 H</a:t>
            </a:r>
            <a:r>
              <a:rPr lang="cs-CZ" baseline="-25000" dirty="0"/>
              <a:t>2</a:t>
            </a:r>
            <a:r>
              <a:rPr lang="cs-CZ" dirty="0"/>
              <a:t>O - výroba skla, papíru, mýdel, změkčování vody,</a:t>
            </a:r>
          </a:p>
          <a:p>
            <a:pPr marL="0" indent="0" algn="just">
              <a:buNone/>
            </a:pPr>
            <a:r>
              <a:rPr lang="cs-CZ" i="1" dirty="0"/>
              <a:t> </a:t>
            </a:r>
            <a:r>
              <a:rPr lang="cs-CZ" i="1" dirty="0">
                <a:solidFill>
                  <a:schemeClr val="accent1">
                    <a:lumMod val="75000"/>
                  </a:schemeClr>
                </a:solidFill>
              </a:rPr>
              <a:t>uhličitan draselný</a:t>
            </a:r>
            <a:r>
              <a:rPr lang="cs-CZ" dirty="0">
                <a:solidFill>
                  <a:schemeClr val="accent1">
                    <a:lumMod val="75000"/>
                  </a:schemeClr>
                </a:solidFill>
              </a:rPr>
              <a:t> </a:t>
            </a:r>
            <a:r>
              <a:rPr lang="cs-CZ" i="1" dirty="0"/>
              <a:t>(potaš) </a:t>
            </a:r>
            <a:r>
              <a:rPr lang="cs-CZ" dirty="0"/>
              <a:t>K</a:t>
            </a:r>
            <a:r>
              <a:rPr lang="cs-CZ" baseline="-25000" dirty="0"/>
              <a:t>2</a:t>
            </a:r>
            <a:r>
              <a:rPr lang="cs-CZ" dirty="0"/>
              <a:t>CO</a:t>
            </a:r>
            <a:r>
              <a:rPr lang="cs-CZ" baseline="-25000" dirty="0"/>
              <a:t>3</a:t>
            </a:r>
            <a:r>
              <a:rPr lang="cs-CZ" dirty="0"/>
              <a:t> - výroba skla, kyanidu a chromanu draselného,</a:t>
            </a:r>
          </a:p>
          <a:p>
            <a:pPr marL="0" indent="0" algn="just">
              <a:buNone/>
            </a:pPr>
            <a:r>
              <a:rPr lang="cs-CZ" i="1" dirty="0"/>
              <a:t> </a:t>
            </a:r>
            <a:r>
              <a:rPr lang="cs-CZ" i="1" dirty="0">
                <a:solidFill>
                  <a:schemeClr val="accent1">
                    <a:lumMod val="75000"/>
                  </a:schemeClr>
                </a:solidFill>
              </a:rPr>
              <a:t>uhličitan vápenatý</a:t>
            </a:r>
            <a:r>
              <a:rPr lang="cs-CZ" dirty="0">
                <a:solidFill>
                  <a:schemeClr val="accent1">
                    <a:lumMod val="75000"/>
                  </a:schemeClr>
                </a:solidFill>
              </a:rPr>
              <a:t> </a:t>
            </a:r>
            <a:r>
              <a:rPr lang="cs-CZ" i="1" dirty="0"/>
              <a:t>(vápenec)</a:t>
            </a:r>
            <a:r>
              <a:rPr lang="cs-CZ" dirty="0"/>
              <a:t> CaCO</a:t>
            </a:r>
            <a:r>
              <a:rPr lang="cs-CZ" baseline="-25000" dirty="0"/>
              <a:t>3</a:t>
            </a:r>
            <a:r>
              <a:rPr lang="cs-CZ" dirty="0"/>
              <a:t> - výroba páleného vápna, oxidu uhličitého, stavební materiál. Čistý uhličitan vápenatý vzniká srážením z roztoků Ca</a:t>
            </a:r>
            <a:r>
              <a:rPr lang="cs-CZ" baseline="30000" dirty="0"/>
              <a:t>2+</a:t>
            </a:r>
            <a:r>
              <a:rPr lang="cs-CZ" dirty="0"/>
              <a:t>solí rozpustným uhličitanem nebo zaváděním oxidu uhličitého do roztoku Ca(OH)</a:t>
            </a:r>
            <a:r>
              <a:rPr lang="cs-CZ" baseline="-25000" dirty="0"/>
              <a:t>2</a:t>
            </a:r>
            <a:r>
              <a:rPr lang="cs-CZ" dirty="0"/>
              <a:t>.</a:t>
            </a:r>
          </a:p>
          <a:p>
            <a:pPr marL="0" indent="0" algn="just">
              <a:buNone/>
            </a:pPr>
            <a:r>
              <a:rPr lang="cs-CZ" dirty="0"/>
              <a:t>                                              Ca</a:t>
            </a:r>
            <a:r>
              <a:rPr lang="cs-CZ" baseline="30000" dirty="0"/>
              <a:t>2+</a:t>
            </a:r>
            <a:r>
              <a:rPr lang="cs-CZ" dirty="0"/>
              <a:t>   +     CO</a:t>
            </a:r>
            <a:r>
              <a:rPr lang="cs-CZ" baseline="-25000" dirty="0"/>
              <a:t>3</a:t>
            </a:r>
            <a:r>
              <a:rPr lang="cs-CZ" baseline="30000" dirty="0"/>
              <a:t>2</a:t>
            </a:r>
            <a:r>
              <a:rPr lang="cs-CZ" dirty="0"/>
              <a:t>¯                           CaCO</a:t>
            </a:r>
            <a:r>
              <a:rPr lang="cs-CZ" baseline="-25000" dirty="0"/>
              <a:t>3</a:t>
            </a:r>
            <a:r>
              <a:rPr lang="cs-CZ" dirty="0"/>
              <a:t>↓   </a:t>
            </a:r>
          </a:p>
          <a:p>
            <a:pPr marL="0" indent="0" algn="just">
              <a:buNone/>
            </a:pPr>
            <a:r>
              <a:rPr lang="cs-CZ" dirty="0"/>
              <a:t>                                         Ca(OH)</a:t>
            </a:r>
            <a:r>
              <a:rPr lang="cs-CZ" baseline="-25000" dirty="0"/>
              <a:t>2</a:t>
            </a:r>
            <a:r>
              <a:rPr lang="cs-CZ" dirty="0"/>
              <a:t>    +     CO</a:t>
            </a:r>
            <a:r>
              <a:rPr lang="cs-CZ" baseline="-25000" dirty="0"/>
              <a:t>2                </a:t>
            </a:r>
            <a:r>
              <a:rPr lang="cs-CZ" dirty="0"/>
              <a:t>               CaCO</a:t>
            </a:r>
            <a:r>
              <a:rPr lang="cs-CZ" baseline="-25000" dirty="0"/>
              <a:t>3</a:t>
            </a:r>
            <a:r>
              <a:rPr lang="cs-CZ" dirty="0"/>
              <a:t>↓</a:t>
            </a:r>
          </a:p>
          <a:p>
            <a:pPr marL="0" indent="0" algn="just">
              <a:buNone/>
            </a:pPr>
            <a:r>
              <a:rPr lang="cs-CZ" dirty="0"/>
              <a:t>Obou reakcí se využívá v analytické chemii. První k důkazu Ca</a:t>
            </a:r>
            <a:r>
              <a:rPr lang="cs-CZ" baseline="30000" dirty="0"/>
              <a:t>2+</a:t>
            </a:r>
            <a:r>
              <a:rPr lang="cs-CZ" dirty="0"/>
              <a:t> nebo CO</a:t>
            </a:r>
            <a:r>
              <a:rPr lang="cs-CZ" baseline="-25000" dirty="0"/>
              <a:t>3</a:t>
            </a:r>
            <a:r>
              <a:rPr lang="cs-CZ" baseline="30000" dirty="0"/>
              <a:t>2</a:t>
            </a:r>
            <a:r>
              <a:rPr lang="cs-CZ" dirty="0"/>
              <a:t>¯ iontů, druhá k důkazu CO</a:t>
            </a:r>
            <a:r>
              <a:rPr lang="cs-CZ" baseline="-25000" dirty="0"/>
              <a:t>2</a:t>
            </a:r>
            <a:r>
              <a:rPr lang="cs-CZ" dirty="0"/>
              <a:t>, vzniká bílá sraženina CaCO</a:t>
            </a:r>
            <a:r>
              <a:rPr lang="cs-CZ" baseline="-25000" dirty="0"/>
              <a:t>3</a:t>
            </a:r>
            <a:r>
              <a:rPr lang="cs-CZ" dirty="0"/>
              <a:t>.</a:t>
            </a:r>
          </a:p>
          <a:p>
            <a:pPr marL="0" indent="0">
              <a:buNone/>
            </a:pPr>
            <a:r>
              <a:rPr lang="cs-CZ" i="1" dirty="0">
                <a:solidFill>
                  <a:schemeClr val="accent1">
                    <a:lumMod val="75000"/>
                  </a:schemeClr>
                </a:solidFill>
              </a:rPr>
              <a:t>dolomit</a:t>
            </a:r>
            <a:r>
              <a:rPr lang="cs-CZ" dirty="0"/>
              <a:t> CaCO</a:t>
            </a:r>
            <a:r>
              <a:rPr lang="cs-CZ" baseline="-25000" dirty="0"/>
              <a:t>3</a:t>
            </a:r>
            <a:r>
              <a:rPr lang="cs-CZ" dirty="0"/>
              <a:t> . MgCO</a:t>
            </a:r>
            <a:r>
              <a:rPr lang="cs-CZ" baseline="-25000" dirty="0"/>
              <a:t>3</a:t>
            </a:r>
            <a:r>
              <a:rPr lang="cs-CZ" dirty="0"/>
              <a:t> - ve stavebnictví,</a:t>
            </a:r>
          </a:p>
          <a:p>
            <a:pPr marL="0" indent="0">
              <a:buNone/>
            </a:pPr>
            <a:r>
              <a:rPr lang="cs-CZ" i="1" dirty="0">
                <a:solidFill>
                  <a:schemeClr val="accent1">
                    <a:lumMod val="75000"/>
                  </a:schemeClr>
                </a:solidFill>
              </a:rPr>
              <a:t>magnezit</a:t>
            </a:r>
            <a:r>
              <a:rPr lang="cs-CZ" dirty="0"/>
              <a:t> MgCO</a:t>
            </a:r>
            <a:r>
              <a:rPr lang="cs-CZ" baseline="-25000" dirty="0"/>
              <a:t>3</a:t>
            </a:r>
            <a:r>
              <a:rPr lang="cs-CZ" dirty="0"/>
              <a:t> - výroba oxidu hořečnatého a žáruvzdorného zboží (cihly),</a:t>
            </a:r>
          </a:p>
          <a:p>
            <a:pPr marL="0" indent="0">
              <a:buNone/>
            </a:pPr>
            <a:r>
              <a:rPr lang="cs-CZ" dirty="0"/>
              <a:t>uhličitan železnatý neboli ocelek FeCO</a:t>
            </a:r>
            <a:r>
              <a:rPr lang="cs-CZ" baseline="-25000" dirty="0"/>
              <a:t>3</a:t>
            </a:r>
            <a:r>
              <a:rPr lang="cs-CZ" dirty="0"/>
              <a:t> - ruda železa, redukcí se vyrábí železo,</a:t>
            </a:r>
          </a:p>
          <a:p>
            <a:pPr marL="0" indent="0">
              <a:buNone/>
            </a:pPr>
            <a:r>
              <a:rPr lang="cs-CZ" i="1" dirty="0">
                <a:solidFill>
                  <a:schemeClr val="accent1">
                    <a:lumMod val="75000"/>
                  </a:schemeClr>
                </a:solidFill>
              </a:rPr>
              <a:t>hydrogenuhličitan sodný</a:t>
            </a:r>
            <a:r>
              <a:rPr lang="cs-CZ" dirty="0">
                <a:solidFill>
                  <a:schemeClr val="accent1">
                    <a:lumMod val="75000"/>
                  </a:schemeClr>
                </a:solidFill>
              </a:rPr>
              <a:t> </a:t>
            </a:r>
            <a:r>
              <a:rPr lang="cs-CZ" dirty="0"/>
              <a:t>čili </a:t>
            </a:r>
            <a:r>
              <a:rPr lang="cs-CZ" i="1" dirty="0"/>
              <a:t>jedlá soda</a:t>
            </a:r>
            <a:r>
              <a:rPr lang="cs-CZ" dirty="0"/>
              <a:t> NaHCO</a:t>
            </a:r>
            <a:r>
              <a:rPr lang="cs-CZ" baseline="-25000" dirty="0"/>
              <a:t>3</a:t>
            </a:r>
            <a:r>
              <a:rPr lang="cs-CZ" dirty="0"/>
              <a:t> - používá se jako přísada prášků do pečiva, proti pálení žáhy, je meziproduktem při výrobě sody</a:t>
            </a:r>
          </a:p>
          <a:p>
            <a:pPr marL="0" indent="0">
              <a:buNone/>
            </a:pPr>
            <a:r>
              <a:rPr lang="cs-CZ" i="1" dirty="0">
                <a:solidFill>
                  <a:schemeClr val="accent1">
                    <a:lumMod val="75000"/>
                  </a:schemeClr>
                </a:solidFill>
              </a:rPr>
              <a:t>hydrogenuhličitan amonný</a:t>
            </a:r>
            <a:r>
              <a:rPr lang="cs-CZ" dirty="0">
                <a:solidFill>
                  <a:schemeClr val="accent1">
                    <a:lumMod val="75000"/>
                  </a:schemeClr>
                </a:solidFill>
              </a:rPr>
              <a:t> </a:t>
            </a:r>
            <a:r>
              <a:rPr lang="cs-CZ" dirty="0"/>
              <a:t>NH</a:t>
            </a:r>
            <a:r>
              <a:rPr lang="cs-CZ" baseline="-25000" dirty="0"/>
              <a:t>4</a:t>
            </a:r>
            <a:r>
              <a:rPr lang="cs-CZ" dirty="0"/>
              <a:t>HCO</a:t>
            </a:r>
            <a:r>
              <a:rPr lang="cs-CZ" baseline="-25000" dirty="0"/>
              <a:t>3</a:t>
            </a:r>
            <a:r>
              <a:rPr lang="cs-CZ" dirty="0"/>
              <a:t> - jako prášek do pečiva, neboť teplem se rozkládá na NH</a:t>
            </a:r>
            <a:r>
              <a:rPr lang="cs-CZ" baseline="-25000" dirty="0"/>
              <a:t>3</a:t>
            </a:r>
            <a:r>
              <a:rPr lang="cs-CZ" dirty="0"/>
              <a:t>, CO</a:t>
            </a:r>
            <a:r>
              <a:rPr lang="cs-CZ" baseline="-25000" dirty="0"/>
              <a:t>2</a:t>
            </a:r>
            <a:r>
              <a:rPr lang="cs-CZ" dirty="0"/>
              <a:t> a H</a:t>
            </a:r>
            <a:r>
              <a:rPr lang="cs-CZ" baseline="-25000" dirty="0"/>
              <a:t>2</a:t>
            </a:r>
            <a:r>
              <a:rPr lang="cs-CZ" dirty="0"/>
              <a:t>O (kynutí těsta). </a:t>
            </a:r>
          </a:p>
          <a:p>
            <a:pPr marL="0" indent="0">
              <a:buNone/>
            </a:pPr>
            <a:r>
              <a:rPr lang="cs-CZ" dirty="0"/>
              <a:t>	NH</a:t>
            </a:r>
            <a:r>
              <a:rPr lang="cs-CZ" baseline="-25000" dirty="0"/>
              <a:t>4</a:t>
            </a:r>
            <a:r>
              <a:rPr lang="cs-CZ" dirty="0"/>
              <a:t>HCO</a:t>
            </a:r>
            <a:r>
              <a:rPr lang="cs-CZ" baseline="-25000" dirty="0"/>
              <a:t>3</a:t>
            </a:r>
            <a:r>
              <a:rPr lang="cs-CZ" dirty="0"/>
              <a:t>              °C             NH</a:t>
            </a:r>
            <a:r>
              <a:rPr lang="cs-CZ" baseline="-25000" dirty="0"/>
              <a:t>3</a:t>
            </a:r>
            <a:r>
              <a:rPr lang="cs-CZ" dirty="0"/>
              <a:t>    +     H</a:t>
            </a:r>
            <a:r>
              <a:rPr lang="cs-CZ" baseline="-25000" dirty="0"/>
              <a:t>2</a:t>
            </a:r>
            <a:r>
              <a:rPr lang="cs-CZ" dirty="0"/>
              <a:t>O    +     CO</a:t>
            </a:r>
            <a:r>
              <a:rPr lang="cs-CZ" baseline="-25000" dirty="0"/>
              <a:t>2</a:t>
            </a:r>
            <a:r>
              <a:rPr lang="cs-CZ" dirty="0"/>
              <a:t>↑     </a:t>
            </a:r>
          </a:p>
          <a:p>
            <a:pPr marL="0" indent="0">
              <a:buNone/>
            </a:pPr>
            <a:r>
              <a:rPr lang="cs-CZ" dirty="0"/>
              <a:t>Všechny uhličitany se účinkem silných kyselin už za normální teploty rozkládají za uvolnění CO</a:t>
            </a:r>
            <a:r>
              <a:rPr lang="cs-CZ" baseline="-25000" dirty="0"/>
              <a:t>2</a:t>
            </a:r>
            <a:r>
              <a:rPr lang="cs-CZ" dirty="0"/>
              <a:t>, což se projeví šuměním a unikáním bublinek (důkaz uhličitanů).         </a:t>
            </a:r>
          </a:p>
          <a:p>
            <a:pPr marL="0" indent="0">
              <a:buNone/>
            </a:pPr>
            <a:r>
              <a:rPr lang="cs-CZ" dirty="0"/>
              <a:t>                                   CO</a:t>
            </a:r>
            <a:r>
              <a:rPr lang="cs-CZ" baseline="-25000" dirty="0"/>
              <a:t>3</a:t>
            </a:r>
            <a:r>
              <a:rPr lang="cs-CZ" baseline="30000" dirty="0"/>
              <a:t>2</a:t>
            </a:r>
            <a:r>
              <a:rPr lang="cs-CZ" dirty="0"/>
              <a:t>¯       +       H</a:t>
            </a:r>
            <a:r>
              <a:rPr lang="cs-CZ" baseline="-25000" dirty="0"/>
              <a:t>3</a:t>
            </a:r>
            <a:r>
              <a:rPr lang="cs-CZ" dirty="0"/>
              <a:t>O</a:t>
            </a:r>
            <a:r>
              <a:rPr lang="cs-CZ" baseline="30000" dirty="0"/>
              <a:t>+</a:t>
            </a:r>
            <a:r>
              <a:rPr lang="cs-CZ" dirty="0"/>
              <a:t>                   H</a:t>
            </a:r>
            <a:r>
              <a:rPr lang="cs-CZ" baseline="-25000" dirty="0"/>
              <a:t>2</a:t>
            </a:r>
            <a:r>
              <a:rPr lang="cs-CZ" dirty="0"/>
              <a:t>CO</a:t>
            </a:r>
            <a:r>
              <a:rPr lang="cs-CZ" baseline="-25000" dirty="0"/>
              <a:t>3                        </a:t>
            </a:r>
            <a:r>
              <a:rPr lang="cs-CZ" dirty="0"/>
              <a:t> H</a:t>
            </a:r>
            <a:r>
              <a:rPr lang="cs-CZ" baseline="-25000" dirty="0"/>
              <a:t>2</a:t>
            </a:r>
            <a:r>
              <a:rPr lang="cs-CZ" dirty="0"/>
              <a:t>O    +     CO</a:t>
            </a:r>
            <a:r>
              <a:rPr lang="cs-CZ" baseline="-25000" dirty="0"/>
              <a:t>2</a:t>
            </a:r>
            <a:r>
              <a:rPr lang="cs-CZ" dirty="0"/>
              <a:t>↑     </a:t>
            </a:r>
          </a:p>
          <a:p>
            <a:pPr marL="0" indent="0" algn="just">
              <a:buNone/>
            </a:pPr>
            <a:endParaRPr lang="cs-CZ" dirty="0"/>
          </a:p>
          <a:p>
            <a:pPr marL="0" indent="0" algn="just">
              <a:buNone/>
            </a:pPr>
            <a:endParaRPr lang="cs-CZ" dirty="0"/>
          </a:p>
        </p:txBody>
      </p:sp>
      <p:cxnSp>
        <p:nvCxnSpPr>
          <p:cNvPr id="5" name="Přímá spojnice se šipkou 4"/>
          <p:cNvCxnSpPr/>
          <p:nvPr/>
        </p:nvCxnSpPr>
        <p:spPr>
          <a:xfrm>
            <a:off x="2339752" y="5589240"/>
            <a:ext cx="14401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355976" y="6381328"/>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6084168" y="6381328"/>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4644008" y="2348880"/>
            <a:ext cx="129614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4644008" y="2636912"/>
            <a:ext cx="122413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30605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669360"/>
          </a:xfrm>
        </p:spPr>
        <p:txBody>
          <a:bodyPr>
            <a:normAutofit fontScale="70000" lnSpcReduction="20000"/>
          </a:bodyPr>
          <a:lstStyle/>
          <a:p>
            <a:pPr marL="0" indent="0" algn="ctr">
              <a:buNone/>
            </a:pPr>
            <a:r>
              <a:rPr lang="cs-CZ" b="1" dirty="0"/>
              <a:t>Analytické vlastnosti</a:t>
            </a:r>
          </a:p>
          <a:p>
            <a:pPr marL="0" indent="0" algn="just">
              <a:buNone/>
            </a:pPr>
            <a:r>
              <a:rPr lang="cs-CZ" dirty="0"/>
              <a:t>Uhlíkaté sloučeniny převedeme na oxid uhličitý CO</a:t>
            </a:r>
            <a:r>
              <a:rPr lang="cs-CZ" baseline="-25000" dirty="0"/>
              <a:t>2</a:t>
            </a:r>
            <a:r>
              <a:rPr lang="cs-CZ" dirty="0"/>
              <a:t> (např. rozkladem anorganických sloučenin nebo oxidací oxidem měďnatým CuO v organických sloučeninách). Ten následně zavádíme do roztoku hydroxidu vápenatého Ca(OH)</a:t>
            </a:r>
            <a:r>
              <a:rPr lang="cs-CZ" baseline="-25000" dirty="0"/>
              <a:t>2</a:t>
            </a:r>
            <a:r>
              <a:rPr lang="cs-CZ" dirty="0"/>
              <a:t> (vápenná voda), nebo hydroxidu barnatého Ba(OH)</a:t>
            </a:r>
            <a:r>
              <a:rPr lang="cs-CZ" baseline="-25000" dirty="0"/>
              <a:t>2</a:t>
            </a:r>
            <a:r>
              <a:rPr lang="cs-CZ" dirty="0"/>
              <a:t>. Vznik bílé sraženiny příslušného uhličitanu je přímým důkazem oxidu uhličitého CO</a:t>
            </a:r>
            <a:r>
              <a:rPr lang="cs-CZ" baseline="-25000" dirty="0"/>
              <a:t>2</a:t>
            </a:r>
            <a:r>
              <a:rPr lang="cs-CZ" dirty="0"/>
              <a:t>, potažmo uhlíku.</a:t>
            </a:r>
          </a:p>
          <a:p>
            <a:pPr marL="0" indent="0" algn="ctr">
              <a:buNone/>
            </a:pPr>
            <a:r>
              <a:rPr lang="cs-CZ" b="1" dirty="0"/>
              <a:t>Uhlíková vlákna</a:t>
            </a:r>
          </a:p>
          <a:p>
            <a:pPr marL="0" indent="0" algn="just">
              <a:buNone/>
            </a:pPr>
            <a:r>
              <a:rPr lang="cs-CZ" dirty="0"/>
              <a:t>Dlouhé tenké útvary o Ø 5-10 </a:t>
            </a:r>
            <a:r>
              <a:rPr lang="el-GR" dirty="0"/>
              <a:t>μ</a:t>
            </a:r>
            <a:r>
              <a:rPr lang="cs-CZ" dirty="0"/>
              <a:t>m vyrobené z téměř čistého uhlíku.</a:t>
            </a:r>
          </a:p>
          <a:p>
            <a:pPr marL="0" indent="0" algn="just">
              <a:buNone/>
            </a:pPr>
            <a:r>
              <a:rPr lang="cs-CZ" b="1" i="1" dirty="0"/>
              <a:t>Izotropní</a:t>
            </a:r>
            <a:r>
              <a:rPr lang="cs-CZ" dirty="0"/>
              <a:t> – uhlíková vlákna mají nejhorší mechanické vlastnosti, to je způsobeno nízkým krystalickým uspořádáním, struktura se blíží amorfnímu sklovitému uhlíku. Použití: izolační vlákna, filtrační materiál atd.</a:t>
            </a:r>
          </a:p>
          <a:p>
            <a:pPr marL="0" indent="0" algn="just">
              <a:buNone/>
            </a:pPr>
            <a:r>
              <a:rPr lang="cs-CZ" b="1" i="1" dirty="0"/>
              <a:t>Anizotropní</a:t>
            </a:r>
            <a:r>
              <a:rPr lang="cs-CZ" dirty="0"/>
              <a:t> – vlákna se skládají ze vzájemně propojených grafitových svazků. Ve směru uspořádání vrstev – vysoká pevnost a modul pružnosti.</a:t>
            </a:r>
          </a:p>
          <a:p>
            <a:pPr marL="0" indent="0" algn="just">
              <a:buNone/>
            </a:pPr>
            <a:r>
              <a:rPr lang="cs-CZ" dirty="0"/>
              <a:t>Podle mechanických vlastností dělíme vlákna:</a:t>
            </a:r>
          </a:p>
          <a:p>
            <a:pPr marL="571500" indent="-571500" algn="just">
              <a:buAutoNum type="romanUcPeriod"/>
            </a:pPr>
            <a:r>
              <a:rPr lang="cs-CZ" i="1" dirty="0"/>
              <a:t>HM vlákna </a:t>
            </a:r>
            <a:r>
              <a:rPr lang="cs-CZ" dirty="0"/>
              <a:t>– vysokomodulární, výroba převážně z mezofáze smoly, grafitizace při  T &gt;2500°C. Vysoký modul pružnosti v tahu.</a:t>
            </a:r>
          </a:p>
          <a:p>
            <a:pPr marL="571500" indent="-571500" algn="just">
              <a:buAutoNum type="romanUcPeriod"/>
            </a:pPr>
            <a:r>
              <a:rPr lang="cs-CZ" i="1" dirty="0"/>
              <a:t>HS vlákna </a:t>
            </a:r>
            <a:r>
              <a:rPr lang="cs-CZ" dirty="0"/>
              <a:t>– vysokopevnostní, vysoká pevnost v tahu, výroba většinou z polyakkrylonitrilu (PAN) s tepelnou úpravou do 1300°C.</a:t>
            </a:r>
          </a:p>
          <a:p>
            <a:pPr marL="571500" indent="-571500" algn="just">
              <a:buAutoNum type="romanUcPeriod"/>
            </a:pPr>
            <a:r>
              <a:rPr lang="cs-CZ" dirty="0"/>
              <a:t>IM vlákna – ležící uprostřed mezi HM a HS.</a:t>
            </a:r>
          </a:p>
        </p:txBody>
      </p:sp>
    </p:spTree>
    <p:extLst>
      <p:ext uri="{BB962C8B-B14F-4D97-AF65-F5344CB8AC3E}">
        <p14:creationId xmlns:p14="http://schemas.microsoft.com/office/powerpoint/2010/main" val="35017930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34082"/>
          </a:xfrm>
        </p:spPr>
        <p:txBody>
          <a:bodyPr>
            <a:normAutofit fontScale="90000"/>
          </a:bodyPr>
          <a:lstStyle/>
          <a:p>
            <a:r>
              <a:rPr lang="cs-CZ" b="1" dirty="0">
                <a:solidFill>
                  <a:srgbClr val="FF0000"/>
                </a:solidFill>
              </a:rPr>
              <a:t>Křemík a silikátové výrobky</a:t>
            </a:r>
          </a:p>
        </p:txBody>
      </p:sp>
      <p:sp>
        <p:nvSpPr>
          <p:cNvPr id="3" name="Zástupný symbol pro obsah 2"/>
          <p:cNvSpPr>
            <a:spLocks noGrp="1"/>
          </p:cNvSpPr>
          <p:nvPr>
            <p:ph idx="1"/>
          </p:nvPr>
        </p:nvSpPr>
        <p:spPr>
          <a:xfrm>
            <a:off x="35496" y="1124744"/>
            <a:ext cx="9073008" cy="5688632"/>
          </a:xfrm>
        </p:spPr>
        <p:txBody>
          <a:bodyPr>
            <a:normAutofit fontScale="77500" lnSpcReduction="20000"/>
          </a:bodyPr>
          <a:lstStyle/>
          <a:p>
            <a:pPr marL="0" indent="0" algn="just">
              <a:buNone/>
            </a:pPr>
            <a:r>
              <a:rPr lang="cs-CZ" dirty="0"/>
              <a:t>Elektronová konfigurace je </a:t>
            </a:r>
            <a:r>
              <a:rPr lang="cs-CZ" baseline="-25000" dirty="0"/>
              <a:t>14</a:t>
            </a:r>
            <a:r>
              <a:rPr lang="cs-CZ" dirty="0"/>
              <a:t>Si: /</a:t>
            </a:r>
            <a:r>
              <a:rPr lang="cs-CZ" baseline="-25000" dirty="0"/>
              <a:t>10</a:t>
            </a:r>
            <a:r>
              <a:rPr lang="cs-CZ" dirty="0"/>
              <a:t>Ne/ 3s</a:t>
            </a:r>
            <a:r>
              <a:rPr lang="cs-CZ" baseline="30000" dirty="0"/>
              <a:t>2</a:t>
            </a:r>
            <a:r>
              <a:rPr lang="cs-CZ" dirty="0"/>
              <a:t>3p</a:t>
            </a:r>
            <a:r>
              <a:rPr lang="cs-CZ" baseline="30000" dirty="0"/>
              <a:t>2</a:t>
            </a:r>
            <a:r>
              <a:rPr lang="cs-CZ" dirty="0"/>
              <a:t>, b. t. = 1420 °C,             b. v. = 2300 °C, ρ = 2,33 g/cm</a:t>
            </a:r>
            <a:r>
              <a:rPr lang="cs-CZ" baseline="30000" dirty="0"/>
              <a:t>3</a:t>
            </a:r>
            <a:endParaRPr lang="cs-CZ" dirty="0"/>
          </a:p>
          <a:p>
            <a:pPr marL="0" indent="0" algn="just">
              <a:buNone/>
            </a:pPr>
            <a:r>
              <a:rPr lang="cs-CZ" b="1" dirty="0"/>
              <a:t>Výskyt:</a:t>
            </a:r>
            <a:r>
              <a:rPr lang="cs-CZ" dirty="0"/>
              <a:t> </a:t>
            </a:r>
            <a:r>
              <a:rPr lang="cs-CZ" i="1" dirty="0">
                <a:solidFill>
                  <a:srgbClr val="00B0F0"/>
                </a:solidFill>
              </a:rPr>
              <a:t>křemen</a:t>
            </a:r>
            <a:r>
              <a:rPr lang="cs-CZ" dirty="0"/>
              <a:t> SiO</a:t>
            </a:r>
            <a:r>
              <a:rPr lang="cs-CZ" baseline="-25000" dirty="0"/>
              <a:t>2</a:t>
            </a:r>
            <a:r>
              <a:rPr lang="cs-CZ" dirty="0"/>
              <a:t> – v různých barevných modifikacích</a:t>
            </a:r>
          </a:p>
          <a:p>
            <a:pPr marL="0" indent="0" algn="just">
              <a:buNone/>
            </a:pPr>
            <a:r>
              <a:rPr lang="cs-CZ" i="1" dirty="0">
                <a:solidFill>
                  <a:srgbClr val="00B0F0"/>
                </a:solidFill>
              </a:rPr>
              <a:t>křemičitany</a:t>
            </a:r>
            <a:r>
              <a:rPr lang="cs-CZ" dirty="0"/>
              <a:t> – jednoduché, např. Mg</a:t>
            </a:r>
            <a:r>
              <a:rPr lang="cs-CZ" baseline="-25000" dirty="0"/>
              <a:t>2</a:t>
            </a:r>
            <a:r>
              <a:rPr lang="cs-CZ" dirty="0"/>
              <a:t>SiO</a:t>
            </a:r>
            <a:r>
              <a:rPr lang="cs-CZ" baseline="-25000" dirty="0"/>
              <a:t>4</a:t>
            </a:r>
            <a:r>
              <a:rPr lang="cs-CZ" dirty="0"/>
              <a:t> (olivín), ZrSiO</a:t>
            </a:r>
            <a:r>
              <a:rPr lang="cs-CZ" baseline="-25000" dirty="0"/>
              <a:t>4</a:t>
            </a:r>
            <a:r>
              <a:rPr lang="cs-CZ" dirty="0"/>
              <a:t> (zirkon) apod.</a:t>
            </a:r>
          </a:p>
          <a:p>
            <a:pPr marL="0" indent="0" algn="just">
              <a:buNone/>
            </a:pPr>
            <a:r>
              <a:rPr lang="cs-CZ" i="1" dirty="0"/>
              <a:t>Složené</a:t>
            </a:r>
            <a:r>
              <a:rPr lang="cs-CZ" dirty="0"/>
              <a:t> -  např. KAlSi</a:t>
            </a:r>
            <a:r>
              <a:rPr lang="cs-CZ" baseline="-25000" dirty="0"/>
              <a:t>3</a:t>
            </a:r>
            <a:r>
              <a:rPr lang="cs-CZ" dirty="0"/>
              <a:t>O</a:t>
            </a:r>
            <a:r>
              <a:rPr lang="cs-CZ" baseline="-25000" dirty="0"/>
              <a:t>8</a:t>
            </a:r>
            <a:r>
              <a:rPr lang="cs-CZ" dirty="0"/>
              <a:t> (ortoklas), Al</a:t>
            </a:r>
            <a:r>
              <a:rPr lang="cs-CZ" baseline="-25000" dirty="0"/>
              <a:t>2</a:t>
            </a:r>
            <a:r>
              <a:rPr lang="cs-CZ" dirty="0"/>
              <a:t>Si</a:t>
            </a:r>
            <a:r>
              <a:rPr lang="cs-CZ" baseline="-25000" dirty="0"/>
              <a:t>2</a:t>
            </a:r>
            <a:r>
              <a:rPr lang="cs-CZ" dirty="0"/>
              <a:t>O</a:t>
            </a:r>
            <a:r>
              <a:rPr lang="cs-CZ" baseline="-25000" dirty="0"/>
              <a:t>7 </a:t>
            </a:r>
            <a:r>
              <a:rPr lang="cs-CZ" b="1" dirty="0"/>
              <a:t>.</a:t>
            </a:r>
            <a:r>
              <a:rPr lang="cs-CZ" dirty="0"/>
              <a:t> 2 H</a:t>
            </a:r>
            <a:r>
              <a:rPr lang="cs-CZ" baseline="-25000" dirty="0"/>
              <a:t>2</a:t>
            </a:r>
            <a:r>
              <a:rPr lang="cs-CZ" dirty="0"/>
              <a:t>O apod.</a:t>
            </a:r>
          </a:p>
          <a:p>
            <a:pPr marL="0" indent="0" algn="just">
              <a:buNone/>
            </a:pPr>
            <a:r>
              <a:rPr lang="cs-CZ" dirty="0"/>
              <a:t>Křemík je druhým nejrozšířenějším prvkem v zemské kůře (asi 28 %).</a:t>
            </a:r>
          </a:p>
          <a:p>
            <a:pPr marL="0" indent="0" algn="just">
              <a:buNone/>
            </a:pPr>
            <a:r>
              <a:rPr lang="cs-CZ" b="1" dirty="0"/>
              <a:t>Výroba:</a:t>
            </a:r>
            <a:r>
              <a:rPr lang="cs-CZ" dirty="0"/>
              <a:t> redukcí sloučenin křemíku</a:t>
            </a:r>
          </a:p>
          <a:p>
            <a:pPr marL="0" indent="0" algn="just">
              <a:buNone/>
            </a:pPr>
            <a:r>
              <a:rPr lang="cs-CZ" dirty="0"/>
              <a:t>                             SiO</a:t>
            </a:r>
            <a:r>
              <a:rPr lang="cs-CZ" baseline="-25000" dirty="0"/>
              <a:t>2</a:t>
            </a:r>
            <a:r>
              <a:rPr lang="cs-CZ" dirty="0"/>
              <a:t>    +    2Mg                        Si    +    2 MgO</a:t>
            </a:r>
          </a:p>
          <a:p>
            <a:pPr marL="0" indent="0" algn="just">
              <a:buNone/>
            </a:pPr>
            <a:r>
              <a:rPr lang="cs-CZ" dirty="0"/>
              <a:t>                        SiCl</a:t>
            </a:r>
            <a:r>
              <a:rPr lang="cs-CZ" baseline="-25000" dirty="0"/>
              <a:t>4</a:t>
            </a:r>
            <a:r>
              <a:rPr lang="cs-CZ" dirty="0"/>
              <a:t> (l)    +    2 Zn (s)              Si (s)    +    2 ZnCl</a:t>
            </a:r>
            <a:r>
              <a:rPr lang="cs-CZ" baseline="-25000" dirty="0"/>
              <a:t>2</a:t>
            </a:r>
            <a:r>
              <a:rPr lang="cs-CZ" dirty="0"/>
              <a:t> (g)</a:t>
            </a:r>
          </a:p>
          <a:p>
            <a:pPr marL="0" indent="0" algn="just">
              <a:buNone/>
            </a:pPr>
            <a:r>
              <a:rPr lang="cs-CZ" dirty="0"/>
              <a:t>                     SiHCl</a:t>
            </a:r>
            <a:r>
              <a:rPr lang="cs-CZ" baseline="-25000" dirty="0"/>
              <a:t>3</a:t>
            </a:r>
            <a:r>
              <a:rPr lang="cs-CZ" dirty="0"/>
              <a:t> (l)    +    H</a:t>
            </a:r>
            <a:r>
              <a:rPr lang="cs-CZ" baseline="-25000" dirty="0"/>
              <a:t>2</a:t>
            </a:r>
            <a:r>
              <a:rPr lang="cs-CZ" dirty="0"/>
              <a:t> (g)                 Si (s)    +    3 HCl (g)        </a:t>
            </a:r>
          </a:p>
          <a:p>
            <a:pPr marL="0" indent="0" algn="just">
              <a:buNone/>
            </a:pPr>
            <a:r>
              <a:rPr lang="cs-CZ" dirty="0"/>
              <a:t>                             SiO</a:t>
            </a:r>
            <a:r>
              <a:rPr lang="cs-CZ" baseline="-25000" dirty="0"/>
              <a:t>2</a:t>
            </a:r>
            <a:r>
              <a:rPr lang="cs-CZ" dirty="0"/>
              <a:t>    +    CaC</a:t>
            </a:r>
            <a:r>
              <a:rPr lang="cs-CZ" baseline="-25000" dirty="0"/>
              <a:t>2</a:t>
            </a:r>
            <a:r>
              <a:rPr lang="cs-CZ" dirty="0"/>
              <a:t>                        Si    +    Ca    +    2 CO    </a:t>
            </a:r>
          </a:p>
          <a:p>
            <a:pPr marL="0" indent="0" algn="just">
              <a:buNone/>
            </a:pPr>
            <a:r>
              <a:rPr lang="cs-CZ" dirty="0"/>
              <a:t>Při redukcí SiO</a:t>
            </a:r>
            <a:r>
              <a:rPr lang="cs-CZ" baseline="-25000" dirty="0"/>
              <a:t>2</a:t>
            </a:r>
            <a:r>
              <a:rPr lang="cs-CZ" dirty="0"/>
              <a:t> uhlíkem za přítomnosti železné rudy vzniká slitina křemíku se železem, tzv. ferosilicium (technický křemík). V závislosti na reakčních podmínkách může vznikat až karbid křemíku SiC.</a:t>
            </a:r>
          </a:p>
          <a:p>
            <a:pPr marL="0" indent="0">
              <a:buNone/>
            </a:pPr>
            <a:endParaRPr lang="cs-CZ" dirty="0"/>
          </a:p>
        </p:txBody>
      </p:sp>
      <p:cxnSp>
        <p:nvCxnSpPr>
          <p:cNvPr id="5" name="Přímá spojnice se šipkou 4"/>
          <p:cNvCxnSpPr/>
          <p:nvPr/>
        </p:nvCxnSpPr>
        <p:spPr>
          <a:xfrm>
            <a:off x="4572000" y="4221088"/>
            <a:ext cx="72008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572000" y="4581128"/>
            <a:ext cx="72008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4572000" y="5373216"/>
            <a:ext cx="72008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4572000" y="5011007"/>
            <a:ext cx="72008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47222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480720"/>
          </a:xfrm>
        </p:spPr>
        <p:txBody>
          <a:bodyPr>
            <a:normAutofit fontScale="70000" lnSpcReduction="20000"/>
          </a:bodyPr>
          <a:lstStyle/>
          <a:p>
            <a:pPr marL="0" indent="0" algn="just">
              <a:buNone/>
            </a:pPr>
            <a:r>
              <a:rPr lang="cs-CZ" b="1" dirty="0"/>
              <a:t>Vlastnosti</a:t>
            </a:r>
            <a:r>
              <a:rPr lang="cs-CZ" dirty="0"/>
              <a:t>: křemík je tmavošedá, krystalická látka, krystalizující podobně jako diamant v soustavě krychlové. Energie vazby Si―Si je 176 kJ. mol</a:t>
            </a:r>
            <a:r>
              <a:rPr lang="cs-CZ" baseline="30000" dirty="0"/>
              <a:t>-1</a:t>
            </a:r>
            <a:r>
              <a:rPr lang="cs-CZ" dirty="0"/>
              <a:t>, tj. poloviční než je energie vazby C―C  (341,4 kJ. mol</a:t>
            </a:r>
            <a:r>
              <a:rPr lang="cs-CZ" baseline="30000" dirty="0"/>
              <a:t>-1</a:t>
            </a:r>
            <a:r>
              <a:rPr lang="cs-CZ" dirty="0"/>
              <a:t>). Proto na rozdíl od diamantu je křemík měně tvrdý (v Mohsově stupnici má číslo 7) a je křehký. Křemík není příliš reaktivní. Slučuje se až za vysokých teplot s kyslíkem na oxid křemičitý SiO</a:t>
            </a:r>
            <a:r>
              <a:rPr lang="cs-CZ" baseline="-25000" dirty="0"/>
              <a:t>2</a:t>
            </a:r>
            <a:r>
              <a:rPr lang="cs-CZ" dirty="0"/>
              <a:t>, s halogeny na halogenidy SiX</a:t>
            </a:r>
            <a:r>
              <a:rPr lang="cs-CZ" baseline="-25000" dirty="0"/>
              <a:t>4</a:t>
            </a:r>
            <a:r>
              <a:rPr lang="cs-CZ" dirty="0"/>
              <a:t>, se sírou na sulfid SiS</a:t>
            </a:r>
            <a:r>
              <a:rPr lang="cs-CZ" baseline="-25000" dirty="0"/>
              <a:t>2</a:t>
            </a:r>
            <a:r>
              <a:rPr lang="cs-CZ" dirty="0"/>
              <a:t>, dusíkem na nitrid Si</a:t>
            </a:r>
            <a:r>
              <a:rPr lang="cs-CZ" baseline="-25000" dirty="0"/>
              <a:t>3</a:t>
            </a:r>
            <a:r>
              <a:rPr lang="cs-CZ" dirty="0"/>
              <a:t>N</a:t>
            </a:r>
            <a:r>
              <a:rPr lang="cs-CZ" baseline="-25000" dirty="0"/>
              <a:t>4</a:t>
            </a:r>
            <a:r>
              <a:rPr lang="cs-CZ" dirty="0"/>
              <a:t>, s uhlíkem na karbid SiC a s většinou kovů na silicidy. S kyselinami nereaguje s výjimkou kyseliny fluorovodíkové. Reaguje s roztoky hydroxidů alkalických kovů na křemičitany za uvolňování vodíku, s vodní párou za vysokých teplot vzniká oxid křemičitý SiO</a:t>
            </a:r>
            <a:r>
              <a:rPr lang="cs-CZ" baseline="-25000" dirty="0"/>
              <a:t>2</a:t>
            </a:r>
            <a:r>
              <a:rPr lang="cs-CZ" dirty="0"/>
              <a:t>.</a:t>
            </a:r>
          </a:p>
          <a:p>
            <a:pPr marL="0" indent="0" algn="just">
              <a:buNone/>
            </a:pPr>
            <a:r>
              <a:rPr lang="cs-CZ" dirty="0"/>
              <a:t>                           </a:t>
            </a:r>
          </a:p>
          <a:p>
            <a:pPr marL="0" indent="0" algn="just">
              <a:buNone/>
            </a:pPr>
            <a:r>
              <a:rPr lang="cs-CZ" dirty="0"/>
              <a:t>                Si    +    2 OH‾ /aq/   +    H</a:t>
            </a:r>
            <a:r>
              <a:rPr lang="cs-CZ" baseline="-25000" dirty="0"/>
              <a:t>2</a:t>
            </a:r>
            <a:r>
              <a:rPr lang="cs-CZ" dirty="0"/>
              <a:t>O                          SiO</a:t>
            </a:r>
            <a:r>
              <a:rPr lang="cs-CZ" baseline="-25000" dirty="0"/>
              <a:t>3</a:t>
            </a:r>
            <a:r>
              <a:rPr lang="cs-CZ" baseline="30000" dirty="0"/>
              <a:t>2-</a:t>
            </a:r>
            <a:r>
              <a:rPr lang="cs-CZ" dirty="0"/>
              <a:t>    +    2 H</a:t>
            </a:r>
            <a:r>
              <a:rPr lang="cs-CZ" baseline="-25000" dirty="0"/>
              <a:t>2</a:t>
            </a:r>
            <a:endParaRPr lang="cs-CZ" dirty="0"/>
          </a:p>
          <a:p>
            <a:pPr marL="0" indent="0" algn="just">
              <a:buNone/>
            </a:pPr>
            <a:r>
              <a:rPr lang="cs-CZ" dirty="0"/>
              <a:t>                                             Si    +    2 H</a:t>
            </a:r>
            <a:r>
              <a:rPr lang="cs-CZ" baseline="-25000" dirty="0"/>
              <a:t>2</a:t>
            </a:r>
            <a:r>
              <a:rPr lang="cs-CZ" dirty="0"/>
              <a:t>O /g/                   SiO</a:t>
            </a:r>
            <a:r>
              <a:rPr lang="cs-CZ" baseline="-25000" dirty="0"/>
              <a:t>2</a:t>
            </a:r>
            <a:r>
              <a:rPr lang="cs-CZ" dirty="0"/>
              <a:t>    +     2 H</a:t>
            </a:r>
            <a:r>
              <a:rPr lang="cs-CZ" baseline="-25000" dirty="0"/>
              <a:t>2</a:t>
            </a:r>
            <a:endParaRPr lang="cs-CZ" dirty="0"/>
          </a:p>
          <a:p>
            <a:pPr marL="0" indent="0" algn="just">
              <a:buNone/>
            </a:pPr>
            <a:r>
              <a:rPr lang="cs-CZ" dirty="0"/>
              <a:t>Podobně jako uhlík i atomy křemíku tvoří řetězce, jejich stálost, délka a schopnost řetězení je mnohem nižší než u uhlíku. Atomy křemíku mezi sebou netvoří násobné vazby. Naproti tomu tvorbu řetězců a jejich větvení umožňuje vazba Si―O, jejíž energie je 368 kJ. mol</a:t>
            </a:r>
            <a:r>
              <a:rPr lang="cs-CZ" baseline="30000" dirty="0"/>
              <a:t>-1</a:t>
            </a:r>
            <a:r>
              <a:rPr lang="cs-CZ" dirty="0"/>
              <a:t>. Tato vazba je základem struktury oxidu křemičitého a složených přírodních křemičitanů, je příčinou jejich vysoké tvrdosti a vysokého bodu tání. </a:t>
            </a:r>
          </a:p>
          <a:p>
            <a:pPr marL="0" indent="0" algn="just">
              <a:buNone/>
            </a:pPr>
            <a:r>
              <a:rPr lang="cs-CZ" b="1" dirty="0"/>
              <a:t>Použití:</a:t>
            </a:r>
            <a:r>
              <a:rPr lang="cs-CZ" dirty="0"/>
              <a:t> přísada do pružinových ocelí, výroba silikonů, s přídavkem boru nebo fosforu jako polovodič při výrobě usměrňovačů.</a:t>
            </a:r>
          </a:p>
          <a:p>
            <a:pPr algn="just"/>
            <a:endParaRPr lang="cs-CZ" dirty="0"/>
          </a:p>
        </p:txBody>
      </p:sp>
      <p:cxnSp>
        <p:nvCxnSpPr>
          <p:cNvPr id="4" name="Přímá spojnice se šipkou 3"/>
          <p:cNvCxnSpPr/>
          <p:nvPr/>
        </p:nvCxnSpPr>
        <p:spPr>
          <a:xfrm>
            <a:off x="4860032" y="3356992"/>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Přímá spojnice se šipkou 5"/>
          <p:cNvCxnSpPr/>
          <p:nvPr/>
        </p:nvCxnSpPr>
        <p:spPr>
          <a:xfrm>
            <a:off x="5148064" y="3789040"/>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45822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0"/>
            <a:ext cx="9036496" cy="6858000"/>
          </a:xfrm>
        </p:spPr>
        <p:txBody>
          <a:bodyPr>
            <a:normAutofit fontScale="70000" lnSpcReduction="20000"/>
          </a:bodyPr>
          <a:lstStyle/>
          <a:p>
            <a:pPr marL="0" indent="0">
              <a:buNone/>
            </a:pPr>
            <a:r>
              <a:rPr lang="cs-CZ" b="1" u="sng" dirty="0"/>
              <a:t>Sloučeniny křemíku</a:t>
            </a:r>
            <a:r>
              <a:rPr lang="cs-CZ" u="sng" dirty="0"/>
              <a:t> </a:t>
            </a:r>
            <a:r>
              <a:rPr lang="cs-CZ" b="1" u="sng" dirty="0"/>
              <a:t>– přehled a použití:  </a:t>
            </a:r>
            <a:r>
              <a:rPr lang="cs-CZ" u="sng" dirty="0"/>
              <a:t> </a:t>
            </a:r>
            <a:endParaRPr lang="cs-CZ" dirty="0"/>
          </a:p>
          <a:p>
            <a:pPr algn="just"/>
            <a:r>
              <a:rPr lang="cs-CZ" i="1" dirty="0"/>
              <a:t> </a:t>
            </a:r>
            <a:r>
              <a:rPr lang="cs-CZ" i="1" dirty="0">
                <a:solidFill>
                  <a:schemeClr val="accent6"/>
                </a:solidFill>
              </a:rPr>
              <a:t>Silany</a:t>
            </a:r>
            <a:r>
              <a:rPr lang="cs-CZ" dirty="0"/>
              <a:t> - sloučeniny křemíku s vodíkem, např. SiH</a:t>
            </a:r>
            <a:r>
              <a:rPr lang="cs-CZ" baseline="-25000" dirty="0"/>
              <a:t>4</a:t>
            </a:r>
            <a:r>
              <a:rPr lang="cs-CZ" dirty="0"/>
              <a:t>,</a:t>
            </a:r>
            <a:r>
              <a:rPr lang="cs-CZ" baseline="-25000" dirty="0"/>
              <a:t> </a:t>
            </a:r>
            <a:r>
              <a:rPr lang="cs-CZ" dirty="0"/>
              <a:t>Si</a:t>
            </a:r>
            <a:r>
              <a:rPr lang="cs-CZ" baseline="-25000" dirty="0"/>
              <a:t>2</a:t>
            </a:r>
            <a:r>
              <a:rPr lang="cs-CZ" dirty="0"/>
              <a:t>H</a:t>
            </a:r>
            <a:r>
              <a:rPr lang="cs-CZ" baseline="-25000" dirty="0"/>
              <a:t>6</a:t>
            </a:r>
            <a:r>
              <a:rPr lang="cs-CZ" dirty="0"/>
              <a:t>. jsou obdobou alkanů, avšak mnohem méně stálé, s vodou se rozkládají na vodík a hydratovaný SiO</a:t>
            </a:r>
            <a:r>
              <a:rPr lang="cs-CZ" baseline="-25000" dirty="0"/>
              <a:t>2</a:t>
            </a:r>
            <a:r>
              <a:rPr lang="cs-CZ" dirty="0"/>
              <a:t>. Mají silné redukční schopnosti, redukují i KMnO</a:t>
            </a:r>
            <a:r>
              <a:rPr lang="cs-CZ" baseline="-25000" dirty="0"/>
              <a:t>4</a:t>
            </a:r>
            <a:r>
              <a:rPr lang="cs-CZ" dirty="0"/>
              <a:t> na MnO</a:t>
            </a:r>
            <a:r>
              <a:rPr lang="cs-CZ" baseline="-25000" dirty="0"/>
              <a:t>2</a:t>
            </a:r>
            <a:r>
              <a:rPr lang="cs-CZ" dirty="0"/>
              <a:t>, soli Ag</a:t>
            </a:r>
            <a:r>
              <a:rPr lang="cs-CZ" baseline="30000" dirty="0"/>
              <a:t>+</a:t>
            </a:r>
            <a:r>
              <a:rPr lang="cs-CZ" dirty="0"/>
              <a:t> na kovové Ag, soli Hg</a:t>
            </a:r>
            <a:r>
              <a:rPr lang="cs-CZ" baseline="30000" dirty="0"/>
              <a:t>2+</a:t>
            </a:r>
            <a:r>
              <a:rPr lang="cs-CZ" dirty="0"/>
              <a:t> na Hg</a:t>
            </a:r>
            <a:r>
              <a:rPr lang="cs-CZ" baseline="-25000" dirty="0"/>
              <a:t> </a:t>
            </a:r>
            <a:r>
              <a:rPr lang="cs-CZ" dirty="0"/>
              <a:t>.</a:t>
            </a:r>
            <a:r>
              <a:rPr lang="cs-CZ" baseline="-25000" dirty="0"/>
              <a:t> </a:t>
            </a:r>
            <a:endParaRPr lang="cs-CZ" dirty="0"/>
          </a:p>
          <a:p>
            <a:pPr algn="just"/>
            <a:r>
              <a:rPr lang="cs-CZ" i="1" dirty="0"/>
              <a:t> </a:t>
            </a:r>
            <a:r>
              <a:rPr lang="cs-CZ" i="1" dirty="0">
                <a:solidFill>
                  <a:schemeClr val="accent6"/>
                </a:solidFill>
              </a:rPr>
              <a:t>Silicidy</a:t>
            </a:r>
            <a:r>
              <a:rPr lang="cs-CZ" dirty="0"/>
              <a:t> - binární sloučeniny křemíku s kovy, např. Mg</a:t>
            </a:r>
            <a:r>
              <a:rPr lang="cs-CZ" baseline="-25000" dirty="0"/>
              <a:t>2</a:t>
            </a:r>
            <a:r>
              <a:rPr lang="cs-CZ" dirty="0"/>
              <a:t>Si. Složení většiny silicidů neodpovídá stechiometrickým poměrům (Li</a:t>
            </a:r>
            <a:r>
              <a:rPr lang="cs-CZ" baseline="-25000" dirty="0"/>
              <a:t>3</a:t>
            </a:r>
            <a:r>
              <a:rPr lang="cs-CZ" dirty="0"/>
              <a:t>Si, CaSi</a:t>
            </a:r>
            <a:r>
              <a:rPr lang="cs-CZ" baseline="-25000" dirty="0"/>
              <a:t>2</a:t>
            </a:r>
            <a:r>
              <a:rPr lang="cs-CZ" dirty="0"/>
              <a:t>, BaSi</a:t>
            </a:r>
            <a:r>
              <a:rPr lang="cs-CZ" baseline="-25000" dirty="0"/>
              <a:t>3</a:t>
            </a:r>
            <a:r>
              <a:rPr lang="cs-CZ" dirty="0"/>
              <a:t> apod.)</a:t>
            </a:r>
          </a:p>
          <a:p>
            <a:pPr algn="just"/>
            <a:r>
              <a:rPr lang="cs-CZ" i="1" dirty="0"/>
              <a:t> </a:t>
            </a:r>
            <a:r>
              <a:rPr lang="cs-CZ" i="1" dirty="0">
                <a:solidFill>
                  <a:schemeClr val="accent6"/>
                </a:solidFill>
              </a:rPr>
              <a:t>Halogenidy křemíku</a:t>
            </a:r>
            <a:r>
              <a:rPr lang="cs-CZ" dirty="0">
                <a:solidFill>
                  <a:schemeClr val="accent6"/>
                </a:solidFill>
              </a:rPr>
              <a:t> </a:t>
            </a:r>
            <a:r>
              <a:rPr lang="cs-CZ" dirty="0"/>
              <a:t>- na rozdíl od halogenidů uhlíku vodou hydrolyzují </a:t>
            </a:r>
          </a:p>
          <a:p>
            <a:pPr marL="0" indent="0" algn="just">
              <a:buNone/>
            </a:pPr>
            <a:r>
              <a:rPr lang="cs-CZ" dirty="0"/>
              <a:t>                                         SiX</a:t>
            </a:r>
            <a:r>
              <a:rPr lang="cs-CZ" baseline="-25000" dirty="0"/>
              <a:t>4</a:t>
            </a:r>
            <a:r>
              <a:rPr lang="cs-CZ" dirty="0"/>
              <a:t>    +    2 H</a:t>
            </a:r>
            <a:r>
              <a:rPr lang="cs-CZ" baseline="-25000" dirty="0"/>
              <a:t>2</a:t>
            </a:r>
            <a:r>
              <a:rPr lang="cs-CZ" dirty="0"/>
              <a:t>O                    SiO</a:t>
            </a:r>
            <a:r>
              <a:rPr lang="cs-CZ" baseline="-25000" dirty="0"/>
              <a:t>2</a:t>
            </a:r>
            <a:r>
              <a:rPr lang="cs-CZ" dirty="0"/>
              <a:t>    +    4 HX    </a:t>
            </a:r>
          </a:p>
          <a:p>
            <a:pPr marL="0" indent="0" algn="just">
              <a:buNone/>
            </a:pPr>
            <a:r>
              <a:rPr lang="cs-CZ" dirty="0"/>
              <a:t> fluorid křemičitý SiF</a:t>
            </a:r>
            <a:r>
              <a:rPr lang="cs-CZ" baseline="-25000" dirty="0"/>
              <a:t>4</a:t>
            </a:r>
            <a:r>
              <a:rPr lang="cs-CZ" dirty="0"/>
              <a:t> - je bezbarvý plyn, vzniká působením fluorovodíku na SiO</a:t>
            </a:r>
            <a:r>
              <a:rPr lang="cs-CZ" baseline="-25000" dirty="0"/>
              <a:t>2</a:t>
            </a:r>
            <a:r>
              <a:rPr lang="cs-CZ" dirty="0"/>
              <a:t>. Výchozí surovinou je fluorid vápenatý CaF</a:t>
            </a:r>
            <a:r>
              <a:rPr lang="cs-CZ" baseline="-25000" dirty="0"/>
              <a:t>2</a:t>
            </a:r>
            <a:r>
              <a:rPr lang="cs-CZ" dirty="0"/>
              <a:t> a konc. H</a:t>
            </a:r>
            <a:r>
              <a:rPr lang="cs-CZ" baseline="-25000" dirty="0"/>
              <a:t>2</a:t>
            </a:r>
            <a:r>
              <a:rPr lang="cs-CZ" dirty="0"/>
              <a:t>SO</a:t>
            </a:r>
            <a:r>
              <a:rPr lang="cs-CZ" baseline="-25000" dirty="0"/>
              <a:t>4</a:t>
            </a:r>
            <a:r>
              <a:rPr lang="cs-CZ" dirty="0"/>
              <a:t>, která uvolňuje fluorovodík HF a zároveň váže unikající vodu</a:t>
            </a:r>
          </a:p>
          <a:p>
            <a:pPr marL="0" indent="0" algn="just">
              <a:buNone/>
            </a:pPr>
            <a:r>
              <a:rPr lang="cs-CZ" dirty="0"/>
              <a:t>                        CaF</a:t>
            </a:r>
            <a:r>
              <a:rPr lang="cs-CZ" baseline="-25000" dirty="0"/>
              <a:t>2</a:t>
            </a:r>
            <a:r>
              <a:rPr lang="cs-CZ" dirty="0"/>
              <a:t>    +    konc.H</a:t>
            </a:r>
            <a:r>
              <a:rPr lang="cs-CZ" baseline="-25000" dirty="0"/>
              <a:t>2</a:t>
            </a:r>
            <a:r>
              <a:rPr lang="cs-CZ" dirty="0"/>
              <a:t>SO</a:t>
            </a:r>
            <a:r>
              <a:rPr lang="cs-CZ" baseline="-25000" dirty="0"/>
              <a:t>4</a:t>
            </a:r>
            <a:r>
              <a:rPr lang="cs-CZ" dirty="0"/>
              <a:t>                         2 HF    +     CaSO</a:t>
            </a:r>
            <a:r>
              <a:rPr lang="cs-CZ" baseline="-25000" dirty="0"/>
              <a:t>4</a:t>
            </a:r>
            <a:r>
              <a:rPr lang="cs-CZ" dirty="0"/>
              <a:t>    </a:t>
            </a:r>
          </a:p>
          <a:p>
            <a:pPr marL="0" indent="0" algn="just">
              <a:buNone/>
            </a:pPr>
            <a:r>
              <a:rPr lang="cs-CZ" dirty="0"/>
              <a:t>                         SiO</a:t>
            </a:r>
            <a:r>
              <a:rPr lang="cs-CZ" baseline="-25000" dirty="0"/>
              <a:t>2</a:t>
            </a:r>
            <a:r>
              <a:rPr lang="cs-CZ" dirty="0"/>
              <a:t>    +     4 HF                                      SiF</a:t>
            </a:r>
            <a:r>
              <a:rPr lang="cs-CZ" baseline="-25000" dirty="0"/>
              <a:t>4</a:t>
            </a:r>
            <a:r>
              <a:rPr lang="cs-CZ" dirty="0"/>
              <a:t>    +      2 H</a:t>
            </a:r>
            <a:r>
              <a:rPr lang="cs-CZ" baseline="-25000" dirty="0"/>
              <a:t>2</a:t>
            </a:r>
            <a:r>
              <a:rPr lang="cs-CZ" dirty="0"/>
              <a:t>O </a:t>
            </a:r>
          </a:p>
          <a:p>
            <a:pPr algn="just"/>
            <a:r>
              <a:rPr lang="cs-CZ" dirty="0"/>
              <a:t>další halogenidy křemičité - SiBr</a:t>
            </a:r>
            <a:r>
              <a:rPr lang="cs-CZ" baseline="-25000" dirty="0"/>
              <a:t>4</a:t>
            </a:r>
            <a:r>
              <a:rPr lang="cs-CZ" dirty="0"/>
              <a:t> a SiCl</a:t>
            </a:r>
            <a:r>
              <a:rPr lang="cs-CZ" baseline="-25000" dirty="0"/>
              <a:t>4</a:t>
            </a:r>
            <a:r>
              <a:rPr lang="cs-CZ" dirty="0"/>
              <a:t> jsou bezbarvé kapaliny, SiI</a:t>
            </a:r>
            <a:r>
              <a:rPr lang="cs-CZ" baseline="-25000" dirty="0"/>
              <a:t>4</a:t>
            </a:r>
            <a:r>
              <a:rPr lang="cs-CZ" dirty="0"/>
              <a:t> je krystalická látka. Vznikají přímou syntézou.</a:t>
            </a:r>
          </a:p>
          <a:p>
            <a:pPr algn="just"/>
            <a:r>
              <a:rPr lang="cs-CZ" i="1" dirty="0"/>
              <a:t> </a:t>
            </a:r>
            <a:r>
              <a:rPr lang="cs-CZ" i="1" dirty="0">
                <a:solidFill>
                  <a:schemeClr val="accent6"/>
                </a:solidFill>
              </a:rPr>
              <a:t>Kyselina hexafluorokřemičitá </a:t>
            </a:r>
            <a:r>
              <a:rPr lang="cs-CZ" dirty="0"/>
              <a:t>H</a:t>
            </a:r>
            <a:r>
              <a:rPr lang="cs-CZ" baseline="-25000" dirty="0"/>
              <a:t>2</a:t>
            </a:r>
            <a:r>
              <a:rPr lang="cs-CZ" dirty="0"/>
              <a:t>SiF</a:t>
            </a:r>
            <a:r>
              <a:rPr lang="cs-CZ" baseline="-25000" dirty="0"/>
              <a:t>6</a:t>
            </a:r>
            <a:r>
              <a:rPr lang="cs-CZ" dirty="0"/>
              <a:t> - vzniká reakcí fluorovodíku s fluoridem křemičitým ve vodném prostředí nebo působením fluorovodíku na oxid křemičitý. Tato kyselina je známá pouze ve vodném roztoku (H</a:t>
            </a:r>
            <a:r>
              <a:rPr lang="cs-CZ" baseline="-25000" dirty="0"/>
              <a:t>3</a:t>
            </a:r>
            <a:r>
              <a:rPr lang="cs-CZ" dirty="0"/>
              <a:t>O</a:t>
            </a:r>
            <a:r>
              <a:rPr lang="cs-CZ" baseline="30000" dirty="0"/>
              <a:t>+</a:t>
            </a:r>
            <a:r>
              <a:rPr lang="cs-CZ" dirty="0"/>
              <a:t> + [SiF</a:t>
            </a:r>
            <a:r>
              <a:rPr lang="cs-CZ" baseline="-25000" dirty="0"/>
              <a:t>6</a:t>
            </a:r>
            <a:r>
              <a:rPr lang="cs-CZ" dirty="0"/>
              <a:t>]</a:t>
            </a:r>
            <a:r>
              <a:rPr lang="cs-CZ" baseline="30000" dirty="0"/>
              <a:t>2-</a:t>
            </a:r>
            <a:r>
              <a:rPr lang="cs-CZ" dirty="0"/>
              <a:t>) nebo jako krystalický dihydrát H</a:t>
            </a:r>
            <a:r>
              <a:rPr lang="cs-CZ" baseline="-25000" dirty="0"/>
              <a:t>2</a:t>
            </a:r>
            <a:r>
              <a:rPr lang="cs-CZ" dirty="0"/>
              <a:t>SiF</a:t>
            </a:r>
            <a:r>
              <a:rPr lang="cs-CZ" baseline="-25000" dirty="0"/>
              <a:t>6</a:t>
            </a:r>
            <a:r>
              <a:rPr lang="cs-CZ" dirty="0"/>
              <a:t> </a:t>
            </a:r>
            <a:r>
              <a:rPr lang="cs-CZ" b="1" dirty="0"/>
              <a:t>.</a:t>
            </a:r>
            <a:r>
              <a:rPr lang="cs-CZ" dirty="0"/>
              <a:t> 2 H</a:t>
            </a:r>
            <a:r>
              <a:rPr lang="cs-CZ" baseline="-25000" dirty="0"/>
              <a:t>2</a:t>
            </a:r>
            <a:r>
              <a:rPr lang="cs-CZ" dirty="0"/>
              <a:t>O (b. t. = 19 °C).</a:t>
            </a:r>
          </a:p>
          <a:p>
            <a:pPr marL="0" indent="0" algn="just">
              <a:buNone/>
            </a:pPr>
            <a:r>
              <a:rPr lang="cs-CZ" dirty="0"/>
              <a:t>                  SiF</a:t>
            </a:r>
            <a:r>
              <a:rPr lang="cs-CZ" baseline="-25000" dirty="0"/>
              <a:t>4</a:t>
            </a:r>
            <a:r>
              <a:rPr lang="cs-CZ" dirty="0"/>
              <a:t>    +     2 HF    +     2 H</a:t>
            </a:r>
            <a:r>
              <a:rPr lang="cs-CZ" baseline="-25000" dirty="0"/>
              <a:t>2</a:t>
            </a:r>
            <a:r>
              <a:rPr lang="cs-CZ" dirty="0"/>
              <a:t>O                     2 H</a:t>
            </a:r>
            <a:r>
              <a:rPr lang="cs-CZ" baseline="-25000" dirty="0"/>
              <a:t>3</a:t>
            </a:r>
            <a:r>
              <a:rPr lang="cs-CZ" dirty="0"/>
              <a:t>O</a:t>
            </a:r>
            <a:r>
              <a:rPr lang="cs-CZ" baseline="30000" dirty="0"/>
              <a:t>+</a:t>
            </a:r>
            <a:r>
              <a:rPr lang="cs-CZ" dirty="0"/>
              <a:t>    +    [SiF</a:t>
            </a:r>
            <a:r>
              <a:rPr lang="cs-CZ" baseline="-25000" dirty="0"/>
              <a:t>6</a:t>
            </a:r>
            <a:r>
              <a:rPr lang="cs-CZ" dirty="0"/>
              <a:t>]</a:t>
            </a:r>
            <a:r>
              <a:rPr lang="cs-CZ" baseline="30000" dirty="0"/>
              <a:t>2-</a:t>
            </a:r>
            <a:endParaRPr lang="cs-CZ" dirty="0"/>
          </a:p>
          <a:p>
            <a:pPr marL="0" indent="0" algn="just">
              <a:buNone/>
            </a:pPr>
            <a:r>
              <a:rPr lang="cs-CZ" dirty="0"/>
              <a:t>                                    SiO</a:t>
            </a:r>
            <a:r>
              <a:rPr lang="cs-CZ" baseline="-25000" dirty="0"/>
              <a:t>2    </a:t>
            </a:r>
            <a:r>
              <a:rPr lang="cs-CZ" dirty="0"/>
              <a:t>  +    6 HF                         2 H</a:t>
            </a:r>
            <a:r>
              <a:rPr lang="cs-CZ" baseline="-25000" dirty="0"/>
              <a:t>3</a:t>
            </a:r>
            <a:r>
              <a:rPr lang="cs-CZ" dirty="0"/>
              <a:t>O</a:t>
            </a:r>
            <a:r>
              <a:rPr lang="cs-CZ" baseline="30000" dirty="0"/>
              <a:t>+</a:t>
            </a:r>
            <a:r>
              <a:rPr lang="cs-CZ" dirty="0"/>
              <a:t>    +    [SiF</a:t>
            </a:r>
            <a:r>
              <a:rPr lang="cs-CZ" baseline="-25000" dirty="0"/>
              <a:t>6</a:t>
            </a:r>
            <a:r>
              <a:rPr lang="cs-CZ" dirty="0"/>
              <a:t>]</a:t>
            </a:r>
            <a:r>
              <a:rPr lang="cs-CZ" baseline="30000" dirty="0"/>
              <a:t>2-</a:t>
            </a:r>
            <a:endParaRPr lang="cs-CZ" dirty="0"/>
          </a:p>
          <a:p>
            <a:pPr marL="0" indent="0">
              <a:buNone/>
            </a:pPr>
            <a:endParaRPr lang="cs-CZ" dirty="0"/>
          </a:p>
        </p:txBody>
      </p:sp>
      <p:cxnSp>
        <p:nvCxnSpPr>
          <p:cNvPr id="5" name="Přímá spojnice se šipkou 4"/>
          <p:cNvCxnSpPr/>
          <p:nvPr/>
        </p:nvCxnSpPr>
        <p:spPr>
          <a:xfrm>
            <a:off x="4667951" y="2564904"/>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4398392" y="3861048"/>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4427984" y="4149080"/>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4398392" y="6237312"/>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a:off x="4427984" y="6525344"/>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9228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552728"/>
          </a:xfrm>
        </p:spPr>
        <p:txBody>
          <a:bodyPr>
            <a:normAutofit fontScale="70000" lnSpcReduction="20000"/>
          </a:bodyPr>
          <a:lstStyle/>
          <a:p>
            <a:pPr algn="just"/>
            <a:r>
              <a:rPr lang="cs-CZ" dirty="0"/>
              <a:t>Soli kyseliny hexafluorokřemičité se nazývají hexafluorokřemičitany, mají obecný vzorec Me</a:t>
            </a:r>
            <a:r>
              <a:rPr lang="cs-CZ" baseline="30000" dirty="0"/>
              <a:t>I</a:t>
            </a:r>
            <a:r>
              <a:rPr lang="cs-CZ" baseline="-25000" dirty="0"/>
              <a:t>2</a:t>
            </a:r>
            <a:r>
              <a:rPr lang="cs-CZ" dirty="0"/>
              <a:t>[SiF</a:t>
            </a:r>
            <a:r>
              <a:rPr lang="cs-CZ" baseline="-25000" dirty="0"/>
              <a:t>6</a:t>
            </a:r>
            <a:r>
              <a:rPr lang="cs-CZ" dirty="0"/>
              <a:t>].</a:t>
            </a:r>
          </a:p>
          <a:p>
            <a:pPr algn="just"/>
            <a:r>
              <a:rPr lang="cs-CZ" i="1" dirty="0">
                <a:solidFill>
                  <a:schemeClr val="accent6"/>
                </a:solidFill>
              </a:rPr>
              <a:t>Alkylhalogensilany</a:t>
            </a:r>
            <a:r>
              <a:rPr lang="cs-CZ" dirty="0"/>
              <a:t> - jsou organické odvozeniny halogenidů křemičitých, kde jeden nebo více halogenů je nahrazeno alkylem nebo arylem. Používají se při výrobě silikonů. Vznikají reakcí křemíku s alkyl - nebo arylhalogenidy. S vodou hydrolyzují na </a:t>
            </a:r>
            <a:r>
              <a:rPr lang="cs-CZ" i="1" dirty="0">
                <a:solidFill>
                  <a:schemeClr val="accent6"/>
                </a:solidFill>
              </a:rPr>
              <a:t>silanoly</a:t>
            </a:r>
            <a:r>
              <a:rPr lang="cs-CZ" i="1" dirty="0"/>
              <a:t> </a:t>
            </a:r>
            <a:r>
              <a:rPr lang="cs-CZ" dirty="0"/>
              <a:t>(obdoba alkoholů)</a:t>
            </a:r>
          </a:p>
          <a:p>
            <a:pPr marL="0" indent="0" algn="just">
              <a:buNone/>
            </a:pPr>
            <a:r>
              <a:rPr lang="cs-CZ" dirty="0"/>
              <a:t>                      2 R―X    +    Si                               R</a:t>
            </a:r>
            <a:r>
              <a:rPr lang="cs-CZ" baseline="-25000" dirty="0"/>
              <a:t>2</a:t>
            </a:r>
            <a:r>
              <a:rPr lang="cs-CZ" dirty="0"/>
              <a:t>SiX</a:t>
            </a:r>
            <a:r>
              <a:rPr lang="cs-CZ" baseline="-25000" dirty="0"/>
              <a:t>2</a:t>
            </a:r>
            <a:r>
              <a:rPr lang="cs-CZ" dirty="0"/>
              <a:t>   (dialkyldihalogensilan)</a:t>
            </a:r>
          </a:p>
          <a:p>
            <a:pPr marL="0" indent="0" algn="just">
              <a:buNone/>
            </a:pPr>
            <a:r>
              <a:rPr lang="cs-CZ" dirty="0"/>
              <a:t>                       R</a:t>
            </a:r>
            <a:r>
              <a:rPr lang="cs-CZ" baseline="-25000" dirty="0"/>
              <a:t>2</a:t>
            </a:r>
            <a:r>
              <a:rPr lang="cs-CZ" dirty="0"/>
              <a:t>SiX</a:t>
            </a:r>
            <a:r>
              <a:rPr lang="cs-CZ" baseline="-25000" dirty="0"/>
              <a:t>2</a:t>
            </a:r>
            <a:r>
              <a:rPr lang="cs-CZ" dirty="0"/>
              <a:t>    +     2 H</a:t>
            </a:r>
            <a:r>
              <a:rPr lang="cs-CZ" baseline="-25000" dirty="0"/>
              <a:t>2</a:t>
            </a:r>
            <a:r>
              <a:rPr lang="cs-CZ" dirty="0"/>
              <a:t>O                       R</a:t>
            </a:r>
            <a:r>
              <a:rPr lang="cs-CZ" baseline="-25000" dirty="0"/>
              <a:t>2</a:t>
            </a:r>
            <a:r>
              <a:rPr lang="cs-CZ" dirty="0"/>
              <a:t>Si(OH)</a:t>
            </a:r>
            <a:r>
              <a:rPr lang="cs-CZ" baseline="-25000" dirty="0"/>
              <a:t>2</a:t>
            </a:r>
            <a:r>
              <a:rPr lang="cs-CZ" dirty="0"/>
              <a:t>   (dialkylsilandiol) </a:t>
            </a:r>
          </a:p>
          <a:p>
            <a:pPr marL="0" indent="0" algn="just">
              <a:buNone/>
            </a:pPr>
            <a:r>
              <a:rPr lang="cs-CZ" dirty="0"/>
              <a:t>Silanoly podléhají polykondenzaci a vznikají </a:t>
            </a:r>
            <a:r>
              <a:rPr lang="cs-CZ" i="1" dirty="0"/>
              <a:t>polysiloxany</a:t>
            </a:r>
            <a:r>
              <a:rPr lang="cs-CZ" dirty="0"/>
              <a:t> (technicky označované jako silikony)   </a:t>
            </a:r>
          </a:p>
          <a:p>
            <a:pPr marL="0" indent="0" algn="just">
              <a:buNone/>
            </a:pPr>
            <a:r>
              <a:rPr lang="cs-CZ" dirty="0"/>
              <a:t>  </a:t>
            </a:r>
          </a:p>
          <a:p>
            <a:pPr marL="0" indent="0" algn="just">
              <a:buNone/>
            </a:pPr>
            <a:r>
              <a:rPr lang="cs-CZ" dirty="0"/>
              <a:t>                                                                               R            R</a:t>
            </a:r>
          </a:p>
          <a:p>
            <a:pPr marL="0" indent="0" algn="just">
              <a:buNone/>
            </a:pPr>
            <a:r>
              <a:rPr lang="cs-CZ" dirty="0"/>
              <a:t>                                                                               |             |</a:t>
            </a:r>
          </a:p>
          <a:p>
            <a:pPr marL="0" indent="0" algn="just">
              <a:buNone/>
            </a:pPr>
            <a:r>
              <a:rPr lang="cs-CZ" dirty="0"/>
              <a:t>                     n R</a:t>
            </a:r>
            <a:r>
              <a:rPr lang="cs-CZ" baseline="-25000" dirty="0"/>
              <a:t>2</a:t>
            </a:r>
            <a:r>
              <a:rPr lang="cs-CZ" dirty="0"/>
              <a:t>Si(OH)</a:t>
            </a:r>
            <a:r>
              <a:rPr lang="cs-CZ" baseline="-25000" dirty="0"/>
              <a:t>2</a:t>
            </a:r>
            <a:r>
              <a:rPr lang="cs-CZ" dirty="0"/>
              <a:t>                           ―O―Si―O―Si――      +    n H</a:t>
            </a:r>
            <a:r>
              <a:rPr lang="cs-CZ" baseline="-25000" dirty="0"/>
              <a:t>2</a:t>
            </a:r>
            <a:r>
              <a:rPr lang="cs-CZ" dirty="0"/>
              <a:t>O </a:t>
            </a:r>
          </a:p>
          <a:p>
            <a:pPr marL="0" indent="0" algn="just">
              <a:buNone/>
            </a:pPr>
            <a:r>
              <a:rPr lang="cs-CZ" dirty="0"/>
              <a:t>                  dialkylsilandiol                                    |            |   </a:t>
            </a:r>
          </a:p>
          <a:p>
            <a:pPr marL="0" indent="0" algn="just">
              <a:buNone/>
            </a:pPr>
            <a:r>
              <a:rPr lang="cs-CZ" dirty="0"/>
              <a:t>                                                                                R            R      </a:t>
            </a:r>
            <a:r>
              <a:rPr lang="cs-CZ" baseline="30000" dirty="0"/>
              <a:t>n</a:t>
            </a:r>
            <a:r>
              <a:rPr lang="cs-CZ" dirty="0"/>
              <a:t>/</a:t>
            </a:r>
            <a:r>
              <a:rPr lang="cs-CZ" baseline="-25000" dirty="0"/>
              <a:t>2</a:t>
            </a:r>
            <a:endParaRPr lang="cs-CZ" dirty="0"/>
          </a:p>
          <a:p>
            <a:pPr marL="0" indent="0" algn="just">
              <a:buNone/>
            </a:pPr>
            <a:r>
              <a:rPr lang="cs-CZ" dirty="0"/>
              <a:t>                                                                               </a:t>
            </a:r>
            <a:r>
              <a:rPr lang="cs-CZ" i="1" dirty="0"/>
              <a:t>polysiloxan</a:t>
            </a:r>
            <a:r>
              <a:rPr lang="cs-CZ" dirty="0"/>
              <a:t> (silikon)</a:t>
            </a:r>
          </a:p>
        </p:txBody>
      </p:sp>
      <p:cxnSp>
        <p:nvCxnSpPr>
          <p:cNvPr id="5" name="Přímá spojnice se šipkou 4"/>
          <p:cNvCxnSpPr/>
          <p:nvPr/>
        </p:nvCxnSpPr>
        <p:spPr>
          <a:xfrm>
            <a:off x="2987824" y="4365104"/>
            <a:ext cx="129614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6"/>
          <p:cNvCxnSpPr/>
          <p:nvPr/>
        </p:nvCxnSpPr>
        <p:spPr>
          <a:xfrm>
            <a:off x="4644008" y="3789040"/>
            <a:ext cx="0" cy="129614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Přímá spojnice 8"/>
          <p:cNvCxnSpPr/>
          <p:nvPr/>
        </p:nvCxnSpPr>
        <p:spPr>
          <a:xfrm>
            <a:off x="4644008" y="3789040"/>
            <a:ext cx="28803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Přímá spojnice 10"/>
          <p:cNvCxnSpPr/>
          <p:nvPr/>
        </p:nvCxnSpPr>
        <p:spPr>
          <a:xfrm>
            <a:off x="4644008" y="5085184"/>
            <a:ext cx="26749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6660232" y="3717032"/>
            <a:ext cx="0" cy="136815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14"/>
          <p:cNvCxnSpPr/>
          <p:nvPr/>
        </p:nvCxnSpPr>
        <p:spPr>
          <a:xfrm flipH="1">
            <a:off x="6372200" y="3717032"/>
            <a:ext cx="28803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Přímá spojnice 16"/>
          <p:cNvCxnSpPr/>
          <p:nvPr/>
        </p:nvCxnSpPr>
        <p:spPr>
          <a:xfrm flipH="1">
            <a:off x="6372200" y="5085184"/>
            <a:ext cx="28803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Přímá spojnice se šipkou 3"/>
          <p:cNvCxnSpPr/>
          <p:nvPr/>
        </p:nvCxnSpPr>
        <p:spPr>
          <a:xfrm>
            <a:off x="3491880" y="2060848"/>
            <a:ext cx="14401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Přímá spojnice se šipkou 7"/>
          <p:cNvCxnSpPr/>
          <p:nvPr/>
        </p:nvCxnSpPr>
        <p:spPr>
          <a:xfrm>
            <a:off x="3851920" y="2420888"/>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07230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44625"/>
            <a:ext cx="9108504" cy="2160239"/>
          </a:xfrm>
        </p:spPr>
        <p:txBody>
          <a:bodyPr>
            <a:normAutofit fontScale="70000" lnSpcReduction="20000"/>
          </a:bodyPr>
          <a:lstStyle/>
          <a:p>
            <a:pPr algn="just"/>
            <a:r>
              <a:rPr lang="cs-CZ" i="1" dirty="0"/>
              <a:t> </a:t>
            </a:r>
            <a:r>
              <a:rPr lang="cs-CZ" i="1" dirty="0">
                <a:solidFill>
                  <a:schemeClr val="accent6"/>
                </a:solidFill>
              </a:rPr>
              <a:t>Oxid křemičitý </a:t>
            </a:r>
            <a:r>
              <a:rPr lang="cs-CZ" dirty="0"/>
              <a:t>SiO</a:t>
            </a:r>
            <a:r>
              <a:rPr lang="cs-CZ" baseline="-25000" dirty="0"/>
              <a:t>2</a:t>
            </a:r>
            <a:r>
              <a:rPr lang="cs-CZ" dirty="0"/>
              <a:t> - je znám v mnoha modifikacích, lišících se tvarem krystalů. V přírodě je nejrozšířenější modifikací </a:t>
            </a:r>
            <a:r>
              <a:rPr lang="cs-CZ" b="1" dirty="0"/>
              <a:t>křemen</a:t>
            </a:r>
            <a:r>
              <a:rPr lang="cs-CZ" dirty="0"/>
              <a:t> v drobnokrystalické a znečištěné formě (písek). Častými odrůdami křemene jsou křišťál (bezbarvý), záhněda (hnědý), ametyst (fialový) a citrín (žlutý). Tavením křemene (čistého křemenného písku) při teplotě 1723 °C vzniká homogenní tavenina a jejím ochlazením amorfní látka zvaná křemenné sklo. </a:t>
            </a:r>
          </a:p>
          <a:p>
            <a:pPr marL="0" indent="0" algn="just">
              <a:buNone/>
            </a:pPr>
            <a:r>
              <a:rPr lang="cs-CZ" dirty="0"/>
              <a:t>Křemen je opticky aktivní látkou a poskytuje piezoelektrický jev.</a:t>
            </a:r>
            <a:r>
              <a:rPr lang="cs-CZ" b="1" dirty="0"/>
              <a:t> </a:t>
            </a:r>
          </a:p>
          <a:p>
            <a:endParaRPr lang="cs-CZ" dirty="0"/>
          </a:p>
        </p:txBody>
      </p:sp>
      <p:sp>
        <p:nvSpPr>
          <p:cNvPr id="26" name="TextovéPole 25"/>
          <p:cNvSpPr txBox="1"/>
          <p:nvPr/>
        </p:nvSpPr>
        <p:spPr>
          <a:xfrm>
            <a:off x="107504" y="2132856"/>
            <a:ext cx="6624736" cy="2123658"/>
          </a:xfrm>
          <a:prstGeom prst="rect">
            <a:avLst/>
          </a:prstGeom>
          <a:noFill/>
        </p:spPr>
        <p:txBody>
          <a:bodyPr wrap="square" rtlCol="0">
            <a:spAutoFit/>
          </a:bodyPr>
          <a:lstStyle/>
          <a:p>
            <a:pPr algn="just"/>
            <a:r>
              <a:rPr lang="cs-CZ" sz="2200" dirty="0"/>
              <a:t>Na rozdíl od oxidu uhličitého je velmi tvrdý, v Moshsově stupnici tvrdosti má číslo 7. Tato vlastnost je důsledkem pevných vazeb Si―O  v oxidu křemičitém a polymerní prostorové struktury. Každý atom křemíku je vázán na další čtyři atomy kyslíku  a vzniklé tetraedry (čtyřstěny) jsou spojeny svými vrcholy mezi sebou. </a:t>
            </a:r>
          </a:p>
        </p:txBody>
      </p:sp>
      <p:pic>
        <p:nvPicPr>
          <p:cNvPr id="2071" name="Picture 23" descr="C:\Users\francisko2\Pictures\img54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4509120"/>
            <a:ext cx="2606675" cy="2020887"/>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24" descr="C:\Users\francisko2\Pictures\img542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2171774"/>
            <a:ext cx="2088232" cy="1800200"/>
          </a:xfrm>
          <a:prstGeom prst="rect">
            <a:avLst/>
          </a:prstGeom>
          <a:noFill/>
          <a:extLst>
            <a:ext uri="{909E8E84-426E-40DD-AFC4-6F175D3DCCD1}">
              <a14:hiddenFill xmlns:a14="http://schemas.microsoft.com/office/drawing/2010/main">
                <a:solidFill>
                  <a:srgbClr val="FFFFFF"/>
                </a:solidFill>
              </a14:hiddenFill>
            </a:ext>
          </a:extLst>
        </p:spPr>
      </p:pic>
      <p:sp>
        <p:nvSpPr>
          <p:cNvPr id="27" name="TextovéPole 26"/>
          <p:cNvSpPr txBox="1"/>
          <p:nvPr/>
        </p:nvSpPr>
        <p:spPr>
          <a:xfrm>
            <a:off x="2915816" y="4509120"/>
            <a:ext cx="6048672" cy="2062103"/>
          </a:xfrm>
          <a:prstGeom prst="rect">
            <a:avLst/>
          </a:prstGeom>
          <a:noFill/>
        </p:spPr>
        <p:txBody>
          <a:bodyPr wrap="square" rtlCol="0">
            <a:spAutoFit/>
          </a:bodyPr>
          <a:lstStyle/>
          <a:p>
            <a:pPr algn="just"/>
            <a:r>
              <a:rPr lang="cs-CZ" sz="2200" dirty="0"/>
              <a:t>Chemicky je SiO</a:t>
            </a:r>
            <a:r>
              <a:rPr lang="cs-CZ" sz="2200" baseline="-25000" dirty="0"/>
              <a:t>2 </a:t>
            </a:r>
            <a:r>
              <a:rPr lang="cs-CZ" sz="2200" dirty="0"/>
              <a:t>málo reaktivní. S hydroxidy a uhličitany alkalických kovů při tavení poskytuje křemičitany (sodno-draselné sklo), s kyselinami nereaguje. Výjimkou je kyselina fluorovodíková, čehož se využívá při leptání skla.</a:t>
            </a:r>
          </a:p>
          <a:p>
            <a:endParaRPr lang="cs-CZ" dirty="0"/>
          </a:p>
        </p:txBody>
      </p:sp>
    </p:spTree>
    <p:extLst>
      <p:ext uri="{BB962C8B-B14F-4D97-AF65-F5344CB8AC3E}">
        <p14:creationId xmlns:p14="http://schemas.microsoft.com/office/powerpoint/2010/main" val="35779100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260648"/>
            <a:ext cx="9001000" cy="6480720"/>
          </a:xfrm>
        </p:spPr>
        <p:txBody>
          <a:bodyPr>
            <a:normAutofit fontScale="70000" lnSpcReduction="20000"/>
          </a:bodyPr>
          <a:lstStyle/>
          <a:p>
            <a:pPr algn="just"/>
            <a:r>
              <a:rPr lang="cs-CZ" i="1" dirty="0">
                <a:solidFill>
                  <a:schemeClr val="accent6"/>
                </a:solidFill>
              </a:rPr>
              <a:t>Křemičitany</a:t>
            </a:r>
            <a:r>
              <a:rPr lang="cs-CZ" i="1" dirty="0"/>
              <a:t> </a:t>
            </a:r>
            <a:r>
              <a:rPr lang="cs-CZ" dirty="0"/>
              <a:t>- jsou soli křemičitých kyselin (jednodušších s anionty SiO</a:t>
            </a:r>
            <a:r>
              <a:rPr lang="cs-CZ" baseline="-25000" dirty="0"/>
              <a:t>3</a:t>
            </a:r>
            <a:r>
              <a:rPr lang="cs-CZ" baseline="30000" dirty="0"/>
              <a:t>2-</a:t>
            </a:r>
            <a:r>
              <a:rPr lang="cs-CZ" dirty="0"/>
              <a:t> či SiO</a:t>
            </a:r>
            <a:r>
              <a:rPr lang="cs-CZ" baseline="-25000" dirty="0"/>
              <a:t>4</a:t>
            </a:r>
            <a:r>
              <a:rPr lang="cs-CZ" baseline="30000" dirty="0"/>
              <a:t>4-</a:t>
            </a:r>
            <a:r>
              <a:rPr lang="cs-CZ" dirty="0"/>
              <a:t> i složitějších, polykřemičitých s anionty Si</a:t>
            </a:r>
            <a:r>
              <a:rPr lang="cs-CZ" baseline="-25000" dirty="0"/>
              <a:t>2</a:t>
            </a:r>
            <a:r>
              <a:rPr lang="cs-CZ" dirty="0"/>
              <a:t>O</a:t>
            </a:r>
            <a:r>
              <a:rPr lang="cs-CZ" baseline="-25000" dirty="0"/>
              <a:t>5</a:t>
            </a:r>
            <a:r>
              <a:rPr lang="cs-CZ" baseline="30000" dirty="0"/>
              <a:t>2-</a:t>
            </a:r>
            <a:r>
              <a:rPr lang="cs-CZ" dirty="0"/>
              <a:t>, Si</a:t>
            </a:r>
            <a:r>
              <a:rPr lang="cs-CZ" baseline="-25000" dirty="0"/>
              <a:t>2</a:t>
            </a:r>
            <a:r>
              <a:rPr lang="cs-CZ" dirty="0"/>
              <a:t>O</a:t>
            </a:r>
            <a:r>
              <a:rPr lang="cs-CZ" baseline="-25000" dirty="0"/>
              <a:t>7</a:t>
            </a:r>
            <a:r>
              <a:rPr lang="cs-CZ" baseline="30000" dirty="0"/>
              <a:t>6-</a:t>
            </a:r>
            <a:r>
              <a:rPr lang="cs-CZ" dirty="0"/>
              <a:t>, Si</a:t>
            </a:r>
            <a:r>
              <a:rPr lang="cs-CZ" baseline="-25000" dirty="0"/>
              <a:t>3</a:t>
            </a:r>
            <a:r>
              <a:rPr lang="cs-CZ" dirty="0"/>
              <a:t>O</a:t>
            </a:r>
            <a:r>
              <a:rPr lang="cs-CZ" baseline="-25000" dirty="0"/>
              <a:t>8</a:t>
            </a:r>
            <a:r>
              <a:rPr lang="cs-CZ" baseline="30000" dirty="0"/>
              <a:t>4-</a:t>
            </a:r>
            <a:r>
              <a:rPr lang="cs-CZ" dirty="0"/>
              <a:t>, Si</a:t>
            </a:r>
            <a:r>
              <a:rPr lang="cs-CZ" baseline="-25000" dirty="0"/>
              <a:t>3</a:t>
            </a:r>
            <a:r>
              <a:rPr lang="cs-CZ" dirty="0"/>
              <a:t>O</a:t>
            </a:r>
            <a:r>
              <a:rPr lang="cs-CZ" baseline="-25000" dirty="0"/>
              <a:t>9</a:t>
            </a:r>
            <a:r>
              <a:rPr lang="cs-CZ" baseline="30000" dirty="0"/>
              <a:t>6-</a:t>
            </a:r>
            <a:r>
              <a:rPr lang="cs-CZ" dirty="0"/>
              <a:t> a Si</a:t>
            </a:r>
            <a:r>
              <a:rPr lang="cs-CZ" baseline="-25000" dirty="0"/>
              <a:t>6</a:t>
            </a:r>
            <a:r>
              <a:rPr lang="cs-CZ" dirty="0"/>
              <a:t>O</a:t>
            </a:r>
            <a:r>
              <a:rPr lang="cs-CZ" baseline="-25000" dirty="0"/>
              <a:t>18</a:t>
            </a:r>
            <a:r>
              <a:rPr lang="cs-CZ" baseline="30000" dirty="0"/>
              <a:t>12-</a:t>
            </a:r>
            <a:r>
              <a:rPr lang="cs-CZ" dirty="0"/>
              <a:t>). Ve vodě jsou nerozpustné s výjimkou jednodušších křemičitanů alkalických kovů. </a:t>
            </a:r>
          </a:p>
          <a:p>
            <a:pPr marL="0" indent="0" algn="just">
              <a:buNone/>
            </a:pPr>
            <a:r>
              <a:rPr lang="cs-CZ" dirty="0"/>
              <a:t>Základem všech těchto více nebo méně složitých struktur je čtyřstěn SiO</a:t>
            </a:r>
            <a:r>
              <a:rPr lang="cs-CZ" baseline="-25000" dirty="0"/>
              <a:t>4</a:t>
            </a:r>
            <a:r>
              <a:rPr lang="cs-CZ" dirty="0"/>
              <a:t>, který je přes další atom kyslíku spojen s dalšími čtyřstěny a vytváří tak velmi rozličné a prostorově mnohotvárné útvary. Proto se křemičitany dělí podle způsobů spojování čtyřstěnů SiO</a:t>
            </a:r>
            <a:r>
              <a:rPr lang="cs-CZ" baseline="-25000" dirty="0"/>
              <a:t>4</a:t>
            </a:r>
            <a:r>
              <a:rPr lang="cs-CZ" dirty="0"/>
              <a:t> -  podle struktury řetězce a ne podle složení aniontu. Tak rozlišujeme křemičitany se strukturou ostrůvkovitou, řetězovou, vrstevnatou a trojrozměrnou. </a:t>
            </a:r>
          </a:p>
          <a:p>
            <a:pPr marL="0" indent="0" algn="just">
              <a:buNone/>
            </a:pPr>
            <a:r>
              <a:rPr lang="cs-CZ" dirty="0"/>
              <a:t>Mezi významnější představitelé patří:</a:t>
            </a:r>
          </a:p>
          <a:p>
            <a:pPr algn="just"/>
            <a:r>
              <a:rPr lang="cs-CZ" u="sng" dirty="0"/>
              <a:t>azbesty</a:t>
            </a:r>
            <a:r>
              <a:rPr lang="cs-CZ" dirty="0"/>
              <a:t> - křemičitany s vláknitou strukturou, používané k výrobě tepelně izolačních a ohnivzdorných materiálů,</a:t>
            </a:r>
          </a:p>
          <a:p>
            <a:pPr algn="just"/>
            <a:r>
              <a:rPr lang="cs-CZ" u="sng" dirty="0"/>
              <a:t>slídy, jíly, serpentity a mastek</a:t>
            </a:r>
            <a:r>
              <a:rPr lang="cs-CZ" dirty="0"/>
              <a:t> – křemičitany s vrstevnatou strukturou, mají široké využití v keramickém průmyslu, při výrobě teplotně izolačních materiálů. Patří zde např. kaolinit Al</a:t>
            </a:r>
            <a:r>
              <a:rPr lang="cs-CZ" baseline="-25000" dirty="0"/>
              <a:t>2</a:t>
            </a:r>
            <a:r>
              <a:rPr lang="cs-CZ" dirty="0"/>
              <a:t>Si</a:t>
            </a:r>
            <a:r>
              <a:rPr lang="cs-CZ" baseline="-25000" dirty="0"/>
              <a:t>2</a:t>
            </a:r>
            <a:r>
              <a:rPr lang="cs-CZ" dirty="0"/>
              <a:t>O</a:t>
            </a:r>
            <a:r>
              <a:rPr lang="cs-CZ" baseline="-25000" dirty="0"/>
              <a:t>7</a:t>
            </a:r>
            <a:r>
              <a:rPr lang="cs-CZ" dirty="0"/>
              <a:t>.      2 H</a:t>
            </a:r>
            <a:r>
              <a:rPr lang="cs-CZ" baseline="-25000" dirty="0"/>
              <a:t>2</a:t>
            </a:r>
            <a:r>
              <a:rPr lang="cs-CZ" dirty="0"/>
              <a:t>O, mastek Mg</a:t>
            </a:r>
            <a:r>
              <a:rPr lang="cs-CZ" baseline="-25000" dirty="0"/>
              <a:t>3</a:t>
            </a:r>
            <a:r>
              <a:rPr lang="cs-CZ" dirty="0"/>
              <a:t>(OH)</a:t>
            </a:r>
            <a:r>
              <a:rPr lang="cs-CZ" baseline="-25000" dirty="0"/>
              <a:t>2 </a:t>
            </a:r>
            <a:r>
              <a:rPr lang="cs-CZ" dirty="0"/>
              <a:t>(Si</a:t>
            </a:r>
            <a:r>
              <a:rPr lang="cs-CZ" baseline="-25000" dirty="0"/>
              <a:t>4</a:t>
            </a:r>
            <a:r>
              <a:rPr lang="cs-CZ" dirty="0"/>
              <a:t>O</a:t>
            </a:r>
            <a:r>
              <a:rPr lang="cs-CZ" baseline="-25000" dirty="0"/>
              <a:t>10</a:t>
            </a:r>
            <a:r>
              <a:rPr lang="cs-CZ" dirty="0"/>
              <a:t>), muskovit KAl</a:t>
            </a:r>
            <a:r>
              <a:rPr lang="cs-CZ" baseline="-25000" dirty="0"/>
              <a:t>2</a:t>
            </a:r>
            <a:r>
              <a:rPr lang="cs-CZ" dirty="0"/>
              <a:t>(OH)</a:t>
            </a:r>
            <a:r>
              <a:rPr lang="cs-CZ" baseline="-25000" dirty="0"/>
              <a:t>2</a:t>
            </a:r>
            <a:r>
              <a:rPr lang="cs-CZ" dirty="0"/>
              <a:t>(SiAlO</a:t>
            </a:r>
            <a:r>
              <a:rPr lang="cs-CZ" baseline="-25000" dirty="0"/>
              <a:t>10</a:t>
            </a:r>
            <a:r>
              <a:rPr lang="cs-CZ" dirty="0"/>
              <a:t>),</a:t>
            </a:r>
          </a:p>
          <a:p>
            <a:pPr algn="just"/>
            <a:r>
              <a:rPr lang="cs-CZ" u="sng" dirty="0"/>
              <a:t>živce, zeolity a ultramaríny</a:t>
            </a:r>
            <a:r>
              <a:rPr lang="cs-CZ" dirty="0"/>
              <a:t> – jsou hlinitokřemičitany s trojrozměrnou strukturou. Mezi </a:t>
            </a:r>
            <a:r>
              <a:rPr lang="cs-CZ" i="1" dirty="0">
                <a:solidFill>
                  <a:schemeClr val="accent4">
                    <a:lumMod val="75000"/>
                  </a:schemeClr>
                </a:solidFill>
              </a:rPr>
              <a:t>živce</a:t>
            </a:r>
            <a:r>
              <a:rPr lang="cs-CZ" dirty="0"/>
              <a:t> patří např. ortoklas KAlSi</a:t>
            </a:r>
            <a:r>
              <a:rPr lang="cs-CZ" baseline="-25000" dirty="0"/>
              <a:t>3</a:t>
            </a:r>
            <a:r>
              <a:rPr lang="cs-CZ" dirty="0"/>
              <a:t>O</a:t>
            </a:r>
            <a:r>
              <a:rPr lang="cs-CZ" baseline="-25000" dirty="0"/>
              <a:t>8</a:t>
            </a:r>
            <a:r>
              <a:rPr lang="cs-CZ" dirty="0"/>
              <a:t>, albit NaAlSi</a:t>
            </a:r>
            <a:r>
              <a:rPr lang="cs-CZ" baseline="-25000" dirty="0"/>
              <a:t>3</a:t>
            </a:r>
            <a:r>
              <a:rPr lang="cs-CZ" dirty="0"/>
              <a:t>O</a:t>
            </a:r>
            <a:r>
              <a:rPr lang="cs-CZ" baseline="-25000" dirty="0"/>
              <a:t>8</a:t>
            </a:r>
            <a:r>
              <a:rPr lang="cs-CZ" dirty="0"/>
              <a:t>.              </a:t>
            </a:r>
            <a:r>
              <a:rPr lang="cs-CZ" i="1" dirty="0">
                <a:solidFill>
                  <a:schemeClr val="accent4">
                    <a:lumMod val="75000"/>
                  </a:schemeClr>
                </a:solidFill>
              </a:rPr>
              <a:t>Zeolity</a:t>
            </a:r>
            <a:r>
              <a:rPr lang="cs-CZ" dirty="0"/>
              <a:t> na rozdíl od živců obsahují v krystalové struktuře kationty nebo jiné molekuly, např. vodu, které jsou vázané van der Waalsovými silami. Používají se jako iontoměniče při změkčování vody. </a:t>
            </a:r>
          </a:p>
        </p:txBody>
      </p:sp>
    </p:spTree>
    <p:extLst>
      <p:ext uri="{BB962C8B-B14F-4D97-AF65-F5344CB8AC3E}">
        <p14:creationId xmlns:p14="http://schemas.microsoft.com/office/powerpoint/2010/main" val="39690882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44624"/>
            <a:ext cx="9108504" cy="6552728"/>
          </a:xfrm>
        </p:spPr>
        <p:txBody>
          <a:bodyPr>
            <a:noAutofit/>
          </a:bodyPr>
          <a:lstStyle/>
          <a:p>
            <a:pPr marL="0" indent="0" algn="just">
              <a:buNone/>
            </a:pPr>
            <a:r>
              <a:rPr lang="cs-CZ" sz="2100" dirty="0"/>
              <a:t>Syntetické zeolity se nazývají </a:t>
            </a:r>
            <a:r>
              <a:rPr lang="cs-CZ" sz="2100" i="1" dirty="0">
                <a:solidFill>
                  <a:schemeClr val="accent4">
                    <a:lumMod val="75000"/>
                  </a:schemeClr>
                </a:solidFill>
              </a:rPr>
              <a:t>molekulová síta</a:t>
            </a:r>
            <a:r>
              <a:rPr lang="cs-CZ" sz="2100" dirty="0"/>
              <a:t>. Uplatňují se při sušení a k selektivní adsorbci, k oddělování směsí kapalin nebo plynů apod. </a:t>
            </a:r>
          </a:p>
          <a:p>
            <a:pPr marL="0" indent="0" algn="just">
              <a:buNone/>
            </a:pPr>
            <a:r>
              <a:rPr lang="cs-CZ" sz="2100" i="1" dirty="0">
                <a:solidFill>
                  <a:schemeClr val="accent4">
                    <a:lumMod val="75000"/>
                  </a:schemeClr>
                </a:solidFill>
              </a:rPr>
              <a:t>Ultramaríny</a:t>
            </a:r>
            <a:r>
              <a:rPr lang="cs-CZ" sz="2100" dirty="0"/>
              <a:t> jsou podobné zeolitům, neobsahují vázanou vodu a bývají často výrazně zbarvené (modře nebo zeleně). Používá se jako malířská barva.</a:t>
            </a:r>
          </a:p>
          <a:p>
            <a:pPr marL="0" indent="0" algn="just">
              <a:buNone/>
            </a:pPr>
            <a:r>
              <a:rPr lang="cs-CZ" sz="2100" dirty="0"/>
              <a:t>Křemičitany jsou surovinami sklářského průmyslu, používají se při výrobě cementu a v keramickém průmyslu. V poslední době chemie křemičitanu významně ovlivňuje rozvoj elektroniky (optoelektronika)</a:t>
            </a:r>
          </a:p>
          <a:p>
            <a:pPr marL="0" indent="0" algn="just">
              <a:buNone/>
            </a:pPr>
            <a:r>
              <a:rPr lang="cs-CZ" sz="2100" i="1" dirty="0"/>
              <a:t> </a:t>
            </a:r>
            <a:r>
              <a:rPr lang="cs-CZ" sz="2100" i="1" dirty="0">
                <a:solidFill>
                  <a:schemeClr val="accent4">
                    <a:lumMod val="75000"/>
                  </a:schemeClr>
                </a:solidFill>
              </a:rPr>
              <a:t>Skla</a:t>
            </a:r>
            <a:r>
              <a:rPr lang="cs-CZ" sz="2100" i="1" dirty="0"/>
              <a:t> </a:t>
            </a:r>
            <a:r>
              <a:rPr lang="cs-CZ" sz="2100" dirty="0"/>
              <a:t>- jsou amorfní tuhé taveniny oxidu křemičitého, oxidu alkalického kovu a oxidu kovu alkalických zemin, případně jiných oxidů (hlinitého, boritého, fosforečného apod.), které mají vliv na optické vlastnosti, zbarvení, atd.). Běžné sklo (jednoduše se jedná o jednoduché křemičitany sodno-vápenaté) obsahuje pouze výše uvedené složky a připravuje se tavením sody, vápence a sklářského písku (přidává se skelný střep)</a:t>
            </a:r>
          </a:p>
          <a:p>
            <a:pPr marL="0" indent="0" algn="just">
              <a:buNone/>
            </a:pPr>
            <a:r>
              <a:rPr lang="cs-CZ" sz="2100" dirty="0"/>
              <a:t>             Na</a:t>
            </a:r>
            <a:r>
              <a:rPr lang="cs-CZ" sz="2100" baseline="-25000" dirty="0"/>
              <a:t>2</a:t>
            </a:r>
            <a:r>
              <a:rPr lang="cs-CZ" sz="2100" dirty="0"/>
              <a:t>CO</a:t>
            </a:r>
            <a:r>
              <a:rPr lang="cs-CZ" sz="2100" baseline="-25000" dirty="0"/>
              <a:t>3</a:t>
            </a:r>
            <a:r>
              <a:rPr lang="cs-CZ" sz="2100" dirty="0"/>
              <a:t>    +     CaCO</a:t>
            </a:r>
            <a:r>
              <a:rPr lang="cs-CZ" sz="2100" baseline="-25000" dirty="0"/>
              <a:t>3</a:t>
            </a:r>
            <a:r>
              <a:rPr lang="cs-CZ" sz="2100" dirty="0"/>
              <a:t>    +    6 SiO</a:t>
            </a:r>
            <a:r>
              <a:rPr lang="cs-CZ" sz="2100" baseline="-25000" dirty="0"/>
              <a:t>2</a:t>
            </a:r>
            <a:r>
              <a:rPr lang="cs-CZ" sz="2100" dirty="0"/>
              <a:t>                   Na</a:t>
            </a:r>
            <a:r>
              <a:rPr lang="cs-CZ" sz="2100" baseline="-25000" dirty="0"/>
              <a:t>2</a:t>
            </a:r>
            <a:r>
              <a:rPr lang="cs-CZ" sz="2100" dirty="0"/>
              <a:t>O . CaO . 6 SiO</a:t>
            </a:r>
            <a:r>
              <a:rPr lang="cs-CZ" sz="2100" baseline="-25000" dirty="0"/>
              <a:t>2</a:t>
            </a:r>
            <a:r>
              <a:rPr lang="cs-CZ" sz="2100" dirty="0"/>
              <a:t>    +    2 CO</a:t>
            </a:r>
            <a:r>
              <a:rPr lang="cs-CZ" sz="2100" baseline="-25000" dirty="0"/>
              <a:t>2</a:t>
            </a:r>
            <a:r>
              <a:rPr lang="cs-CZ" sz="2100" dirty="0"/>
              <a:t>  </a:t>
            </a:r>
          </a:p>
          <a:p>
            <a:r>
              <a:rPr lang="cs-CZ" sz="2100" u="sng" dirty="0"/>
              <a:t>Vodní sklo</a:t>
            </a:r>
            <a:r>
              <a:rPr lang="cs-CZ" sz="2100" dirty="0"/>
              <a:t> - koncentrovaný roztok rozpustných křemičitanů sodného a draselného. Používá se k impregnaci papíru a dřeva, jako lepidlo na skleněné a porcelánové předměty a k výrově glazur a emailů.</a:t>
            </a:r>
          </a:p>
          <a:p>
            <a:pPr marL="0" indent="0">
              <a:buNone/>
            </a:pPr>
            <a:endParaRPr lang="cs-CZ" sz="2100" dirty="0"/>
          </a:p>
        </p:txBody>
      </p:sp>
      <p:cxnSp>
        <p:nvCxnSpPr>
          <p:cNvPr id="5" name="Přímá spojnice se šipkou 4"/>
          <p:cNvCxnSpPr/>
          <p:nvPr/>
        </p:nvCxnSpPr>
        <p:spPr>
          <a:xfrm>
            <a:off x="4391039" y="4653136"/>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41614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44624"/>
            <a:ext cx="9001000" cy="6813376"/>
          </a:xfrm>
        </p:spPr>
        <p:txBody>
          <a:bodyPr>
            <a:normAutofit fontScale="62500" lnSpcReduction="20000"/>
          </a:bodyPr>
          <a:lstStyle/>
          <a:p>
            <a:pPr algn="just"/>
            <a:r>
              <a:rPr lang="cs-CZ" sz="3700" u="sng" dirty="0"/>
              <a:t>Sklokeramika</a:t>
            </a:r>
            <a:r>
              <a:rPr lang="cs-CZ" sz="3700" i="1" dirty="0"/>
              <a:t> </a:t>
            </a:r>
            <a:r>
              <a:rPr lang="cs-CZ" sz="3700" dirty="0"/>
              <a:t>– je tvořena převážným podílem jemně krystalických fází vynikající zahřátím na teplotu tvorby zárodků a pak na teplotu jejich růstu – řízená mikrokrystalizace (přidáním drahých kovů, TiO</a:t>
            </a:r>
            <a:r>
              <a:rPr lang="cs-CZ" sz="3700" baseline="-25000" dirty="0"/>
              <a:t>2</a:t>
            </a:r>
            <a:r>
              <a:rPr lang="cs-CZ" sz="3700" dirty="0"/>
              <a:t>, ZrO</a:t>
            </a:r>
            <a:r>
              <a:rPr lang="cs-CZ" sz="3700" baseline="-25000" dirty="0"/>
              <a:t>2</a:t>
            </a:r>
            <a:r>
              <a:rPr lang="cs-CZ" sz="3700" dirty="0"/>
              <a:t> …). Když jsou krystality menší než vlnová délka světla a index lomu skla a krystalitů se jen nepatrně liší pak je sklokeramika průsvitná. Sklokeramika je neporézní, fotoelektrická, mechanicky opracovatelná, fotosenzitivní….</a:t>
            </a:r>
          </a:p>
          <a:p>
            <a:pPr algn="just"/>
            <a:r>
              <a:rPr lang="cs-CZ" sz="3700" u="sng" dirty="0"/>
              <a:t>Skleněná vlákna </a:t>
            </a:r>
            <a:r>
              <a:rPr lang="cs-CZ" sz="3700" dirty="0"/>
              <a:t>– Ø 10 – 25 </a:t>
            </a:r>
            <a:r>
              <a:rPr lang="el-GR" sz="3700" dirty="0"/>
              <a:t>μ</a:t>
            </a:r>
            <a:r>
              <a:rPr lang="cs-CZ" sz="3700" dirty="0"/>
              <a:t>m, křehká ale ohebná a flexibilní.</a:t>
            </a:r>
          </a:p>
          <a:p>
            <a:pPr marL="0" indent="0" algn="just">
              <a:buNone/>
            </a:pPr>
            <a:r>
              <a:rPr lang="cs-CZ" sz="3700" dirty="0"/>
              <a:t>	E – sklo: bezalkalické vápenato-hlinito-borito-křemičitanové sklo pro vyztužování plastů, elektrotechnika</a:t>
            </a:r>
          </a:p>
          <a:p>
            <a:pPr marL="0" indent="0" algn="just">
              <a:buNone/>
            </a:pPr>
            <a:r>
              <a:rPr lang="cs-CZ" sz="3700" dirty="0"/>
              <a:t>	A – sklo: alkalicko- vápenato-borito-silikátové sklo pro nenáročné výrobky</a:t>
            </a:r>
          </a:p>
          <a:p>
            <a:pPr marL="0" indent="0" algn="just">
              <a:buNone/>
            </a:pPr>
            <a:r>
              <a:rPr lang="cs-CZ" sz="3700" dirty="0"/>
              <a:t>	C – sklo: alkalicko-vápenato-borito-křemičitanové sklo s velkou chemickou odolností</a:t>
            </a:r>
          </a:p>
          <a:p>
            <a:pPr marL="0" indent="0" algn="just">
              <a:buNone/>
            </a:pPr>
            <a:r>
              <a:rPr lang="cs-CZ" sz="3700" dirty="0"/>
              <a:t>	D – sklo: pro výrobky s dialektrickými vlastnostmi</a:t>
            </a:r>
          </a:p>
          <a:p>
            <a:pPr marL="0" indent="0" algn="just">
              <a:buNone/>
            </a:pPr>
            <a:r>
              <a:rPr lang="cs-CZ" sz="3700" dirty="0"/>
              <a:t>	R a S - sklo: speciální skla, vysoké mechanické vlastnosti i při vysokých teplotách</a:t>
            </a:r>
          </a:p>
          <a:p>
            <a:pPr marL="0" indent="0" algn="just">
              <a:buNone/>
            </a:pPr>
            <a:r>
              <a:rPr lang="cs-CZ" sz="3700" dirty="0"/>
              <a:t>	AR - sklo, speciální sklo obsahující ZrO</a:t>
            </a:r>
            <a:r>
              <a:rPr lang="cs-CZ" sz="3700" baseline="-25000" dirty="0"/>
              <a:t>2 </a:t>
            </a:r>
            <a:r>
              <a:rPr lang="cs-CZ" sz="3700" dirty="0"/>
              <a:t>s odolností proti zásadám</a:t>
            </a:r>
          </a:p>
          <a:p>
            <a:pPr algn="just"/>
            <a:r>
              <a:rPr lang="cs-CZ" sz="3700" dirty="0"/>
              <a:t>Minerální vlákna - Ø 1 – 30 </a:t>
            </a:r>
            <a:r>
              <a:rPr lang="el-GR" sz="3700" dirty="0"/>
              <a:t>μ</a:t>
            </a:r>
            <a:r>
              <a:rPr lang="cs-CZ" sz="3700" dirty="0"/>
              <a:t>m, l = 1mm – několik dm, 	</a:t>
            </a:r>
          </a:p>
          <a:p>
            <a:pPr marL="0" indent="0" algn="just">
              <a:buNone/>
            </a:pPr>
            <a:r>
              <a:rPr lang="cs-CZ" sz="3700" dirty="0"/>
              <a:t>	*skleněná, * horninová, * strusková, * keramická</a:t>
            </a:r>
          </a:p>
          <a:p>
            <a:pPr marL="0" indent="0" algn="just">
              <a:buNone/>
            </a:pPr>
            <a:endParaRPr lang="cs-CZ" dirty="0"/>
          </a:p>
          <a:p>
            <a:endParaRPr lang="cs-CZ" dirty="0"/>
          </a:p>
        </p:txBody>
      </p:sp>
    </p:spTree>
    <p:extLst>
      <p:ext uri="{BB962C8B-B14F-4D97-AF65-F5344CB8AC3E}">
        <p14:creationId xmlns:p14="http://schemas.microsoft.com/office/powerpoint/2010/main" val="156525281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0"/>
            <a:ext cx="9144000" cy="6741368"/>
          </a:xfrm>
        </p:spPr>
        <p:txBody>
          <a:bodyPr>
            <a:noAutofit/>
          </a:bodyPr>
          <a:lstStyle/>
          <a:p>
            <a:pPr marL="0" indent="0" algn="just">
              <a:buNone/>
            </a:pPr>
            <a:r>
              <a:rPr lang="cs-CZ" sz="2100" i="1" dirty="0">
                <a:solidFill>
                  <a:schemeClr val="accent6"/>
                </a:solidFill>
              </a:rPr>
              <a:t>Karbid křemičitý</a:t>
            </a:r>
            <a:r>
              <a:rPr lang="cs-CZ" sz="2100" dirty="0">
                <a:solidFill>
                  <a:schemeClr val="accent6"/>
                </a:solidFill>
              </a:rPr>
              <a:t> </a:t>
            </a:r>
            <a:r>
              <a:rPr lang="cs-CZ" sz="2100" dirty="0"/>
              <a:t>SiC - se získává redukcí oxidu křemičitého uhlíkem v elektrické peci.            Je kyselinovzdorný a mimořádně tvrdý (tvrdší než korund), pod názvem karborundum je znám jako brusný materiál. Je polovodič odolávající vysokým teplotám.</a:t>
            </a:r>
          </a:p>
          <a:p>
            <a:pPr marL="0" indent="0">
              <a:buNone/>
            </a:pPr>
            <a:r>
              <a:rPr lang="cs-CZ" sz="2100" dirty="0">
                <a:solidFill>
                  <a:srgbClr val="0070C0"/>
                </a:solidFill>
              </a:rPr>
              <a:t>Stavební materiály (Vápno, cement, sádra…):                                                                    </a:t>
            </a:r>
            <a:r>
              <a:rPr lang="cs-CZ" sz="2100" i="1" dirty="0">
                <a:solidFill>
                  <a:schemeClr val="accent6">
                    <a:lumMod val="50000"/>
                  </a:schemeClr>
                </a:solidFill>
              </a:rPr>
              <a:t>Vápno</a:t>
            </a:r>
            <a:r>
              <a:rPr lang="cs-CZ" sz="2100" i="1" dirty="0"/>
              <a:t> </a:t>
            </a:r>
            <a:r>
              <a:rPr lang="cs-CZ" sz="2100" dirty="0"/>
              <a:t>– stavební pojivo, připravuje se pálením vápence:</a:t>
            </a:r>
          </a:p>
          <a:p>
            <a:pPr marL="0" indent="0" algn="ctr">
              <a:buNone/>
            </a:pPr>
            <a:r>
              <a:rPr lang="cs-CZ" sz="2100" dirty="0"/>
              <a:t>           CaCO</a:t>
            </a:r>
            <a:r>
              <a:rPr lang="cs-CZ" sz="2100" baseline="-25000" dirty="0"/>
              <a:t>3</a:t>
            </a:r>
            <a:r>
              <a:rPr lang="cs-CZ" sz="2100" dirty="0"/>
              <a:t>                   CaO + CO</a:t>
            </a:r>
            <a:r>
              <a:rPr lang="cs-CZ" sz="2100" baseline="-25000" dirty="0"/>
              <a:t>2</a:t>
            </a:r>
          </a:p>
          <a:p>
            <a:pPr marL="0" indent="0" algn="just">
              <a:buNone/>
            </a:pPr>
            <a:r>
              <a:rPr lang="cs-CZ" sz="2100" dirty="0"/>
              <a:t>CaCO</a:t>
            </a:r>
            <a:r>
              <a:rPr lang="cs-CZ" sz="2100" baseline="-25000" dirty="0"/>
              <a:t>3</a:t>
            </a:r>
            <a:r>
              <a:rPr lang="cs-CZ" sz="2100" dirty="0"/>
              <a:t>  - uhličitan vápenatý, v přírodě jako kalcit, aragonit, valerit. Ve směsi s MgCO</a:t>
            </a:r>
            <a:r>
              <a:rPr lang="cs-CZ" sz="2100" baseline="-25000" dirty="0"/>
              <a:t>3</a:t>
            </a:r>
            <a:r>
              <a:rPr lang="cs-CZ" sz="2100" dirty="0"/>
              <a:t> je to dolomit CaMg(CO</a:t>
            </a:r>
            <a:r>
              <a:rPr lang="cs-CZ" sz="2100" baseline="-25000" dirty="0"/>
              <a:t>3</a:t>
            </a:r>
            <a:r>
              <a:rPr lang="cs-CZ" sz="2100" dirty="0"/>
              <a:t>)</a:t>
            </a:r>
            <a:r>
              <a:rPr lang="cs-CZ" sz="2100" baseline="-25000" dirty="0"/>
              <a:t>2,</a:t>
            </a:r>
            <a:r>
              <a:rPr lang="cs-CZ" sz="2100" dirty="0"/>
              <a:t>  mramor, travertin, vápenec, křída…</a:t>
            </a:r>
          </a:p>
          <a:p>
            <a:pPr marL="0" indent="0" algn="just">
              <a:buNone/>
            </a:pPr>
            <a:r>
              <a:rPr lang="cs-CZ" sz="2100" dirty="0"/>
              <a:t>Hašené vápno: hydroxid vápenatý – příprava reakcí:                                                  </a:t>
            </a:r>
          </a:p>
          <a:p>
            <a:pPr marL="0" indent="0" algn="just">
              <a:buNone/>
            </a:pPr>
            <a:r>
              <a:rPr lang="cs-CZ" sz="2100" dirty="0"/>
              <a:t>           CaO + H</a:t>
            </a:r>
            <a:r>
              <a:rPr lang="cs-CZ" sz="2100" baseline="-25000" dirty="0"/>
              <a:t>2</a:t>
            </a:r>
            <a:r>
              <a:rPr lang="cs-CZ" sz="2100" dirty="0"/>
              <a:t>O           Ca(OH)</a:t>
            </a:r>
            <a:r>
              <a:rPr lang="cs-CZ" sz="2100" baseline="-25000" dirty="0"/>
              <a:t>2</a:t>
            </a:r>
            <a:r>
              <a:rPr lang="cs-CZ" sz="2100" dirty="0"/>
              <a:t> + 65 kJ.mol</a:t>
            </a:r>
            <a:r>
              <a:rPr lang="cs-CZ" sz="2100" baseline="30000" dirty="0"/>
              <a:t>-1</a:t>
            </a:r>
            <a:r>
              <a:rPr lang="cs-CZ" sz="2100" dirty="0"/>
              <a:t>                                     </a:t>
            </a:r>
          </a:p>
          <a:p>
            <a:pPr marL="0" indent="0" algn="just">
              <a:buNone/>
            </a:pPr>
            <a:r>
              <a:rPr lang="cs-CZ" sz="2100" dirty="0"/>
              <a:t>     Ca(OH)</a:t>
            </a:r>
            <a:r>
              <a:rPr lang="cs-CZ" sz="2100" baseline="-25000" dirty="0"/>
              <a:t>2 </a:t>
            </a:r>
            <a:r>
              <a:rPr lang="cs-CZ" sz="2100" dirty="0"/>
              <a:t>+ CO</a:t>
            </a:r>
            <a:r>
              <a:rPr lang="cs-CZ" sz="2100" baseline="-25000" dirty="0"/>
              <a:t>2</a:t>
            </a:r>
            <a:r>
              <a:rPr lang="cs-CZ" sz="2100" dirty="0"/>
              <a:t>              CaCO</a:t>
            </a:r>
            <a:r>
              <a:rPr lang="cs-CZ" sz="2100" baseline="-25000" dirty="0"/>
              <a:t>3</a:t>
            </a:r>
            <a:r>
              <a:rPr lang="cs-CZ" sz="2100" dirty="0"/>
              <a:t> + H</a:t>
            </a:r>
            <a:r>
              <a:rPr lang="cs-CZ" sz="2100" baseline="-25000" dirty="0"/>
              <a:t>2</a:t>
            </a:r>
            <a:r>
              <a:rPr lang="cs-CZ" sz="2100" dirty="0"/>
              <a:t>O (reakce s CO2 na vzduchu)</a:t>
            </a:r>
          </a:p>
          <a:p>
            <a:pPr marL="0" indent="0">
              <a:buNone/>
            </a:pPr>
            <a:r>
              <a:rPr lang="cs-CZ" sz="2100" dirty="0"/>
              <a:t>          CaC</a:t>
            </a:r>
            <a:r>
              <a:rPr lang="cs-CZ" sz="2100" baseline="-25000" dirty="0"/>
              <a:t>2</a:t>
            </a:r>
            <a:r>
              <a:rPr lang="cs-CZ" sz="2100" dirty="0"/>
              <a:t> + 2H</a:t>
            </a:r>
            <a:r>
              <a:rPr lang="cs-CZ" sz="2100" baseline="-25000" dirty="0"/>
              <a:t>2</a:t>
            </a:r>
            <a:r>
              <a:rPr lang="cs-CZ" sz="2100" dirty="0"/>
              <a:t>O               C</a:t>
            </a:r>
            <a:r>
              <a:rPr lang="cs-CZ" sz="2100" baseline="-25000" dirty="0"/>
              <a:t>2</a:t>
            </a:r>
            <a:r>
              <a:rPr lang="cs-CZ" sz="2100" dirty="0"/>
              <a:t>H</a:t>
            </a:r>
            <a:r>
              <a:rPr lang="cs-CZ" sz="2100" baseline="-25000" dirty="0"/>
              <a:t>2</a:t>
            </a:r>
            <a:r>
              <a:rPr lang="cs-CZ" sz="2100" dirty="0"/>
              <a:t> + Ca(OH)</a:t>
            </a:r>
            <a:r>
              <a:rPr lang="cs-CZ" sz="2100" baseline="-25000" dirty="0"/>
              <a:t>2</a:t>
            </a:r>
            <a:r>
              <a:rPr lang="cs-CZ" sz="2100" dirty="0"/>
              <a:t> (</a:t>
            </a:r>
            <a:r>
              <a:rPr lang="cs-CZ" sz="1800" dirty="0"/>
              <a:t>rozkladná reakce karbidu  vápenatého vodou)</a:t>
            </a:r>
          </a:p>
          <a:p>
            <a:pPr marL="0" indent="0" algn="just">
              <a:buNone/>
            </a:pPr>
            <a:r>
              <a:rPr lang="cs-CZ" sz="2100" dirty="0">
                <a:solidFill>
                  <a:srgbClr val="0070C0"/>
                </a:solidFill>
              </a:rPr>
              <a:t>Konstrukční technická keramika: </a:t>
            </a:r>
            <a:endParaRPr lang="cs-CZ" sz="2100" dirty="0"/>
          </a:p>
          <a:p>
            <a:pPr algn="just"/>
            <a:r>
              <a:rPr lang="cs-CZ" sz="2100" dirty="0"/>
              <a:t>Oxidické materiály (SiO</a:t>
            </a:r>
            <a:r>
              <a:rPr lang="cs-CZ" sz="2100" baseline="-25000" dirty="0"/>
              <a:t>2</a:t>
            </a:r>
            <a:r>
              <a:rPr lang="cs-CZ" sz="2100" dirty="0"/>
              <a:t>, Al</a:t>
            </a:r>
            <a:r>
              <a:rPr lang="cs-CZ" sz="2100" baseline="-25000" dirty="0"/>
              <a:t>2</a:t>
            </a:r>
            <a:r>
              <a:rPr lang="cs-CZ" sz="2100" dirty="0"/>
              <a:t>O</a:t>
            </a:r>
            <a:r>
              <a:rPr lang="cs-CZ" sz="2100" baseline="-25000" dirty="0"/>
              <a:t>3</a:t>
            </a:r>
            <a:r>
              <a:rPr lang="cs-CZ" sz="2100" dirty="0"/>
              <a:t>, ZrO</a:t>
            </a:r>
            <a:r>
              <a:rPr lang="cs-CZ" sz="2100" baseline="-25000" dirty="0"/>
              <a:t>2</a:t>
            </a:r>
            <a:r>
              <a:rPr lang="cs-CZ" sz="2100" dirty="0"/>
              <a:t>, MgO, TiO</a:t>
            </a:r>
            <a:r>
              <a:rPr lang="cs-CZ" sz="2100" baseline="-25000" dirty="0"/>
              <a:t>2</a:t>
            </a:r>
            <a:r>
              <a:rPr lang="cs-CZ" sz="2100" dirty="0"/>
              <a:t>, CaO, směsné materiály – ferity)</a:t>
            </a:r>
          </a:p>
          <a:p>
            <a:pPr algn="just"/>
            <a:r>
              <a:rPr lang="cs-CZ" sz="2100" dirty="0"/>
              <a:t>Neoxidické materiály (boridy, karbidy, nitridy, silicidy, chalkogenidy, hydridy, karbonitridy, slinuté karbidy, interkovy)</a:t>
            </a:r>
          </a:p>
          <a:p>
            <a:pPr algn="just"/>
            <a:endParaRPr lang="cs-CZ" sz="2000" dirty="0"/>
          </a:p>
          <a:p>
            <a:pPr marL="0" indent="0">
              <a:buNone/>
            </a:pPr>
            <a:endParaRPr lang="cs-CZ" sz="2000" dirty="0"/>
          </a:p>
        </p:txBody>
      </p:sp>
      <p:cxnSp>
        <p:nvCxnSpPr>
          <p:cNvPr id="5" name="Přímá spojnice se šipkou 4"/>
          <p:cNvCxnSpPr/>
          <p:nvPr/>
        </p:nvCxnSpPr>
        <p:spPr>
          <a:xfrm>
            <a:off x="4139952" y="2276872"/>
            <a:ext cx="108012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1911732" y="3717032"/>
            <a:ext cx="57606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1979712" y="4149080"/>
            <a:ext cx="7200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2129308" y="4521654"/>
            <a:ext cx="71697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18273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260649"/>
            <a:ext cx="8856984" cy="1872207"/>
          </a:xfrm>
        </p:spPr>
        <p:txBody>
          <a:bodyPr>
            <a:normAutofit fontScale="77500" lnSpcReduction="20000"/>
          </a:bodyPr>
          <a:lstStyle/>
          <a:p>
            <a:pPr marL="0" indent="0" algn="just">
              <a:buNone/>
            </a:pPr>
            <a:r>
              <a:rPr lang="cs-CZ" b="1" dirty="0"/>
              <a:t>Analytické vlastnosti:</a:t>
            </a:r>
            <a:endParaRPr lang="cs-CZ" dirty="0"/>
          </a:p>
          <a:p>
            <a:pPr marL="0" indent="0" algn="just">
              <a:buNone/>
            </a:pPr>
            <a:r>
              <a:rPr lang="cs-CZ" dirty="0"/>
              <a:t>Ve vodě rozpustné křemičitany tvoří bezbarvé roztoky. Přidáním silnější kyseliny (chlorovodíkové, sírové) se vylučuje z roztoku rosolovitá kyselina křemičitá H</a:t>
            </a:r>
            <a:r>
              <a:rPr lang="cs-CZ" baseline="-25000" dirty="0"/>
              <a:t>4</a:t>
            </a:r>
            <a:r>
              <a:rPr lang="cs-CZ" dirty="0"/>
              <a:t>SiO</a:t>
            </a:r>
            <a:r>
              <a:rPr lang="cs-CZ" baseline="-25000" dirty="0"/>
              <a:t>4</a:t>
            </a:r>
            <a:r>
              <a:rPr lang="cs-CZ" dirty="0"/>
              <a:t>. V koncentrovanějších roztocích mění na polykřemičité kyseliny, které tvoří křemičitý gel. </a:t>
            </a:r>
          </a:p>
          <a:p>
            <a:endParaRPr lang="cs-CZ" dirty="0"/>
          </a:p>
        </p:txBody>
      </p:sp>
      <p:pic>
        <p:nvPicPr>
          <p:cNvPr id="4" name="Picture 16" descr="Křem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1957079"/>
            <a:ext cx="2879725"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descr="Křišťá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3388752" y="1957079"/>
            <a:ext cx="2695415" cy="193357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26" descr="File:Amethist quartz.jpe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0340" y="4077072"/>
            <a:ext cx="2693827" cy="20155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4" descr="Achá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251518" y="4005064"/>
            <a:ext cx="2879725" cy="20875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14" descr="796px-Polycrystalline_silicon_rod[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56177" y="3284984"/>
            <a:ext cx="2664296" cy="1951435"/>
          </a:xfrm>
          <a:prstGeom prst="rect">
            <a:avLst/>
          </a:prstGeom>
          <a:noFill/>
          <a:extLst>
            <a:ext uri="{909E8E84-426E-40DD-AFC4-6F175D3DCCD1}">
              <a14:hiddenFill xmlns:a14="http://schemas.microsoft.com/office/drawing/2010/main">
                <a:solidFill>
                  <a:srgbClr val="FFFFFF"/>
                </a:solidFill>
              </a14:hiddenFill>
            </a:ext>
          </a:extLst>
        </p:spPr>
      </p:pic>
      <p:sp>
        <p:nvSpPr>
          <p:cNvPr id="9" name="TextovéPole 8"/>
          <p:cNvSpPr txBox="1"/>
          <p:nvPr/>
        </p:nvSpPr>
        <p:spPr>
          <a:xfrm>
            <a:off x="2123728" y="3429000"/>
            <a:ext cx="936104" cy="369332"/>
          </a:xfrm>
          <a:prstGeom prst="rect">
            <a:avLst/>
          </a:prstGeom>
          <a:noFill/>
        </p:spPr>
        <p:txBody>
          <a:bodyPr wrap="square" rtlCol="0">
            <a:spAutoFit/>
          </a:bodyPr>
          <a:lstStyle/>
          <a:p>
            <a:r>
              <a:rPr lang="cs-CZ" dirty="0">
                <a:solidFill>
                  <a:schemeClr val="bg1"/>
                </a:solidFill>
              </a:rPr>
              <a:t>Křemen</a:t>
            </a:r>
          </a:p>
        </p:txBody>
      </p:sp>
      <p:sp>
        <p:nvSpPr>
          <p:cNvPr id="10" name="TextovéPole 9"/>
          <p:cNvSpPr txBox="1"/>
          <p:nvPr/>
        </p:nvSpPr>
        <p:spPr>
          <a:xfrm>
            <a:off x="5004048" y="3452021"/>
            <a:ext cx="1008112" cy="369332"/>
          </a:xfrm>
          <a:prstGeom prst="rect">
            <a:avLst/>
          </a:prstGeom>
          <a:noFill/>
        </p:spPr>
        <p:txBody>
          <a:bodyPr wrap="square" rtlCol="0">
            <a:spAutoFit/>
          </a:bodyPr>
          <a:lstStyle/>
          <a:p>
            <a:r>
              <a:rPr lang="cs-CZ" dirty="0">
                <a:solidFill>
                  <a:schemeClr val="bg1"/>
                </a:solidFill>
              </a:rPr>
              <a:t>Křišťál</a:t>
            </a:r>
          </a:p>
        </p:txBody>
      </p:sp>
      <p:sp>
        <p:nvSpPr>
          <p:cNvPr id="11" name="TextovéPole 10"/>
          <p:cNvSpPr txBox="1"/>
          <p:nvPr/>
        </p:nvSpPr>
        <p:spPr>
          <a:xfrm>
            <a:off x="5076056" y="5674181"/>
            <a:ext cx="1008111" cy="369332"/>
          </a:xfrm>
          <a:prstGeom prst="rect">
            <a:avLst/>
          </a:prstGeom>
          <a:noFill/>
        </p:spPr>
        <p:txBody>
          <a:bodyPr wrap="square" rtlCol="0">
            <a:spAutoFit/>
          </a:bodyPr>
          <a:lstStyle/>
          <a:p>
            <a:r>
              <a:rPr lang="cs-CZ" dirty="0"/>
              <a:t>Ametyst</a:t>
            </a:r>
          </a:p>
        </p:txBody>
      </p:sp>
      <p:sp>
        <p:nvSpPr>
          <p:cNvPr id="12" name="TextovéPole 11"/>
          <p:cNvSpPr txBox="1"/>
          <p:nvPr/>
        </p:nvSpPr>
        <p:spPr>
          <a:xfrm>
            <a:off x="2339752" y="5589240"/>
            <a:ext cx="720080" cy="369332"/>
          </a:xfrm>
          <a:prstGeom prst="rect">
            <a:avLst/>
          </a:prstGeom>
          <a:noFill/>
        </p:spPr>
        <p:txBody>
          <a:bodyPr wrap="square" rtlCol="0">
            <a:spAutoFit/>
          </a:bodyPr>
          <a:lstStyle/>
          <a:p>
            <a:r>
              <a:rPr lang="cs-CZ" dirty="0"/>
              <a:t>Achát</a:t>
            </a:r>
          </a:p>
        </p:txBody>
      </p:sp>
      <p:sp>
        <p:nvSpPr>
          <p:cNvPr id="13" name="TextovéPole 12"/>
          <p:cNvSpPr txBox="1"/>
          <p:nvPr/>
        </p:nvSpPr>
        <p:spPr>
          <a:xfrm>
            <a:off x="6156177" y="4797152"/>
            <a:ext cx="1440159" cy="369332"/>
          </a:xfrm>
          <a:prstGeom prst="rect">
            <a:avLst/>
          </a:prstGeom>
          <a:noFill/>
        </p:spPr>
        <p:txBody>
          <a:bodyPr wrap="square" rtlCol="0">
            <a:spAutoFit/>
          </a:bodyPr>
          <a:lstStyle/>
          <a:p>
            <a:r>
              <a:rPr lang="cs-CZ" dirty="0"/>
              <a:t>Si je polokov</a:t>
            </a:r>
          </a:p>
        </p:txBody>
      </p:sp>
    </p:spTree>
    <p:extLst>
      <p:ext uri="{BB962C8B-B14F-4D97-AF65-F5344CB8AC3E}">
        <p14:creationId xmlns:p14="http://schemas.microsoft.com/office/powerpoint/2010/main" val="14012286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44624"/>
            <a:ext cx="8856984" cy="1008112"/>
          </a:xfrm>
        </p:spPr>
        <p:txBody>
          <a:bodyPr>
            <a:noAutofit/>
          </a:bodyPr>
          <a:lstStyle/>
          <a:p>
            <a:r>
              <a:rPr lang="cs-CZ" sz="4000" b="1" dirty="0">
                <a:solidFill>
                  <a:schemeClr val="accent2"/>
                </a:solidFill>
              </a:rPr>
              <a:t>Vlákna z oxidu hliníku, boritá, karbidová a nitridová</a:t>
            </a:r>
          </a:p>
        </p:txBody>
      </p:sp>
      <p:sp>
        <p:nvSpPr>
          <p:cNvPr id="3" name="Zástupný symbol pro obsah 2"/>
          <p:cNvSpPr>
            <a:spLocks noGrp="1"/>
          </p:cNvSpPr>
          <p:nvPr>
            <p:ph idx="1"/>
          </p:nvPr>
        </p:nvSpPr>
        <p:spPr>
          <a:xfrm>
            <a:off x="0" y="1772816"/>
            <a:ext cx="8928992" cy="3816425"/>
          </a:xfrm>
        </p:spPr>
        <p:txBody>
          <a:bodyPr>
            <a:normAutofit fontScale="77500" lnSpcReduction="20000"/>
          </a:bodyPr>
          <a:lstStyle/>
          <a:p>
            <a:pPr algn="just"/>
            <a:r>
              <a:rPr lang="cs-CZ" dirty="0"/>
              <a:t>Vlákna z oxidu hliníku – použití jako výztuže v kompozitech a jako izolace při vysokých teplotách. </a:t>
            </a:r>
            <a:r>
              <a:rPr lang="el-GR" dirty="0"/>
              <a:t>ρ</a:t>
            </a:r>
            <a:r>
              <a:rPr lang="cs-CZ" dirty="0"/>
              <a:t> = 3,9 g.cm</a:t>
            </a:r>
            <a:r>
              <a:rPr lang="cs-CZ" baseline="30000" dirty="0"/>
              <a:t>-3</a:t>
            </a:r>
            <a:r>
              <a:rPr lang="cs-CZ" dirty="0"/>
              <a:t>, </a:t>
            </a:r>
            <a:r>
              <a:rPr lang="el-GR" dirty="0"/>
              <a:t>σ</a:t>
            </a:r>
            <a:r>
              <a:rPr lang="cs-CZ" dirty="0"/>
              <a:t> = 1380Nmm</a:t>
            </a:r>
            <a:r>
              <a:rPr lang="cs-CZ" baseline="30000" dirty="0"/>
              <a:t>-2</a:t>
            </a:r>
            <a:r>
              <a:rPr lang="cs-CZ" dirty="0"/>
              <a:t>, E = 380000Nmm</a:t>
            </a:r>
            <a:r>
              <a:rPr lang="cs-CZ" baseline="30000" dirty="0"/>
              <a:t>-2</a:t>
            </a:r>
          </a:p>
          <a:p>
            <a:pPr marL="0" indent="0" algn="just">
              <a:buNone/>
            </a:pPr>
            <a:r>
              <a:rPr lang="cs-CZ" dirty="0"/>
              <a:t>Základní surovinou je </a:t>
            </a:r>
            <a:r>
              <a:rPr lang="el-GR" dirty="0"/>
              <a:t>α</a:t>
            </a:r>
            <a:r>
              <a:rPr lang="cs-CZ" dirty="0"/>
              <a:t>-Al</a:t>
            </a:r>
            <a:r>
              <a:rPr lang="cs-CZ" baseline="-25000" dirty="0"/>
              <a:t>2</a:t>
            </a:r>
            <a:r>
              <a:rPr lang="cs-CZ" dirty="0"/>
              <a:t>O</a:t>
            </a:r>
            <a:r>
              <a:rPr lang="cs-CZ" baseline="-25000" dirty="0"/>
              <a:t>3</a:t>
            </a:r>
            <a:r>
              <a:rPr lang="cs-CZ" dirty="0"/>
              <a:t>. Tavením suroviny a rozstříkáním získáváme vlákna délky i několika cm. Rozfoukatelný roztok se připraví z hlinitých solí za přídavku vysokomolekulárních spřádacích prostředků (polyetylen). Následně se vlákno vyšší teplotou rozloží a jednotlivá vlákna se zpevní vnitřním slinutím.</a:t>
            </a:r>
          </a:p>
          <a:p>
            <a:pPr algn="just"/>
            <a:r>
              <a:rPr lang="cs-CZ" dirty="0"/>
              <a:t>Vlákna boritá, karbidová a nitridová – připravují se chemickou cestou odpařováním a ukládáním příslušného prvku na nosné vlákno (W, C). CVD metoda</a:t>
            </a:r>
          </a:p>
        </p:txBody>
      </p:sp>
    </p:spTree>
    <p:extLst>
      <p:ext uri="{BB962C8B-B14F-4D97-AF65-F5344CB8AC3E}">
        <p14:creationId xmlns:p14="http://schemas.microsoft.com/office/powerpoint/2010/main" val="159481976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44624"/>
            <a:ext cx="8229600" cy="720080"/>
          </a:xfrm>
        </p:spPr>
        <p:txBody>
          <a:bodyPr>
            <a:normAutofit/>
          </a:bodyPr>
          <a:lstStyle/>
          <a:p>
            <a:r>
              <a:rPr lang="cs-CZ" sz="3600" b="1" dirty="0">
                <a:solidFill>
                  <a:srgbClr val="FF0000"/>
                </a:solidFill>
              </a:rPr>
              <a:t>Technické plyny</a:t>
            </a:r>
          </a:p>
        </p:txBody>
      </p:sp>
      <p:sp>
        <p:nvSpPr>
          <p:cNvPr id="3" name="Zástupný symbol pro obsah 2"/>
          <p:cNvSpPr>
            <a:spLocks noGrp="1"/>
          </p:cNvSpPr>
          <p:nvPr>
            <p:ph idx="1"/>
          </p:nvPr>
        </p:nvSpPr>
        <p:spPr>
          <a:xfrm>
            <a:off x="107504" y="908720"/>
            <a:ext cx="8928992" cy="5760640"/>
          </a:xfrm>
        </p:spPr>
        <p:txBody>
          <a:bodyPr>
            <a:normAutofit fontScale="70000" lnSpcReduction="20000"/>
          </a:bodyPr>
          <a:lstStyle/>
          <a:p>
            <a:pPr marL="0" indent="0" algn="ctr">
              <a:buNone/>
            </a:pPr>
            <a:r>
              <a:rPr lang="cs-CZ" sz="4600" b="1" dirty="0">
                <a:solidFill>
                  <a:schemeClr val="tx2"/>
                </a:solidFill>
              </a:rPr>
              <a:t>Dusík</a:t>
            </a:r>
          </a:p>
          <a:p>
            <a:pPr marL="0" indent="0">
              <a:buNone/>
            </a:pPr>
            <a:r>
              <a:rPr lang="cs-CZ" dirty="0"/>
              <a:t>Elektronová konfigurace je  </a:t>
            </a:r>
            <a:r>
              <a:rPr lang="cs-CZ" baseline="-25000" dirty="0"/>
              <a:t>7</a:t>
            </a:r>
            <a:r>
              <a:rPr lang="cs-CZ" dirty="0"/>
              <a:t>N :  /</a:t>
            </a:r>
            <a:r>
              <a:rPr lang="cs-CZ" baseline="-25000" dirty="0"/>
              <a:t>2</a:t>
            </a:r>
            <a:r>
              <a:rPr lang="cs-CZ" dirty="0"/>
              <a:t>He/ 2s</a:t>
            </a:r>
            <a:r>
              <a:rPr lang="cs-CZ" baseline="30000" dirty="0"/>
              <a:t>2</a:t>
            </a:r>
            <a:r>
              <a:rPr lang="cs-CZ" dirty="0"/>
              <a:t> 2p</a:t>
            </a:r>
            <a:r>
              <a:rPr lang="cs-CZ" baseline="30000" dirty="0"/>
              <a:t>3</a:t>
            </a:r>
            <a:r>
              <a:rPr lang="cs-CZ" dirty="0"/>
              <a:t>,                                                     b. t.  = -210 °C, b. v.  = -195,8 °C</a:t>
            </a:r>
          </a:p>
          <a:p>
            <a:pPr marL="0" indent="0">
              <a:buNone/>
            </a:pPr>
            <a:r>
              <a:rPr lang="cs-CZ" b="1" dirty="0"/>
              <a:t>Výskyt</a:t>
            </a:r>
            <a:r>
              <a:rPr lang="cs-CZ" dirty="0"/>
              <a:t>: volný dusík tvoří asi 78,9 obj. % vzduchu, vázaný je v oxidech dusíku, v dusičnanech (např. NaNO</a:t>
            </a:r>
            <a:r>
              <a:rPr lang="cs-CZ" baseline="-25000" dirty="0"/>
              <a:t>3</a:t>
            </a:r>
            <a:r>
              <a:rPr lang="cs-CZ" dirty="0"/>
              <a:t>), amoniaku a dusíkatých organických sloučeninách (zejména bílkoviny). </a:t>
            </a:r>
          </a:p>
          <a:p>
            <a:pPr marL="0" indent="0">
              <a:buNone/>
            </a:pPr>
            <a:r>
              <a:rPr lang="cs-CZ" b="1" dirty="0"/>
              <a:t>Výroba:</a:t>
            </a:r>
            <a:r>
              <a:rPr lang="cs-CZ" dirty="0"/>
              <a:t>  získává se frakční destilací kapalného vzduchu, zbaveného předem prachu, oxidu uhličitého a vlhkosti. Vedle dusíku vzniká ještě kyslík a helium. </a:t>
            </a:r>
            <a:r>
              <a:rPr lang="cs-CZ" u="sng" dirty="0"/>
              <a:t> </a:t>
            </a:r>
            <a:endParaRPr lang="cs-CZ" dirty="0"/>
          </a:p>
          <a:p>
            <a:pPr marL="0" indent="0">
              <a:buNone/>
            </a:pPr>
            <a:r>
              <a:rPr lang="cs-CZ" b="1" dirty="0"/>
              <a:t>Příprava:</a:t>
            </a:r>
            <a:r>
              <a:rPr lang="cs-CZ" dirty="0"/>
              <a:t>  laboratorně lze dusík připravit několika způsoby, např. tepelným rozkladem dusitanu amonného nebo dichromanu amonného</a:t>
            </a:r>
          </a:p>
          <a:p>
            <a:pPr marL="0" indent="0">
              <a:buNone/>
            </a:pPr>
            <a:r>
              <a:rPr lang="cs-CZ" dirty="0"/>
              <a:t>                                      </a:t>
            </a:r>
          </a:p>
          <a:p>
            <a:pPr marL="0" indent="0">
              <a:buNone/>
            </a:pPr>
            <a:r>
              <a:rPr lang="cs-CZ" dirty="0"/>
              <a:t>                                         NH</a:t>
            </a:r>
            <a:r>
              <a:rPr lang="cs-CZ" baseline="-25000" dirty="0"/>
              <a:t>4</a:t>
            </a:r>
            <a:r>
              <a:rPr lang="cs-CZ" dirty="0"/>
              <a:t>NO</a:t>
            </a:r>
            <a:r>
              <a:rPr lang="cs-CZ" baseline="-25000" dirty="0"/>
              <a:t>2</a:t>
            </a:r>
            <a:r>
              <a:rPr lang="cs-CZ" dirty="0"/>
              <a:t>                      N</a:t>
            </a:r>
            <a:r>
              <a:rPr lang="cs-CZ" baseline="-25000" dirty="0"/>
              <a:t>2</a:t>
            </a:r>
            <a:r>
              <a:rPr lang="cs-CZ" dirty="0"/>
              <a:t>    +    2 H</a:t>
            </a:r>
            <a:r>
              <a:rPr lang="cs-CZ" baseline="-25000" dirty="0"/>
              <a:t>2</a:t>
            </a:r>
            <a:r>
              <a:rPr lang="cs-CZ" dirty="0"/>
              <a:t>O</a:t>
            </a:r>
          </a:p>
          <a:p>
            <a:pPr marL="0" indent="0">
              <a:buNone/>
            </a:pPr>
            <a:r>
              <a:rPr lang="cs-CZ" dirty="0"/>
              <a:t>                                  (NH</a:t>
            </a:r>
            <a:r>
              <a:rPr lang="cs-CZ" baseline="-25000" dirty="0"/>
              <a:t>4</a:t>
            </a:r>
            <a:r>
              <a:rPr lang="cs-CZ" dirty="0"/>
              <a:t>)</a:t>
            </a:r>
            <a:r>
              <a:rPr lang="cs-CZ" baseline="-25000" dirty="0"/>
              <a:t>2</a:t>
            </a:r>
            <a:r>
              <a:rPr lang="cs-CZ" dirty="0"/>
              <a:t>Cr</a:t>
            </a:r>
            <a:r>
              <a:rPr lang="cs-CZ" baseline="-25000" dirty="0"/>
              <a:t>2</a:t>
            </a:r>
            <a:r>
              <a:rPr lang="cs-CZ" dirty="0"/>
              <a:t>O</a:t>
            </a:r>
            <a:r>
              <a:rPr lang="cs-CZ" baseline="-25000" dirty="0"/>
              <a:t>7</a:t>
            </a:r>
            <a:r>
              <a:rPr lang="cs-CZ" dirty="0"/>
              <a:t>                       N</a:t>
            </a:r>
            <a:r>
              <a:rPr lang="cs-CZ" baseline="-25000" dirty="0"/>
              <a:t>2</a:t>
            </a:r>
            <a:r>
              <a:rPr lang="cs-CZ" dirty="0"/>
              <a:t>    +    Cr</a:t>
            </a:r>
            <a:r>
              <a:rPr lang="cs-CZ" baseline="-25000" dirty="0"/>
              <a:t>2</a:t>
            </a:r>
            <a:r>
              <a:rPr lang="cs-CZ" dirty="0"/>
              <a:t>O</a:t>
            </a:r>
            <a:r>
              <a:rPr lang="cs-CZ" baseline="-25000" dirty="0"/>
              <a:t>3</a:t>
            </a:r>
            <a:r>
              <a:rPr lang="cs-CZ" dirty="0"/>
              <a:t>    +    4 H</a:t>
            </a:r>
            <a:r>
              <a:rPr lang="cs-CZ" baseline="-25000" dirty="0"/>
              <a:t>2</a:t>
            </a:r>
            <a:r>
              <a:rPr lang="cs-CZ" dirty="0"/>
              <a:t>O           </a:t>
            </a:r>
          </a:p>
          <a:p>
            <a:pPr marL="0" indent="0">
              <a:buNone/>
            </a:pPr>
            <a:r>
              <a:rPr lang="cs-CZ" dirty="0"/>
              <a:t> </a:t>
            </a:r>
          </a:p>
          <a:p>
            <a:pPr marL="0" indent="0">
              <a:buNone/>
            </a:pPr>
            <a:r>
              <a:rPr lang="cs-CZ" b="1" dirty="0"/>
              <a:t>Použití:</a:t>
            </a:r>
            <a:r>
              <a:rPr lang="cs-CZ" dirty="0"/>
              <a:t> výroba amoniaku, kyseliny dusičné, kyanamidu vápenatého (CaCN</a:t>
            </a:r>
            <a:r>
              <a:rPr lang="cs-CZ" baseline="-25000" dirty="0"/>
              <a:t>2</a:t>
            </a:r>
            <a:r>
              <a:rPr lang="cs-CZ" dirty="0"/>
              <a:t>), jako chladící a mrazicí prostředek, k vytváření inertní atmosféry, k nitrací kovů, plnění žárovek apod. </a:t>
            </a:r>
          </a:p>
          <a:p>
            <a:pPr marL="0" indent="0" algn="just">
              <a:buNone/>
            </a:pPr>
            <a:endParaRPr lang="cs-CZ" b="1" dirty="0">
              <a:solidFill>
                <a:schemeClr val="tx2"/>
              </a:solidFill>
            </a:endParaRPr>
          </a:p>
        </p:txBody>
      </p:sp>
      <p:cxnSp>
        <p:nvCxnSpPr>
          <p:cNvPr id="5" name="Přímá spojnice se šipkou 4"/>
          <p:cNvCxnSpPr/>
          <p:nvPr/>
        </p:nvCxnSpPr>
        <p:spPr>
          <a:xfrm>
            <a:off x="3923928" y="4509120"/>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3923928" y="4941168"/>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14839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260648"/>
            <a:ext cx="8856984" cy="6408712"/>
          </a:xfrm>
        </p:spPr>
        <p:txBody>
          <a:bodyPr>
            <a:normAutofit fontScale="70000" lnSpcReduction="20000"/>
          </a:bodyPr>
          <a:lstStyle/>
          <a:p>
            <a:pPr marL="0" indent="0" algn="just">
              <a:buNone/>
            </a:pPr>
            <a:r>
              <a:rPr lang="cs-CZ" b="1" dirty="0"/>
              <a:t>Vlastnosti dusíku:</a:t>
            </a:r>
            <a:r>
              <a:rPr lang="cs-CZ" dirty="0"/>
              <a:t> molekula je tvořena dvěma atomy dusíku, které jsou vázány mezi sebou trojnou vazbou (N ≡ N). Vazba je tvořena elektrony 2p orbitalů obou atomů.  Vysoká energie této vazby (946 kJ.mol</a:t>
            </a:r>
            <a:r>
              <a:rPr lang="cs-CZ" baseline="30000" dirty="0"/>
              <a:t>-1</a:t>
            </a:r>
            <a:r>
              <a:rPr lang="cs-CZ" dirty="0"/>
              <a:t>) způsobuje velkou pevnost a stabilitu molekuly dusíku, a malou reaktivitu dusíku. Volný dusík reaguje zpravidla až za vyšší teploty, resp. za přítomnosti katalyzátorů. Výjimku tvoří kovy Li, Mg a Ca, které reagují s dusíkem už při normálních teplotách za vzniku nitridů. Štěpení trojné vazby probíhá elektrickým výbojem. Vzniklý atomární dusík je velmi reaktivní.</a:t>
            </a:r>
          </a:p>
          <a:p>
            <a:pPr marL="0" indent="0" algn="ctr">
              <a:buNone/>
            </a:pPr>
            <a:r>
              <a:rPr lang="cs-CZ" b="1" dirty="0">
                <a:solidFill>
                  <a:schemeClr val="tx2"/>
                </a:solidFill>
              </a:rPr>
              <a:t>Sloučeniny dusíku  </a:t>
            </a:r>
            <a:endParaRPr lang="cs-CZ" dirty="0">
              <a:solidFill>
                <a:schemeClr val="tx2"/>
              </a:solidFill>
            </a:endParaRPr>
          </a:p>
          <a:p>
            <a:pPr marL="0" indent="0" algn="just">
              <a:buNone/>
            </a:pPr>
            <a:r>
              <a:rPr lang="cs-CZ" b="1" i="1" dirty="0"/>
              <a:t>Amoniak</a:t>
            </a:r>
            <a:r>
              <a:rPr lang="cs-CZ" i="1" dirty="0"/>
              <a:t> </a:t>
            </a:r>
            <a:r>
              <a:rPr lang="cs-CZ" dirty="0"/>
              <a:t>NH</a:t>
            </a:r>
            <a:r>
              <a:rPr lang="cs-CZ" baseline="-25000" dirty="0"/>
              <a:t>3</a:t>
            </a:r>
            <a:r>
              <a:rPr lang="cs-CZ" dirty="0"/>
              <a:t> - bezbarvý plyn charakteristického štiplavého zápachu, snadno zkapalnitelný. Poměrně vysoký bod varu (-33,4 °C) je dán schopnosti amoniaku vytvářet mezi molekulami vodíkové můstky. Tvorba těchto můstků s molekulami vody podmiňuje rovněž snadnou a velmi dobrou rozpustnost amoniaku ve vodě už za normální teploty (při 20 °C asi 700 dm</a:t>
            </a:r>
            <a:r>
              <a:rPr lang="cs-CZ" baseline="30000" dirty="0"/>
              <a:t>3</a:t>
            </a:r>
            <a:r>
              <a:rPr lang="cs-CZ" dirty="0"/>
              <a:t> amoniaku v 1 dm</a:t>
            </a:r>
            <a:r>
              <a:rPr lang="cs-CZ" baseline="30000" dirty="0"/>
              <a:t>3</a:t>
            </a:r>
            <a:r>
              <a:rPr lang="cs-CZ" dirty="0"/>
              <a:t> vody). </a:t>
            </a:r>
          </a:p>
          <a:p>
            <a:pPr marL="0" indent="0" algn="just">
              <a:buNone/>
            </a:pPr>
            <a:r>
              <a:rPr lang="cs-CZ" dirty="0"/>
              <a:t>Molekula amoniaku má tvar trojboké pyramidy s atomem dusíku ve vrcholu (dusík je v hybridním stavu sp</a:t>
            </a:r>
            <a:r>
              <a:rPr lang="cs-CZ" baseline="30000" dirty="0"/>
              <a:t>3</a:t>
            </a:r>
            <a:r>
              <a:rPr lang="cs-CZ" dirty="0"/>
              <a:t> s volným elektronovým párem, který způsobuje zmenšení ideálního středového vazebného úhlu v pravidelném čtyřstěnu). Vazebný úhel HNH je proto 107,3 °.</a:t>
            </a:r>
            <a:r>
              <a:rPr lang="cs-CZ" u="sng" dirty="0"/>
              <a:t>                    </a:t>
            </a:r>
            <a:endParaRPr lang="cs-CZ" dirty="0"/>
          </a:p>
          <a:p>
            <a:pPr marL="0" indent="0" algn="just">
              <a:buNone/>
            </a:pPr>
            <a:endParaRPr lang="cs-CZ" dirty="0"/>
          </a:p>
        </p:txBody>
      </p:sp>
      <p:pic>
        <p:nvPicPr>
          <p:cNvPr id="3074" name="Picture 2" descr="C:\Users\francisko2\Pictures\img5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5419725"/>
            <a:ext cx="2736304" cy="1321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0083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16632"/>
            <a:ext cx="8856984" cy="6552728"/>
          </a:xfrm>
        </p:spPr>
        <p:txBody>
          <a:bodyPr>
            <a:normAutofit fontScale="70000" lnSpcReduction="20000"/>
          </a:bodyPr>
          <a:lstStyle/>
          <a:p>
            <a:pPr marL="0" indent="0" algn="just">
              <a:buNone/>
            </a:pPr>
            <a:r>
              <a:rPr lang="cs-CZ" dirty="0"/>
              <a:t>Amoniak se vyrábí Haber-Boschovou syntézou</a:t>
            </a:r>
          </a:p>
          <a:p>
            <a:pPr marL="0" indent="0" algn="just">
              <a:buNone/>
            </a:pPr>
            <a:r>
              <a:rPr lang="cs-CZ" dirty="0"/>
              <a:t>              N</a:t>
            </a:r>
            <a:r>
              <a:rPr lang="cs-CZ" baseline="-25000" dirty="0"/>
              <a:t>2</a:t>
            </a:r>
            <a:r>
              <a:rPr lang="cs-CZ" dirty="0"/>
              <a:t> (g)    +    3 H</a:t>
            </a:r>
            <a:r>
              <a:rPr lang="cs-CZ" baseline="-25000" dirty="0"/>
              <a:t>2</a:t>
            </a:r>
            <a:r>
              <a:rPr lang="cs-CZ" dirty="0"/>
              <a:t> (g)                       2 NH</a:t>
            </a:r>
            <a:r>
              <a:rPr lang="cs-CZ" baseline="-25000" dirty="0"/>
              <a:t>3</a:t>
            </a:r>
            <a:r>
              <a:rPr lang="cs-CZ" dirty="0"/>
              <a:t> (g) ;           H°</a:t>
            </a:r>
            <a:r>
              <a:rPr lang="cs-CZ" baseline="-25000" dirty="0"/>
              <a:t>298 </a:t>
            </a:r>
            <a:r>
              <a:rPr lang="cs-CZ" dirty="0"/>
              <a:t>= -92,4 kJ.mol</a:t>
            </a:r>
            <a:r>
              <a:rPr lang="cs-CZ" baseline="30000" dirty="0"/>
              <a:t>-1</a:t>
            </a:r>
          </a:p>
          <a:p>
            <a:pPr marL="0" indent="0" algn="just">
              <a:buNone/>
            </a:pPr>
            <a:endParaRPr lang="cs-CZ" dirty="0"/>
          </a:p>
          <a:p>
            <a:pPr marL="0" indent="0" algn="just">
              <a:buNone/>
            </a:pPr>
            <a:r>
              <a:rPr lang="cs-CZ" dirty="0"/>
              <a:t>Jiný technicky významný způsob získávání amoniaku je v jeho izolací z tzv. čpavkových vod, které jsou odpadním produktem při zpracování uhlí v plynárnách a koksovnách. Podstatná část amoniaku se z těchto vod vypudí varem (volný amoniak a amoniak vázaný v solích slabých kyselin). Amoniak se ze solí silných kyselin uvolní varem s vápenným mlékem. </a:t>
            </a:r>
          </a:p>
          <a:p>
            <a:pPr marL="0" indent="0" algn="just">
              <a:buNone/>
            </a:pPr>
            <a:r>
              <a:rPr lang="cs-CZ" dirty="0"/>
              <a:t>Pro laboratorní způsob přípravy je nejvýhodnější tepelný rozklad čpavku     (25 %-ní vodný roztok amoniaku)</a:t>
            </a:r>
          </a:p>
          <a:p>
            <a:pPr marL="0" indent="0" algn="just">
              <a:buNone/>
            </a:pPr>
            <a:r>
              <a:rPr lang="cs-CZ" dirty="0"/>
              <a:t>                             NH</a:t>
            </a:r>
            <a:r>
              <a:rPr lang="cs-CZ" baseline="-25000" dirty="0"/>
              <a:t>4</a:t>
            </a:r>
            <a:r>
              <a:rPr lang="cs-CZ" dirty="0"/>
              <a:t>OH         ° C              NH</a:t>
            </a:r>
            <a:r>
              <a:rPr lang="cs-CZ" baseline="-25000" dirty="0"/>
              <a:t>3</a:t>
            </a:r>
            <a:r>
              <a:rPr lang="cs-CZ" dirty="0"/>
              <a:t>     +     2 H</a:t>
            </a:r>
            <a:r>
              <a:rPr lang="cs-CZ" baseline="-25000" dirty="0"/>
              <a:t>2</a:t>
            </a:r>
            <a:r>
              <a:rPr lang="cs-CZ" dirty="0"/>
              <a:t>O</a:t>
            </a:r>
          </a:p>
          <a:p>
            <a:pPr marL="0" indent="0" algn="just">
              <a:buNone/>
            </a:pPr>
            <a:r>
              <a:rPr lang="cs-CZ" dirty="0"/>
              <a:t>nebo reakci amonných solí s hydroxidy alkalických kovů, např.</a:t>
            </a:r>
          </a:p>
          <a:p>
            <a:pPr marL="0" indent="0" algn="just">
              <a:buNone/>
            </a:pPr>
            <a:r>
              <a:rPr lang="cs-CZ" dirty="0"/>
              <a:t> </a:t>
            </a:r>
          </a:p>
          <a:p>
            <a:pPr marL="0" indent="0" algn="just">
              <a:buNone/>
            </a:pPr>
            <a:r>
              <a:rPr lang="cs-CZ" dirty="0"/>
              <a:t>                             NH</a:t>
            </a:r>
            <a:r>
              <a:rPr lang="cs-CZ" baseline="-25000" dirty="0"/>
              <a:t>4</a:t>
            </a:r>
            <a:r>
              <a:rPr lang="cs-CZ" dirty="0"/>
              <a:t>Cl    +    NaOH                    NH</a:t>
            </a:r>
            <a:r>
              <a:rPr lang="cs-CZ" baseline="-25000" dirty="0"/>
              <a:t>3</a:t>
            </a:r>
            <a:r>
              <a:rPr lang="cs-CZ" dirty="0"/>
              <a:t>    +    NaCl    +     H</a:t>
            </a:r>
            <a:r>
              <a:rPr lang="cs-CZ" baseline="-25000" dirty="0"/>
              <a:t>2</a:t>
            </a:r>
            <a:r>
              <a:rPr lang="cs-CZ" dirty="0"/>
              <a:t>O </a:t>
            </a:r>
          </a:p>
          <a:p>
            <a:pPr marL="0" indent="0" algn="just">
              <a:buNone/>
            </a:pPr>
            <a:r>
              <a:rPr lang="cs-CZ" dirty="0"/>
              <a:t> </a:t>
            </a:r>
          </a:p>
          <a:p>
            <a:pPr marL="0" indent="0" algn="just">
              <a:buNone/>
            </a:pPr>
            <a:r>
              <a:rPr lang="cs-CZ" dirty="0"/>
              <a:t>Amoniak má rozsáhlé použití. Slouží k výrobě kyseliny dusičné, průmyslových dusíkatých hnojiv, při výrobě uhličitanu sodného (Solvayova metoda), jako náplň do chladicích zařízení a na výrobu čpavku. Pro vysoký obsah dusíku (82 %) se používá kapalný amoniak jako hnojivo. </a:t>
            </a:r>
          </a:p>
          <a:p>
            <a:pPr marL="0" indent="0" algn="just">
              <a:buNone/>
            </a:pPr>
            <a:endParaRPr lang="cs-CZ" dirty="0"/>
          </a:p>
        </p:txBody>
      </p:sp>
      <p:cxnSp>
        <p:nvCxnSpPr>
          <p:cNvPr id="5" name="Přímá spojnice se šipkou 4"/>
          <p:cNvCxnSpPr/>
          <p:nvPr/>
        </p:nvCxnSpPr>
        <p:spPr>
          <a:xfrm>
            <a:off x="3491880" y="620688"/>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3131840" y="3281823"/>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4211960" y="4365104"/>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114104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260648"/>
            <a:ext cx="8928992" cy="6264696"/>
          </a:xfrm>
        </p:spPr>
        <p:txBody>
          <a:bodyPr>
            <a:normAutofit fontScale="70000" lnSpcReduction="20000"/>
          </a:bodyPr>
          <a:lstStyle/>
          <a:p>
            <a:pPr marL="0" indent="0" algn="ctr">
              <a:buNone/>
            </a:pPr>
            <a:r>
              <a:rPr lang="cs-CZ" b="1" dirty="0">
                <a:solidFill>
                  <a:schemeClr val="tx2"/>
                </a:solidFill>
              </a:rPr>
              <a:t>Sloučeniny dusíku– přehled a použití:</a:t>
            </a:r>
            <a:endParaRPr lang="cs-CZ" dirty="0">
              <a:solidFill>
                <a:schemeClr val="tx2"/>
              </a:solidFill>
            </a:endParaRPr>
          </a:p>
          <a:p>
            <a:pPr marL="0" indent="0" algn="just">
              <a:buNone/>
            </a:pPr>
            <a:r>
              <a:rPr lang="cs-CZ" b="1" i="1" u="sng" dirty="0"/>
              <a:t>Amonné soli</a:t>
            </a:r>
            <a:r>
              <a:rPr lang="cs-CZ" dirty="0"/>
              <a:t> - jsou tuhé krystalické látky, obsahující amonný kation a anion kyseliny. Ve vodě jsou dobře rozpustné a úplně disociované; málo rozpustné jsou některé komplexní soli, např. hexachloroplatičitan a hexanitroplatičitan amonný. Mezi významnější soli patří:</a:t>
            </a:r>
          </a:p>
          <a:p>
            <a:pPr marL="0" indent="0" algn="just">
              <a:buNone/>
            </a:pPr>
            <a:r>
              <a:rPr lang="cs-CZ" i="1" dirty="0"/>
              <a:t> </a:t>
            </a:r>
            <a:r>
              <a:rPr lang="cs-CZ" i="1" dirty="0">
                <a:solidFill>
                  <a:srgbClr val="00B050"/>
                </a:solidFill>
              </a:rPr>
              <a:t>Chlorid amonný</a:t>
            </a:r>
            <a:r>
              <a:rPr lang="cs-CZ" dirty="0">
                <a:solidFill>
                  <a:srgbClr val="00B050"/>
                </a:solidFill>
              </a:rPr>
              <a:t> </a:t>
            </a:r>
            <a:r>
              <a:rPr lang="cs-CZ" dirty="0"/>
              <a:t>čili salmiak NH</a:t>
            </a:r>
            <a:r>
              <a:rPr lang="cs-CZ" baseline="-25000" dirty="0"/>
              <a:t>4</a:t>
            </a:r>
            <a:r>
              <a:rPr lang="cs-CZ" dirty="0"/>
              <a:t>Cl - se používá při letování k odmašťování povrchu kovů, jako elektrolyt v Leclancheových a suchých galvanických článcích. Teplem se rozkládá na amoniak a chlorovodík. Podléhá sublimaci.</a:t>
            </a:r>
          </a:p>
          <a:p>
            <a:pPr marL="0" indent="0" algn="just">
              <a:buNone/>
            </a:pPr>
            <a:r>
              <a:rPr lang="cs-CZ" i="1" dirty="0"/>
              <a:t> </a:t>
            </a:r>
            <a:r>
              <a:rPr lang="cs-CZ" i="1" dirty="0">
                <a:solidFill>
                  <a:srgbClr val="00B050"/>
                </a:solidFill>
              </a:rPr>
              <a:t>Síran amonný</a:t>
            </a:r>
            <a:r>
              <a:rPr lang="cs-CZ" dirty="0">
                <a:solidFill>
                  <a:srgbClr val="00B050"/>
                </a:solidFill>
              </a:rPr>
              <a:t> </a:t>
            </a:r>
            <a:r>
              <a:rPr lang="cs-CZ" dirty="0"/>
              <a:t>(NH</a:t>
            </a:r>
            <a:r>
              <a:rPr lang="cs-CZ" baseline="-25000" dirty="0"/>
              <a:t>4</a:t>
            </a:r>
            <a:r>
              <a:rPr lang="cs-CZ" dirty="0"/>
              <a:t>)</a:t>
            </a:r>
            <a:r>
              <a:rPr lang="cs-CZ" baseline="-25000" dirty="0"/>
              <a:t>2</a:t>
            </a:r>
            <a:r>
              <a:rPr lang="cs-CZ" dirty="0"/>
              <a:t>SO</a:t>
            </a:r>
            <a:r>
              <a:rPr lang="cs-CZ" baseline="-25000" dirty="0"/>
              <a:t>4</a:t>
            </a:r>
            <a:r>
              <a:rPr lang="cs-CZ" dirty="0"/>
              <a:t> - se používá jako dusíkaté průmyslové hnojivo. zahříváním se uvolňuje amoniak.</a:t>
            </a:r>
          </a:p>
          <a:p>
            <a:pPr marL="0" indent="0" algn="just">
              <a:buNone/>
            </a:pPr>
            <a:r>
              <a:rPr lang="cs-CZ" i="1" dirty="0"/>
              <a:t> </a:t>
            </a:r>
            <a:r>
              <a:rPr lang="cs-CZ" i="1" dirty="0">
                <a:solidFill>
                  <a:srgbClr val="00B050"/>
                </a:solidFill>
              </a:rPr>
              <a:t>Dusičnan amonný</a:t>
            </a:r>
            <a:r>
              <a:rPr lang="cs-CZ" dirty="0">
                <a:solidFill>
                  <a:srgbClr val="00B050"/>
                </a:solidFill>
              </a:rPr>
              <a:t> </a:t>
            </a:r>
            <a:r>
              <a:rPr lang="cs-CZ" dirty="0"/>
              <a:t>NH</a:t>
            </a:r>
            <a:r>
              <a:rPr lang="cs-CZ" baseline="-25000" dirty="0"/>
              <a:t>4</a:t>
            </a:r>
            <a:r>
              <a:rPr lang="cs-CZ" dirty="0"/>
              <a:t>NO</a:t>
            </a:r>
            <a:r>
              <a:rPr lang="cs-CZ" baseline="-25000" dirty="0"/>
              <a:t>3</a:t>
            </a:r>
            <a:r>
              <a:rPr lang="cs-CZ" dirty="0"/>
              <a:t> - používá se dále na výrobu bezpečnostních výbušnin (hliníkový amonal) a průmyslového hnojiva ledku vápenato-amonného. </a:t>
            </a:r>
          </a:p>
          <a:p>
            <a:pPr marL="0" indent="0" algn="just">
              <a:buNone/>
            </a:pPr>
            <a:r>
              <a:rPr lang="cs-CZ" i="1" dirty="0"/>
              <a:t> </a:t>
            </a:r>
            <a:r>
              <a:rPr lang="cs-CZ" i="1" dirty="0">
                <a:solidFill>
                  <a:srgbClr val="00B050"/>
                </a:solidFill>
              </a:rPr>
              <a:t>Sulfidy amonné</a:t>
            </a:r>
            <a:r>
              <a:rPr lang="cs-CZ" dirty="0">
                <a:solidFill>
                  <a:srgbClr val="00B050"/>
                </a:solidFill>
              </a:rPr>
              <a:t> </a:t>
            </a:r>
            <a:r>
              <a:rPr lang="cs-CZ" dirty="0"/>
              <a:t>NH</a:t>
            </a:r>
            <a:r>
              <a:rPr lang="cs-CZ" baseline="-25000" dirty="0"/>
              <a:t>4</a:t>
            </a:r>
            <a:r>
              <a:rPr lang="cs-CZ" dirty="0"/>
              <a:t>HS a (NH</a:t>
            </a:r>
            <a:r>
              <a:rPr lang="cs-CZ" baseline="-25000" dirty="0"/>
              <a:t>4</a:t>
            </a:r>
            <a:r>
              <a:rPr lang="cs-CZ" dirty="0"/>
              <a:t>)</a:t>
            </a:r>
            <a:r>
              <a:rPr lang="cs-CZ" baseline="-25000" dirty="0"/>
              <a:t>2</a:t>
            </a:r>
            <a:r>
              <a:rPr lang="cs-CZ" dirty="0"/>
              <a:t>S - ve vodě tvoří bezbarvé roztoky, které se na vzduchu oxidují na tzv. žlutý sulfid amonný, obsahující polysulfidy (NH</a:t>
            </a:r>
            <a:r>
              <a:rPr lang="cs-CZ" baseline="-25000" dirty="0"/>
              <a:t>4</a:t>
            </a:r>
            <a:r>
              <a:rPr lang="cs-CZ" dirty="0"/>
              <a:t>)S</a:t>
            </a:r>
            <a:r>
              <a:rPr lang="cs-CZ" baseline="-25000" dirty="0"/>
              <a:t>x</a:t>
            </a:r>
            <a:r>
              <a:rPr lang="cs-CZ" dirty="0"/>
              <a:t>, kde x je 2 až 7. Roztoky sulfidů se používají jako činidlo v kvalitativní analýze. (NH</a:t>
            </a:r>
            <a:r>
              <a:rPr lang="cs-CZ" baseline="-25000" dirty="0"/>
              <a:t>4</a:t>
            </a:r>
            <a:r>
              <a:rPr lang="cs-CZ" dirty="0"/>
              <a:t>)</a:t>
            </a:r>
            <a:r>
              <a:rPr lang="cs-CZ" baseline="-25000" dirty="0"/>
              <a:t>2</a:t>
            </a:r>
            <a:r>
              <a:rPr lang="cs-CZ" dirty="0"/>
              <a:t>S vzniká přímou syntézou při teplotě asi -18°C.</a:t>
            </a:r>
          </a:p>
          <a:p>
            <a:pPr marL="0" indent="0" algn="just">
              <a:buNone/>
            </a:pPr>
            <a:r>
              <a:rPr lang="cs-CZ" dirty="0"/>
              <a:t>(NH</a:t>
            </a:r>
            <a:r>
              <a:rPr lang="cs-CZ" baseline="-25000" dirty="0"/>
              <a:t>4</a:t>
            </a:r>
            <a:r>
              <a:rPr lang="cs-CZ" dirty="0"/>
              <a:t>)</a:t>
            </a:r>
            <a:r>
              <a:rPr lang="cs-CZ" baseline="-25000" dirty="0"/>
              <a:t>2</a:t>
            </a:r>
            <a:r>
              <a:rPr lang="cs-CZ" dirty="0"/>
              <a:t>CO</a:t>
            </a:r>
            <a:r>
              <a:rPr lang="cs-CZ" baseline="-25000" dirty="0"/>
              <a:t>3</a:t>
            </a:r>
            <a:r>
              <a:rPr lang="cs-CZ" dirty="0"/>
              <a:t> (uhličitan amonný) - je nestálý, na vzduchu odštěpuje amoniak a mění se na NH</a:t>
            </a:r>
            <a:r>
              <a:rPr lang="cs-CZ" baseline="-25000" dirty="0"/>
              <a:t>4</a:t>
            </a:r>
            <a:r>
              <a:rPr lang="cs-CZ" dirty="0"/>
              <a:t>HCO</a:t>
            </a:r>
            <a:r>
              <a:rPr lang="cs-CZ" baseline="-25000" dirty="0"/>
              <a:t>3</a:t>
            </a:r>
            <a:r>
              <a:rPr lang="cs-CZ" dirty="0"/>
              <a:t>.</a:t>
            </a:r>
          </a:p>
          <a:p>
            <a:pPr marL="0" indent="0" algn="just">
              <a:buNone/>
            </a:pPr>
            <a:r>
              <a:rPr lang="cs-CZ" dirty="0"/>
              <a:t>  </a:t>
            </a:r>
            <a:r>
              <a:rPr lang="cs-CZ" i="1" dirty="0">
                <a:solidFill>
                  <a:srgbClr val="00B050"/>
                </a:solidFill>
              </a:rPr>
              <a:t>Hydrogenuhličitan amonný</a:t>
            </a:r>
            <a:r>
              <a:rPr lang="cs-CZ" dirty="0">
                <a:solidFill>
                  <a:srgbClr val="00B050"/>
                </a:solidFill>
              </a:rPr>
              <a:t> </a:t>
            </a:r>
            <a:r>
              <a:rPr lang="cs-CZ" dirty="0"/>
              <a:t>NH</a:t>
            </a:r>
            <a:r>
              <a:rPr lang="cs-CZ" baseline="-25000" dirty="0"/>
              <a:t>4</a:t>
            </a:r>
            <a:r>
              <a:rPr lang="cs-CZ" dirty="0"/>
              <a:t>HCO</a:t>
            </a:r>
            <a:r>
              <a:rPr lang="cs-CZ" baseline="-25000" dirty="0"/>
              <a:t>3</a:t>
            </a:r>
            <a:r>
              <a:rPr lang="cs-CZ" dirty="0"/>
              <a:t> se při vyšší teplotě rozkládá úplně na amoniak, vodu a oxid uhličitý. Používá se mj. jako složka prášku do pečiva.</a:t>
            </a:r>
          </a:p>
          <a:p>
            <a:endParaRPr lang="cs-CZ" dirty="0"/>
          </a:p>
        </p:txBody>
      </p:sp>
    </p:spTree>
    <p:extLst>
      <p:ext uri="{BB962C8B-B14F-4D97-AF65-F5344CB8AC3E}">
        <p14:creationId xmlns:p14="http://schemas.microsoft.com/office/powerpoint/2010/main" val="13761562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44624"/>
            <a:ext cx="9001000" cy="6813376"/>
          </a:xfrm>
        </p:spPr>
        <p:txBody>
          <a:bodyPr>
            <a:normAutofit fontScale="70000" lnSpcReduction="20000"/>
          </a:bodyPr>
          <a:lstStyle/>
          <a:p>
            <a:pPr marL="0" indent="0" algn="just">
              <a:buNone/>
            </a:pPr>
            <a:r>
              <a:rPr lang="cs-CZ" i="1" dirty="0">
                <a:solidFill>
                  <a:srgbClr val="00B050"/>
                </a:solidFill>
              </a:rPr>
              <a:t>Molybdenan amonný</a:t>
            </a:r>
            <a:r>
              <a:rPr lang="cs-CZ" dirty="0">
                <a:solidFill>
                  <a:srgbClr val="00B050"/>
                </a:solidFill>
              </a:rPr>
              <a:t> </a:t>
            </a:r>
            <a:r>
              <a:rPr lang="cs-CZ" dirty="0"/>
              <a:t>(NH</a:t>
            </a:r>
            <a:r>
              <a:rPr lang="cs-CZ" baseline="-25000" dirty="0"/>
              <a:t>4</a:t>
            </a:r>
            <a:r>
              <a:rPr lang="cs-CZ" dirty="0"/>
              <a:t>)</a:t>
            </a:r>
            <a:r>
              <a:rPr lang="cs-CZ" baseline="-25000" dirty="0"/>
              <a:t>2</a:t>
            </a:r>
            <a:r>
              <a:rPr lang="cs-CZ" dirty="0"/>
              <a:t>MoO</a:t>
            </a:r>
            <a:r>
              <a:rPr lang="cs-CZ" baseline="-25000" dirty="0"/>
              <a:t>4</a:t>
            </a:r>
            <a:r>
              <a:rPr lang="cs-CZ" dirty="0"/>
              <a:t> - je součástí tzv. molybdenové soluce, která je činidlem na důkaz fosforečnanů (vzniká žlutý fosfomolybdenan amonný).</a:t>
            </a:r>
          </a:p>
          <a:p>
            <a:pPr marL="0" indent="0" algn="just">
              <a:buNone/>
            </a:pPr>
            <a:r>
              <a:rPr lang="cs-CZ" i="1" dirty="0"/>
              <a:t> </a:t>
            </a:r>
            <a:r>
              <a:rPr lang="cs-CZ" i="1" dirty="0">
                <a:solidFill>
                  <a:srgbClr val="00B050"/>
                </a:solidFill>
              </a:rPr>
              <a:t>Thiokyanatan amonný</a:t>
            </a:r>
            <a:r>
              <a:rPr lang="cs-CZ" dirty="0">
                <a:solidFill>
                  <a:srgbClr val="00B050"/>
                </a:solidFill>
              </a:rPr>
              <a:t> </a:t>
            </a:r>
            <a:r>
              <a:rPr lang="cs-CZ" dirty="0"/>
              <a:t>NH</a:t>
            </a:r>
            <a:r>
              <a:rPr lang="cs-CZ" baseline="-25000" dirty="0"/>
              <a:t>4</a:t>
            </a:r>
            <a:r>
              <a:rPr lang="cs-CZ" dirty="0"/>
              <a:t>CNS - je činidlem na důkaz kationtů Fe</a:t>
            </a:r>
            <a:r>
              <a:rPr lang="cs-CZ" baseline="30000" dirty="0"/>
              <a:t>3+</a:t>
            </a:r>
            <a:r>
              <a:rPr lang="cs-CZ" dirty="0"/>
              <a:t>, používá se při výrobě třaskavin, ve fotografii a v odměrné analýze. </a:t>
            </a:r>
          </a:p>
          <a:p>
            <a:pPr marL="0" indent="0" algn="just">
              <a:buNone/>
            </a:pPr>
            <a:r>
              <a:rPr lang="cs-CZ" i="1" dirty="0"/>
              <a:t> </a:t>
            </a:r>
            <a:r>
              <a:rPr lang="cs-CZ" i="1" dirty="0">
                <a:solidFill>
                  <a:srgbClr val="00B050"/>
                </a:solidFill>
              </a:rPr>
              <a:t>Amidy, imidy a nitridy </a:t>
            </a:r>
            <a:r>
              <a:rPr lang="cs-CZ" dirty="0"/>
              <a:t>- jsou deriváty amoniaku, v němž je vodík nahrazen nejčastěji atomy kovu nebo jinými prvky s nízkou elektronegativitou.</a:t>
            </a:r>
          </a:p>
          <a:p>
            <a:pPr marL="0" indent="0" algn="just">
              <a:buNone/>
            </a:pPr>
            <a:r>
              <a:rPr lang="cs-CZ" i="1" dirty="0"/>
              <a:t> </a:t>
            </a:r>
            <a:r>
              <a:rPr lang="cs-CZ" i="1" dirty="0">
                <a:solidFill>
                  <a:srgbClr val="00B050"/>
                </a:solidFill>
              </a:rPr>
              <a:t>Amidy</a:t>
            </a:r>
            <a:r>
              <a:rPr lang="cs-CZ" dirty="0"/>
              <a:t> Me</a:t>
            </a:r>
            <a:r>
              <a:rPr lang="cs-CZ" baseline="30000" dirty="0"/>
              <a:t>I</a:t>
            </a:r>
            <a:r>
              <a:rPr lang="cs-CZ" dirty="0"/>
              <a:t>NH</a:t>
            </a:r>
            <a:r>
              <a:rPr lang="cs-CZ" baseline="-25000" dirty="0"/>
              <a:t>2</a:t>
            </a:r>
            <a:r>
              <a:rPr lang="cs-CZ" dirty="0"/>
              <a:t> – se odvozují náhradou jednoho atomu vodíku, vznikají reakcí zahřátých alkalických kovů s plynným amoniakem nebo rozpuštěním kovů v kapalném amoniaku. Amid sodný a draselný - NaNH</a:t>
            </a:r>
            <a:r>
              <a:rPr lang="cs-CZ" baseline="-25000" dirty="0"/>
              <a:t>2</a:t>
            </a:r>
            <a:r>
              <a:rPr lang="cs-CZ" dirty="0"/>
              <a:t> a KNH</a:t>
            </a:r>
            <a:r>
              <a:rPr lang="cs-CZ" baseline="-25000" dirty="0"/>
              <a:t>2</a:t>
            </a:r>
            <a:r>
              <a:rPr lang="cs-CZ" dirty="0"/>
              <a:t> - působí jako redukční činidla, amid stříbrný AgNH</a:t>
            </a:r>
            <a:r>
              <a:rPr lang="cs-CZ" baseline="-25000" dirty="0"/>
              <a:t>2</a:t>
            </a:r>
            <a:r>
              <a:rPr lang="cs-CZ" dirty="0"/>
              <a:t> je výbušný. </a:t>
            </a:r>
          </a:p>
          <a:p>
            <a:pPr marL="0" indent="0" algn="just">
              <a:buNone/>
            </a:pPr>
            <a:r>
              <a:rPr lang="cs-CZ" i="1" dirty="0"/>
              <a:t> </a:t>
            </a:r>
            <a:r>
              <a:rPr lang="cs-CZ" i="1" dirty="0">
                <a:solidFill>
                  <a:srgbClr val="00B050"/>
                </a:solidFill>
              </a:rPr>
              <a:t>Imidy</a:t>
            </a:r>
            <a:r>
              <a:rPr lang="cs-CZ" i="1" dirty="0"/>
              <a:t> </a:t>
            </a:r>
            <a:r>
              <a:rPr lang="cs-CZ" dirty="0"/>
              <a:t>Me</a:t>
            </a:r>
            <a:r>
              <a:rPr lang="cs-CZ" baseline="30000" dirty="0"/>
              <a:t>I</a:t>
            </a:r>
            <a:r>
              <a:rPr lang="cs-CZ" baseline="-25000" dirty="0"/>
              <a:t>2</a:t>
            </a:r>
            <a:r>
              <a:rPr lang="cs-CZ" dirty="0"/>
              <a:t>NH - se odvozují náhradou dvou atomů vodíku, jsou známé jen u malého množství kovů.</a:t>
            </a:r>
          </a:p>
          <a:p>
            <a:pPr marL="0" indent="0" algn="just">
              <a:buNone/>
            </a:pPr>
            <a:r>
              <a:rPr lang="cs-CZ" i="1" dirty="0"/>
              <a:t> </a:t>
            </a:r>
            <a:r>
              <a:rPr lang="cs-CZ" i="1" dirty="0">
                <a:solidFill>
                  <a:srgbClr val="00B050"/>
                </a:solidFill>
              </a:rPr>
              <a:t>Nitridy</a:t>
            </a:r>
            <a:r>
              <a:rPr lang="cs-CZ" dirty="0"/>
              <a:t> Me</a:t>
            </a:r>
            <a:r>
              <a:rPr lang="cs-CZ" baseline="30000" dirty="0"/>
              <a:t>I</a:t>
            </a:r>
            <a:r>
              <a:rPr lang="cs-CZ" baseline="-25000" dirty="0"/>
              <a:t>3</a:t>
            </a:r>
            <a:r>
              <a:rPr lang="cs-CZ" dirty="0"/>
              <a:t>N - se odvozují náhradou tří atomů vodíku. Tvoří velkou skupinu sloučenin, z nichž mnohé jsou bezbarvé krystalické látky, mají vysoké body tání a při reakci s vodou uvolňují amoniak. Jsou to např. Li</a:t>
            </a:r>
            <a:r>
              <a:rPr lang="cs-CZ" baseline="-25000" dirty="0"/>
              <a:t>3</a:t>
            </a:r>
            <a:r>
              <a:rPr lang="cs-CZ" dirty="0"/>
              <a:t>N, Mg</a:t>
            </a:r>
            <a:r>
              <a:rPr lang="cs-CZ" baseline="-25000" dirty="0"/>
              <a:t>3</a:t>
            </a:r>
            <a:r>
              <a:rPr lang="cs-CZ" dirty="0"/>
              <a:t>N</a:t>
            </a:r>
            <a:r>
              <a:rPr lang="cs-CZ" baseline="-25000" dirty="0"/>
              <a:t>2</a:t>
            </a:r>
            <a:r>
              <a:rPr lang="cs-CZ" dirty="0"/>
              <a:t>, Ca</a:t>
            </a:r>
            <a:r>
              <a:rPr lang="cs-CZ" baseline="-25000" dirty="0"/>
              <a:t>3</a:t>
            </a:r>
            <a:r>
              <a:rPr lang="cs-CZ" dirty="0"/>
              <a:t>N</a:t>
            </a:r>
            <a:r>
              <a:rPr lang="cs-CZ" baseline="-25000" dirty="0"/>
              <a:t>2</a:t>
            </a:r>
            <a:r>
              <a:rPr lang="cs-CZ" dirty="0"/>
              <a:t>, BN, AlN. Jiné, jako Fe</a:t>
            </a:r>
            <a:r>
              <a:rPr lang="cs-CZ" baseline="-25000" dirty="0"/>
              <a:t>4</a:t>
            </a:r>
            <a:r>
              <a:rPr lang="cs-CZ" dirty="0"/>
              <a:t>N, Mn</a:t>
            </a:r>
            <a:r>
              <a:rPr lang="cs-CZ" baseline="-25000" dirty="0"/>
              <a:t>4</a:t>
            </a:r>
            <a:r>
              <a:rPr lang="cs-CZ" dirty="0"/>
              <a:t>N, W</a:t>
            </a:r>
            <a:r>
              <a:rPr lang="cs-CZ" baseline="-25000" dirty="0"/>
              <a:t>2</a:t>
            </a:r>
            <a:r>
              <a:rPr lang="cs-CZ" dirty="0"/>
              <a:t>N, Mo</a:t>
            </a:r>
            <a:r>
              <a:rPr lang="cs-CZ" baseline="-25000" dirty="0"/>
              <a:t>2</a:t>
            </a:r>
            <a:r>
              <a:rPr lang="cs-CZ" dirty="0"/>
              <a:t>N …, se vyznačují mimořádně vysokými body tání, neobvyklou tvrdostí, kovovou vodivostí a značnou chemickou odolností. Často mají nevalenční složení.</a:t>
            </a:r>
          </a:p>
          <a:p>
            <a:pPr marL="0" indent="0" algn="just">
              <a:buNone/>
            </a:pPr>
            <a:r>
              <a:rPr lang="cs-CZ" i="1" dirty="0"/>
              <a:t> </a:t>
            </a:r>
            <a:endParaRPr lang="cs-CZ" dirty="0"/>
          </a:p>
        </p:txBody>
      </p:sp>
    </p:spTree>
    <p:extLst>
      <p:ext uri="{BB962C8B-B14F-4D97-AF65-F5344CB8AC3E}">
        <p14:creationId xmlns:p14="http://schemas.microsoft.com/office/powerpoint/2010/main" val="4975381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44624"/>
            <a:ext cx="8856984" cy="6768752"/>
          </a:xfrm>
        </p:spPr>
        <p:txBody>
          <a:bodyPr>
            <a:normAutofit fontScale="62500" lnSpcReduction="20000"/>
          </a:bodyPr>
          <a:lstStyle/>
          <a:p>
            <a:pPr marL="0" indent="0" algn="just">
              <a:buNone/>
            </a:pPr>
            <a:r>
              <a:rPr lang="cs-CZ" i="1" dirty="0">
                <a:solidFill>
                  <a:srgbClr val="00B050"/>
                </a:solidFill>
              </a:rPr>
              <a:t>Hydrazín</a:t>
            </a:r>
            <a:r>
              <a:rPr lang="cs-CZ" dirty="0"/>
              <a:t> NH</a:t>
            </a:r>
            <a:r>
              <a:rPr lang="cs-CZ" baseline="-25000" dirty="0"/>
              <a:t>2</a:t>
            </a:r>
            <a:r>
              <a:rPr lang="cs-CZ" dirty="0"/>
              <a:t>―NH</a:t>
            </a:r>
            <a:r>
              <a:rPr lang="cs-CZ" baseline="-25000" dirty="0"/>
              <a:t>2</a:t>
            </a:r>
            <a:r>
              <a:rPr lang="cs-CZ" dirty="0"/>
              <a:t> - je bezbarvá kapalina, rozpustná ve vodě, používá se jako redukční činidlo a jako raketové palivo.</a:t>
            </a:r>
          </a:p>
          <a:p>
            <a:pPr marL="0" indent="0" algn="just">
              <a:buNone/>
            </a:pPr>
            <a:r>
              <a:rPr lang="cs-CZ" i="1" dirty="0"/>
              <a:t> </a:t>
            </a:r>
            <a:r>
              <a:rPr lang="cs-CZ" i="1" dirty="0">
                <a:solidFill>
                  <a:srgbClr val="00B050"/>
                </a:solidFill>
              </a:rPr>
              <a:t>Azoimid</a:t>
            </a:r>
            <a:r>
              <a:rPr lang="cs-CZ" dirty="0"/>
              <a:t> HN</a:t>
            </a:r>
            <a:r>
              <a:rPr lang="cs-CZ" baseline="-25000" dirty="0"/>
              <a:t>3</a:t>
            </a:r>
            <a:r>
              <a:rPr lang="cs-CZ" dirty="0"/>
              <a:t> - jinak také azidovodík, kyselina azidovodíková, je bezbarvá kapalina, jedovatá, explozivní. Má slabě kyselý charakter, její soli jsou </a:t>
            </a:r>
            <a:r>
              <a:rPr lang="cs-CZ" i="1" dirty="0">
                <a:solidFill>
                  <a:srgbClr val="00B050"/>
                </a:solidFill>
              </a:rPr>
              <a:t>azidy</a:t>
            </a:r>
            <a:r>
              <a:rPr lang="cs-CZ" dirty="0"/>
              <a:t>. Některé, např. AgN</a:t>
            </a:r>
            <a:r>
              <a:rPr lang="cs-CZ" baseline="-25000" dirty="0"/>
              <a:t>3</a:t>
            </a:r>
            <a:r>
              <a:rPr lang="cs-CZ" dirty="0"/>
              <a:t>, Pb(N</a:t>
            </a:r>
            <a:r>
              <a:rPr lang="cs-CZ" baseline="-25000" dirty="0"/>
              <a:t>3</a:t>
            </a:r>
            <a:r>
              <a:rPr lang="cs-CZ" dirty="0"/>
              <a:t>)</a:t>
            </a:r>
            <a:r>
              <a:rPr lang="cs-CZ" baseline="-25000" dirty="0"/>
              <a:t>2</a:t>
            </a:r>
            <a:r>
              <a:rPr lang="cs-CZ" dirty="0"/>
              <a:t>, Hg(N</a:t>
            </a:r>
            <a:r>
              <a:rPr lang="cs-CZ" baseline="-25000" dirty="0"/>
              <a:t>3</a:t>
            </a:r>
            <a:r>
              <a:rPr lang="cs-CZ" dirty="0"/>
              <a:t>)</a:t>
            </a:r>
            <a:r>
              <a:rPr lang="cs-CZ" baseline="-25000" dirty="0"/>
              <a:t>2 </a:t>
            </a:r>
            <a:r>
              <a:rPr lang="cs-CZ" dirty="0"/>
              <a:t>jsou výbušné a používají se do rozbušek.</a:t>
            </a:r>
          </a:p>
          <a:p>
            <a:pPr marL="0" indent="0" algn="just">
              <a:buNone/>
            </a:pPr>
            <a:r>
              <a:rPr lang="cs-CZ" i="1" dirty="0"/>
              <a:t> </a:t>
            </a:r>
            <a:r>
              <a:rPr lang="cs-CZ" i="1" dirty="0">
                <a:solidFill>
                  <a:srgbClr val="00B050"/>
                </a:solidFill>
              </a:rPr>
              <a:t>Hydroxylamin</a:t>
            </a:r>
            <a:r>
              <a:rPr lang="cs-CZ" dirty="0"/>
              <a:t> NH</a:t>
            </a:r>
            <a:r>
              <a:rPr lang="cs-CZ" baseline="-25000" dirty="0"/>
              <a:t>2</a:t>
            </a:r>
            <a:r>
              <a:rPr lang="cs-CZ" dirty="0"/>
              <a:t>OH - je bezbarvá krystalická látka, ve vodě dobře rozpustná. Má redukční i oxidační účinky. Je slabou zásadou a ve formě svých solí se uplatňuje v organických syntézách.</a:t>
            </a:r>
          </a:p>
          <a:p>
            <a:pPr marL="0" indent="0" algn="ctr">
              <a:buNone/>
            </a:pPr>
            <a:r>
              <a:rPr lang="cs-CZ" b="1" i="1" u="sng" dirty="0">
                <a:solidFill>
                  <a:schemeClr val="tx2"/>
                </a:solidFill>
              </a:rPr>
              <a:t>Oxidy dusíku  </a:t>
            </a:r>
            <a:endParaRPr lang="cs-CZ" dirty="0">
              <a:solidFill>
                <a:schemeClr val="tx2"/>
              </a:solidFill>
            </a:endParaRPr>
          </a:p>
          <a:p>
            <a:pPr marL="0" indent="0">
              <a:buNone/>
            </a:pPr>
            <a:r>
              <a:rPr lang="cs-CZ" i="1" dirty="0"/>
              <a:t> </a:t>
            </a:r>
            <a:r>
              <a:rPr lang="cs-CZ" i="1" dirty="0">
                <a:solidFill>
                  <a:srgbClr val="00B050"/>
                </a:solidFill>
              </a:rPr>
              <a:t>Oxid dusný</a:t>
            </a:r>
            <a:r>
              <a:rPr lang="cs-CZ" dirty="0">
                <a:solidFill>
                  <a:srgbClr val="00B050"/>
                </a:solidFill>
              </a:rPr>
              <a:t> </a:t>
            </a:r>
            <a:r>
              <a:rPr lang="cs-CZ" dirty="0"/>
              <a:t>N</a:t>
            </a:r>
            <a:r>
              <a:rPr lang="cs-CZ" baseline="-25000" dirty="0"/>
              <a:t>2</a:t>
            </a:r>
            <a:r>
              <a:rPr lang="cs-CZ" dirty="0"/>
              <a:t>O - zvaný </a:t>
            </a:r>
            <a:r>
              <a:rPr lang="cs-CZ" u="sng" dirty="0"/>
              <a:t>rajský plyn</a:t>
            </a:r>
            <a:r>
              <a:rPr lang="cs-CZ" dirty="0"/>
              <a:t>, je plyn nasládlé chuti, používá se v lékařství k narkózám. Vzniká rozkladem dusičnanu amonného při teplotách 170 až 200°C </a:t>
            </a:r>
          </a:p>
          <a:p>
            <a:pPr marL="0" indent="0">
              <a:buNone/>
            </a:pPr>
            <a:r>
              <a:rPr lang="cs-CZ" dirty="0"/>
              <a:t>                                   NH</a:t>
            </a:r>
            <a:r>
              <a:rPr lang="cs-CZ" baseline="-25000" dirty="0"/>
              <a:t>4</a:t>
            </a:r>
            <a:r>
              <a:rPr lang="cs-CZ" dirty="0"/>
              <a:t>NO</a:t>
            </a:r>
            <a:r>
              <a:rPr lang="cs-CZ" baseline="-25000" dirty="0"/>
              <a:t>3</a:t>
            </a:r>
            <a:r>
              <a:rPr lang="cs-CZ" dirty="0"/>
              <a:t>                        N</a:t>
            </a:r>
            <a:r>
              <a:rPr lang="cs-CZ" baseline="-25000" dirty="0"/>
              <a:t>2</a:t>
            </a:r>
            <a:r>
              <a:rPr lang="cs-CZ" dirty="0"/>
              <a:t>O    +    2 H</a:t>
            </a:r>
            <a:r>
              <a:rPr lang="cs-CZ" baseline="-25000" dirty="0"/>
              <a:t>2</a:t>
            </a:r>
            <a:r>
              <a:rPr lang="cs-CZ" dirty="0"/>
              <a:t>O</a:t>
            </a:r>
          </a:p>
          <a:p>
            <a:pPr marL="0" indent="0">
              <a:buNone/>
            </a:pPr>
            <a:r>
              <a:rPr lang="cs-CZ" i="1" dirty="0"/>
              <a:t> </a:t>
            </a:r>
            <a:r>
              <a:rPr lang="cs-CZ" i="1" dirty="0">
                <a:solidFill>
                  <a:srgbClr val="00B050"/>
                </a:solidFill>
              </a:rPr>
              <a:t>Oxid dusnatý</a:t>
            </a:r>
            <a:r>
              <a:rPr lang="cs-CZ" dirty="0">
                <a:solidFill>
                  <a:srgbClr val="00B050"/>
                </a:solidFill>
              </a:rPr>
              <a:t> </a:t>
            </a:r>
            <a:r>
              <a:rPr lang="cs-CZ" dirty="0"/>
              <a:t>(NO) – bezbarvý plyn, na vzduchu je nestálý a snadno se oxiduje vzdušným kyslíkem na hnědý oxid dusičitý. Oxid dusnatý vzniká přímou syntézou v elektrickém výboji (asi 5000°C). V přírodě vzniká v malém množství při bouřkách.</a:t>
            </a:r>
          </a:p>
          <a:p>
            <a:pPr marL="0" indent="0">
              <a:buNone/>
            </a:pPr>
            <a:r>
              <a:rPr lang="cs-CZ" dirty="0"/>
              <a:t>                                   N</a:t>
            </a:r>
            <a:r>
              <a:rPr lang="cs-CZ" baseline="-25000" dirty="0"/>
              <a:t>2 </a:t>
            </a:r>
            <a:r>
              <a:rPr lang="cs-CZ" dirty="0"/>
              <a:t>(g)    +    O</a:t>
            </a:r>
            <a:r>
              <a:rPr lang="cs-CZ" baseline="-25000" dirty="0"/>
              <a:t>2</a:t>
            </a:r>
            <a:r>
              <a:rPr lang="cs-CZ" dirty="0"/>
              <a:t> (g)                         2 NO (g)  ;          ΔH°</a:t>
            </a:r>
            <a:r>
              <a:rPr lang="cs-CZ" baseline="-25000" dirty="0"/>
              <a:t>298</a:t>
            </a:r>
            <a:r>
              <a:rPr lang="cs-CZ" dirty="0"/>
              <a:t> = 176,1 kJ  </a:t>
            </a:r>
          </a:p>
          <a:p>
            <a:pPr marL="0" indent="0">
              <a:buNone/>
            </a:pPr>
            <a:r>
              <a:rPr lang="cs-CZ" dirty="0"/>
              <a:t>Průmyslově se získává katalytickou oxidací amoniaku při teplotě 500°C </a:t>
            </a:r>
          </a:p>
          <a:p>
            <a:pPr marL="0" indent="0">
              <a:buNone/>
            </a:pPr>
            <a:r>
              <a:rPr lang="cs-CZ" dirty="0"/>
              <a:t>                               4 NH</a:t>
            </a:r>
            <a:r>
              <a:rPr lang="cs-CZ" baseline="-25000" dirty="0"/>
              <a:t>3  </a:t>
            </a:r>
            <a:r>
              <a:rPr lang="cs-CZ" dirty="0"/>
              <a:t>   +    5 O</a:t>
            </a:r>
            <a:r>
              <a:rPr lang="cs-CZ" baseline="-25000" dirty="0"/>
              <a:t>2</a:t>
            </a:r>
            <a:r>
              <a:rPr lang="cs-CZ" dirty="0"/>
              <a:t>         </a:t>
            </a:r>
            <a:r>
              <a:rPr lang="cs-CZ" sz="2200" dirty="0"/>
              <a:t>Pt,Rh</a:t>
            </a:r>
            <a:r>
              <a:rPr lang="cs-CZ" dirty="0"/>
              <a:t>          4 NO    +    6 H</a:t>
            </a:r>
            <a:r>
              <a:rPr lang="cs-CZ" baseline="-25000" dirty="0"/>
              <a:t>2</a:t>
            </a:r>
            <a:r>
              <a:rPr lang="cs-CZ" dirty="0"/>
              <a:t>O  </a:t>
            </a:r>
          </a:p>
          <a:p>
            <a:pPr marL="0" indent="0">
              <a:buNone/>
            </a:pPr>
            <a:r>
              <a:rPr lang="cs-CZ" dirty="0"/>
              <a:t>Laboratorně vzniká snadno reakcí zřeď. HNO</a:t>
            </a:r>
            <a:r>
              <a:rPr lang="cs-CZ" baseline="-25000" dirty="0"/>
              <a:t>3</a:t>
            </a:r>
            <a:r>
              <a:rPr lang="cs-CZ" dirty="0"/>
              <a:t> s mědí nebo rtutí; kyselin dusičná se redukuje na oxid dusnatý </a:t>
            </a:r>
          </a:p>
          <a:p>
            <a:pPr marL="0" indent="0">
              <a:buNone/>
            </a:pPr>
            <a:r>
              <a:rPr lang="cs-CZ" dirty="0"/>
              <a:t>                             8 HNO</a:t>
            </a:r>
            <a:r>
              <a:rPr lang="cs-CZ" baseline="-25000" dirty="0"/>
              <a:t>3</a:t>
            </a:r>
            <a:r>
              <a:rPr lang="cs-CZ" dirty="0"/>
              <a:t>    +    3 Cu                       3 Cu(NO</a:t>
            </a:r>
            <a:r>
              <a:rPr lang="cs-CZ" baseline="-25000" dirty="0"/>
              <a:t>3</a:t>
            </a:r>
            <a:r>
              <a:rPr lang="cs-CZ" dirty="0"/>
              <a:t>)</a:t>
            </a:r>
            <a:r>
              <a:rPr lang="cs-CZ" baseline="-25000" dirty="0"/>
              <a:t>2</a:t>
            </a:r>
            <a:r>
              <a:rPr lang="cs-CZ" dirty="0"/>
              <a:t>    +    4 H</a:t>
            </a:r>
            <a:r>
              <a:rPr lang="cs-CZ" baseline="-25000" dirty="0"/>
              <a:t>2</a:t>
            </a:r>
            <a:r>
              <a:rPr lang="cs-CZ" dirty="0"/>
              <a:t>O    +    2 NO</a:t>
            </a:r>
          </a:p>
          <a:p>
            <a:pPr marL="0" indent="0">
              <a:buNone/>
            </a:pPr>
            <a:r>
              <a:rPr lang="cs-CZ" dirty="0"/>
              <a:t>Oxid dusnatý je důležitým meziproduktem při výrobě kyseliny dusičné. Vystupuje jako ligand (nitrososkupina) v rozličných komplexních sloučeninách kovů.</a:t>
            </a:r>
          </a:p>
          <a:p>
            <a:pPr marL="0" indent="0" algn="just">
              <a:buNone/>
            </a:pPr>
            <a:endParaRPr lang="cs-CZ" dirty="0"/>
          </a:p>
          <a:p>
            <a:endParaRPr lang="cs-CZ" dirty="0"/>
          </a:p>
        </p:txBody>
      </p:sp>
      <p:cxnSp>
        <p:nvCxnSpPr>
          <p:cNvPr id="5" name="Přímá spojnice se šipkou 4"/>
          <p:cNvCxnSpPr/>
          <p:nvPr/>
        </p:nvCxnSpPr>
        <p:spPr>
          <a:xfrm>
            <a:off x="3347864" y="3140968"/>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283968" y="4293096"/>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3743908" y="4869160"/>
            <a:ext cx="122413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3851920" y="5733256"/>
            <a:ext cx="111612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534893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44624"/>
            <a:ext cx="9108504" cy="6813376"/>
          </a:xfrm>
        </p:spPr>
        <p:txBody>
          <a:bodyPr>
            <a:normAutofit fontScale="70000" lnSpcReduction="20000"/>
          </a:bodyPr>
          <a:lstStyle/>
          <a:p>
            <a:pPr marL="0" indent="0" algn="just">
              <a:buNone/>
            </a:pPr>
            <a:r>
              <a:rPr lang="cs-CZ" i="1" dirty="0">
                <a:solidFill>
                  <a:srgbClr val="00B050"/>
                </a:solidFill>
              </a:rPr>
              <a:t>Oxid dusitý</a:t>
            </a:r>
            <a:r>
              <a:rPr lang="cs-CZ" dirty="0">
                <a:solidFill>
                  <a:srgbClr val="00B050"/>
                </a:solidFill>
              </a:rPr>
              <a:t> </a:t>
            </a:r>
            <a:r>
              <a:rPr lang="cs-CZ" dirty="0"/>
              <a:t>N</a:t>
            </a:r>
            <a:r>
              <a:rPr lang="cs-CZ" baseline="-25000" dirty="0"/>
              <a:t>2</a:t>
            </a:r>
            <a:r>
              <a:rPr lang="cs-CZ" dirty="0"/>
              <a:t>O</a:t>
            </a:r>
            <a:r>
              <a:rPr lang="cs-CZ" baseline="-25000" dirty="0"/>
              <a:t>3</a:t>
            </a:r>
            <a:r>
              <a:rPr lang="cs-CZ" dirty="0"/>
              <a:t> čili NO―NO</a:t>
            </a:r>
            <a:r>
              <a:rPr lang="cs-CZ" baseline="-25000" dirty="0"/>
              <a:t>2</a:t>
            </a:r>
            <a:r>
              <a:rPr lang="cs-CZ" dirty="0"/>
              <a:t> - se připravuje ochlazením (pod  –100°C) ekvimolární směsi NO a NO</a:t>
            </a:r>
            <a:r>
              <a:rPr lang="cs-CZ" baseline="-25000" dirty="0"/>
              <a:t>2</a:t>
            </a:r>
            <a:r>
              <a:rPr lang="cs-CZ" dirty="0"/>
              <a:t>. Nemá žádné praktické použití. Existuje pouze v tuhém nebo kapalném stavu při teplotě nižší než –25°C. Nad touto teplotou se rozkládá na oxid dusnatý a dusičitý. Oxid dusitý reaguje s vodou na kyselinu dusitou</a:t>
            </a:r>
          </a:p>
          <a:p>
            <a:pPr marL="0" indent="0" algn="just">
              <a:buNone/>
            </a:pPr>
            <a:r>
              <a:rPr lang="cs-CZ" dirty="0"/>
              <a:t>                       NO (g)    +    NO</a:t>
            </a:r>
            <a:r>
              <a:rPr lang="cs-CZ" baseline="-25000" dirty="0"/>
              <a:t>2</a:t>
            </a:r>
            <a:r>
              <a:rPr lang="cs-CZ" dirty="0"/>
              <a:t> (g)     +      H</a:t>
            </a:r>
            <a:r>
              <a:rPr lang="cs-CZ" baseline="-25000" dirty="0"/>
              <a:t>2</a:t>
            </a:r>
            <a:r>
              <a:rPr lang="cs-CZ" dirty="0"/>
              <a:t>O (g)                        2 HNO</a:t>
            </a:r>
            <a:r>
              <a:rPr lang="cs-CZ" baseline="-25000" dirty="0"/>
              <a:t>2</a:t>
            </a:r>
            <a:r>
              <a:rPr lang="cs-CZ" dirty="0"/>
              <a:t> (g)       </a:t>
            </a:r>
          </a:p>
          <a:p>
            <a:pPr marL="0" indent="0" algn="just">
              <a:buNone/>
            </a:pPr>
            <a:r>
              <a:rPr lang="cs-CZ" i="1" dirty="0"/>
              <a:t> </a:t>
            </a:r>
            <a:r>
              <a:rPr lang="cs-CZ" i="1" dirty="0">
                <a:solidFill>
                  <a:srgbClr val="00B050"/>
                </a:solidFill>
              </a:rPr>
              <a:t>Oxid dusičitý</a:t>
            </a:r>
            <a:r>
              <a:rPr lang="cs-CZ" dirty="0">
                <a:solidFill>
                  <a:srgbClr val="00B050"/>
                </a:solidFill>
              </a:rPr>
              <a:t> </a:t>
            </a:r>
            <a:r>
              <a:rPr lang="cs-CZ" dirty="0"/>
              <a:t>NO</a:t>
            </a:r>
            <a:r>
              <a:rPr lang="cs-CZ" baseline="-25000" dirty="0"/>
              <a:t>2</a:t>
            </a:r>
            <a:r>
              <a:rPr lang="cs-CZ" dirty="0"/>
              <a:t>, N</a:t>
            </a:r>
            <a:r>
              <a:rPr lang="cs-CZ" baseline="-25000" dirty="0"/>
              <a:t>2</a:t>
            </a:r>
            <a:r>
              <a:rPr lang="cs-CZ" dirty="0"/>
              <a:t>O</a:t>
            </a:r>
            <a:r>
              <a:rPr lang="cs-CZ" baseline="-25000" dirty="0"/>
              <a:t>4</a:t>
            </a:r>
            <a:r>
              <a:rPr lang="cs-CZ" dirty="0"/>
              <a:t> - vzniká samovolnou oxidací oxidu dusnatého (využívá se průmyslově při výrobě kyseliny dusičné)</a:t>
            </a:r>
          </a:p>
          <a:p>
            <a:pPr marL="0" indent="0" algn="just">
              <a:buNone/>
            </a:pPr>
            <a:r>
              <a:rPr lang="cs-CZ" dirty="0"/>
              <a:t>                  2 NO (g)   +    O</a:t>
            </a:r>
            <a:r>
              <a:rPr lang="cs-CZ" baseline="-25000" dirty="0"/>
              <a:t>2</a:t>
            </a:r>
            <a:r>
              <a:rPr lang="cs-CZ" dirty="0"/>
              <a:t> (g)                       2 NO</a:t>
            </a:r>
            <a:r>
              <a:rPr lang="cs-CZ" baseline="-25000" dirty="0"/>
              <a:t>2</a:t>
            </a:r>
            <a:r>
              <a:rPr lang="cs-CZ" dirty="0"/>
              <a:t>   ;                   ΔH°</a:t>
            </a:r>
            <a:r>
              <a:rPr lang="cs-CZ" baseline="-25000" dirty="0"/>
              <a:t>298</a:t>
            </a:r>
            <a:r>
              <a:rPr lang="cs-CZ" dirty="0"/>
              <a:t> = -113,4 kJ</a:t>
            </a:r>
          </a:p>
          <a:p>
            <a:pPr marL="0" indent="0" algn="just">
              <a:buNone/>
            </a:pPr>
            <a:r>
              <a:rPr lang="cs-CZ" dirty="0"/>
              <a:t>Laboratorně se dá připravit termickým rozkladem dusičnanů těžkých kovů, nejčastěji dusičnanu olovnatého Pb(NO</a:t>
            </a:r>
            <a:r>
              <a:rPr lang="cs-CZ" baseline="-25000" dirty="0"/>
              <a:t>3</a:t>
            </a:r>
            <a:r>
              <a:rPr lang="cs-CZ" dirty="0"/>
              <a:t>)</a:t>
            </a:r>
            <a:r>
              <a:rPr lang="cs-CZ" baseline="-25000" dirty="0"/>
              <a:t>2</a:t>
            </a:r>
            <a:r>
              <a:rPr lang="cs-CZ" dirty="0"/>
              <a:t>, nebo redukcí konc. HNO</a:t>
            </a:r>
            <a:r>
              <a:rPr lang="cs-CZ" baseline="-25000" dirty="0"/>
              <a:t>3</a:t>
            </a:r>
            <a:r>
              <a:rPr lang="cs-CZ" dirty="0"/>
              <a:t> mědí</a:t>
            </a:r>
          </a:p>
          <a:p>
            <a:pPr marL="0" indent="0" algn="just">
              <a:buNone/>
            </a:pPr>
            <a:r>
              <a:rPr lang="cs-CZ" dirty="0"/>
              <a:t>                                                                         </a:t>
            </a:r>
            <a:r>
              <a:rPr lang="cs-CZ" baseline="-25000" dirty="0"/>
              <a:t>°C</a:t>
            </a:r>
            <a:r>
              <a:rPr lang="cs-CZ" dirty="0"/>
              <a:t>  </a:t>
            </a:r>
          </a:p>
          <a:p>
            <a:pPr marL="0" indent="0" algn="just">
              <a:buNone/>
            </a:pPr>
            <a:r>
              <a:rPr lang="cs-CZ" dirty="0"/>
              <a:t>                                              Pb(NO</a:t>
            </a:r>
            <a:r>
              <a:rPr lang="cs-CZ" baseline="-25000" dirty="0"/>
              <a:t>3</a:t>
            </a:r>
            <a:r>
              <a:rPr lang="cs-CZ" dirty="0"/>
              <a:t>)</a:t>
            </a:r>
            <a:r>
              <a:rPr lang="cs-CZ" baseline="-25000" dirty="0"/>
              <a:t>2</a:t>
            </a:r>
            <a:r>
              <a:rPr lang="cs-CZ" dirty="0"/>
              <a:t>                            PbO    +    O</a:t>
            </a:r>
            <a:r>
              <a:rPr lang="cs-CZ" baseline="-25000" dirty="0"/>
              <a:t>2</a:t>
            </a:r>
            <a:r>
              <a:rPr lang="cs-CZ" dirty="0"/>
              <a:t>    +    2 NO</a:t>
            </a:r>
            <a:r>
              <a:rPr lang="cs-CZ" baseline="-25000" dirty="0"/>
              <a:t>2</a:t>
            </a:r>
            <a:endParaRPr lang="cs-CZ" dirty="0"/>
          </a:p>
          <a:p>
            <a:pPr marL="0" indent="0" algn="just">
              <a:buNone/>
            </a:pPr>
            <a:r>
              <a:rPr lang="cs-CZ" dirty="0"/>
              <a:t>            4 HNO</a:t>
            </a:r>
            <a:r>
              <a:rPr lang="cs-CZ" baseline="-25000" dirty="0"/>
              <a:t>3</a:t>
            </a:r>
            <a:r>
              <a:rPr lang="cs-CZ" dirty="0"/>
              <a:t> (konc.)   +     Cu                            Cu(NO</a:t>
            </a:r>
            <a:r>
              <a:rPr lang="cs-CZ" baseline="-25000" dirty="0"/>
              <a:t>3</a:t>
            </a:r>
            <a:r>
              <a:rPr lang="cs-CZ" dirty="0"/>
              <a:t>)</a:t>
            </a:r>
            <a:r>
              <a:rPr lang="cs-CZ" baseline="-25000" dirty="0"/>
              <a:t>2</a:t>
            </a:r>
            <a:r>
              <a:rPr lang="cs-CZ" dirty="0"/>
              <a:t>    +    2 H</a:t>
            </a:r>
            <a:r>
              <a:rPr lang="cs-CZ" baseline="-25000" dirty="0"/>
              <a:t>2</a:t>
            </a:r>
            <a:r>
              <a:rPr lang="cs-CZ" dirty="0"/>
              <a:t>O    +    2 NO</a:t>
            </a:r>
            <a:r>
              <a:rPr lang="cs-CZ" baseline="-25000" dirty="0"/>
              <a:t>2</a:t>
            </a:r>
            <a:endParaRPr lang="cs-CZ" dirty="0"/>
          </a:p>
          <a:p>
            <a:pPr marL="0" indent="0" algn="just">
              <a:buNone/>
            </a:pPr>
            <a:r>
              <a:rPr lang="cs-CZ" dirty="0"/>
              <a:t>Oxid dusičitý je červenohnědý plyn dráždivého zápachu. Ochlazením se při 21°C mění na žlutohnědou kapalinu a při –11°C na světle žlutou tuhou látku složenou z molekul N</a:t>
            </a:r>
            <a:r>
              <a:rPr lang="cs-CZ" baseline="-25000" dirty="0"/>
              <a:t>2</a:t>
            </a:r>
            <a:r>
              <a:rPr lang="cs-CZ" dirty="0"/>
              <a:t>O</a:t>
            </a:r>
            <a:r>
              <a:rPr lang="cs-CZ" baseline="-25000" dirty="0"/>
              <a:t>4</a:t>
            </a:r>
            <a:r>
              <a:rPr lang="cs-CZ" dirty="0"/>
              <a:t>. V kapalném a plynném skupenství se ustavuje rovnováha mezi monomerní a dimerní formou oxidu dusičitého (bezbarvý)  N</a:t>
            </a:r>
            <a:r>
              <a:rPr lang="cs-CZ" baseline="-25000" dirty="0"/>
              <a:t>2</a:t>
            </a:r>
            <a:r>
              <a:rPr lang="cs-CZ" dirty="0"/>
              <a:t>O</a:t>
            </a:r>
            <a:r>
              <a:rPr lang="cs-CZ" baseline="-25000" dirty="0"/>
              <a:t>4</a:t>
            </a:r>
            <a:r>
              <a:rPr lang="cs-CZ" dirty="0"/>
              <a:t>                           2 NO</a:t>
            </a:r>
            <a:r>
              <a:rPr lang="cs-CZ" baseline="-25000" dirty="0"/>
              <a:t>2</a:t>
            </a:r>
            <a:r>
              <a:rPr lang="cs-CZ" dirty="0"/>
              <a:t>   (hnědočervený) ;               ΔH°</a:t>
            </a:r>
            <a:r>
              <a:rPr lang="cs-CZ" baseline="-25000" dirty="0"/>
              <a:t>298</a:t>
            </a:r>
            <a:r>
              <a:rPr lang="cs-CZ" dirty="0"/>
              <a:t> = 57,3 kJ</a:t>
            </a:r>
          </a:p>
          <a:p>
            <a:pPr marL="0" indent="0" algn="just">
              <a:buNone/>
            </a:pPr>
            <a:r>
              <a:rPr lang="cs-CZ" i="1" dirty="0">
                <a:solidFill>
                  <a:srgbClr val="00B050"/>
                </a:solidFill>
              </a:rPr>
              <a:t>Oxid dusičitý</a:t>
            </a:r>
            <a:r>
              <a:rPr lang="cs-CZ" dirty="0">
                <a:solidFill>
                  <a:srgbClr val="00B050"/>
                </a:solidFill>
              </a:rPr>
              <a:t> </a:t>
            </a:r>
            <a:r>
              <a:rPr lang="cs-CZ" dirty="0"/>
              <a:t>N</a:t>
            </a:r>
            <a:r>
              <a:rPr lang="cs-CZ" baseline="-25000" dirty="0"/>
              <a:t>2</a:t>
            </a:r>
            <a:r>
              <a:rPr lang="cs-CZ" dirty="0"/>
              <a:t>O</a:t>
            </a:r>
            <a:r>
              <a:rPr lang="cs-CZ" baseline="-25000" dirty="0"/>
              <a:t>5</a:t>
            </a:r>
            <a:r>
              <a:rPr lang="cs-CZ" dirty="0"/>
              <a:t> - je bezbarvá tuhá látka, nestálá. Rozkládá se snadno na NO</a:t>
            </a:r>
            <a:r>
              <a:rPr lang="cs-CZ" baseline="-25000" dirty="0"/>
              <a:t>2</a:t>
            </a:r>
            <a:r>
              <a:rPr lang="cs-CZ" dirty="0"/>
              <a:t> a kyslík. Dá se získat dehydratací kyseliny dusičné oxidem fosforečným. S vodou se slučuje zpět na kyselinu dusičnou. Větší praktický význam nemá. </a:t>
            </a:r>
          </a:p>
          <a:p>
            <a:endParaRPr lang="cs-CZ" dirty="0"/>
          </a:p>
        </p:txBody>
      </p:sp>
      <p:cxnSp>
        <p:nvCxnSpPr>
          <p:cNvPr id="5" name="Přímá spojnice se šipkou 4"/>
          <p:cNvCxnSpPr/>
          <p:nvPr/>
        </p:nvCxnSpPr>
        <p:spPr>
          <a:xfrm>
            <a:off x="5652120" y="1484784"/>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flipH="1">
            <a:off x="5652120" y="1628800"/>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563888" y="2564904"/>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4355976" y="3789040"/>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3779912" y="4149080"/>
            <a:ext cx="122413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a:off x="899592" y="5517232"/>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Přímá spojnice se šipkou 16"/>
          <p:cNvCxnSpPr/>
          <p:nvPr/>
        </p:nvCxnSpPr>
        <p:spPr>
          <a:xfrm flipH="1">
            <a:off x="827584" y="5661248"/>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037816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116632"/>
            <a:ext cx="9144000" cy="6624736"/>
          </a:xfrm>
        </p:spPr>
        <p:txBody>
          <a:bodyPr>
            <a:normAutofit fontScale="62500" lnSpcReduction="20000"/>
          </a:bodyPr>
          <a:lstStyle/>
          <a:p>
            <a:pPr marL="0" indent="0" algn="ctr">
              <a:buNone/>
            </a:pPr>
            <a:r>
              <a:rPr lang="cs-CZ" b="1" i="1" u="sng" dirty="0">
                <a:solidFill>
                  <a:schemeClr val="tx2"/>
                </a:solidFill>
              </a:rPr>
              <a:t>Kyslíkaté kyseliny (oxokyseliny) dusíku</a:t>
            </a:r>
            <a:endParaRPr lang="cs-CZ" dirty="0">
              <a:solidFill>
                <a:schemeClr val="tx2"/>
              </a:solidFill>
            </a:endParaRPr>
          </a:p>
          <a:p>
            <a:pPr marL="0" indent="0" algn="just">
              <a:buNone/>
            </a:pPr>
            <a:r>
              <a:rPr lang="cs-CZ" b="1" i="1" dirty="0"/>
              <a:t>Kyselina didusná</a:t>
            </a:r>
            <a:r>
              <a:rPr lang="cs-CZ" b="1" dirty="0"/>
              <a:t> </a:t>
            </a:r>
            <a:r>
              <a:rPr lang="cs-CZ" dirty="0"/>
              <a:t>H</a:t>
            </a:r>
            <a:r>
              <a:rPr lang="cs-CZ" baseline="-25000" dirty="0"/>
              <a:t>2</a:t>
            </a:r>
            <a:r>
              <a:rPr lang="cs-CZ" dirty="0"/>
              <a:t>N</a:t>
            </a:r>
            <a:r>
              <a:rPr lang="cs-CZ" baseline="-25000" dirty="0"/>
              <a:t>2</a:t>
            </a:r>
            <a:r>
              <a:rPr lang="cs-CZ" dirty="0"/>
              <a:t>O</a:t>
            </a:r>
            <a:r>
              <a:rPr lang="cs-CZ" baseline="-25000" dirty="0"/>
              <a:t>2</a:t>
            </a:r>
            <a:r>
              <a:rPr lang="cs-CZ" dirty="0"/>
              <a:t> - je slabá dvojsytná kyselina. Tvoří bílé krystaly. Je nestálá, rozpustná ve vodě. Větší význam nemá.</a:t>
            </a:r>
          </a:p>
          <a:p>
            <a:pPr marL="0" indent="0" algn="just">
              <a:buNone/>
            </a:pPr>
            <a:r>
              <a:rPr lang="cs-CZ" i="1" dirty="0"/>
              <a:t> Kyselina dusitá</a:t>
            </a:r>
            <a:r>
              <a:rPr lang="cs-CZ" dirty="0"/>
              <a:t> HNO</a:t>
            </a:r>
            <a:r>
              <a:rPr lang="cs-CZ" baseline="-25000" dirty="0"/>
              <a:t>2</a:t>
            </a:r>
            <a:r>
              <a:rPr lang="cs-CZ" dirty="0"/>
              <a:t> - je známá pouze v roztoku, je slabá (pK = 3,35). Proto, že je nestálá, připravuje se nejčastěji přímo v reakci, např. při diazotaci rozkladem dusitanu sodného kyselinou chlorovodíkovou</a:t>
            </a:r>
          </a:p>
          <a:p>
            <a:pPr marL="0" indent="0" algn="just">
              <a:buNone/>
            </a:pPr>
            <a:r>
              <a:rPr lang="cs-CZ" dirty="0"/>
              <a:t>                    NaNO</a:t>
            </a:r>
            <a:r>
              <a:rPr lang="cs-CZ" baseline="-25000" dirty="0"/>
              <a:t>2</a:t>
            </a:r>
            <a:r>
              <a:rPr lang="cs-CZ" dirty="0"/>
              <a:t>    +    HCl                         HNO</a:t>
            </a:r>
            <a:r>
              <a:rPr lang="cs-CZ" baseline="-25000" dirty="0"/>
              <a:t>2</a:t>
            </a:r>
            <a:r>
              <a:rPr lang="cs-CZ" dirty="0"/>
              <a:t>    +    NaCl  </a:t>
            </a:r>
          </a:p>
          <a:p>
            <a:pPr marL="0" indent="0" algn="just">
              <a:buNone/>
            </a:pPr>
            <a:r>
              <a:rPr lang="cs-CZ" dirty="0"/>
              <a:t>Snadno se rozkládá podle rovnice /disproporcionace/</a:t>
            </a:r>
          </a:p>
          <a:p>
            <a:pPr marL="0" indent="0" algn="just">
              <a:buNone/>
            </a:pPr>
            <a:r>
              <a:rPr lang="cs-CZ" dirty="0"/>
              <a:t>               HNO</a:t>
            </a:r>
            <a:r>
              <a:rPr lang="cs-CZ" baseline="-25000" dirty="0"/>
              <a:t>2</a:t>
            </a:r>
            <a:r>
              <a:rPr lang="cs-CZ" dirty="0"/>
              <a:t>                      HNO</a:t>
            </a:r>
            <a:r>
              <a:rPr lang="cs-CZ" baseline="-25000" dirty="0"/>
              <a:t>3</a:t>
            </a:r>
            <a:r>
              <a:rPr lang="cs-CZ" dirty="0"/>
              <a:t>    +    2 NO    +    H</a:t>
            </a:r>
            <a:r>
              <a:rPr lang="cs-CZ" baseline="-25000" dirty="0"/>
              <a:t>2</a:t>
            </a:r>
            <a:r>
              <a:rPr lang="cs-CZ" dirty="0"/>
              <a:t>O     </a:t>
            </a:r>
          </a:p>
          <a:p>
            <a:pPr marL="0" indent="0" algn="just">
              <a:buNone/>
            </a:pPr>
            <a:r>
              <a:rPr lang="cs-CZ" dirty="0"/>
              <a:t>Je redukčním činidlem – odbarvuje např. roztok KMnO</a:t>
            </a:r>
            <a:r>
              <a:rPr lang="cs-CZ" baseline="-25000" dirty="0"/>
              <a:t>4</a:t>
            </a:r>
            <a:r>
              <a:rPr lang="cs-CZ" dirty="0"/>
              <a:t> nebo bromu, reaguje také jako oxidační činidlo s roztoky Fe</a:t>
            </a:r>
            <a:r>
              <a:rPr lang="cs-CZ" baseline="30000" dirty="0"/>
              <a:t>2+</a:t>
            </a:r>
            <a:r>
              <a:rPr lang="cs-CZ" dirty="0"/>
              <a:t>, Sn</a:t>
            </a:r>
            <a:r>
              <a:rPr lang="cs-CZ" baseline="30000" dirty="0"/>
              <a:t>2+</a:t>
            </a:r>
            <a:r>
              <a:rPr lang="cs-CZ" dirty="0"/>
              <a:t> a I‾. Oxido-redukčních schopností kyseliny dusité se využívá v organické syntéze.</a:t>
            </a:r>
          </a:p>
          <a:p>
            <a:pPr marL="0" indent="0" algn="just">
              <a:buNone/>
            </a:pPr>
            <a:r>
              <a:rPr lang="cs-CZ" b="1" i="1" dirty="0"/>
              <a:t>Kyselina dusičná</a:t>
            </a:r>
            <a:r>
              <a:rPr lang="cs-CZ" b="1" dirty="0"/>
              <a:t> </a:t>
            </a:r>
            <a:r>
              <a:rPr lang="cs-CZ" dirty="0"/>
              <a:t>HNO</a:t>
            </a:r>
            <a:r>
              <a:rPr lang="cs-CZ" baseline="-25000" dirty="0"/>
              <a:t>3</a:t>
            </a:r>
            <a:r>
              <a:rPr lang="cs-CZ" dirty="0"/>
              <a:t> - je silná, těkavá kyselina, má silné oxidační schopnosti. Připravuje se zahříváním dusičnanu sodného s konc. kyselinou sírovou a kondenzací vznikajících par</a:t>
            </a:r>
          </a:p>
          <a:p>
            <a:pPr marL="0" indent="0" algn="just">
              <a:buNone/>
            </a:pPr>
            <a:r>
              <a:rPr lang="cs-CZ" dirty="0"/>
              <a:t>          2 NaNO</a:t>
            </a:r>
            <a:r>
              <a:rPr lang="cs-CZ" baseline="-25000" dirty="0"/>
              <a:t>3</a:t>
            </a:r>
            <a:r>
              <a:rPr lang="cs-CZ" dirty="0"/>
              <a:t>    +    konc. H</a:t>
            </a:r>
            <a:r>
              <a:rPr lang="cs-CZ" baseline="-25000" dirty="0"/>
              <a:t>2</a:t>
            </a:r>
            <a:r>
              <a:rPr lang="cs-CZ" dirty="0"/>
              <a:t>SO</a:t>
            </a:r>
            <a:r>
              <a:rPr lang="cs-CZ" baseline="-25000" dirty="0"/>
              <a:t>4</a:t>
            </a:r>
            <a:r>
              <a:rPr lang="cs-CZ" dirty="0"/>
              <a:t>                              2 HNO</a:t>
            </a:r>
            <a:r>
              <a:rPr lang="cs-CZ" baseline="-25000" dirty="0"/>
              <a:t>3</a:t>
            </a:r>
            <a:r>
              <a:rPr lang="cs-CZ" dirty="0"/>
              <a:t>    +    Na</a:t>
            </a:r>
            <a:r>
              <a:rPr lang="cs-CZ" baseline="-25000" dirty="0"/>
              <a:t>2</a:t>
            </a:r>
            <a:r>
              <a:rPr lang="cs-CZ" dirty="0"/>
              <a:t>SO</a:t>
            </a:r>
            <a:r>
              <a:rPr lang="cs-CZ" baseline="-25000" dirty="0"/>
              <a:t>4</a:t>
            </a:r>
            <a:endParaRPr lang="cs-CZ" dirty="0"/>
          </a:p>
          <a:p>
            <a:pPr marL="0" indent="0" algn="just">
              <a:buNone/>
            </a:pPr>
            <a:endParaRPr lang="cs-CZ" dirty="0"/>
          </a:p>
          <a:p>
            <a:pPr marL="0" indent="0" algn="just">
              <a:buNone/>
            </a:pPr>
            <a:r>
              <a:rPr lang="cs-CZ" dirty="0"/>
              <a:t>Výroba oxidací amoniaku nadbytkem vzdušného kyslíku za přítomnosti Pt-Rh katalyzátoru, za zvýšeného tlaku a při teplotě asi 900°C. Proces má tří základní fáze:</a:t>
            </a:r>
          </a:p>
          <a:p>
            <a:pPr marL="0" indent="0" algn="just">
              <a:buNone/>
            </a:pPr>
            <a:r>
              <a:rPr lang="cs-CZ" dirty="0"/>
              <a:t>                1.     4 NH</a:t>
            </a:r>
            <a:r>
              <a:rPr lang="cs-CZ" baseline="-25000" dirty="0"/>
              <a:t>3  </a:t>
            </a:r>
            <a:r>
              <a:rPr lang="cs-CZ" dirty="0"/>
              <a:t>   +    5 O</a:t>
            </a:r>
            <a:r>
              <a:rPr lang="cs-CZ" baseline="-25000" dirty="0"/>
              <a:t>2</a:t>
            </a:r>
            <a:r>
              <a:rPr lang="cs-CZ" dirty="0"/>
              <a:t>                        4 NO    +    6 H</a:t>
            </a:r>
            <a:r>
              <a:rPr lang="cs-CZ" baseline="-25000" dirty="0"/>
              <a:t>2</a:t>
            </a:r>
            <a:r>
              <a:rPr lang="cs-CZ" dirty="0"/>
              <a:t>O                 </a:t>
            </a:r>
            <a:r>
              <a:rPr lang="cs-CZ" dirty="0">
                <a:sym typeface="Symbol"/>
              </a:rPr>
              <a:t></a:t>
            </a:r>
            <a:r>
              <a:rPr lang="cs-CZ" dirty="0"/>
              <a:t>H = -247 kJ.mol</a:t>
            </a:r>
            <a:r>
              <a:rPr lang="cs-CZ" baseline="30000" dirty="0"/>
              <a:t>-1</a:t>
            </a:r>
            <a:endParaRPr lang="cs-CZ" dirty="0"/>
          </a:p>
          <a:p>
            <a:pPr marL="0" indent="0" algn="just">
              <a:buNone/>
            </a:pPr>
            <a:r>
              <a:rPr lang="cs-CZ" dirty="0"/>
              <a:t>                2.          2 NO    +    O</a:t>
            </a:r>
            <a:r>
              <a:rPr lang="cs-CZ" baseline="-25000" dirty="0"/>
              <a:t>2</a:t>
            </a:r>
            <a:r>
              <a:rPr lang="cs-CZ" dirty="0"/>
              <a:t>                        2 NO</a:t>
            </a:r>
            <a:r>
              <a:rPr lang="cs-CZ" baseline="-25000" dirty="0"/>
              <a:t>2</a:t>
            </a:r>
            <a:r>
              <a:rPr lang="cs-CZ" dirty="0"/>
              <a:t>                                    </a:t>
            </a:r>
            <a:r>
              <a:rPr lang="cs-CZ" dirty="0">
                <a:sym typeface="Symbol"/>
              </a:rPr>
              <a:t></a:t>
            </a:r>
            <a:r>
              <a:rPr lang="cs-CZ" dirty="0"/>
              <a:t>H = -55 kJ.mol</a:t>
            </a:r>
            <a:r>
              <a:rPr lang="cs-CZ" baseline="30000" dirty="0"/>
              <a:t>-1</a:t>
            </a:r>
            <a:endParaRPr lang="cs-CZ" dirty="0"/>
          </a:p>
          <a:p>
            <a:pPr marL="0" indent="0" algn="just">
              <a:buNone/>
            </a:pPr>
            <a:r>
              <a:rPr lang="cs-CZ" dirty="0"/>
              <a:t>                                           2 NO</a:t>
            </a:r>
            <a:r>
              <a:rPr lang="cs-CZ" baseline="-25000" dirty="0"/>
              <a:t>2</a:t>
            </a:r>
            <a:r>
              <a:rPr lang="cs-CZ" dirty="0"/>
              <a:t>                       N</a:t>
            </a:r>
            <a:r>
              <a:rPr lang="cs-CZ" baseline="-25000" dirty="0"/>
              <a:t>2</a:t>
            </a:r>
            <a:r>
              <a:rPr lang="cs-CZ" dirty="0"/>
              <a:t>O</a:t>
            </a:r>
            <a:r>
              <a:rPr lang="cs-CZ" baseline="-25000" dirty="0"/>
              <a:t>4</a:t>
            </a:r>
            <a:r>
              <a:rPr lang="cs-CZ" dirty="0"/>
              <a:t>                   ( dimerace )</a:t>
            </a:r>
          </a:p>
          <a:p>
            <a:pPr marL="0" indent="0" algn="just">
              <a:buNone/>
            </a:pPr>
            <a:r>
              <a:rPr lang="cs-CZ" dirty="0"/>
              <a:t>                3.   3 N</a:t>
            </a:r>
            <a:r>
              <a:rPr lang="cs-CZ" baseline="-25000" dirty="0"/>
              <a:t>2</a:t>
            </a:r>
            <a:r>
              <a:rPr lang="cs-CZ" dirty="0"/>
              <a:t>O</a:t>
            </a:r>
            <a:r>
              <a:rPr lang="cs-CZ" baseline="-25000" dirty="0"/>
              <a:t>4</a:t>
            </a:r>
            <a:r>
              <a:rPr lang="cs-CZ" dirty="0"/>
              <a:t>    +   2 H</a:t>
            </a:r>
            <a:r>
              <a:rPr lang="cs-CZ" baseline="-25000" dirty="0"/>
              <a:t>2</a:t>
            </a:r>
            <a:r>
              <a:rPr lang="cs-CZ" dirty="0"/>
              <a:t>O                        4 HNO</a:t>
            </a:r>
            <a:r>
              <a:rPr lang="cs-CZ" baseline="-25000" dirty="0"/>
              <a:t>3  </a:t>
            </a:r>
            <a:r>
              <a:rPr lang="cs-CZ" dirty="0"/>
              <a:t>  +   2 NO</a:t>
            </a:r>
            <a:r>
              <a:rPr lang="cs-CZ" baseline="-25000" dirty="0"/>
              <a:t>      </a:t>
            </a:r>
            <a:endParaRPr lang="cs-CZ" dirty="0"/>
          </a:p>
          <a:p>
            <a:pPr marL="0" indent="0" algn="just">
              <a:buNone/>
            </a:pPr>
            <a:endParaRPr lang="cs-CZ" dirty="0"/>
          </a:p>
        </p:txBody>
      </p:sp>
      <p:cxnSp>
        <p:nvCxnSpPr>
          <p:cNvPr id="5" name="Přímá spojnice se šipkou 4"/>
          <p:cNvCxnSpPr/>
          <p:nvPr/>
        </p:nvCxnSpPr>
        <p:spPr>
          <a:xfrm>
            <a:off x="3203848" y="1916832"/>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1547664" y="2492896"/>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671900" y="4437112"/>
            <a:ext cx="12601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3275856" y="5589240"/>
            <a:ext cx="102611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3275856" y="5877272"/>
            <a:ext cx="102611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a:off x="3275856" y="6165304"/>
            <a:ext cx="102611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Přímá spojnice se šipkou 17"/>
          <p:cNvCxnSpPr/>
          <p:nvPr/>
        </p:nvCxnSpPr>
        <p:spPr>
          <a:xfrm>
            <a:off x="3275856" y="6525344"/>
            <a:ext cx="102611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24074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408712"/>
          </a:xfrm>
        </p:spPr>
        <p:txBody>
          <a:bodyPr>
            <a:normAutofit fontScale="70000" lnSpcReduction="20000"/>
          </a:bodyPr>
          <a:lstStyle/>
          <a:p>
            <a:pPr marL="0" indent="0" algn="just">
              <a:buNone/>
            </a:pPr>
            <a:r>
              <a:rPr lang="cs-CZ" u="sng" dirty="0">
                <a:solidFill>
                  <a:schemeClr val="tx2"/>
                </a:solidFill>
              </a:rPr>
              <a:t>Reakce kyseliny dusičné s kovy:</a:t>
            </a:r>
            <a:endParaRPr lang="cs-CZ" dirty="0">
              <a:solidFill>
                <a:schemeClr val="tx2"/>
              </a:solidFill>
            </a:endParaRPr>
          </a:p>
          <a:p>
            <a:pPr marL="0" indent="0" algn="just">
              <a:buNone/>
            </a:pPr>
            <a:r>
              <a:rPr lang="cs-CZ" dirty="0"/>
              <a:t>                    </a:t>
            </a:r>
            <a:r>
              <a:rPr lang="cs-CZ" b="1" u="sng" dirty="0"/>
              <a:t>kov                     koncentrace kyseliny                  produkt</a:t>
            </a:r>
            <a:r>
              <a:rPr lang="cs-CZ" b="1" u="sng" baseline="-25000" dirty="0"/>
              <a:t> </a:t>
            </a:r>
            <a:r>
              <a:rPr lang="cs-CZ" b="1" u="sng" dirty="0"/>
              <a:t>  </a:t>
            </a:r>
            <a:endParaRPr lang="cs-CZ" dirty="0"/>
          </a:p>
          <a:p>
            <a:pPr marL="0" indent="0" algn="just">
              <a:buNone/>
            </a:pPr>
            <a:r>
              <a:rPr lang="cs-CZ" dirty="0"/>
              <a:t>Pb,Cu, Hg, Ag                           velká                                   dusičnan + NO</a:t>
            </a:r>
            <a:r>
              <a:rPr lang="cs-CZ" baseline="-25000" dirty="0"/>
              <a:t>2</a:t>
            </a:r>
            <a:endParaRPr lang="cs-CZ" dirty="0"/>
          </a:p>
          <a:p>
            <a:pPr marL="0" indent="0" algn="just">
              <a:buNone/>
            </a:pPr>
            <a:r>
              <a:rPr lang="cs-CZ" dirty="0"/>
              <a:t>Pb,Cu, Hg, Ag                           střední                                dusičnan + NO  </a:t>
            </a:r>
          </a:p>
          <a:p>
            <a:pPr marL="0" indent="0" algn="just">
              <a:buNone/>
            </a:pPr>
            <a:r>
              <a:rPr lang="cs-CZ" dirty="0"/>
              <a:t>Mg, Zn, Fe, Mg                         malá                        dusičnan + N</a:t>
            </a:r>
            <a:r>
              <a:rPr lang="cs-CZ" baseline="-25000" dirty="0"/>
              <a:t>2</a:t>
            </a:r>
            <a:r>
              <a:rPr lang="cs-CZ" dirty="0"/>
              <a:t>O nebo až NH</a:t>
            </a:r>
            <a:r>
              <a:rPr lang="cs-CZ" baseline="-25000" dirty="0"/>
              <a:t>4</a:t>
            </a:r>
            <a:r>
              <a:rPr lang="cs-CZ" baseline="30000" dirty="0"/>
              <a:t>+</a:t>
            </a:r>
            <a:r>
              <a:rPr lang="cs-CZ" dirty="0"/>
              <a:t>     </a:t>
            </a:r>
          </a:p>
          <a:p>
            <a:pPr marL="0" indent="0" algn="just">
              <a:buNone/>
            </a:pPr>
            <a:r>
              <a:rPr lang="cs-CZ" dirty="0"/>
              <a:t>Fe, Al, Cr, Ni                              velká                                   </a:t>
            </a:r>
            <a:r>
              <a:rPr lang="cs-CZ" i="1" dirty="0"/>
              <a:t>pasivace </a:t>
            </a:r>
            <a:r>
              <a:rPr lang="cs-CZ" dirty="0"/>
              <a:t>   </a:t>
            </a:r>
          </a:p>
          <a:p>
            <a:pPr marL="0" indent="0" algn="just">
              <a:buNone/>
            </a:pPr>
            <a:r>
              <a:rPr lang="cs-CZ" dirty="0"/>
              <a:t> </a:t>
            </a:r>
          </a:p>
          <a:p>
            <a:pPr marL="0" indent="0" algn="just">
              <a:buNone/>
            </a:pPr>
            <a:r>
              <a:rPr lang="cs-CZ" dirty="0"/>
              <a:t>Při reakcích nekovů s horkou konc. kyselinou dusičnou vznikají oxidy nekovů v nejvyšším oxidačním stupni. Např. síra poskytuje oxid sírový SO</a:t>
            </a:r>
            <a:r>
              <a:rPr lang="cs-CZ" baseline="-25000" dirty="0"/>
              <a:t>3</a:t>
            </a:r>
            <a:r>
              <a:rPr lang="cs-CZ" dirty="0"/>
              <a:t>, uhlík se oxiduje na oxid uhličitý CO</a:t>
            </a:r>
            <a:r>
              <a:rPr lang="cs-CZ" baseline="-25000" dirty="0"/>
              <a:t>2</a:t>
            </a:r>
            <a:r>
              <a:rPr lang="cs-CZ" dirty="0"/>
              <a:t>, fosfor na oxid fosforečný P</a:t>
            </a:r>
            <a:r>
              <a:rPr lang="cs-CZ" baseline="-25000" dirty="0"/>
              <a:t>2</a:t>
            </a:r>
            <a:r>
              <a:rPr lang="cs-CZ" dirty="0"/>
              <a:t>O</a:t>
            </a:r>
            <a:r>
              <a:rPr lang="cs-CZ" baseline="-25000" dirty="0"/>
              <a:t>5, </a:t>
            </a:r>
            <a:r>
              <a:rPr lang="cs-CZ" dirty="0"/>
              <a:t>jód na oxid jodičitý I</a:t>
            </a:r>
            <a:r>
              <a:rPr lang="cs-CZ" baseline="-25000" dirty="0"/>
              <a:t>2</a:t>
            </a:r>
            <a:r>
              <a:rPr lang="cs-CZ" dirty="0"/>
              <a:t>O</a:t>
            </a:r>
            <a:r>
              <a:rPr lang="cs-CZ" baseline="-25000" dirty="0"/>
              <a:t>5</a:t>
            </a:r>
            <a:r>
              <a:rPr lang="cs-CZ" dirty="0"/>
              <a:t>. </a:t>
            </a:r>
          </a:p>
          <a:p>
            <a:pPr marL="0" indent="0" algn="just">
              <a:buNone/>
            </a:pPr>
            <a:r>
              <a:rPr lang="cs-CZ" dirty="0"/>
              <a:t>Použití kyseliny dusičné je velmi rozsáhlé – výroba anorganických i organických nitrátů (hnojiva, výbušniny - „nitroglycerin“, „nitrocelulóza“), aromatických nitroderivátů (meziprodukty při výrobě barviv) a při rozpouštění kovů. Je silným oxidačním činidlem. Směs konc. HNO</a:t>
            </a:r>
            <a:r>
              <a:rPr lang="cs-CZ" baseline="-25000" dirty="0"/>
              <a:t>3</a:t>
            </a:r>
            <a:r>
              <a:rPr lang="cs-CZ" dirty="0"/>
              <a:t> a HCl v poměru 1 : 3 se pod názvem </a:t>
            </a:r>
            <a:r>
              <a:rPr lang="cs-CZ" i="1" dirty="0"/>
              <a:t>lučavka královská</a:t>
            </a:r>
            <a:r>
              <a:rPr lang="cs-CZ" dirty="0"/>
              <a:t> používá k rozpouštění zlata a platiny (vzniká kys. tetrachlorozlatitá H[AuCl</a:t>
            </a:r>
            <a:r>
              <a:rPr lang="cs-CZ" baseline="-25000" dirty="0"/>
              <a:t>4</a:t>
            </a:r>
            <a:r>
              <a:rPr lang="cs-CZ" dirty="0"/>
              <a:t>], příp. hexachloroplatičitá H</a:t>
            </a:r>
            <a:r>
              <a:rPr lang="cs-CZ" baseline="-25000" dirty="0"/>
              <a:t>2</a:t>
            </a:r>
            <a:r>
              <a:rPr lang="cs-CZ" dirty="0"/>
              <a:t>[PtCl</a:t>
            </a:r>
            <a:r>
              <a:rPr lang="cs-CZ" baseline="-25000" dirty="0"/>
              <a:t>6</a:t>
            </a:r>
            <a:r>
              <a:rPr lang="cs-CZ" dirty="0"/>
              <a:t>].</a:t>
            </a:r>
          </a:p>
        </p:txBody>
      </p:sp>
    </p:spTree>
    <p:extLst>
      <p:ext uri="{BB962C8B-B14F-4D97-AF65-F5344CB8AC3E}">
        <p14:creationId xmlns:p14="http://schemas.microsoft.com/office/powerpoint/2010/main" val="338358194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0"/>
            <a:ext cx="9001000" cy="6813376"/>
          </a:xfrm>
        </p:spPr>
        <p:txBody>
          <a:bodyPr>
            <a:normAutofit fontScale="70000" lnSpcReduction="20000"/>
          </a:bodyPr>
          <a:lstStyle/>
          <a:p>
            <a:pPr marL="0" indent="0" algn="ctr">
              <a:buNone/>
            </a:pPr>
            <a:r>
              <a:rPr lang="cs-CZ" b="1" i="1" u="sng" dirty="0">
                <a:solidFill>
                  <a:schemeClr val="tx2"/>
                </a:solidFill>
              </a:rPr>
              <a:t>Soli oxokyselin dusíku</a:t>
            </a:r>
            <a:endParaRPr lang="cs-CZ" dirty="0">
              <a:solidFill>
                <a:schemeClr val="tx2"/>
              </a:solidFill>
            </a:endParaRPr>
          </a:p>
          <a:p>
            <a:pPr marL="0" indent="0" algn="just">
              <a:buNone/>
            </a:pPr>
            <a:r>
              <a:rPr lang="cs-CZ" i="1" dirty="0"/>
              <a:t> </a:t>
            </a:r>
            <a:r>
              <a:rPr lang="cs-CZ" b="1" i="1" dirty="0">
                <a:solidFill>
                  <a:srgbClr val="00B050"/>
                </a:solidFill>
              </a:rPr>
              <a:t>Dusitany</a:t>
            </a:r>
            <a:r>
              <a:rPr lang="cs-CZ" dirty="0"/>
              <a:t> NO</a:t>
            </a:r>
            <a:r>
              <a:rPr lang="cs-CZ" baseline="-25000" dirty="0"/>
              <a:t>2</a:t>
            </a:r>
            <a:r>
              <a:rPr lang="cs-CZ" dirty="0"/>
              <a:t>‾  - jsou dobře rozpustné ve vodě, s výjimkou žlutého dusitanu stříbrného AgNO</a:t>
            </a:r>
            <a:r>
              <a:rPr lang="cs-CZ" baseline="-25000" dirty="0"/>
              <a:t>2</a:t>
            </a:r>
            <a:r>
              <a:rPr lang="cs-CZ" dirty="0"/>
              <a:t>.</a:t>
            </a:r>
            <a:r>
              <a:rPr lang="cs-CZ" baseline="-25000" dirty="0"/>
              <a:t> </a:t>
            </a:r>
            <a:r>
              <a:rPr lang="cs-CZ" dirty="0"/>
              <a:t>Na vzduchu jsou stálé, ve vodných roztocích hydrolyzují</a:t>
            </a:r>
          </a:p>
          <a:p>
            <a:pPr marL="0" indent="0" algn="just">
              <a:buNone/>
            </a:pPr>
            <a:r>
              <a:rPr lang="cs-CZ" dirty="0"/>
              <a:t>                      3 NaNO</a:t>
            </a:r>
            <a:r>
              <a:rPr lang="cs-CZ" baseline="-25000" dirty="0"/>
              <a:t>2</a:t>
            </a:r>
            <a:r>
              <a:rPr lang="cs-CZ" dirty="0"/>
              <a:t>    +    H</a:t>
            </a:r>
            <a:r>
              <a:rPr lang="cs-CZ" baseline="-25000" dirty="0"/>
              <a:t>2</a:t>
            </a:r>
            <a:r>
              <a:rPr lang="cs-CZ" dirty="0"/>
              <a:t>O                            2 NaOH    +    2 NO    +    NaNO</a:t>
            </a:r>
            <a:r>
              <a:rPr lang="cs-CZ" baseline="-25000" dirty="0"/>
              <a:t>3</a:t>
            </a:r>
            <a:r>
              <a:rPr lang="cs-CZ" dirty="0"/>
              <a:t>    </a:t>
            </a:r>
          </a:p>
          <a:p>
            <a:pPr marL="0" indent="0" algn="just">
              <a:buNone/>
            </a:pPr>
            <a:r>
              <a:rPr lang="cs-CZ" dirty="0"/>
              <a:t>Připravují se nejčastěji termickým rozkladem dusičnanů alkalických kovů nebo jejich redukcí např. olovem</a:t>
            </a:r>
          </a:p>
          <a:p>
            <a:pPr marL="0" indent="0" algn="just">
              <a:buNone/>
            </a:pPr>
            <a:r>
              <a:rPr lang="cs-CZ" dirty="0"/>
              <a:t>                                         2  NaNO</a:t>
            </a:r>
            <a:r>
              <a:rPr lang="cs-CZ" baseline="-25000" dirty="0"/>
              <a:t>3</a:t>
            </a:r>
            <a:r>
              <a:rPr lang="cs-CZ" dirty="0"/>
              <a:t>                          2 NaNO</a:t>
            </a:r>
            <a:r>
              <a:rPr lang="cs-CZ" baseline="-25000" dirty="0"/>
              <a:t>2</a:t>
            </a:r>
            <a:r>
              <a:rPr lang="cs-CZ" dirty="0"/>
              <a:t>     +     O</a:t>
            </a:r>
            <a:r>
              <a:rPr lang="cs-CZ" baseline="-25000" dirty="0"/>
              <a:t>2</a:t>
            </a:r>
            <a:r>
              <a:rPr lang="cs-CZ" dirty="0"/>
              <a:t>   (*)</a:t>
            </a:r>
          </a:p>
          <a:p>
            <a:pPr marL="0" indent="0" algn="just">
              <a:buNone/>
            </a:pPr>
            <a:r>
              <a:rPr lang="cs-CZ" dirty="0"/>
              <a:t>                                KNO</a:t>
            </a:r>
            <a:r>
              <a:rPr lang="cs-CZ" baseline="-25000" dirty="0"/>
              <a:t>3</a:t>
            </a:r>
            <a:r>
              <a:rPr lang="cs-CZ" dirty="0"/>
              <a:t>    +    Pb                           KNO</a:t>
            </a:r>
            <a:r>
              <a:rPr lang="cs-CZ" baseline="-25000" dirty="0"/>
              <a:t>2</a:t>
            </a:r>
            <a:r>
              <a:rPr lang="cs-CZ" dirty="0"/>
              <a:t>    +    PbO</a:t>
            </a:r>
          </a:p>
          <a:p>
            <a:pPr marL="0" indent="0" algn="just">
              <a:buNone/>
            </a:pPr>
            <a:r>
              <a:rPr lang="cs-CZ" dirty="0"/>
              <a:t> </a:t>
            </a:r>
          </a:p>
          <a:p>
            <a:pPr marL="0" indent="0" algn="just">
              <a:buNone/>
            </a:pPr>
            <a:r>
              <a:rPr lang="cs-CZ" dirty="0"/>
              <a:t>Nejpoužívanější jsou dusitany alkalických kovů, zejména dusitan sodný NaNO</a:t>
            </a:r>
            <a:r>
              <a:rPr lang="cs-CZ" baseline="-25000" dirty="0"/>
              <a:t>2</a:t>
            </a:r>
            <a:r>
              <a:rPr lang="cs-CZ" dirty="0"/>
              <a:t>, který se uplatňuje při výrobě barviv (pro diazotaci) a jako inhibitor koroze.</a:t>
            </a:r>
          </a:p>
          <a:p>
            <a:pPr marL="0" indent="0" algn="just">
              <a:buNone/>
            </a:pPr>
            <a:r>
              <a:rPr lang="cs-CZ" i="1" dirty="0"/>
              <a:t> </a:t>
            </a:r>
            <a:r>
              <a:rPr lang="cs-CZ" b="1" i="1" dirty="0">
                <a:solidFill>
                  <a:srgbClr val="00B050"/>
                </a:solidFill>
              </a:rPr>
              <a:t>Dusičnany</a:t>
            </a:r>
            <a:r>
              <a:rPr lang="cs-CZ" dirty="0"/>
              <a:t> NO</a:t>
            </a:r>
            <a:r>
              <a:rPr lang="cs-CZ" baseline="-25000" dirty="0"/>
              <a:t>3</a:t>
            </a:r>
            <a:r>
              <a:rPr lang="cs-CZ" dirty="0"/>
              <a:t>‾  - jsou bílé krystalické látky, ve vodě dobře rozpustné. Teplem se rozkládají na: </a:t>
            </a:r>
          </a:p>
          <a:p>
            <a:pPr marL="0" indent="0" algn="just">
              <a:buNone/>
            </a:pPr>
            <a:r>
              <a:rPr lang="cs-CZ" dirty="0"/>
              <a:t>dusitany a kyslík – pokud se jedná o dusičnany lehkých kovů (viz rovnice*)</a:t>
            </a:r>
          </a:p>
          <a:p>
            <a:pPr marL="0" indent="0" algn="just">
              <a:buNone/>
            </a:pPr>
            <a:r>
              <a:rPr lang="cs-CZ" dirty="0"/>
              <a:t>oxid kovu, oxid dusičitý NO</a:t>
            </a:r>
            <a:r>
              <a:rPr lang="cs-CZ" baseline="-25000" dirty="0"/>
              <a:t>2</a:t>
            </a:r>
            <a:r>
              <a:rPr lang="cs-CZ" dirty="0"/>
              <a:t> a kyslík – pokud se jedná o dusičnany těžkých kovů, např.</a:t>
            </a:r>
          </a:p>
          <a:p>
            <a:pPr marL="0" indent="0" algn="just">
              <a:buNone/>
            </a:pPr>
            <a:r>
              <a:rPr lang="cs-CZ" dirty="0"/>
              <a:t>                                  2 Pb(NO</a:t>
            </a:r>
            <a:r>
              <a:rPr lang="cs-CZ" baseline="-25000" dirty="0"/>
              <a:t>3</a:t>
            </a:r>
            <a:r>
              <a:rPr lang="cs-CZ" dirty="0"/>
              <a:t>)</a:t>
            </a:r>
            <a:r>
              <a:rPr lang="cs-CZ" baseline="-25000" dirty="0"/>
              <a:t>2</a:t>
            </a:r>
            <a:r>
              <a:rPr lang="cs-CZ" dirty="0"/>
              <a:t>                              2 PbO    +    4 NO</a:t>
            </a:r>
            <a:r>
              <a:rPr lang="cs-CZ" baseline="-25000" dirty="0"/>
              <a:t>2</a:t>
            </a:r>
            <a:r>
              <a:rPr lang="cs-CZ" dirty="0"/>
              <a:t>    +    O</a:t>
            </a:r>
            <a:r>
              <a:rPr lang="cs-CZ" baseline="-25000" dirty="0"/>
              <a:t>2</a:t>
            </a:r>
            <a:endParaRPr lang="cs-CZ" dirty="0"/>
          </a:p>
          <a:p>
            <a:pPr marL="0" indent="0" algn="just">
              <a:buNone/>
            </a:pPr>
            <a:r>
              <a:rPr lang="cs-CZ" dirty="0"/>
              <a:t>Mezi významnější dusičnany patří: NaNO</a:t>
            </a:r>
            <a:r>
              <a:rPr lang="cs-CZ" baseline="-25000" dirty="0"/>
              <a:t>3</a:t>
            </a:r>
            <a:r>
              <a:rPr lang="cs-CZ" dirty="0"/>
              <a:t>, KNO</a:t>
            </a:r>
            <a:r>
              <a:rPr lang="cs-CZ" baseline="-25000" dirty="0"/>
              <a:t>3</a:t>
            </a:r>
            <a:r>
              <a:rPr lang="cs-CZ" dirty="0"/>
              <a:t>, Ca(NO</a:t>
            </a:r>
            <a:r>
              <a:rPr lang="cs-CZ" baseline="-25000" dirty="0"/>
              <a:t>3</a:t>
            </a:r>
            <a:r>
              <a:rPr lang="cs-CZ" dirty="0"/>
              <a:t>)</a:t>
            </a:r>
            <a:r>
              <a:rPr lang="cs-CZ" baseline="-25000" dirty="0"/>
              <a:t>2</a:t>
            </a:r>
            <a:r>
              <a:rPr lang="cs-CZ" dirty="0"/>
              <a:t>, AgNO</a:t>
            </a:r>
            <a:r>
              <a:rPr lang="cs-CZ" baseline="-25000" dirty="0"/>
              <a:t>3</a:t>
            </a:r>
            <a:r>
              <a:rPr lang="cs-CZ" dirty="0"/>
              <a:t>, Hg(NO</a:t>
            </a:r>
            <a:r>
              <a:rPr lang="cs-CZ" baseline="-25000" dirty="0"/>
              <a:t>3</a:t>
            </a:r>
            <a:r>
              <a:rPr lang="cs-CZ" dirty="0"/>
              <a:t>)</a:t>
            </a:r>
            <a:r>
              <a:rPr lang="cs-CZ" baseline="-25000" dirty="0"/>
              <a:t>2</a:t>
            </a:r>
            <a:r>
              <a:rPr lang="cs-CZ" dirty="0"/>
              <a:t>, Pb(NO</a:t>
            </a:r>
            <a:r>
              <a:rPr lang="cs-CZ" baseline="-25000" dirty="0"/>
              <a:t>3</a:t>
            </a:r>
            <a:r>
              <a:rPr lang="cs-CZ" dirty="0"/>
              <a:t>)</a:t>
            </a:r>
            <a:r>
              <a:rPr lang="cs-CZ" baseline="-25000" dirty="0"/>
              <a:t>2</a:t>
            </a:r>
            <a:r>
              <a:rPr lang="cs-CZ" dirty="0"/>
              <a:t>.</a:t>
            </a:r>
          </a:p>
          <a:p>
            <a:pPr marL="0" indent="0" algn="just">
              <a:buNone/>
            </a:pPr>
            <a:r>
              <a:rPr lang="cs-CZ" dirty="0"/>
              <a:t>Všechny dusičnany lze připravit běžnými metodami pro přípravu solí</a:t>
            </a:r>
          </a:p>
        </p:txBody>
      </p:sp>
      <p:cxnSp>
        <p:nvCxnSpPr>
          <p:cNvPr id="5" name="Přímá spojnice se šipkou 4"/>
          <p:cNvCxnSpPr/>
          <p:nvPr/>
        </p:nvCxnSpPr>
        <p:spPr>
          <a:xfrm>
            <a:off x="3995936" y="1124744"/>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3995936" y="2060848"/>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995936" y="2348880"/>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3707904" y="5373216"/>
            <a:ext cx="14401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38663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16633"/>
            <a:ext cx="8928992" cy="3168351"/>
          </a:xfrm>
        </p:spPr>
        <p:txBody>
          <a:bodyPr>
            <a:normAutofit fontScale="70000" lnSpcReduction="20000"/>
          </a:bodyPr>
          <a:lstStyle/>
          <a:p>
            <a:pPr marL="0" indent="0" algn="just">
              <a:buNone/>
            </a:pPr>
            <a:r>
              <a:rPr lang="cs-CZ" b="1" dirty="0"/>
              <a:t>Analytické vlastnosti:</a:t>
            </a:r>
            <a:endParaRPr lang="cs-CZ" dirty="0"/>
          </a:p>
          <a:p>
            <a:pPr marL="0" indent="0" algn="just">
              <a:buNone/>
            </a:pPr>
            <a:r>
              <a:rPr lang="cs-CZ" dirty="0"/>
              <a:t>Amoniak - reakci s Nesslerovým činidlem vzniká rezavě hnědý roztok nebo sraženina,</a:t>
            </a:r>
          </a:p>
          <a:p>
            <a:pPr marL="0" indent="0" algn="just">
              <a:buNone/>
            </a:pPr>
            <a:r>
              <a:rPr lang="cs-CZ" dirty="0"/>
              <a:t>               - ve vodě vzniká zásaditý roztok hydroxidu amonného (důkaz acidobázickými indikátory).</a:t>
            </a:r>
          </a:p>
          <a:p>
            <a:pPr marL="0" indent="0" algn="just">
              <a:buNone/>
            </a:pPr>
            <a:r>
              <a:rPr lang="cs-CZ" dirty="0"/>
              <a:t>Dusičnany NO</a:t>
            </a:r>
            <a:r>
              <a:rPr lang="cs-CZ" baseline="-25000" dirty="0"/>
              <a:t>3</a:t>
            </a:r>
            <a:r>
              <a:rPr lang="cs-CZ" dirty="0"/>
              <a:t>‾ - směs vzorku s konc. FeSO</a:t>
            </a:r>
            <a:r>
              <a:rPr lang="cs-CZ" baseline="-25000" dirty="0"/>
              <a:t>4 </a:t>
            </a:r>
            <a:r>
              <a:rPr lang="cs-CZ" dirty="0"/>
              <a:t>se opatrně podvrství konc. H</a:t>
            </a:r>
            <a:r>
              <a:rPr lang="cs-CZ" baseline="-25000" dirty="0"/>
              <a:t>2</a:t>
            </a:r>
            <a:r>
              <a:rPr lang="cs-CZ" dirty="0"/>
              <a:t>SO</a:t>
            </a:r>
            <a:r>
              <a:rPr lang="cs-CZ" baseline="-25000" dirty="0"/>
              <a:t>4</a:t>
            </a:r>
            <a:r>
              <a:rPr lang="cs-CZ" dirty="0"/>
              <a:t>, na rozhraní kapalin vznikne hnědý proužek. </a:t>
            </a:r>
          </a:p>
          <a:p>
            <a:pPr marL="0" indent="0" algn="just">
              <a:buNone/>
            </a:pPr>
            <a:r>
              <a:rPr lang="cs-CZ" dirty="0"/>
              <a:t>V organických sloučeninách se dusík spolu se sírou a halogeny dokazuje po mineralizací organické látky sodíkem (tzv. Lassaignova zkouška). Produkty mineralizace jsou NaCN, příp. Na</a:t>
            </a:r>
            <a:r>
              <a:rPr lang="cs-CZ" baseline="-25000" dirty="0"/>
              <a:t>2</a:t>
            </a:r>
            <a:r>
              <a:rPr lang="cs-CZ" dirty="0"/>
              <a:t>S a NaX.</a:t>
            </a:r>
          </a:p>
          <a:p>
            <a:endParaRPr lang="cs-CZ" dirty="0"/>
          </a:p>
        </p:txBody>
      </p:sp>
      <p:pic>
        <p:nvPicPr>
          <p:cNvPr id="4098" name="Picture 2" descr="C:\Users\francisko2\Pictures\img5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068960"/>
            <a:ext cx="3024336"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181292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562074"/>
          </a:xfrm>
        </p:spPr>
        <p:txBody>
          <a:bodyPr>
            <a:normAutofit fontScale="90000"/>
          </a:bodyPr>
          <a:lstStyle/>
          <a:p>
            <a:r>
              <a:rPr lang="cs-CZ" b="1" dirty="0">
                <a:solidFill>
                  <a:schemeClr val="tx2"/>
                </a:solidFill>
              </a:rPr>
              <a:t>Vodík</a:t>
            </a:r>
          </a:p>
        </p:txBody>
      </p:sp>
      <p:sp>
        <p:nvSpPr>
          <p:cNvPr id="3" name="Zástupný symbol pro obsah 2"/>
          <p:cNvSpPr>
            <a:spLocks noGrp="1"/>
          </p:cNvSpPr>
          <p:nvPr>
            <p:ph idx="1"/>
          </p:nvPr>
        </p:nvSpPr>
        <p:spPr>
          <a:xfrm>
            <a:off x="35496" y="692696"/>
            <a:ext cx="9073008" cy="6048672"/>
          </a:xfrm>
        </p:spPr>
        <p:txBody>
          <a:bodyPr>
            <a:normAutofit fontScale="70000" lnSpcReduction="20000"/>
          </a:bodyPr>
          <a:lstStyle/>
          <a:p>
            <a:pPr marL="0" indent="0" algn="just">
              <a:buNone/>
            </a:pPr>
            <a:r>
              <a:rPr lang="cs-CZ" dirty="0"/>
              <a:t>Elektronová konfigurace:  </a:t>
            </a:r>
            <a:r>
              <a:rPr lang="cs-CZ" b="1" dirty="0"/>
              <a:t>1s</a:t>
            </a:r>
            <a:r>
              <a:rPr lang="cs-CZ" b="1" baseline="30000" dirty="0"/>
              <a:t>1</a:t>
            </a:r>
            <a:r>
              <a:rPr lang="cs-CZ" dirty="0"/>
              <a:t>. Z důvodu uvedené elektronové konfigurace byl vodík zařazen do I. hlavní podskupiny</a:t>
            </a:r>
          </a:p>
          <a:p>
            <a:pPr marL="0" indent="0" algn="just">
              <a:buNone/>
            </a:pPr>
            <a:r>
              <a:rPr lang="cs-CZ" b="1" dirty="0"/>
              <a:t>Výskyt</a:t>
            </a:r>
            <a:r>
              <a:rPr lang="cs-CZ" dirty="0"/>
              <a:t>: volný - ve vesmíru (atmosféra Slunce, stálic, mlhoviny),</a:t>
            </a:r>
          </a:p>
          <a:p>
            <a:pPr marL="0" indent="0" algn="just">
              <a:buNone/>
            </a:pPr>
            <a:r>
              <a:rPr lang="cs-CZ" dirty="0"/>
              <a:t>              vázaný - ve sloučeninách (voda, amoniak, sulfan, organické sloučeniny).</a:t>
            </a:r>
          </a:p>
          <a:p>
            <a:pPr marL="0" indent="0" algn="just">
              <a:buNone/>
            </a:pPr>
            <a:r>
              <a:rPr lang="cs-CZ" b="1" dirty="0"/>
              <a:t>Výroba:</a:t>
            </a:r>
            <a:r>
              <a:rPr lang="cs-CZ" dirty="0"/>
              <a:t> </a:t>
            </a:r>
            <a:r>
              <a:rPr lang="cs-CZ" i="1" dirty="0"/>
              <a:t>1. </a:t>
            </a:r>
            <a:r>
              <a:rPr lang="cs-CZ" i="1" dirty="0">
                <a:solidFill>
                  <a:srgbClr val="7030A0"/>
                </a:solidFill>
              </a:rPr>
              <a:t>chemický způsob</a:t>
            </a:r>
            <a:r>
              <a:rPr lang="cs-CZ" dirty="0">
                <a:solidFill>
                  <a:srgbClr val="7030A0"/>
                </a:solidFill>
              </a:rPr>
              <a:t> </a:t>
            </a:r>
            <a:r>
              <a:rPr lang="cs-CZ" dirty="0"/>
              <a:t>– ze zemního plynu (obsahuje 60 – 97 obj. % metanu) a z plynů unikajících při krakování ropných frakcí (metan a vyšší uhlovodíky)</a:t>
            </a:r>
          </a:p>
          <a:p>
            <a:pPr marL="0" indent="0" algn="just">
              <a:buNone/>
            </a:pPr>
            <a:r>
              <a:rPr lang="cs-CZ" dirty="0"/>
              <a:t> A) oxidací metanu a vyšších uhlovodíků kyslíkem za zvýšené teploty</a:t>
            </a:r>
          </a:p>
          <a:p>
            <a:pPr marL="0" indent="0" algn="just">
              <a:buNone/>
            </a:pPr>
            <a:r>
              <a:rPr lang="cs-CZ" dirty="0"/>
              <a:t>          2 CH</a:t>
            </a:r>
            <a:r>
              <a:rPr lang="cs-CZ" baseline="-25000" dirty="0"/>
              <a:t>4</a:t>
            </a:r>
            <a:r>
              <a:rPr lang="cs-CZ" dirty="0"/>
              <a:t> (g)    +    O</a:t>
            </a:r>
            <a:r>
              <a:rPr lang="cs-CZ" baseline="-25000" dirty="0"/>
              <a:t>2</a:t>
            </a:r>
            <a:r>
              <a:rPr lang="cs-CZ" dirty="0"/>
              <a:t> (g)                              2 CO (g)    +    4 H</a:t>
            </a:r>
            <a:r>
              <a:rPr lang="cs-CZ" baseline="-25000" dirty="0"/>
              <a:t>2</a:t>
            </a:r>
            <a:r>
              <a:rPr lang="cs-CZ" dirty="0"/>
              <a:t> (g) </a:t>
            </a:r>
          </a:p>
          <a:p>
            <a:pPr marL="0" indent="0" algn="just">
              <a:buNone/>
            </a:pPr>
            <a:r>
              <a:rPr lang="cs-CZ" dirty="0"/>
              <a:t>            C</a:t>
            </a:r>
            <a:r>
              <a:rPr lang="cs-CZ" baseline="-25000" dirty="0"/>
              <a:t>x</a:t>
            </a:r>
            <a:r>
              <a:rPr lang="cs-CZ" dirty="0"/>
              <a:t>H</a:t>
            </a:r>
            <a:r>
              <a:rPr lang="cs-CZ" baseline="-25000" dirty="0"/>
              <a:t>y </a:t>
            </a:r>
            <a:r>
              <a:rPr lang="cs-CZ" dirty="0"/>
              <a:t>(g)    +    </a:t>
            </a:r>
            <a:r>
              <a:rPr lang="cs-CZ" baseline="30000" dirty="0"/>
              <a:t>x</a:t>
            </a:r>
            <a:r>
              <a:rPr lang="cs-CZ" dirty="0"/>
              <a:t>/</a:t>
            </a:r>
            <a:r>
              <a:rPr lang="cs-CZ" baseline="-25000" dirty="0"/>
              <a:t>2</a:t>
            </a:r>
            <a:r>
              <a:rPr lang="cs-CZ" dirty="0"/>
              <a:t> O</a:t>
            </a:r>
            <a:r>
              <a:rPr lang="cs-CZ" baseline="-25000" dirty="0"/>
              <a:t>2</a:t>
            </a:r>
            <a:r>
              <a:rPr lang="cs-CZ" dirty="0"/>
              <a:t> (g)                          x CO (g)    +    </a:t>
            </a:r>
            <a:r>
              <a:rPr lang="cs-CZ" baseline="30000" dirty="0"/>
              <a:t>y</a:t>
            </a:r>
            <a:r>
              <a:rPr lang="cs-CZ" dirty="0"/>
              <a:t>/</a:t>
            </a:r>
            <a:r>
              <a:rPr lang="cs-CZ" baseline="-25000" dirty="0"/>
              <a:t>2</a:t>
            </a:r>
            <a:r>
              <a:rPr lang="cs-CZ" dirty="0"/>
              <a:t> H</a:t>
            </a:r>
            <a:r>
              <a:rPr lang="cs-CZ" baseline="-25000" dirty="0"/>
              <a:t>2</a:t>
            </a:r>
            <a:r>
              <a:rPr lang="cs-CZ" dirty="0"/>
              <a:t> (g)  </a:t>
            </a:r>
          </a:p>
          <a:p>
            <a:pPr marL="0" lvl="0" indent="0" algn="just">
              <a:buNone/>
            </a:pPr>
            <a:r>
              <a:rPr lang="cs-CZ" dirty="0"/>
              <a:t>B) reakcí uhlovodíků s vodní párou za vysoké teploty (až 1400°C) a katalytického účinku Ni</a:t>
            </a:r>
          </a:p>
          <a:p>
            <a:pPr marL="0" indent="0" algn="just">
              <a:buNone/>
            </a:pPr>
            <a:r>
              <a:rPr lang="cs-CZ" dirty="0"/>
              <a:t>           CH</a:t>
            </a:r>
            <a:r>
              <a:rPr lang="cs-CZ" baseline="-25000" dirty="0"/>
              <a:t>4</a:t>
            </a:r>
            <a:r>
              <a:rPr lang="cs-CZ" dirty="0"/>
              <a:t> (g)    +    H</a:t>
            </a:r>
            <a:r>
              <a:rPr lang="cs-CZ" baseline="-25000" dirty="0"/>
              <a:t>2</a:t>
            </a:r>
            <a:r>
              <a:rPr lang="cs-CZ" dirty="0"/>
              <a:t>O (g)                            CO (g)    +    3 H</a:t>
            </a:r>
            <a:r>
              <a:rPr lang="cs-CZ" baseline="-25000" dirty="0"/>
              <a:t>2</a:t>
            </a:r>
            <a:r>
              <a:rPr lang="cs-CZ" dirty="0"/>
              <a:t> (g)</a:t>
            </a:r>
          </a:p>
          <a:p>
            <a:pPr marL="0" indent="0" algn="just">
              <a:buNone/>
            </a:pPr>
            <a:r>
              <a:rPr lang="cs-CZ" dirty="0"/>
              <a:t>         C</a:t>
            </a:r>
            <a:r>
              <a:rPr lang="cs-CZ" baseline="-25000" dirty="0"/>
              <a:t>x</a:t>
            </a:r>
            <a:r>
              <a:rPr lang="cs-CZ" dirty="0"/>
              <a:t>H</a:t>
            </a:r>
            <a:r>
              <a:rPr lang="cs-CZ" baseline="-25000" dirty="0"/>
              <a:t>y </a:t>
            </a:r>
            <a:r>
              <a:rPr lang="cs-CZ" dirty="0"/>
              <a:t>(g)     +    x H</a:t>
            </a:r>
            <a:r>
              <a:rPr lang="cs-CZ" baseline="-25000" dirty="0"/>
              <a:t>2</a:t>
            </a:r>
            <a:r>
              <a:rPr lang="cs-CZ" dirty="0"/>
              <a:t>O (g)                       x CO (g)    +      </a:t>
            </a:r>
            <a:r>
              <a:rPr lang="cs-CZ" baseline="30000" dirty="0"/>
              <a:t>x + y</a:t>
            </a:r>
            <a:r>
              <a:rPr lang="cs-CZ" dirty="0"/>
              <a:t>/</a:t>
            </a:r>
            <a:r>
              <a:rPr lang="cs-CZ" baseline="-25000" dirty="0"/>
              <a:t>2</a:t>
            </a:r>
            <a:r>
              <a:rPr lang="cs-CZ" dirty="0"/>
              <a:t> H</a:t>
            </a:r>
            <a:r>
              <a:rPr lang="cs-CZ" baseline="-25000" dirty="0"/>
              <a:t>2</a:t>
            </a:r>
            <a:endParaRPr lang="cs-CZ" dirty="0"/>
          </a:p>
          <a:p>
            <a:pPr marL="0" indent="0" algn="just">
              <a:buNone/>
            </a:pPr>
            <a:r>
              <a:rPr lang="cs-CZ" dirty="0"/>
              <a:t>Směs oxidu uhelnatého a vodíku (CO + H</a:t>
            </a:r>
            <a:r>
              <a:rPr lang="cs-CZ" baseline="-25000" dirty="0"/>
              <a:t>2</a:t>
            </a:r>
            <a:r>
              <a:rPr lang="cs-CZ" dirty="0"/>
              <a:t>) proměnlivého složení se označuje jako </a:t>
            </a:r>
            <a:r>
              <a:rPr lang="cs-CZ" i="1" dirty="0">
                <a:solidFill>
                  <a:schemeClr val="accent2">
                    <a:lumMod val="50000"/>
                  </a:schemeClr>
                </a:solidFill>
              </a:rPr>
              <a:t>vodní plyn</a:t>
            </a:r>
            <a:r>
              <a:rPr lang="cs-CZ" dirty="0"/>
              <a:t>, příp. </a:t>
            </a:r>
            <a:r>
              <a:rPr lang="cs-CZ" i="1" dirty="0">
                <a:solidFill>
                  <a:schemeClr val="accent2">
                    <a:lumMod val="50000"/>
                  </a:schemeClr>
                </a:solidFill>
              </a:rPr>
              <a:t>syntézní plyn</a:t>
            </a:r>
            <a:r>
              <a:rPr lang="cs-CZ" i="1" dirty="0"/>
              <a:t>.</a:t>
            </a:r>
            <a:r>
              <a:rPr lang="cs-CZ" dirty="0"/>
              <a:t> Používá se k dalšímu zpracování např. výroba metanolu, nebo po oddělení CO k výrobě amoniaku, při hydrogenacích v chemickém, petrochemickém a potravinářském průmyslu apod.</a:t>
            </a:r>
          </a:p>
          <a:p>
            <a:pPr marL="0" indent="0" algn="just">
              <a:buNone/>
            </a:pPr>
            <a:endParaRPr lang="cs-CZ" dirty="0"/>
          </a:p>
        </p:txBody>
      </p:sp>
      <p:cxnSp>
        <p:nvCxnSpPr>
          <p:cNvPr id="5" name="Přímá spojnice se šipkou 4"/>
          <p:cNvCxnSpPr/>
          <p:nvPr/>
        </p:nvCxnSpPr>
        <p:spPr>
          <a:xfrm>
            <a:off x="3563888" y="3645024"/>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3563888" y="3933056"/>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355396" y="4869160"/>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3413817" y="5157192"/>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427460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44624"/>
            <a:ext cx="9036496" cy="6696744"/>
          </a:xfrm>
        </p:spPr>
        <p:txBody>
          <a:bodyPr>
            <a:normAutofit fontScale="62500" lnSpcReduction="20000"/>
          </a:bodyPr>
          <a:lstStyle/>
          <a:p>
            <a:pPr marL="0" indent="0" algn="just">
              <a:buNone/>
            </a:pPr>
            <a:r>
              <a:rPr lang="cs-CZ" i="1" dirty="0"/>
              <a:t>2. </a:t>
            </a:r>
            <a:r>
              <a:rPr lang="cs-CZ" i="1" dirty="0">
                <a:solidFill>
                  <a:srgbClr val="7030A0"/>
                </a:solidFill>
              </a:rPr>
              <a:t>fyzikální způsob</a:t>
            </a:r>
            <a:r>
              <a:rPr lang="cs-CZ" dirty="0">
                <a:solidFill>
                  <a:srgbClr val="7030A0"/>
                </a:solidFill>
              </a:rPr>
              <a:t> </a:t>
            </a:r>
            <a:r>
              <a:rPr lang="cs-CZ" dirty="0"/>
              <a:t>– z koksárenského plynu se vodík získává postupnou kondenzací jednotlivých plynných frakcí při stále nižších teplotách a dočistěním vodíkové frakce vypíráním kapalným dusíkem. Koksárenský plyn obsahuje průměrně 56 – 58 obj. % H</a:t>
            </a:r>
            <a:r>
              <a:rPr lang="cs-CZ" baseline="-25000" dirty="0"/>
              <a:t>2</a:t>
            </a:r>
            <a:r>
              <a:rPr lang="cs-CZ" dirty="0"/>
              <a:t> a 20 – 25 obj. % CH</a:t>
            </a:r>
            <a:r>
              <a:rPr lang="cs-CZ" baseline="-25000" dirty="0"/>
              <a:t>4</a:t>
            </a:r>
            <a:r>
              <a:rPr lang="cs-CZ" dirty="0"/>
              <a:t>.</a:t>
            </a:r>
          </a:p>
          <a:p>
            <a:pPr marL="0" indent="0" algn="just">
              <a:buNone/>
            </a:pPr>
            <a:r>
              <a:rPr lang="cs-CZ" i="1" dirty="0"/>
              <a:t>3. </a:t>
            </a:r>
            <a:r>
              <a:rPr lang="cs-CZ" i="1" dirty="0">
                <a:solidFill>
                  <a:srgbClr val="7030A0"/>
                </a:solidFill>
              </a:rPr>
              <a:t>elektrochemický způsob</a:t>
            </a:r>
            <a:r>
              <a:rPr lang="cs-CZ" dirty="0">
                <a:solidFill>
                  <a:srgbClr val="7030A0"/>
                </a:solidFill>
              </a:rPr>
              <a:t> </a:t>
            </a:r>
            <a:r>
              <a:rPr lang="cs-CZ" dirty="0"/>
              <a:t>– je založen na elektrolýze roztoku KOH o konc. 25 – 30 %. Katody jsou železné, anody jsou poniklované. Jako elektrolyt se používá někdy roztok NaCl. Elektrolytický vodík je mimořádně čistý a používá se v potravinářském průmyslu.</a:t>
            </a:r>
          </a:p>
          <a:p>
            <a:pPr marL="0" indent="0" algn="just">
              <a:buNone/>
            </a:pPr>
            <a:r>
              <a:rPr lang="cs-CZ" i="1" dirty="0"/>
              <a:t>4. </a:t>
            </a:r>
            <a:r>
              <a:rPr lang="cs-CZ" i="1" dirty="0">
                <a:solidFill>
                  <a:srgbClr val="7030A0"/>
                </a:solidFill>
              </a:rPr>
              <a:t>reakci vodní páry s rozžhaveným uhlíkem </a:t>
            </a:r>
            <a:r>
              <a:rPr lang="cs-CZ" i="1" dirty="0"/>
              <a:t>(koks) </a:t>
            </a:r>
            <a:r>
              <a:rPr lang="cs-CZ" i="1" dirty="0">
                <a:solidFill>
                  <a:srgbClr val="7030A0"/>
                </a:solidFill>
              </a:rPr>
              <a:t>nebo železem </a:t>
            </a:r>
            <a:r>
              <a:rPr lang="cs-CZ" i="1" dirty="0"/>
              <a:t>- p</a:t>
            </a:r>
            <a:r>
              <a:rPr lang="cs-CZ" dirty="0"/>
              <a:t>ři reakci s uhlíkem vzniká směs CO a H</a:t>
            </a:r>
            <a:r>
              <a:rPr lang="cs-CZ" baseline="-25000" dirty="0"/>
              <a:t>2</a:t>
            </a:r>
            <a:r>
              <a:rPr lang="cs-CZ" dirty="0"/>
              <a:t> (vodní plyn). Vodík lze oddělit od oxidu uhelnatého jeho kondenzací při ochlazení směsi, nebo další reakcí směsi s vodní párou za přítomnosti katalyzátoru (oxidy železa nebo niklu). Tento způsob se označuje jako </a:t>
            </a:r>
            <a:r>
              <a:rPr lang="cs-CZ" u="sng" dirty="0"/>
              <a:t>konverze vodního plynu</a:t>
            </a:r>
            <a:r>
              <a:rPr lang="cs-CZ" dirty="0"/>
              <a:t> (rovnice *)</a:t>
            </a:r>
          </a:p>
          <a:p>
            <a:pPr marL="0" indent="0" algn="just">
              <a:buNone/>
            </a:pPr>
            <a:r>
              <a:rPr lang="cs-CZ" dirty="0"/>
              <a:t>                                    C (s)    +    H</a:t>
            </a:r>
            <a:r>
              <a:rPr lang="cs-CZ" baseline="-25000" dirty="0"/>
              <a:t>2</a:t>
            </a:r>
            <a:r>
              <a:rPr lang="cs-CZ" dirty="0"/>
              <a:t>O (g)                      CO (g)    +    H</a:t>
            </a:r>
            <a:r>
              <a:rPr lang="cs-CZ" baseline="-25000" dirty="0"/>
              <a:t>2</a:t>
            </a:r>
            <a:r>
              <a:rPr lang="cs-CZ" dirty="0"/>
              <a:t> (g)</a:t>
            </a:r>
          </a:p>
          <a:p>
            <a:pPr marL="0" indent="0" algn="just">
              <a:buNone/>
            </a:pPr>
            <a:r>
              <a:rPr lang="cs-CZ" dirty="0"/>
              <a:t>            CO (g)    +    H</a:t>
            </a:r>
            <a:r>
              <a:rPr lang="cs-CZ" baseline="-25000" dirty="0"/>
              <a:t>2</a:t>
            </a:r>
            <a:r>
              <a:rPr lang="cs-CZ" dirty="0"/>
              <a:t> (g)    +     H</a:t>
            </a:r>
            <a:r>
              <a:rPr lang="cs-CZ" baseline="-25000" dirty="0"/>
              <a:t>2</a:t>
            </a:r>
            <a:r>
              <a:rPr lang="cs-CZ" dirty="0"/>
              <a:t>O (g)       </a:t>
            </a:r>
            <a:r>
              <a:rPr lang="cs-CZ" sz="1900" dirty="0"/>
              <a:t>katal.       </a:t>
            </a:r>
            <a:r>
              <a:rPr lang="cs-CZ" dirty="0"/>
              <a:t>CO</a:t>
            </a:r>
            <a:r>
              <a:rPr lang="cs-CZ" baseline="-25000" dirty="0"/>
              <a:t>2</a:t>
            </a:r>
            <a:r>
              <a:rPr lang="cs-CZ" dirty="0"/>
              <a:t> (g)    +    2 H</a:t>
            </a:r>
            <a:r>
              <a:rPr lang="cs-CZ" baseline="-25000" dirty="0"/>
              <a:t>2</a:t>
            </a:r>
            <a:r>
              <a:rPr lang="cs-CZ" dirty="0"/>
              <a:t> (g)     </a:t>
            </a:r>
            <a:r>
              <a:rPr lang="cs-CZ" baseline="30000" dirty="0"/>
              <a:t>(</a:t>
            </a:r>
            <a:r>
              <a:rPr lang="cs-CZ" dirty="0"/>
              <a:t>*</a:t>
            </a:r>
            <a:r>
              <a:rPr lang="cs-CZ" baseline="30000" dirty="0"/>
              <a:t>)</a:t>
            </a:r>
            <a:endParaRPr lang="cs-CZ" dirty="0"/>
          </a:p>
          <a:p>
            <a:pPr marL="0" indent="0" algn="just">
              <a:buNone/>
            </a:pPr>
            <a:r>
              <a:rPr lang="cs-CZ" dirty="0"/>
              <a:t>Vznikající oxid uhličitý se odstraní pohlcením ve vodě za zvýšeného tlaku.</a:t>
            </a:r>
          </a:p>
          <a:p>
            <a:pPr marL="0" indent="0" algn="just">
              <a:buNone/>
            </a:pPr>
            <a:r>
              <a:rPr lang="cs-CZ" dirty="0"/>
              <a:t>Při reakci vodní páry s práškovým železem vzniká opět velmi čistý vodík </a:t>
            </a:r>
          </a:p>
          <a:p>
            <a:pPr marL="0" indent="0" algn="just">
              <a:buNone/>
            </a:pPr>
            <a:r>
              <a:rPr lang="cs-CZ" dirty="0"/>
              <a:t>                        4 H</a:t>
            </a:r>
            <a:r>
              <a:rPr lang="cs-CZ" baseline="-25000" dirty="0"/>
              <a:t>2</a:t>
            </a:r>
            <a:r>
              <a:rPr lang="cs-CZ" dirty="0"/>
              <a:t>O (g)    +    3 Fe (s)                      Fe</a:t>
            </a:r>
            <a:r>
              <a:rPr lang="cs-CZ" baseline="-25000" dirty="0"/>
              <a:t>3</a:t>
            </a:r>
            <a:r>
              <a:rPr lang="cs-CZ" dirty="0"/>
              <a:t>O</a:t>
            </a:r>
            <a:r>
              <a:rPr lang="cs-CZ" baseline="-25000" dirty="0"/>
              <a:t>4</a:t>
            </a:r>
            <a:r>
              <a:rPr lang="cs-CZ" dirty="0"/>
              <a:t> (s)    +    4 H</a:t>
            </a:r>
            <a:r>
              <a:rPr lang="cs-CZ" baseline="-25000" dirty="0"/>
              <a:t>2</a:t>
            </a:r>
            <a:r>
              <a:rPr lang="cs-CZ" dirty="0"/>
              <a:t> (g)</a:t>
            </a:r>
          </a:p>
          <a:p>
            <a:pPr marL="0" indent="0" algn="just">
              <a:buNone/>
            </a:pPr>
            <a:r>
              <a:rPr lang="cs-CZ" dirty="0"/>
              <a:t>Fe</a:t>
            </a:r>
            <a:r>
              <a:rPr lang="cs-CZ" baseline="-25000" dirty="0"/>
              <a:t>3</a:t>
            </a:r>
            <a:r>
              <a:rPr lang="cs-CZ" dirty="0"/>
              <a:t>O</a:t>
            </a:r>
            <a:r>
              <a:rPr lang="cs-CZ" baseline="-25000" dirty="0"/>
              <a:t>4</a:t>
            </a:r>
            <a:r>
              <a:rPr lang="cs-CZ" dirty="0"/>
              <a:t> se zpět regeneruje vodním nebo generátorovým plynem za vzniku železa a CO</a:t>
            </a:r>
            <a:r>
              <a:rPr lang="cs-CZ" baseline="-25000" dirty="0"/>
              <a:t>2</a:t>
            </a:r>
            <a:r>
              <a:rPr lang="cs-CZ" dirty="0"/>
              <a:t>.</a:t>
            </a:r>
          </a:p>
          <a:p>
            <a:pPr marL="0" indent="0" algn="just">
              <a:buNone/>
            </a:pPr>
            <a:r>
              <a:rPr lang="cs-CZ" b="1" dirty="0"/>
              <a:t>Příprava:</a:t>
            </a:r>
            <a:r>
              <a:rPr lang="cs-CZ" dirty="0"/>
              <a:t> v laboratoři lze vodík připravit redukcí některých jeho sloučenin (vody, kyselin, hydroxidů) kovy se značnými redukčními schopnostmi (zinek, sodík apod.). Např.:</a:t>
            </a:r>
          </a:p>
          <a:p>
            <a:pPr marL="0" indent="0" algn="just">
              <a:buNone/>
            </a:pPr>
            <a:r>
              <a:rPr lang="cs-CZ" dirty="0"/>
              <a:t>                                         H</a:t>
            </a:r>
            <a:r>
              <a:rPr lang="cs-CZ" baseline="-25000" dirty="0"/>
              <a:t>2</a:t>
            </a:r>
            <a:r>
              <a:rPr lang="cs-CZ" dirty="0"/>
              <a:t>SO</a:t>
            </a:r>
            <a:r>
              <a:rPr lang="cs-CZ" baseline="-25000" dirty="0"/>
              <a:t>4</a:t>
            </a:r>
            <a:r>
              <a:rPr lang="cs-CZ" dirty="0"/>
              <a:t>    +    Zn                         ZnSO</a:t>
            </a:r>
            <a:r>
              <a:rPr lang="cs-CZ" baseline="-25000" dirty="0"/>
              <a:t>4</a:t>
            </a:r>
            <a:r>
              <a:rPr lang="cs-CZ" dirty="0"/>
              <a:t>    +    H</a:t>
            </a:r>
            <a:r>
              <a:rPr lang="cs-CZ" baseline="-25000" dirty="0"/>
              <a:t>2</a:t>
            </a:r>
            <a:endParaRPr lang="cs-CZ" dirty="0"/>
          </a:p>
          <a:p>
            <a:pPr marL="0" indent="0" algn="just">
              <a:buNone/>
            </a:pPr>
            <a:r>
              <a:rPr lang="cs-CZ" dirty="0"/>
              <a:t>                      NaOH    +    Al    +    3 H</a:t>
            </a:r>
            <a:r>
              <a:rPr lang="cs-CZ" baseline="-25000" dirty="0"/>
              <a:t>2</a:t>
            </a:r>
            <a:r>
              <a:rPr lang="cs-CZ" dirty="0"/>
              <a:t>O                        Na[Al(OH)</a:t>
            </a:r>
            <a:r>
              <a:rPr lang="cs-CZ" baseline="-25000" dirty="0"/>
              <a:t>4</a:t>
            </a:r>
            <a:r>
              <a:rPr lang="cs-CZ" dirty="0"/>
              <a:t>]    +    </a:t>
            </a:r>
            <a:r>
              <a:rPr lang="cs-CZ" baseline="30000" dirty="0"/>
              <a:t>3</a:t>
            </a:r>
            <a:r>
              <a:rPr lang="cs-CZ" dirty="0"/>
              <a:t>/</a:t>
            </a:r>
            <a:r>
              <a:rPr lang="cs-CZ" baseline="-25000" dirty="0"/>
              <a:t>2</a:t>
            </a:r>
            <a:r>
              <a:rPr lang="cs-CZ" dirty="0"/>
              <a:t> H</a:t>
            </a:r>
            <a:r>
              <a:rPr lang="cs-CZ" baseline="-25000" dirty="0"/>
              <a:t>2</a:t>
            </a:r>
            <a:endParaRPr lang="cs-CZ" dirty="0"/>
          </a:p>
          <a:p>
            <a:pPr marL="0" indent="0" algn="just">
              <a:buNone/>
            </a:pPr>
            <a:r>
              <a:rPr lang="cs-CZ" dirty="0"/>
              <a:t>                                             H</a:t>
            </a:r>
            <a:r>
              <a:rPr lang="cs-CZ" baseline="-25000" dirty="0"/>
              <a:t>2</a:t>
            </a:r>
            <a:r>
              <a:rPr lang="cs-CZ" dirty="0"/>
              <a:t>O    +    Na                        NaOH    +    ½ H</a:t>
            </a:r>
            <a:r>
              <a:rPr lang="cs-CZ" baseline="-25000" dirty="0"/>
              <a:t>2</a:t>
            </a:r>
            <a:r>
              <a:rPr lang="cs-CZ" dirty="0"/>
              <a:t> </a:t>
            </a:r>
          </a:p>
          <a:p>
            <a:pPr marL="0" indent="0" algn="just">
              <a:buNone/>
            </a:pPr>
            <a:endParaRPr lang="cs-CZ" dirty="0"/>
          </a:p>
        </p:txBody>
      </p:sp>
      <p:cxnSp>
        <p:nvCxnSpPr>
          <p:cNvPr id="5" name="Přímá spojnice se šipkou 4"/>
          <p:cNvCxnSpPr/>
          <p:nvPr/>
        </p:nvCxnSpPr>
        <p:spPr>
          <a:xfrm>
            <a:off x="4067944" y="3284984"/>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067944" y="357301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995936" y="4509120"/>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4067944" y="5877272"/>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4067944" y="6237312"/>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a:off x="4067944" y="6525344"/>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878289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16632"/>
            <a:ext cx="8928992" cy="6614195"/>
          </a:xfrm>
        </p:spPr>
        <p:txBody>
          <a:bodyPr>
            <a:normAutofit fontScale="70000" lnSpcReduction="20000"/>
          </a:bodyPr>
          <a:lstStyle/>
          <a:p>
            <a:pPr marL="0" indent="0">
              <a:buNone/>
            </a:pPr>
            <a:r>
              <a:rPr lang="cs-CZ" b="1" dirty="0"/>
              <a:t>Vlastnosti:</a:t>
            </a:r>
            <a:endParaRPr lang="cs-CZ" dirty="0"/>
          </a:p>
          <a:p>
            <a:pPr marL="0" indent="0" algn="just">
              <a:buNone/>
            </a:pPr>
            <a:r>
              <a:rPr lang="cs-CZ" b="1" i="1" dirty="0">
                <a:solidFill>
                  <a:schemeClr val="tx1">
                    <a:lumMod val="50000"/>
                    <a:lumOff val="50000"/>
                  </a:schemeClr>
                </a:solidFill>
              </a:rPr>
              <a:t>Izotopy vodíku</a:t>
            </a:r>
            <a:r>
              <a:rPr lang="cs-CZ" b="1" dirty="0">
                <a:solidFill>
                  <a:schemeClr val="tx1">
                    <a:lumMod val="50000"/>
                    <a:lumOff val="50000"/>
                  </a:schemeClr>
                </a:solidFill>
              </a:rPr>
              <a:t> </a:t>
            </a:r>
            <a:r>
              <a:rPr lang="cs-CZ" dirty="0"/>
              <a:t>– jsou tři: </a:t>
            </a:r>
            <a:r>
              <a:rPr lang="cs-CZ" baseline="30000" dirty="0"/>
              <a:t>1</a:t>
            </a:r>
            <a:r>
              <a:rPr lang="cs-CZ" baseline="-25000" dirty="0"/>
              <a:t>1</a:t>
            </a:r>
            <a:r>
              <a:rPr lang="cs-CZ" dirty="0"/>
              <a:t>H (protium), </a:t>
            </a:r>
            <a:r>
              <a:rPr lang="cs-CZ" baseline="30000" dirty="0"/>
              <a:t>2</a:t>
            </a:r>
            <a:r>
              <a:rPr lang="cs-CZ" baseline="-25000" dirty="0"/>
              <a:t>1</a:t>
            </a:r>
            <a:r>
              <a:rPr lang="cs-CZ" dirty="0"/>
              <a:t>H ≡ D (deuterium) a </a:t>
            </a:r>
            <a:r>
              <a:rPr lang="cs-CZ" baseline="30000" dirty="0"/>
              <a:t>3</a:t>
            </a:r>
            <a:r>
              <a:rPr lang="cs-CZ" baseline="-25000" dirty="0"/>
              <a:t>1</a:t>
            </a:r>
            <a:r>
              <a:rPr lang="cs-CZ" dirty="0"/>
              <a:t>H (tritium). Jejich poměrné zastoupení v přírodě je </a:t>
            </a:r>
            <a:r>
              <a:rPr lang="cs-CZ" baseline="30000" dirty="0"/>
              <a:t>1</a:t>
            </a:r>
            <a:r>
              <a:rPr lang="cs-CZ" baseline="-25000" dirty="0"/>
              <a:t>1</a:t>
            </a:r>
            <a:r>
              <a:rPr lang="cs-CZ" dirty="0"/>
              <a:t>H : </a:t>
            </a:r>
            <a:r>
              <a:rPr lang="cs-CZ" baseline="30000" dirty="0"/>
              <a:t>2</a:t>
            </a:r>
            <a:r>
              <a:rPr lang="cs-CZ" baseline="-25000" dirty="0"/>
              <a:t>1</a:t>
            </a:r>
            <a:r>
              <a:rPr lang="cs-CZ" dirty="0"/>
              <a:t>H = 1 : 6000 a </a:t>
            </a:r>
            <a:r>
              <a:rPr lang="cs-CZ" baseline="30000" dirty="0"/>
              <a:t>1</a:t>
            </a:r>
            <a:r>
              <a:rPr lang="cs-CZ" baseline="-25000" dirty="0"/>
              <a:t>1</a:t>
            </a:r>
            <a:r>
              <a:rPr lang="cs-CZ" dirty="0"/>
              <a:t>H : </a:t>
            </a:r>
            <a:r>
              <a:rPr lang="cs-CZ" baseline="30000" dirty="0"/>
              <a:t>3</a:t>
            </a:r>
            <a:r>
              <a:rPr lang="cs-CZ" baseline="-25000" dirty="0"/>
              <a:t>1</a:t>
            </a:r>
            <a:r>
              <a:rPr lang="cs-CZ" dirty="0"/>
              <a:t>H = 1 : 10</a:t>
            </a:r>
            <a:r>
              <a:rPr lang="cs-CZ" baseline="30000" dirty="0"/>
              <a:t>17</a:t>
            </a:r>
            <a:r>
              <a:rPr lang="cs-CZ" dirty="0"/>
              <a:t>. Deuterium se získává z těžké vody D</a:t>
            </a:r>
            <a:r>
              <a:rPr lang="cs-CZ" baseline="-25000" dirty="0"/>
              <a:t>2</a:t>
            </a:r>
            <a:r>
              <a:rPr lang="cs-CZ" dirty="0"/>
              <a:t>O, tritium lze připravit ostřelováním lithia neutrony</a:t>
            </a:r>
          </a:p>
          <a:p>
            <a:pPr marL="0" indent="0" algn="just">
              <a:buNone/>
            </a:pPr>
            <a:r>
              <a:rPr lang="cs-CZ" dirty="0"/>
              <a:t>                                        </a:t>
            </a:r>
            <a:r>
              <a:rPr lang="cs-CZ" baseline="30000" dirty="0"/>
              <a:t>6</a:t>
            </a:r>
            <a:r>
              <a:rPr lang="cs-CZ" baseline="-25000" dirty="0"/>
              <a:t>3</a:t>
            </a:r>
            <a:r>
              <a:rPr lang="cs-CZ" dirty="0"/>
              <a:t>Li    +    </a:t>
            </a:r>
            <a:r>
              <a:rPr lang="cs-CZ" baseline="30000" dirty="0"/>
              <a:t>1</a:t>
            </a:r>
            <a:r>
              <a:rPr lang="cs-CZ" baseline="-25000" dirty="0"/>
              <a:t>0</a:t>
            </a:r>
            <a:r>
              <a:rPr lang="cs-CZ" dirty="0"/>
              <a:t>n                  </a:t>
            </a:r>
            <a:r>
              <a:rPr lang="cs-CZ" baseline="30000" dirty="0"/>
              <a:t>3</a:t>
            </a:r>
            <a:r>
              <a:rPr lang="cs-CZ" baseline="-25000" dirty="0"/>
              <a:t>1</a:t>
            </a:r>
            <a:r>
              <a:rPr lang="cs-CZ" dirty="0"/>
              <a:t>H    +    </a:t>
            </a:r>
            <a:r>
              <a:rPr lang="cs-CZ" baseline="30000" dirty="0"/>
              <a:t>4</a:t>
            </a:r>
            <a:r>
              <a:rPr lang="cs-CZ" baseline="-25000" dirty="0"/>
              <a:t>2</a:t>
            </a:r>
            <a:r>
              <a:rPr lang="cs-CZ" dirty="0"/>
              <a:t>He</a:t>
            </a:r>
          </a:p>
          <a:p>
            <a:pPr marL="0" indent="0" algn="just">
              <a:buNone/>
            </a:pPr>
            <a:r>
              <a:rPr lang="cs-CZ" dirty="0"/>
              <a:t>Oba těžké izotopy se používají při značení sloučenin.</a:t>
            </a:r>
          </a:p>
          <a:p>
            <a:pPr marL="0" indent="0" algn="just">
              <a:buNone/>
            </a:pPr>
            <a:r>
              <a:rPr lang="cs-CZ" i="1" dirty="0"/>
              <a:t>  </a:t>
            </a:r>
            <a:r>
              <a:rPr lang="cs-CZ" b="1" i="1" dirty="0">
                <a:solidFill>
                  <a:schemeClr val="tx1">
                    <a:lumMod val="50000"/>
                    <a:lumOff val="50000"/>
                  </a:schemeClr>
                </a:solidFill>
              </a:rPr>
              <a:t>Atomární a molekulový vodík</a:t>
            </a:r>
            <a:r>
              <a:rPr lang="cs-CZ" b="1" dirty="0">
                <a:solidFill>
                  <a:schemeClr val="tx1">
                    <a:lumMod val="50000"/>
                    <a:lumOff val="50000"/>
                  </a:schemeClr>
                </a:solidFill>
              </a:rPr>
              <a:t> </a:t>
            </a:r>
            <a:r>
              <a:rPr lang="cs-CZ" dirty="0"/>
              <a:t>– atomární vodík neboli „vodík ve stavu zrodu“ (in statu nascendi) vzniká v první fázi při redukci H</a:t>
            </a:r>
            <a:r>
              <a:rPr lang="cs-CZ" baseline="30000" dirty="0"/>
              <a:t>+</a:t>
            </a:r>
            <a:r>
              <a:rPr lang="cs-CZ" dirty="0"/>
              <a:t> v roztocích</a:t>
            </a:r>
          </a:p>
          <a:p>
            <a:pPr marL="0" indent="0" algn="just">
              <a:buNone/>
            </a:pPr>
            <a:r>
              <a:rPr lang="cs-CZ" dirty="0"/>
              <a:t>                         n H</a:t>
            </a:r>
            <a:r>
              <a:rPr lang="cs-CZ" baseline="-25000" dirty="0"/>
              <a:t>3</a:t>
            </a:r>
            <a:r>
              <a:rPr lang="cs-CZ" dirty="0"/>
              <a:t>O</a:t>
            </a:r>
            <a:r>
              <a:rPr lang="cs-CZ" baseline="30000" dirty="0"/>
              <a:t>+</a:t>
            </a:r>
            <a:r>
              <a:rPr lang="cs-CZ" dirty="0"/>
              <a:t>     +    Me                           n H    +    Me</a:t>
            </a:r>
            <a:r>
              <a:rPr lang="cs-CZ" baseline="30000" dirty="0"/>
              <a:t>n+</a:t>
            </a:r>
            <a:r>
              <a:rPr lang="cs-CZ" dirty="0"/>
              <a:t>   +    n H</a:t>
            </a:r>
            <a:r>
              <a:rPr lang="cs-CZ" baseline="-25000" dirty="0"/>
              <a:t>2</a:t>
            </a:r>
            <a:r>
              <a:rPr lang="cs-CZ" dirty="0"/>
              <a:t>O   </a:t>
            </a:r>
          </a:p>
          <a:p>
            <a:pPr marL="0" indent="0" algn="just">
              <a:buNone/>
            </a:pPr>
            <a:r>
              <a:rPr lang="cs-CZ" dirty="0"/>
              <a:t> (Me je např. Zn, Fe, Al, Ca, Na apod.)</a:t>
            </a:r>
          </a:p>
          <a:p>
            <a:pPr marL="0" indent="0" algn="just">
              <a:buNone/>
            </a:pPr>
            <a:r>
              <a:rPr lang="cs-CZ" dirty="0"/>
              <a:t> Atomární vodík je velmi nestálý a snadno vytváří dvouatomové molekuly</a:t>
            </a:r>
          </a:p>
          <a:p>
            <a:pPr marL="0" indent="0" algn="just">
              <a:buNone/>
            </a:pPr>
            <a:r>
              <a:rPr lang="cs-CZ" dirty="0"/>
              <a:t>                                     2 H (g)                          H</a:t>
            </a:r>
            <a:r>
              <a:rPr lang="cs-CZ" baseline="-25000" dirty="0"/>
              <a:t>2</a:t>
            </a:r>
            <a:r>
              <a:rPr lang="cs-CZ" dirty="0"/>
              <a:t> (g) ;               ΔH = - 436 kJ/mol </a:t>
            </a:r>
          </a:p>
          <a:p>
            <a:pPr marL="0" indent="0" algn="just">
              <a:buNone/>
            </a:pPr>
            <a:r>
              <a:rPr lang="cs-CZ" dirty="0"/>
              <a:t>Atomový vodík je chemicky mnohem reaktivnější než molekulový. Už za studena reaguje např. s fluorem a chlorem, dále s fosforem, arsenem, cínem. Při vyšších teplotách se slučuje se sírou a dusíkem, redukuje mnohé oxidy (CuO, PbO, HgO), halogenidy nebo sulfidy. Vodík tvoří sloučeniny s četnými kovy i nekovy. Čistý hoří na vodu. Směs vodíku a kyslíku tvoří výbušnou směs.</a:t>
            </a:r>
          </a:p>
        </p:txBody>
      </p:sp>
      <p:cxnSp>
        <p:nvCxnSpPr>
          <p:cNvPr id="5" name="Přímá spojnice se šipkou 4"/>
          <p:cNvCxnSpPr/>
          <p:nvPr/>
        </p:nvCxnSpPr>
        <p:spPr>
          <a:xfrm>
            <a:off x="4211960" y="1700808"/>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067944" y="3068960"/>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707904" y="4005064"/>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15307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16632"/>
            <a:ext cx="8928992" cy="6686203"/>
          </a:xfrm>
        </p:spPr>
        <p:txBody>
          <a:bodyPr>
            <a:normAutofit fontScale="70000" lnSpcReduction="20000"/>
          </a:bodyPr>
          <a:lstStyle/>
          <a:p>
            <a:pPr marL="0" indent="0" algn="just">
              <a:buNone/>
            </a:pPr>
            <a:r>
              <a:rPr lang="cs-CZ" b="1" i="1" dirty="0">
                <a:solidFill>
                  <a:schemeClr val="tx1">
                    <a:lumMod val="50000"/>
                    <a:lumOff val="50000"/>
                  </a:schemeClr>
                </a:solidFill>
              </a:rPr>
              <a:t>Ortovodík a paravodík</a:t>
            </a:r>
            <a:r>
              <a:rPr lang="cs-CZ" b="1" dirty="0">
                <a:solidFill>
                  <a:schemeClr val="tx1">
                    <a:lumMod val="50000"/>
                    <a:lumOff val="50000"/>
                  </a:schemeClr>
                </a:solidFill>
              </a:rPr>
              <a:t> </a:t>
            </a:r>
            <a:r>
              <a:rPr lang="cs-CZ" dirty="0"/>
              <a:t>– jsou dvě modifikace molekulového vodíku, odlišující se výsledným jaderným spinem a v důsledku toho i magnetickým momentem. </a:t>
            </a:r>
            <a:r>
              <a:rPr lang="cs-CZ" i="1" dirty="0"/>
              <a:t>Ortovodík</a:t>
            </a:r>
            <a:r>
              <a:rPr lang="cs-CZ" dirty="0"/>
              <a:t> má stejný spin obou atomových jader a hodnota magnetického momentu je rovná dvojnásobku magnetického momentu protonu. </a:t>
            </a:r>
          </a:p>
          <a:p>
            <a:pPr marL="0" indent="0" algn="just">
              <a:buNone/>
            </a:pPr>
            <a:r>
              <a:rPr lang="cs-CZ" b="1" i="1" dirty="0">
                <a:solidFill>
                  <a:schemeClr val="tx1">
                    <a:lumMod val="50000"/>
                    <a:lumOff val="50000"/>
                  </a:schemeClr>
                </a:solidFill>
              </a:rPr>
              <a:t>Paravodík</a:t>
            </a:r>
            <a:r>
              <a:rPr lang="cs-CZ" dirty="0"/>
              <a:t> má opačný spin atomových jader a tudíž magnetický moment je nulový. Chemicky jsou obě modifikace rovnocenné.</a:t>
            </a:r>
          </a:p>
          <a:p>
            <a:r>
              <a:rPr lang="cs-CZ" b="1" dirty="0"/>
              <a:t>Použití: </a:t>
            </a:r>
            <a:r>
              <a:rPr lang="cs-CZ" dirty="0"/>
              <a:t>je velmi široké – syntéza chlorovodíku, amoniaku, výroba některých kovů (Mo, W, Ni), výroba metanolu, využití pro hydrogenační procesy v organických syntézách (ztužování olejů), k plnění meteorologických sond, svařování kovů, jako raketové palivo, perspektivně i palivo do spalovacích automobilových motorů.</a:t>
            </a:r>
            <a:r>
              <a:rPr lang="cs-CZ" b="1" u="sng" dirty="0"/>
              <a:t> </a:t>
            </a:r>
          </a:p>
          <a:p>
            <a:pPr marL="0" indent="0" algn="ctr">
              <a:buNone/>
            </a:pPr>
            <a:r>
              <a:rPr lang="cs-CZ" b="1" u="sng" dirty="0"/>
              <a:t>Sloučeniny – přehled a použití:</a:t>
            </a:r>
            <a:r>
              <a:rPr lang="cs-CZ" u="sng" dirty="0"/>
              <a:t> </a:t>
            </a:r>
            <a:endParaRPr lang="cs-CZ" dirty="0"/>
          </a:p>
          <a:p>
            <a:pPr marL="0" indent="0" algn="just">
              <a:buNone/>
            </a:pPr>
            <a:r>
              <a:rPr lang="cs-CZ" b="1" i="1" dirty="0"/>
              <a:t>Vodík</a:t>
            </a:r>
            <a:r>
              <a:rPr lang="cs-CZ" dirty="0"/>
              <a:t> tvoří s kovy i nekovy sloučeniny zvané </a:t>
            </a:r>
            <a:r>
              <a:rPr lang="cs-CZ" b="1" i="1" dirty="0"/>
              <a:t>hydridy</a:t>
            </a:r>
            <a:r>
              <a:rPr lang="cs-CZ" dirty="0"/>
              <a:t>. Nejdůležitější a nejznámější jsou hydridy iontové a molekulové.</a:t>
            </a:r>
          </a:p>
          <a:p>
            <a:pPr marL="0" indent="0" algn="just">
              <a:buNone/>
            </a:pPr>
            <a:r>
              <a:rPr lang="cs-CZ" i="1" dirty="0">
                <a:solidFill>
                  <a:schemeClr val="bg1"/>
                </a:solidFill>
              </a:rPr>
              <a:t>Iontové hydridy</a:t>
            </a:r>
            <a:r>
              <a:rPr lang="cs-CZ" dirty="0">
                <a:solidFill>
                  <a:schemeClr val="bg1"/>
                </a:solidFill>
              </a:rPr>
              <a:t> </a:t>
            </a:r>
            <a:r>
              <a:rPr lang="cs-CZ" dirty="0"/>
              <a:t>tvoří vodík s kovy alkalickými a s kovy alkalických zemin (prvky značně elektropozitivní). Vodík zde vystupuje jako záporně nabitý anion H‾. Iontové hydridy se vyznačují značnými redukčními schopnostmi a vodou se snadno rozkládají na hydroxid kovu a molekulový vodík.</a:t>
            </a:r>
          </a:p>
          <a:p>
            <a:pPr marL="0" indent="0" algn="just">
              <a:buNone/>
            </a:pPr>
            <a:r>
              <a:rPr lang="cs-CZ" dirty="0"/>
              <a:t>                     H‾ (s)    +    H</a:t>
            </a:r>
            <a:r>
              <a:rPr lang="cs-CZ" baseline="-25000" dirty="0"/>
              <a:t>2</a:t>
            </a:r>
            <a:r>
              <a:rPr lang="cs-CZ" dirty="0"/>
              <a:t>O (l)                        OH‾ (aq)    +    H</a:t>
            </a:r>
            <a:r>
              <a:rPr lang="cs-CZ" baseline="-25000" dirty="0"/>
              <a:t>2</a:t>
            </a:r>
            <a:r>
              <a:rPr lang="cs-CZ" dirty="0"/>
              <a:t> (g)</a:t>
            </a:r>
            <a:r>
              <a:rPr lang="cs-CZ" b="1" i="1" dirty="0"/>
              <a:t> </a:t>
            </a:r>
            <a:endParaRPr lang="cs-CZ" dirty="0"/>
          </a:p>
          <a:p>
            <a:pPr marL="0" indent="0" algn="just">
              <a:buNone/>
            </a:pPr>
            <a:endParaRPr lang="cs-CZ" dirty="0"/>
          </a:p>
          <a:p>
            <a:pPr marL="0" indent="0" algn="just">
              <a:buNone/>
            </a:pPr>
            <a:endParaRPr lang="cs-CZ" dirty="0"/>
          </a:p>
        </p:txBody>
      </p:sp>
      <p:cxnSp>
        <p:nvCxnSpPr>
          <p:cNvPr id="5" name="Přímá spojnice se šipkou 4"/>
          <p:cNvCxnSpPr/>
          <p:nvPr/>
        </p:nvCxnSpPr>
        <p:spPr>
          <a:xfrm>
            <a:off x="3923928" y="5805264"/>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254337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16632"/>
            <a:ext cx="8856984" cy="6480720"/>
          </a:xfrm>
        </p:spPr>
        <p:txBody>
          <a:bodyPr>
            <a:normAutofit fontScale="70000" lnSpcReduction="20000"/>
          </a:bodyPr>
          <a:lstStyle/>
          <a:p>
            <a:pPr marL="0" indent="0" algn="just">
              <a:buNone/>
            </a:pPr>
            <a:r>
              <a:rPr lang="cs-CZ" dirty="0"/>
              <a:t>Významnější hydridy této skupiny jsou:</a:t>
            </a:r>
          </a:p>
          <a:p>
            <a:pPr marL="0" indent="0" algn="just">
              <a:buNone/>
            </a:pPr>
            <a:r>
              <a:rPr lang="cs-CZ" i="1" u="sng" dirty="0"/>
              <a:t>  hydrid lithný</a:t>
            </a:r>
            <a:r>
              <a:rPr lang="cs-CZ" u="sng" dirty="0"/>
              <a:t> </a:t>
            </a:r>
            <a:r>
              <a:rPr lang="cs-CZ" dirty="0"/>
              <a:t>LiH – s AlCl</a:t>
            </a:r>
            <a:r>
              <a:rPr lang="cs-CZ" baseline="-25000" dirty="0"/>
              <a:t>3</a:t>
            </a:r>
            <a:r>
              <a:rPr lang="cs-CZ" dirty="0"/>
              <a:t> dává tetrahydridohlinitan lithný Li[AlH</a:t>
            </a:r>
            <a:r>
              <a:rPr lang="cs-CZ" baseline="-25000" dirty="0"/>
              <a:t>4</a:t>
            </a:r>
            <a:r>
              <a:rPr lang="cs-CZ" dirty="0"/>
              <a:t>], používaný jako redukční činidlo v organických reakcích,</a:t>
            </a:r>
          </a:p>
          <a:p>
            <a:pPr marL="0" indent="0" algn="just">
              <a:buNone/>
            </a:pPr>
            <a:r>
              <a:rPr lang="cs-CZ" i="1" dirty="0"/>
              <a:t>  </a:t>
            </a:r>
            <a:r>
              <a:rPr lang="cs-CZ" i="1" u="sng" dirty="0"/>
              <a:t>hydrid vápenatý </a:t>
            </a:r>
            <a:r>
              <a:rPr lang="cs-CZ" dirty="0"/>
              <a:t>CaH</a:t>
            </a:r>
            <a:r>
              <a:rPr lang="cs-CZ" baseline="-25000" dirty="0"/>
              <a:t>2</a:t>
            </a:r>
            <a:r>
              <a:rPr lang="cs-CZ" dirty="0"/>
              <a:t> – silné redukční činidlo</a:t>
            </a:r>
          </a:p>
          <a:p>
            <a:pPr marL="0" indent="0" algn="just">
              <a:buNone/>
            </a:pPr>
            <a:r>
              <a:rPr lang="cs-CZ" i="1" u="sng" dirty="0">
                <a:solidFill>
                  <a:schemeClr val="bg1"/>
                </a:solidFill>
              </a:rPr>
              <a:t>Molekulové hydridy </a:t>
            </a:r>
            <a:r>
              <a:rPr lang="cs-CZ" dirty="0"/>
              <a:t>jsou sloučeniny vodíku s nekovy</a:t>
            </a:r>
            <a:r>
              <a:rPr lang="cs-CZ" i="1" dirty="0"/>
              <a:t> </a:t>
            </a:r>
            <a:r>
              <a:rPr lang="cs-CZ" dirty="0"/>
              <a:t>(C, Si, N, O, P, halogeny, síra a další). Vazby mezi vodíkem a nekovem mají kovalentní charakter. Hydridy této skupiny jsou více či méně těkavé,  jejich stálost se zmenšuje ve skupině s rostoucím protonovým číslem prvku a stoupá v periodě zleva doprava. </a:t>
            </a:r>
          </a:p>
          <a:p>
            <a:pPr marL="0" indent="0" algn="just">
              <a:buNone/>
            </a:pPr>
            <a:r>
              <a:rPr lang="cs-CZ" dirty="0"/>
              <a:t>Hydridy prvků z nejnižším protonovým číslem V. až VII. hlavní podskupiny PSP – NH</a:t>
            </a:r>
            <a:r>
              <a:rPr lang="cs-CZ" baseline="-25000" dirty="0"/>
              <a:t>3</a:t>
            </a:r>
            <a:r>
              <a:rPr lang="cs-CZ" dirty="0"/>
              <a:t>, H</a:t>
            </a:r>
            <a:r>
              <a:rPr lang="cs-CZ" baseline="-25000" dirty="0"/>
              <a:t>2</a:t>
            </a:r>
            <a:r>
              <a:rPr lang="cs-CZ" dirty="0"/>
              <a:t>O a HF – mají oproti dalším hydridům v odpovídající skupině výrazně vyšší body varu. Příčinou jsou silně polarizované kovalentní vazby vodík – nekov a vznik asociovaných molekul, v nichž jednotlivé molekuly jsou mezi sebou vázány vodíkovými vazbami (můstky). Pevnost těchto soudržných sil, stejně jako bod varu hydridů 2. periody stoupá v řadě CH</a:t>
            </a:r>
            <a:r>
              <a:rPr lang="cs-CZ" baseline="-25000" dirty="0"/>
              <a:t>4</a:t>
            </a:r>
            <a:r>
              <a:rPr lang="cs-CZ" dirty="0"/>
              <a:t>, NH</a:t>
            </a:r>
            <a:r>
              <a:rPr lang="cs-CZ" baseline="-25000" dirty="0"/>
              <a:t>3</a:t>
            </a:r>
            <a:r>
              <a:rPr lang="cs-CZ" dirty="0"/>
              <a:t>, HF a H</a:t>
            </a:r>
            <a:r>
              <a:rPr lang="cs-CZ" baseline="-25000" dirty="0"/>
              <a:t>2</a:t>
            </a:r>
            <a:r>
              <a:rPr lang="cs-CZ" dirty="0"/>
              <a:t>O (b.v. CH</a:t>
            </a:r>
            <a:r>
              <a:rPr lang="cs-CZ" baseline="-25000" dirty="0"/>
              <a:t>4</a:t>
            </a:r>
            <a:r>
              <a:rPr lang="cs-CZ" dirty="0"/>
              <a:t> = -164°C, b.v. NH</a:t>
            </a:r>
            <a:r>
              <a:rPr lang="cs-CZ" baseline="-25000" dirty="0"/>
              <a:t>3</a:t>
            </a:r>
            <a:r>
              <a:rPr lang="cs-CZ" dirty="0"/>
              <a:t> = -33,35°C, b.v. HF = 19,54°C a b.v. H</a:t>
            </a:r>
            <a:r>
              <a:rPr lang="cs-CZ" baseline="-25000" dirty="0"/>
              <a:t>2</a:t>
            </a:r>
            <a:r>
              <a:rPr lang="cs-CZ" dirty="0"/>
              <a:t>O = 100°C).</a:t>
            </a:r>
          </a:p>
          <a:p>
            <a:pPr marL="0" indent="0" algn="just">
              <a:buNone/>
            </a:pPr>
            <a:r>
              <a:rPr lang="cs-CZ" u="sng" dirty="0"/>
              <a:t>Významnějšími představiteli této skupiny hydridů jsou</a:t>
            </a:r>
            <a:r>
              <a:rPr lang="cs-CZ" dirty="0"/>
              <a:t>:</a:t>
            </a:r>
            <a:r>
              <a:rPr lang="cs-CZ" i="1" dirty="0"/>
              <a:t>  </a:t>
            </a:r>
            <a:endParaRPr lang="cs-CZ" dirty="0"/>
          </a:p>
          <a:p>
            <a:pPr marL="0" indent="0" algn="just">
              <a:buNone/>
            </a:pPr>
            <a:r>
              <a:rPr lang="cs-CZ" i="1" dirty="0"/>
              <a:t>voda </a:t>
            </a:r>
            <a:r>
              <a:rPr lang="cs-CZ" dirty="0"/>
              <a:t>H</a:t>
            </a:r>
            <a:r>
              <a:rPr lang="cs-CZ" baseline="-25000" dirty="0"/>
              <a:t>2</a:t>
            </a:r>
            <a:r>
              <a:rPr lang="cs-CZ" dirty="0"/>
              <a:t>O, </a:t>
            </a:r>
            <a:r>
              <a:rPr lang="cs-CZ" i="1" dirty="0"/>
              <a:t>sulfan</a:t>
            </a:r>
            <a:r>
              <a:rPr lang="cs-CZ" dirty="0"/>
              <a:t> H</a:t>
            </a:r>
            <a:r>
              <a:rPr lang="cs-CZ" baseline="-25000" dirty="0"/>
              <a:t>2</a:t>
            </a:r>
            <a:r>
              <a:rPr lang="cs-CZ" dirty="0"/>
              <a:t>S, </a:t>
            </a:r>
            <a:r>
              <a:rPr lang="cs-CZ" i="1" dirty="0"/>
              <a:t>amoniak</a:t>
            </a:r>
            <a:r>
              <a:rPr lang="cs-CZ" dirty="0"/>
              <a:t> NH</a:t>
            </a:r>
            <a:r>
              <a:rPr lang="cs-CZ" baseline="-25000" dirty="0"/>
              <a:t>3</a:t>
            </a:r>
            <a:r>
              <a:rPr lang="cs-CZ" dirty="0"/>
              <a:t>, halogenvodíky, metan a další uhlovodíky.</a:t>
            </a:r>
          </a:p>
        </p:txBody>
      </p:sp>
    </p:spTree>
    <p:extLst>
      <p:ext uri="{BB962C8B-B14F-4D97-AF65-F5344CB8AC3E}">
        <p14:creationId xmlns:p14="http://schemas.microsoft.com/office/powerpoint/2010/main" val="187494146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706090"/>
          </a:xfrm>
        </p:spPr>
        <p:txBody>
          <a:bodyPr>
            <a:normAutofit fontScale="90000"/>
          </a:bodyPr>
          <a:lstStyle/>
          <a:p>
            <a:r>
              <a:rPr lang="cs-CZ" b="1" dirty="0">
                <a:solidFill>
                  <a:schemeClr val="tx2"/>
                </a:solidFill>
              </a:rPr>
              <a:t>Kyslík</a:t>
            </a:r>
          </a:p>
        </p:txBody>
      </p:sp>
      <p:sp>
        <p:nvSpPr>
          <p:cNvPr id="3" name="Zástupný symbol pro obsah 2"/>
          <p:cNvSpPr>
            <a:spLocks noGrp="1"/>
          </p:cNvSpPr>
          <p:nvPr>
            <p:ph idx="1"/>
          </p:nvPr>
        </p:nvSpPr>
        <p:spPr>
          <a:xfrm>
            <a:off x="107504" y="764704"/>
            <a:ext cx="9001000" cy="5976664"/>
          </a:xfrm>
        </p:spPr>
        <p:txBody>
          <a:bodyPr>
            <a:normAutofit fontScale="70000" lnSpcReduction="20000"/>
          </a:bodyPr>
          <a:lstStyle/>
          <a:p>
            <a:pPr marL="0" indent="0" algn="just">
              <a:buNone/>
            </a:pPr>
            <a:r>
              <a:rPr lang="cs-CZ" dirty="0"/>
              <a:t>Elektronová konfigurace je  </a:t>
            </a:r>
            <a:r>
              <a:rPr lang="cs-CZ" baseline="-25000" dirty="0"/>
              <a:t>8</a:t>
            </a:r>
            <a:r>
              <a:rPr lang="cs-CZ" dirty="0"/>
              <a:t>O: /</a:t>
            </a:r>
            <a:r>
              <a:rPr lang="cs-CZ" baseline="-25000" dirty="0"/>
              <a:t>2</a:t>
            </a:r>
            <a:r>
              <a:rPr lang="cs-CZ" dirty="0"/>
              <a:t>He/ 2s</a:t>
            </a:r>
            <a:r>
              <a:rPr lang="cs-CZ" baseline="30000" dirty="0"/>
              <a:t>2</a:t>
            </a:r>
            <a:r>
              <a:rPr lang="cs-CZ" dirty="0"/>
              <a:t> 2p</a:t>
            </a:r>
            <a:r>
              <a:rPr lang="cs-CZ" baseline="30000" dirty="0"/>
              <a:t>4</a:t>
            </a:r>
            <a:r>
              <a:rPr lang="cs-CZ" dirty="0"/>
              <a:t>, přesněji /</a:t>
            </a:r>
            <a:r>
              <a:rPr lang="cs-CZ" baseline="-25000" dirty="0"/>
              <a:t>2</a:t>
            </a:r>
            <a:r>
              <a:rPr lang="cs-CZ" dirty="0"/>
              <a:t>He/ 2s</a:t>
            </a:r>
            <a:r>
              <a:rPr lang="cs-CZ" baseline="30000" dirty="0"/>
              <a:t>2</a:t>
            </a:r>
            <a:r>
              <a:rPr lang="cs-CZ" dirty="0"/>
              <a:t> 2p</a:t>
            </a:r>
            <a:r>
              <a:rPr lang="cs-CZ" baseline="-25000" dirty="0"/>
              <a:t>x</a:t>
            </a:r>
            <a:r>
              <a:rPr lang="cs-CZ" baseline="30000" dirty="0"/>
              <a:t>2</a:t>
            </a:r>
            <a:r>
              <a:rPr lang="cs-CZ" dirty="0"/>
              <a:t> 2p</a:t>
            </a:r>
            <a:r>
              <a:rPr lang="cs-CZ" baseline="-25000" dirty="0"/>
              <a:t>y</a:t>
            </a:r>
            <a:r>
              <a:rPr lang="cs-CZ" baseline="30000" dirty="0"/>
              <a:t>1</a:t>
            </a:r>
            <a:r>
              <a:rPr lang="cs-CZ" dirty="0"/>
              <a:t> 2p</a:t>
            </a:r>
            <a:r>
              <a:rPr lang="cs-CZ" baseline="-25000" dirty="0"/>
              <a:t>z</a:t>
            </a:r>
            <a:r>
              <a:rPr lang="cs-CZ" baseline="30000" dirty="0"/>
              <a:t>1</a:t>
            </a:r>
            <a:r>
              <a:rPr lang="cs-CZ" dirty="0"/>
              <a:t>,                     </a:t>
            </a:r>
          </a:p>
          <a:p>
            <a:pPr marL="0" indent="0" algn="just">
              <a:buNone/>
            </a:pPr>
            <a:r>
              <a:rPr lang="cs-CZ" dirty="0"/>
              <a:t>b. t. = -218,8°C, b. v. = - 182,97°C.</a:t>
            </a:r>
          </a:p>
          <a:p>
            <a:pPr marL="0" indent="0" algn="just">
              <a:buNone/>
            </a:pPr>
            <a:r>
              <a:rPr lang="cs-CZ" b="1" dirty="0"/>
              <a:t>Výskyt:</a:t>
            </a:r>
            <a:r>
              <a:rPr lang="cs-CZ" dirty="0"/>
              <a:t> volný kyslík tvoří asi 20,8 obj. % vzduchu, vázaný se vyskytuje ve vodě a v dalších kyslíkatých sloučeninách (oxidy, kyslíkaté soli), je to důležitý organogenní prvek. Patří mezi nejrozšířenější prvky zastoupené v zemské kůře. </a:t>
            </a:r>
          </a:p>
          <a:p>
            <a:pPr marL="0" indent="0" algn="just">
              <a:buNone/>
            </a:pPr>
            <a:r>
              <a:rPr lang="cs-CZ" b="1" dirty="0"/>
              <a:t>Výroba a příprava: </a:t>
            </a:r>
            <a:r>
              <a:rPr lang="cs-CZ" dirty="0"/>
              <a:t>pro průmyslové účely se kyslík získává</a:t>
            </a:r>
            <a:r>
              <a:rPr lang="cs-CZ" b="1" dirty="0"/>
              <a:t> </a:t>
            </a:r>
            <a:r>
              <a:rPr lang="cs-CZ" i="1" dirty="0">
                <a:solidFill>
                  <a:schemeClr val="accent1">
                    <a:lumMod val="75000"/>
                  </a:schemeClr>
                </a:solidFill>
              </a:rPr>
              <a:t>frakční destilací kapalného vzduchu</a:t>
            </a:r>
            <a:r>
              <a:rPr lang="cs-CZ" dirty="0"/>
              <a:t>, při níž se z kapalné směsi nejdříve uvolní dusík a zůstává kapalný kyslík, jehož bod varu je vyšší. Čistý kyslík lze připravit </a:t>
            </a:r>
            <a:r>
              <a:rPr lang="cs-CZ" i="1" dirty="0">
                <a:solidFill>
                  <a:schemeClr val="accent1">
                    <a:lumMod val="75000"/>
                  </a:schemeClr>
                </a:solidFill>
              </a:rPr>
              <a:t>elektrolýzou vody</a:t>
            </a:r>
            <a:r>
              <a:rPr lang="cs-CZ" i="1" dirty="0"/>
              <a:t> </a:t>
            </a:r>
            <a:r>
              <a:rPr lang="cs-CZ" dirty="0"/>
              <a:t>mezi Pt elektrodami. Tento způsob je energeticky velmi náročný a nákladný. Pro zvýšení vodivosti vody přidáváme malé trochu kyseliny sírové. V průběhu elektrolýzy se její množství nemění. Disociaci kyseliny sírové a děje na anodě a katodě znázorňují rovnice:</a:t>
            </a:r>
          </a:p>
          <a:p>
            <a:pPr marL="0" indent="0">
              <a:buNone/>
            </a:pPr>
            <a:r>
              <a:rPr lang="cs-CZ" dirty="0"/>
              <a:t>                            2 </a:t>
            </a:r>
            <a:r>
              <a:rPr lang="cs-CZ" b="1" dirty="0"/>
              <a:t>H</a:t>
            </a:r>
            <a:r>
              <a:rPr lang="cs-CZ" b="1" baseline="-25000" dirty="0"/>
              <a:t>2</a:t>
            </a:r>
            <a:r>
              <a:rPr lang="cs-CZ" b="1" dirty="0"/>
              <a:t>O</a:t>
            </a:r>
            <a:r>
              <a:rPr lang="cs-CZ" dirty="0"/>
              <a:t>     +    H</a:t>
            </a:r>
            <a:r>
              <a:rPr lang="cs-CZ" baseline="-25000" dirty="0"/>
              <a:t>2</a:t>
            </a:r>
            <a:r>
              <a:rPr lang="cs-CZ" dirty="0"/>
              <a:t>SO</a:t>
            </a:r>
            <a:r>
              <a:rPr lang="cs-CZ" baseline="-25000" dirty="0"/>
              <a:t>4</a:t>
            </a:r>
            <a:r>
              <a:rPr lang="cs-CZ" dirty="0"/>
              <a:t>                         2 H</a:t>
            </a:r>
            <a:r>
              <a:rPr lang="cs-CZ" baseline="-25000" dirty="0"/>
              <a:t>3</a:t>
            </a:r>
            <a:r>
              <a:rPr lang="cs-CZ" dirty="0"/>
              <a:t>O</a:t>
            </a:r>
            <a:r>
              <a:rPr lang="cs-CZ" baseline="30000" dirty="0"/>
              <a:t>+</a:t>
            </a:r>
            <a:r>
              <a:rPr lang="cs-CZ" dirty="0"/>
              <a:t>    +    SO</a:t>
            </a:r>
            <a:r>
              <a:rPr lang="cs-CZ" baseline="-25000" dirty="0"/>
              <a:t>4</a:t>
            </a:r>
            <a:r>
              <a:rPr lang="cs-CZ" baseline="30000" dirty="0"/>
              <a:t>2-</a:t>
            </a:r>
            <a:endParaRPr lang="cs-CZ" dirty="0"/>
          </a:p>
          <a:p>
            <a:pPr marL="0" indent="0">
              <a:buNone/>
            </a:pPr>
            <a:r>
              <a:rPr lang="cs-CZ" dirty="0"/>
              <a:t>         katoda :     2 H</a:t>
            </a:r>
            <a:r>
              <a:rPr lang="cs-CZ" baseline="-25000" dirty="0"/>
              <a:t>3</a:t>
            </a:r>
            <a:r>
              <a:rPr lang="cs-CZ" dirty="0"/>
              <a:t>O</a:t>
            </a:r>
            <a:r>
              <a:rPr lang="cs-CZ" baseline="30000" dirty="0"/>
              <a:t>+</a:t>
            </a:r>
            <a:r>
              <a:rPr lang="cs-CZ" dirty="0"/>
              <a:t>    +    2 e</a:t>
            </a:r>
            <a:r>
              <a:rPr lang="cs-CZ" baseline="30000" dirty="0"/>
              <a:t>-</a:t>
            </a:r>
            <a:r>
              <a:rPr lang="cs-CZ" dirty="0"/>
              <a:t>                             2 H</a:t>
            </a:r>
            <a:r>
              <a:rPr lang="cs-CZ" baseline="-25000" dirty="0"/>
              <a:t>2</a:t>
            </a:r>
            <a:r>
              <a:rPr lang="cs-CZ" dirty="0"/>
              <a:t>O     +     </a:t>
            </a:r>
            <a:r>
              <a:rPr lang="cs-CZ" b="1" dirty="0"/>
              <a:t>H</a:t>
            </a:r>
            <a:r>
              <a:rPr lang="cs-CZ" b="1" baseline="-25000" dirty="0"/>
              <a:t>2</a:t>
            </a:r>
            <a:endParaRPr lang="cs-CZ" dirty="0"/>
          </a:p>
          <a:p>
            <a:pPr marL="0" indent="0">
              <a:buNone/>
            </a:pPr>
            <a:r>
              <a:rPr lang="cs-CZ" dirty="0"/>
              <a:t>          anoda :        SO</a:t>
            </a:r>
            <a:r>
              <a:rPr lang="cs-CZ" baseline="-25000" dirty="0"/>
              <a:t>4</a:t>
            </a:r>
            <a:r>
              <a:rPr lang="cs-CZ" baseline="30000" dirty="0"/>
              <a:t>2-</a:t>
            </a:r>
            <a:r>
              <a:rPr lang="cs-CZ" dirty="0"/>
              <a:t>    +    H</a:t>
            </a:r>
            <a:r>
              <a:rPr lang="cs-CZ" baseline="-25000" dirty="0"/>
              <a:t>2</a:t>
            </a:r>
            <a:r>
              <a:rPr lang="cs-CZ" dirty="0"/>
              <a:t>O                             H</a:t>
            </a:r>
            <a:r>
              <a:rPr lang="cs-CZ" baseline="-25000" dirty="0"/>
              <a:t>2</a:t>
            </a:r>
            <a:r>
              <a:rPr lang="cs-CZ" dirty="0"/>
              <a:t>SO</a:t>
            </a:r>
            <a:r>
              <a:rPr lang="cs-CZ" baseline="-25000" dirty="0"/>
              <a:t>4</a:t>
            </a:r>
            <a:r>
              <a:rPr lang="cs-CZ" dirty="0"/>
              <a:t>     +     </a:t>
            </a:r>
            <a:r>
              <a:rPr lang="cs-CZ" b="1" dirty="0"/>
              <a:t>½ O</a:t>
            </a:r>
            <a:r>
              <a:rPr lang="cs-CZ" b="1" baseline="-25000" dirty="0"/>
              <a:t>2</a:t>
            </a:r>
            <a:r>
              <a:rPr lang="cs-CZ" dirty="0"/>
              <a:t>    +    2 e</a:t>
            </a:r>
            <a:r>
              <a:rPr lang="cs-CZ" baseline="30000" dirty="0"/>
              <a:t>-</a:t>
            </a:r>
            <a:endParaRPr lang="cs-CZ" dirty="0"/>
          </a:p>
          <a:p>
            <a:pPr marL="0" indent="0">
              <a:buNone/>
            </a:pPr>
            <a:r>
              <a:rPr lang="cs-CZ" dirty="0"/>
              <a:t> </a:t>
            </a:r>
          </a:p>
          <a:p>
            <a:pPr marL="0" indent="0">
              <a:buNone/>
            </a:pPr>
            <a:r>
              <a:rPr lang="cs-CZ" dirty="0"/>
              <a:t>Zkráceně lze psát :              </a:t>
            </a:r>
          </a:p>
          <a:p>
            <a:pPr marL="0" indent="0">
              <a:buNone/>
            </a:pPr>
            <a:r>
              <a:rPr lang="cs-CZ" dirty="0"/>
              <a:t>                                                     H</a:t>
            </a:r>
            <a:r>
              <a:rPr lang="cs-CZ" baseline="-25000" dirty="0"/>
              <a:t>2</a:t>
            </a:r>
            <a:r>
              <a:rPr lang="cs-CZ" dirty="0"/>
              <a:t>O                         H</a:t>
            </a:r>
            <a:r>
              <a:rPr lang="cs-CZ" baseline="-25000" dirty="0"/>
              <a:t>2</a:t>
            </a:r>
            <a:r>
              <a:rPr lang="cs-CZ" dirty="0"/>
              <a:t>     +    </a:t>
            </a:r>
            <a:r>
              <a:rPr lang="cs-CZ" baseline="-25000" dirty="0"/>
              <a:t>   </a:t>
            </a:r>
            <a:r>
              <a:rPr lang="cs-CZ" dirty="0"/>
              <a:t>½ O</a:t>
            </a:r>
            <a:r>
              <a:rPr lang="cs-CZ" baseline="-25000" dirty="0"/>
              <a:t>2</a:t>
            </a:r>
            <a:r>
              <a:rPr lang="cs-CZ" dirty="0"/>
              <a:t>    </a:t>
            </a:r>
            <a:r>
              <a:rPr lang="cs-CZ" baseline="-25000" dirty="0"/>
              <a:t>   </a:t>
            </a:r>
            <a:endParaRPr lang="cs-CZ" dirty="0"/>
          </a:p>
          <a:p>
            <a:pPr marL="0" indent="0" algn="just">
              <a:buNone/>
            </a:pPr>
            <a:endParaRPr lang="cs-CZ" dirty="0"/>
          </a:p>
          <a:p>
            <a:pPr marL="0" indent="0" algn="just">
              <a:buNone/>
            </a:pPr>
            <a:endParaRPr lang="cs-CZ" dirty="0"/>
          </a:p>
        </p:txBody>
      </p:sp>
      <p:cxnSp>
        <p:nvCxnSpPr>
          <p:cNvPr id="5" name="Přímá spojnice se šipkou 4"/>
          <p:cNvCxnSpPr/>
          <p:nvPr/>
        </p:nvCxnSpPr>
        <p:spPr>
          <a:xfrm>
            <a:off x="4139952" y="4725144"/>
            <a:ext cx="129614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139952" y="5085184"/>
            <a:ext cx="129614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4139952" y="5373216"/>
            <a:ext cx="129614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Přímá spojnice se šipkou 11"/>
          <p:cNvCxnSpPr/>
          <p:nvPr/>
        </p:nvCxnSpPr>
        <p:spPr>
          <a:xfrm>
            <a:off x="4283968" y="6309320"/>
            <a:ext cx="115212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274849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9001000" cy="6513587"/>
          </a:xfrm>
        </p:spPr>
        <p:txBody>
          <a:bodyPr>
            <a:normAutofit fontScale="70000" lnSpcReduction="20000"/>
          </a:bodyPr>
          <a:lstStyle/>
          <a:p>
            <a:pPr marL="0" indent="0" algn="just">
              <a:buNone/>
            </a:pPr>
            <a:r>
              <a:rPr lang="cs-CZ" dirty="0"/>
              <a:t>Laboratorně lze kyslík připravit několika dalšími způsoby, např. tepelným rozkladem některých kyslíkatých sloučenin:</a:t>
            </a:r>
          </a:p>
          <a:p>
            <a:pPr marL="0" indent="0" algn="just">
              <a:buNone/>
            </a:pPr>
            <a:r>
              <a:rPr lang="cs-CZ" dirty="0"/>
              <a:t>                 2 HgO                      2 Hg    +    </a:t>
            </a:r>
            <a:r>
              <a:rPr lang="cs-CZ" b="1" dirty="0"/>
              <a:t>O</a:t>
            </a:r>
            <a:r>
              <a:rPr lang="cs-CZ" b="1" baseline="-25000" dirty="0"/>
              <a:t>2</a:t>
            </a:r>
            <a:endParaRPr lang="cs-CZ" dirty="0"/>
          </a:p>
          <a:p>
            <a:pPr marL="0" indent="0" algn="just">
              <a:buNone/>
            </a:pPr>
            <a:r>
              <a:rPr lang="cs-CZ" dirty="0"/>
              <a:t>                2 KClO</a:t>
            </a:r>
            <a:r>
              <a:rPr lang="cs-CZ" baseline="-25000" dirty="0"/>
              <a:t>3</a:t>
            </a:r>
            <a:r>
              <a:rPr lang="cs-CZ" dirty="0"/>
              <a:t>                     2 KCl    +    </a:t>
            </a:r>
            <a:r>
              <a:rPr lang="cs-CZ" b="1" dirty="0"/>
              <a:t>3 O</a:t>
            </a:r>
            <a:r>
              <a:rPr lang="cs-CZ" b="1" baseline="-25000" dirty="0"/>
              <a:t>2</a:t>
            </a:r>
            <a:r>
              <a:rPr lang="cs-CZ" dirty="0"/>
              <a:t>   </a:t>
            </a:r>
          </a:p>
          <a:p>
            <a:pPr marL="0" indent="0" algn="just">
              <a:buNone/>
            </a:pPr>
            <a:r>
              <a:rPr lang="cs-CZ" dirty="0"/>
              <a:t>                2 KNO</a:t>
            </a:r>
            <a:r>
              <a:rPr lang="cs-CZ" baseline="-25000" dirty="0"/>
              <a:t>3</a:t>
            </a:r>
            <a:r>
              <a:rPr lang="cs-CZ" dirty="0"/>
              <a:t>                  2 KNO</a:t>
            </a:r>
            <a:r>
              <a:rPr lang="cs-CZ" baseline="-25000" dirty="0"/>
              <a:t>2</a:t>
            </a:r>
            <a:r>
              <a:rPr lang="cs-CZ" dirty="0"/>
              <a:t>   +    </a:t>
            </a:r>
            <a:r>
              <a:rPr lang="cs-CZ" b="1" dirty="0"/>
              <a:t>O</a:t>
            </a:r>
            <a:r>
              <a:rPr lang="cs-CZ" b="1" baseline="-25000" dirty="0"/>
              <a:t>2</a:t>
            </a:r>
            <a:r>
              <a:rPr lang="cs-CZ" dirty="0"/>
              <a:t>         </a:t>
            </a:r>
          </a:p>
          <a:p>
            <a:pPr marL="0" indent="0" algn="just">
              <a:buNone/>
            </a:pPr>
            <a:r>
              <a:rPr lang="cs-CZ" dirty="0"/>
              <a:t>oxidací peroxidu vodíku H</a:t>
            </a:r>
            <a:r>
              <a:rPr lang="cs-CZ" baseline="-25000" dirty="0"/>
              <a:t>2</a:t>
            </a:r>
            <a:r>
              <a:rPr lang="cs-CZ" dirty="0"/>
              <a:t>O</a:t>
            </a:r>
            <a:r>
              <a:rPr lang="cs-CZ" baseline="-25000" dirty="0"/>
              <a:t>2</a:t>
            </a:r>
            <a:r>
              <a:rPr lang="cs-CZ" dirty="0"/>
              <a:t> manganistanem draselným KMnO</a:t>
            </a:r>
            <a:r>
              <a:rPr lang="cs-CZ" baseline="-25000" dirty="0"/>
              <a:t>4</a:t>
            </a:r>
            <a:r>
              <a:rPr lang="cs-CZ" dirty="0"/>
              <a:t> kyselém prostředí (kyseliny sírové) podle rovnice:</a:t>
            </a:r>
          </a:p>
          <a:p>
            <a:pPr marL="0" indent="0" algn="just">
              <a:buNone/>
            </a:pPr>
            <a:r>
              <a:rPr lang="cs-CZ" dirty="0"/>
              <a:t>5 H</a:t>
            </a:r>
            <a:r>
              <a:rPr lang="cs-CZ" baseline="-25000" dirty="0"/>
              <a:t>2</a:t>
            </a:r>
            <a:r>
              <a:rPr lang="cs-CZ" dirty="0"/>
              <a:t>O</a:t>
            </a:r>
            <a:r>
              <a:rPr lang="cs-CZ" baseline="-25000" dirty="0"/>
              <a:t>2</a:t>
            </a:r>
            <a:r>
              <a:rPr lang="cs-CZ" dirty="0"/>
              <a:t>   +   3 H</a:t>
            </a:r>
            <a:r>
              <a:rPr lang="cs-CZ" baseline="-25000" dirty="0"/>
              <a:t>2</a:t>
            </a:r>
            <a:r>
              <a:rPr lang="cs-CZ" dirty="0"/>
              <a:t>SO</a:t>
            </a:r>
            <a:r>
              <a:rPr lang="cs-CZ" baseline="-25000" dirty="0"/>
              <a:t>4</a:t>
            </a:r>
            <a:r>
              <a:rPr lang="cs-CZ" dirty="0"/>
              <a:t>   +  2 KMnO</a:t>
            </a:r>
            <a:r>
              <a:rPr lang="cs-CZ" baseline="-25000" dirty="0"/>
              <a:t>4</a:t>
            </a:r>
            <a:r>
              <a:rPr lang="cs-CZ" dirty="0"/>
              <a:t>              </a:t>
            </a:r>
            <a:r>
              <a:rPr lang="cs-CZ" b="1" dirty="0"/>
              <a:t>5 O</a:t>
            </a:r>
            <a:r>
              <a:rPr lang="cs-CZ" b="1" baseline="-25000" dirty="0"/>
              <a:t>2</a:t>
            </a:r>
            <a:r>
              <a:rPr lang="cs-CZ" b="1" dirty="0"/>
              <a:t>   </a:t>
            </a:r>
            <a:r>
              <a:rPr lang="cs-CZ" dirty="0"/>
              <a:t>+   8 H</a:t>
            </a:r>
            <a:r>
              <a:rPr lang="cs-CZ" baseline="-25000" dirty="0"/>
              <a:t>2</a:t>
            </a:r>
            <a:r>
              <a:rPr lang="cs-CZ" dirty="0"/>
              <a:t>O   +   K</a:t>
            </a:r>
            <a:r>
              <a:rPr lang="cs-CZ" baseline="-25000" dirty="0"/>
              <a:t>2</a:t>
            </a:r>
            <a:r>
              <a:rPr lang="cs-CZ" dirty="0"/>
              <a:t>SO</a:t>
            </a:r>
            <a:r>
              <a:rPr lang="cs-CZ" baseline="-25000" dirty="0"/>
              <a:t>4</a:t>
            </a:r>
            <a:r>
              <a:rPr lang="cs-CZ" dirty="0"/>
              <a:t>   +  2 MnSO</a:t>
            </a:r>
            <a:r>
              <a:rPr lang="cs-CZ" baseline="-25000" dirty="0"/>
              <a:t>4</a:t>
            </a:r>
            <a:r>
              <a:rPr lang="cs-CZ" dirty="0"/>
              <a:t> </a:t>
            </a:r>
          </a:p>
          <a:p>
            <a:pPr marL="0" indent="0" algn="just">
              <a:buNone/>
            </a:pPr>
            <a:r>
              <a:rPr lang="cs-CZ" dirty="0"/>
              <a:t>Tato reakce je využívána při odměrném stanovení peroxidu vodíku (manganometrie).</a:t>
            </a:r>
          </a:p>
          <a:p>
            <a:pPr marL="0" indent="0" algn="just">
              <a:buNone/>
            </a:pPr>
            <a:r>
              <a:rPr lang="cs-CZ" dirty="0"/>
              <a:t>Kyslík vzniká rovněž v přírodě při fotosyntéze. Průběh fotosyntézy zkráceně  znázorňuje rovnice:</a:t>
            </a:r>
          </a:p>
          <a:p>
            <a:pPr marL="0" indent="0" algn="just">
              <a:buNone/>
            </a:pPr>
            <a:r>
              <a:rPr lang="cs-CZ" dirty="0"/>
              <a:t>                                                          </a:t>
            </a:r>
            <a:r>
              <a:rPr lang="cs-CZ" sz="2600" dirty="0"/>
              <a:t>chlorofyl</a:t>
            </a:r>
          </a:p>
          <a:p>
            <a:pPr marL="0" indent="0" algn="just">
              <a:buNone/>
            </a:pPr>
            <a:r>
              <a:rPr lang="cs-CZ" dirty="0"/>
              <a:t> 6 CO</a:t>
            </a:r>
            <a:r>
              <a:rPr lang="cs-CZ" baseline="-25000" dirty="0"/>
              <a:t>2</a:t>
            </a:r>
            <a:r>
              <a:rPr lang="cs-CZ" dirty="0"/>
              <a:t>    +    12 H</a:t>
            </a:r>
            <a:r>
              <a:rPr lang="cs-CZ" baseline="-25000" dirty="0"/>
              <a:t>2</a:t>
            </a:r>
            <a:r>
              <a:rPr lang="cs-CZ" dirty="0"/>
              <a:t>O     +  světlo                           C</a:t>
            </a:r>
            <a:r>
              <a:rPr lang="cs-CZ" baseline="-25000" dirty="0"/>
              <a:t>6</a:t>
            </a:r>
            <a:r>
              <a:rPr lang="cs-CZ" dirty="0"/>
              <a:t>H</a:t>
            </a:r>
            <a:r>
              <a:rPr lang="cs-CZ" baseline="-25000" dirty="0"/>
              <a:t>12</a:t>
            </a:r>
            <a:r>
              <a:rPr lang="cs-CZ" dirty="0"/>
              <a:t>O</a:t>
            </a:r>
            <a:r>
              <a:rPr lang="cs-CZ" baseline="-25000" dirty="0"/>
              <a:t>6</a:t>
            </a:r>
            <a:r>
              <a:rPr lang="cs-CZ" dirty="0"/>
              <a:t>    +    </a:t>
            </a:r>
            <a:r>
              <a:rPr lang="cs-CZ" b="1" dirty="0"/>
              <a:t>6 O</a:t>
            </a:r>
            <a:r>
              <a:rPr lang="cs-CZ" b="1" baseline="-25000" dirty="0"/>
              <a:t>2</a:t>
            </a:r>
            <a:r>
              <a:rPr lang="cs-CZ" dirty="0"/>
              <a:t>    +    6 H</a:t>
            </a:r>
            <a:r>
              <a:rPr lang="cs-CZ" baseline="-25000" dirty="0"/>
              <a:t>2</a:t>
            </a:r>
            <a:r>
              <a:rPr lang="cs-CZ" dirty="0"/>
              <a:t>O</a:t>
            </a:r>
          </a:p>
          <a:p>
            <a:pPr marL="0" indent="0" algn="just">
              <a:buNone/>
            </a:pPr>
            <a:r>
              <a:rPr lang="cs-CZ" b="1" dirty="0"/>
              <a:t>Použití: </a:t>
            </a:r>
            <a:r>
              <a:rPr lang="cs-CZ" dirty="0"/>
              <a:t>jako okysličovadlo v chemickém průmyslu, v moderních hutních procesech (konvertory), jako součást raketových paliv, k autogennímu svařování a řezání kovů, v lékařství, náplň do dýchacích přístrojů apod.</a:t>
            </a:r>
            <a:r>
              <a:rPr lang="cs-CZ" b="1" dirty="0"/>
              <a:t>      </a:t>
            </a:r>
            <a:endParaRPr lang="cs-CZ" dirty="0"/>
          </a:p>
          <a:p>
            <a:pPr marL="0" indent="0">
              <a:buNone/>
            </a:pPr>
            <a:r>
              <a:rPr lang="cs-CZ" b="1" dirty="0"/>
              <a:t>Analytické vlastnosti: </a:t>
            </a:r>
            <a:endParaRPr lang="cs-CZ" dirty="0"/>
          </a:p>
          <a:p>
            <a:pPr marL="0" indent="0" algn="just">
              <a:buNone/>
            </a:pPr>
            <a:r>
              <a:rPr lang="cs-CZ" dirty="0"/>
              <a:t>Kyslík, vznikající tepelným rozkladem kyslíkatých sloučenin, dokazujeme doutnající třískou. </a:t>
            </a:r>
          </a:p>
          <a:p>
            <a:pPr marL="0" indent="0">
              <a:buNone/>
            </a:pPr>
            <a:endParaRPr lang="cs-CZ" dirty="0"/>
          </a:p>
        </p:txBody>
      </p:sp>
      <p:cxnSp>
        <p:nvCxnSpPr>
          <p:cNvPr id="5" name="Přímá spojnice se šipkou 4"/>
          <p:cNvCxnSpPr/>
          <p:nvPr/>
        </p:nvCxnSpPr>
        <p:spPr>
          <a:xfrm>
            <a:off x="3923928" y="2552863"/>
            <a:ext cx="72008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2195736" y="980728"/>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Přímá spojnice se šipkou 7"/>
          <p:cNvCxnSpPr/>
          <p:nvPr/>
        </p:nvCxnSpPr>
        <p:spPr>
          <a:xfrm>
            <a:off x="2204069" y="1268760"/>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2180979" y="1628800"/>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Přímá spojnice se šipkou 9"/>
          <p:cNvCxnSpPr/>
          <p:nvPr/>
        </p:nvCxnSpPr>
        <p:spPr>
          <a:xfrm>
            <a:off x="3923928" y="4437112"/>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087552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44624"/>
            <a:ext cx="8928992" cy="6686203"/>
          </a:xfrm>
        </p:spPr>
        <p:txBody>
          <a:bodyPr>
            <a:normAutofit fontScale="70000" lnSpcReduction="20000"/>
          </a:bodyPr>
          <a:lstStyle/>
          <a:p>
            <a:pPr marL="0" indent="0" algn="just">
              <a:buNone/>
            </a:pPr>
            <a:r>
              <a:rPr lang="cs-CZ" b="1" dirty="0"/>
              <a:t>Vlastnosti:</a:t>
            </a:r>
            <a:r>
              <a:rPr lang="cs-CZ" dirty="0"/>
              <a:t> Kyslík je znám ve třech alotropních modifikacích – atomární, molekulový a trojatomární čili ozon. </a:t>
            </a:r>
            <a:r>
              <a:rPr lang="cs-CZ" i="1" dirty="0">
                <a:solidFill>
                  <a:schemeClr val="accent1">
                    <a:lumMod val="75000"/>
                  </a:schemeClr>
                </a:solidFill>
              </a:rPr>
              <a:t>Atomární</a:t>
            </a:r>
            <a:r>
              <a:rPr lang="cs-CZ" dirty="0"/>
              <a:t> kyslík je nestálý a snadno se slučuje na kyslík </a:t>
            </a:r>
            <a:r>
              <a:rPr lang="cs-CZ" i="1" dirty="0">
                <a:solidFill>
                  <a:schemeClr val="accent1">
                    <a:lumMod val="75000"/>
                  </a:schemeClr>
                </a:solidFill>
              </a:rPr>
              <a:t>molekulový</a:t>
            </a:r>
            <a:r>
              <a:rPr lang="cs-CZ" b="1" dirty="0"/>
              <a:t>                                                    </a:t>
            </a:r>
            <a:endParaRPr lang="cs-CZ" dirty="0"/>
          </a:p>
          <a:p>
            <a:pPr marL="0" indent="0" algn="just">
              <a:buNone/>
            </a:pPr>
            <a:r>
              <a:rPr lang="cs-CZ" dirty="0"/>
              <a:t>                                               2 O                  O</a:t>
            </a:r>
            <a:r>
              <a:rPr lang="cs-CZ" baseline="-25000" dirty="0"/>
              <a:t>2</a:t>
            </a:r>
            <a:r>
              <a:rPr lang="cs-CZ" dirty="0"/>
              <a:t>                              ∆H = - 494 kJ</a:t>
            </a:r>
          </a:p>
          <a:p>
            <a:pPr marL="0" indent="0" algn="just">
              <a:buNone/>
            </a:pPr>
            <a:r>
              <a:rPr lang="cs-CZ" dirty="0"/>
              <a:t>Dva atomy kyslíku v molekule jsou vázány dvojnou vazbou. </a:t>
            </a:r>
          </a:p>
          <a:p>
            <a:pPr marL="0" indent="0" algn="just">
              <a:buNone/>
            </a:pPr>
            <a:r>
              <a:rPr lang="cs-CZ" i="1" dirty="0">
                <a:solidFill>
                  <a:schemeClr val="accent2">
                    <a:lumMod val="50000"/>
                  </a:schemeClr>
                </a:solidFill>
              </a:rPr>
              <a:t>Molekula kyslíku je paramagnetická</a:t>
            </a:r>
            <a:r>
              <a:rPr lang="cs-CZ" i="1" dirty="0"/>
              <a:t>,</a:t>
            </a:r>
            <a:r>
              <a:rPr lang="cs-CZ" dirty="0"/>
              <a:t> což způsobují dva volné, nepárové elektrony v molekule kyslíku. Vysvětlení této vlastnosti podala teorie molekulových orbitalů (MO) a byl to jeden z prvních úspěchů této teorie. </a:t>
            </a:r>
          </a:p>
          <a:p>
            <a:pPr marL="0" indent="0" algn="just">
              <a:buNone/>
            </a:pPr>
            <a:r>
              <a:rPr lang="cs-CZ" dirty="0"/>
              <a:t>V přírodě kyslík tvoří tři izotopy:  </a:t>
            </a:r>
            <a:r>
              <a:rPr lang="cs-CZ" baseline="30000" dirty="0"/>
              <a:t>16</a:t>
            </a:r>
            <a:r>
              <a:rPr lang="cs-CZ" baseline="-25000" dirty="0"/>
              <a:t>8</a:t>
            </a:r>
            <a:r>
              <a:rPr lang="cs-CZ" dirty="0"/>
              <a:t>O (99,75%), </a:t>
            </a:r>
            <a:r>
              <a:rPr lang="cs-CZ" baseline="30000" dirty="0"/>
              <a:t>17</a:t>
            </a:r>
            <a:r>
              <a:rPr lang="cs-CZ" baseline="-25000" dirty="0"/>
              <a:t>8</a:t>
            </a:r>
            <a:r>
              <a:rPr lang="cs-CZ" dirty="0"/>
              <a:t>O (0,04%) a </a:t>
            </a:r>
            <a:r>
              <a:rPr lang="cs-CZ" baseline="30000" dirty="0"/>
              <a:t>18</a:t>
            </a:r>
            <a:r>
              <a:rPr lang="cs-CZ" baseline="-25000" dirty="0"/>
              <a:t>8</a:t>
            </a:r>
            <a:r>
              <a:rPr lang="cs-CZ" dirty="0"/>
              <a:t>O (0,21%). Poslední izotop se používá při zjišťování reakčních mechanizmů kyslíkatých sloučenin, např. esterifikace, reakce peroxidu vodíku apod.</a:t>
            </a:r>
          </a:p>
          <a:p>
            <a:pPr marL="0" indent="0" algn="just">
              <a:buNone/>
            </a:pPr>
            <a:r>
              <a:rPr lang="cs-CZ" b="1" i="1" dirty="0"/>
              <a:t>Ozon</a:t>
            </a:r>
            <a:r>
              <a:rPr lang="cs-CZ" b="1" dirty="0"/>
              <a:t> O</a:t>
            </a:r>
            <a:r>
              <a:rPr lang="cs-CZ" b="1" baseline="-25000" dirty="0"/>
              <a:t>3 </a:t>
            </a:r>
            <a:r>
              <a:rPr lang="cs-CZ" dirty="0"/>
              <a:t>- je tvořen třemi atomy kyslíku, jeho struktura je lomená, atomy kyslíku svírají úhel 116,8°. Molekula ozonu má polární charakter, je nestálá a snadno se rozkládá na kyslík molekulární</a:t>
            </a:r>
          </a:p>
          <a:p>
            <a:pPr marL="0" indent="0" algn="just">
              <a:buNone/>
            </a:pPr>
            <a:r>
              <a:rPr lang="cs-CZ" dirty="0"/>
              <a:t>                             O</a:t>
            </a:r>
            <a:r>
              <a:rPr lang="cs-CZ" baseline="-25000" dirty="0"/>
              <a:t>3 </a:t>
            </a:r>
            <a:r>
              <a:rPr lang="cs-CZ" dirty="0"/>
              <a:t>               O</a:t>
            </a:r>
            <a:r>
              <a:rPr lang="cs-CZ" baseline="-25000" dirty="0"/>
              <a:t>2</a:t>
            </a:r>
            <a:r>
              <a:rPr lang="cs-CZ" dirty="0"/>
              <a:t>    +    O ;       2 O             O</a:t>
            </a:r>
            <a:r>
              <a:rPr lang="cs-CZ" baseline="-25000" dirty="0"/>
              <a:t>2</a:t>
            </a:r>
            <a:r>
              <a:rPr lang="cs-CZ" dirty="0"/>
              <a:t>          </a:t>
            </a:r>
          </a:p>
          <a:p>
            <a:pPr marL="0" indent="0" algn="just">
              <a:buNone/>
            </a:pPr>
            <a:r>
              <a:rPr lang="cs-CZ" dirty="0"/>
              <a:t> </a:t>
            </a:r>
          </a:p>
          <a:p>
            <a:pPr marL="0" indent="0" algn="just">
              <a:buNone/>
            </a:pPr>
            <a:r>
              <a:rPr lang="cs-CZ" dirty="0"/>
              <a:t>Výsledná reakce je velice spontánní</a:t>
            </a:r>
          </a:p>
          <a:p>
            <a:pPr marL="0" indent="0" algn="just">
              <a:buNone/>
            </a:pPr>
            <a:r>
              <a:rPr lang="cs-CZ" dirty="0"/>
              <a:t>                                           2 O</a:t>
            </a:r>
            <a:r>
              <a:rPr lang="cs-CZ" baseline="-25000" dirty="0"/>
              <a:t>3</a:t>
            </a:r>
            <a:r>
              <a:rPr lang="cs-CZ" dirty="0"/>
              <a:t>                      3 O</a:t>
            </a:r>
            <a:r>
              <a:rPr lang="cs-CZ" baseline="-25000" dirty="0"/>
              <a:t>2</a:t>
            </a:r>
            <a:r>
              <a:rPr lang="cs-CZ" dirty="0"/>
              <a:t> ;               ∆ G° = - 326,8 kJ.mol</a:t>
            </a:r>
            <a:r>
              <a:rPr lang="cs-CZ" baseline="30000" dirty="0"/>
              <a:t>-1</a:t>
            </a:r>
            <a:r>
              <a:rPr lang="cs-CZ" dirty="0"/>
              <a:t>   </a:t>
            </a:r>
          </a:p>
          <a:p>
            <a:pPr marL="0" indent="0" algn="just">
              <a:buNone/>
            </a:pPr>
            <a:r>
              <a:rPr lang="cs-CZ" dirty="0"/>
              <a:t>Ozon se vyskytuje v atmosféře, ve výšce přibližně 10 - 50 km tvoří vrstvu zvanou </a:t>
            </a:r>
            <a:r>
              <a:rPr lang="cs-CZ" i="1" dirty="0"/>
              <a:t>ozonosféra</a:t>
            </a:r>
            <a:r>
              <a:rPr lang="cs-CZ" dirty="0"/>
              <a:t>. Největší koncentrace ozonu (asi 96%) ve výšce 19 - 23 km nad zemským povrchem. Vzniká rozštěpením molekul kyslíku na volné atomy a následnou reakcí atomárního kyslíku s molekulami. </a:t>
            </a:r>
          </a:p>
        </p:txBody>
      </p:sp>
      <p:cxnSp>
        <p:nvCxnSpPr>
          <p:cNvPr id="5" name="Přímá spojnice se šipkou 4"/>
          <p:cNvCxnSpPr/>
          <p:nvPr/>
        </p:nvCxnSpPr>
        <p:spPr>
          <a:xfrm>
            <a:off x="3779912" y="1052736"/>
            <a:ext cx="79208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2483768" y="4365104"/>
            <a:ext cx="72008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flipH="1">
            <a:off x="2411760" y="4509120"/>
            <a:ext cx="79208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5580112" y="4365104"/>
            <a:ext cx="57606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3779912" y="5373216"/>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63220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116632"/>
            <a:ext cx="9108504" cy="6614195"/>
          </a:xfrm>
        </p:spPr>
        <p:txBody>
          <a:bodyPr>
            <a:normAutofit fontScale="62500" lnSpcReduction="20000"/>
          </a:bodyPr>
          <a:lstStyle/>
          <a:p>
            <a:pPr marL="0" indent="0" algn="just">
              <a:buNone/>
            </a:pPr>
            <a:r>
              <a:rPr lang="cs-CZ" sz="3400" dirty="0"/>
              <a:t>Význam atmosférického ozonu je různý. </a:t>
            </a:r>
          </a:p>
          <a:p>
            <a:pPr marL="0" indent="0" algn="just">
              <a:buNone/>
            </a:pPr>
            <a:r>
              <a:rPr lang="cs-CZ" sz="3400" dirty="0"/>
              <a:t>Ve stratosféře udržuje její teplotní strukturu, pohlcuje krátkovlnné záření pod     290 nm (ultrafialové záření), které působí destruktivně na živé organismy včetně člověka. V troposféře plní roli regulátoru většiny atmosférických reakcí. </a:t>
            </a:r>
          </a:p>
          <a:p>
            <a:pPr marL="0" indent="0" algn="just">
              <a:buNone/>
            </a:pPr>
            <a:r>
              <a:rPr lang="cs-CZ" sz="3400" dirty="0"/>
              <a:t>Důsledkem průmyslové činnosti člověka je destrukce ozonu a změna ozónové vrstvy. Projevuje se to ztenčením ozónové vrstvy a vznikem tzv. ozonové díry. Snížená koncentrace ozonu a nižší stínící schopnost ozonosféry se mohou sekundárně projevit zvýšeným výskytem rakoviny kůže, případně mohou podpořit skleníkový efekt. Jedním z faktorů ovlivňujících narušení ozónové vrstvy je zvýšená koncentrace oxidů dusíku NO</a:t>
            </a:r>
            <a:r>
              <a:rPr lang="cs-CZ" sz="3400" baseline="-25000" dirty="0"/>
              <a:t>x</a:t>
            </a:r>
            <a:r>
              <a:rPr lang="cs-CZ" sz="3400" dirty="0"/>
              <a:t> a halogenuhlovodíků tzv. freonů. </a:t>
            </a:r>
          </a:p>
          <a:p>
            <a:pPr marL="0" indent="0" algn="just">
              <a:buNone/>
            </a:pPr>
            <a:r>
              <a:rPr lang="cs-CZ" sz="3400" dirty="0"/>
              <a:t>Štěpení ozonu je možné znázornit příkladně na reakci ozonu s fluortrichlormetanem:</a:t>
            </a:r>
          </a:p>
          <a:p>
            <a:pPr marL="0" indent="0" algn="just">
              <a:buNone/>
            </a:pPr>
            <a:r>
              <a:rPr lang="cs-CZ" sz="3400" dirty="0"/>
              <a:t>                                                            </a:t>
            </a:r>
          </a:p>
          <a:p>
            <a:pPr marL="0" indent="0" algn="just">
              <a:buNone/>
            </a:pPr>
            <a:r>
              <a:rPr lang="cs-CZ" sz="3400" dirty="0"/>
              <a:t>                                CFCl</a:t>
            </a:r>
            <a:r>
              <a:rPr lang="cs-CZ" sz="3400" baseline="-25000" dirty="0"/>
              <a:t>3</a:t>
            </a:r>
            <a:r>
              <a:rPr lang="cs-CZ" sz="3400" dirty="0"/>
              <a:t>         UV záření            Cl  (atomární chlor)</a:t>
            </a:r>
          </a:p>
          <a:p>
            <a:pPr marL="0" indent="0" algn="just">
              <a:buNone/>
            </a:pPr>
            <a:r>
              <a:rPr lang="cs-CZ" sz="3400" dirty="0"/>
              <a:t>                        Cl    +    O</a:t>
            </a:r>
            <a:r>
              <a:rPr lang="cs-CZ" sz="3400" baseline="-25000" dirty="0"/>
              <a:t>3</a:t>
            </a:r>
            <a:r>
              <a:rPr lang="cs-CZ" sz="3400" dirty="0"/>
              <a:t>                                  ClO    +    O</a:t>
            </a:r>
            <a:r>
              <a:rPr lang="cs-CZ" sz="3400" baseline="-25000" dirty="0"/>
              <a:t>2</a:t>
            </a:r>
            <a:endParaRPr lang="cs-CZ" sz="3400" dirty="0"/>
          </a:p>
          <a:p>
            <a:pPr marL="0" indent="0" algn="just">
              <a:buNone/>
            </a:pPr>
            <a:r>
              <a:rPr lang="cs-CZ" sz="3400" dirty="0"/>
              <a:t>                                    ClO                                   Cl    +    O ;       2 O                 O</a:t>
            </a:r>
            <a:r>
              <a:rPr lang="cs-CZ" sz="3400" baseline="-25000" dirty="0"/>
              <a:t>2</a:t>
            </a:r>
            <a:endParaRPr lang="cs-CZ" sz="3400" dirty="0"/>
          </a:p>
          <a:p>
            <a:pPr marL="0" indent="0" algn="just">
              <a:buNone/>
            </a:pPr>
            <a:r>
              <a:rPr lang="cs-CZ" sz="3400" dirty="0"/>
              <a:t>                        Cl    +    O</a:t>
            </a:r>
            <a:r>
              <a:rPr lang="cs-CZ" sz="3400" baseline="-25000" dirty="0"/>
              <a:t>3</a:t>
            </a:r>
            <a:r>
              <a:rPr lang="cs-CZ" sz="3400" dirty="0"/>
              <a:t>                                   ClO    +    O</a:t>
            </a:r>
            <a:r>
              <a:rPr lang="cs-CZ" sz="3400" baseline="-25000" dirty="0"/>
              <a:t>2</a:t>
            </a:r>
            <a:r>
              <a:rPr lang="cs-CZ" sz="3400" dirty="0"/>
              <a:t>    atd.    </a:t>
            </a:r>
          </a:p>
          <a:p>
            <a:pPr marL="0" indent="0" algn="just">
              <a:buNone/>
            </a:pPr>
            <a:r>
              <a:rPr lang="cs-CZ" sz="3400" dirty="0"/>
              <a:t>Ozon lze připravit elektrickým výbojem ve vzdušném kyslíku v zařízení zvaném ozonátor, nebo chemicky, např. reakcí fluoru s vodou. </a:t>
            </a:r>
          </a:p>
          <a:p>
            <a:pPr marL="0" indent="0" algn="just">
              <a:buNone/>
            </a:pPr>
            <a:r>
              <a:rPr lang="cs-CZ" sz="3400" dirty="0"/>
              <a:t>Schopnosti ozonu uvolňovat atomární kyslík se využívá k oxidaci – ozon je silným oxidačním činidlem, dále k desinfekci a bělení, k čištění pitné a odpadní vody, k čištění vzduchu apod.</a:t>
            </a:r>
          </a:p>
          <a:p>
            <a:endParaRPr lang="cs-CZ" dirty="0"/>
          </a:p>
        </p:txBody>
      </p:sp>
      <p:cxnSp>
        <p:nvCxnSpPr>
          <p:cNvPr id="4" name="Přímá spojnice se šipkou 3"/>
          <p:cNvCxnSpPr/>
          <p:nvPr/>
        </p:nvCxnSpPr>
        <p:spPr>
          <a:xfrm>
            <a:off x="2987824" y="3933056"/>
            <a:ext cx="158417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Přímá spojnice se šipkou 5"/>
          <p:cNvCxnSpPr/>
          <p:nvPr/>
        </p:nvCxnSpPr>
        <p:spPr>
          <a:xfrm>
            <a:off x="2987824" y="4293096"/>
            <a:ext cx="158417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Přímá spojnice se šipkou 7"/>
          <p:cNvCxnSpPr/>
          <p:nvPr/>
        </p:nvCxnSpPr>
        <p:spPr>
          <a:xfrm>
            <a:off x="2987824" y="4581128"/>
            <a:ext cx="158417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Přímá spojnice se šipkou 9"/>
          <p:cNvCxnSpPr/>
          <p:nvPr/>
        </p:nvCxnSpPr>
        <p:spPr>
          <a:xfrm>
            <a:off x="2987824" y="4869160"/>
            <a:ext cx="158417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Přímá spojnice se šipkou 13"/>
          <p:cNvCxnSpPr/>
          <p:nvPr/>
        </p:nvCxnSpPr>
        <p:spPr>
          <a:xfrm>
            <a:off x="6876256" y="4581128"/>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255339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1"/>
            <a:ext cx="8928992" cy="3602655"/>
          </a:xfrm>
        </p:spPr>
        <p:txBody>
          <a:bodyPr>
            <a:normAutofit lnSpcReduction="10000"/>
          </a:bodyPr>
          <a:lstStyle/>
          <a:p>
            <a:pPr marL="0" indent="0" algn="ctr">
              <a:buNone/>
            </a:pPr>
            <a:r>
              <a:rPr lang="cs-CZ" sz="2200" b="1" u="sng" dirty="0"/>
              <a:t>Sloučeniny kyslíku – přehled a použití:</a:t>
            </a:r>
            <a:endParaRPr lang="cs-CZ" sz="2200" dirty="0"/>
          </a:p>
          <a:p>
            <a:pPr marL="0" indent="0" algn="just">
              <a:buNone/>
            </a:pPr>
            <a:r>
              <a:rPr lang="cs-CZ" sz="2200" dirty="0"/>
              <a:t>Oxidační číslo kyslíku ve sloučeninách s kovy i méně elektronegativními nekovy je II‾, v peroxidech má kyslík v peroxidovém aniontu O</a:t>
            </a:r>
            <a:r>
              <a:rPr lang="cs-CZ" sz="2200" baseline="-25000" dirty="0"/>
              <a:t>2</a:t>
            </a:r>
            <a:r>
              <a:rPr lang="cs-CZ" sz="2200" baseline="30000" dirty="0"/>
              <a:t>2</a:t>
            </a:r>
            <a:r>
              <a:rPr lang="cs-CZ" sz="2200" dirty="0"/>
              <a:t>‾ formální oxidační číslo I‾, kladné oxidační číslo má kyslík ve sloučeninách s fluorem, který má vyšší elektronegativitu než kyslík.</a:t>
            </a:r>
          </a:p>
          <a:p>
            <a:pPr marL="0" indent="0" algn="just">
              <a:buNone/>
            </a:pPr>
            <a:r>
              <a:rPr lang="cs-CZ" sz="2200" dirty="0"/>
              <a:t>Velkou skupinu sloučenin kyslíku tvoří oxidy a kyslíkaté soli </a:t>
            </a:r>
          </a:p>
          <a:p>
            <a:pPr marL="0" indent="0" algn="just">
              <a:buNone/>
            </a:pPr>
            <a:r>
              <a:rPr lang="cs-CZ" sz="2200" b="1" i="1" u="sng" dirty="0"/>
              <a:t>Voda</a:t>
            </a:r>
            <a:r>
              <a:rPr lang="cs-CZ" sz="2200" u="sng" dirty="0"/>
              <a:t> </a:t>
            </a:r>
            <a:r>
              <a:rPr lang="cs-CZ" sz="2200" b="1" u="sng" dirty="0"/>
              <a:t>H</a:t>
            </a:r>
            <a:r>
              <a:rPr lang="cs-CZ" sz="2200" b="1" u="sng" baseline="-25000" dirty="0"/>
              <a:t>2</a:t>
            </a:r>
            <a:r>
              <a:rPr lang="cs-CZ" sz="2200" b="1" u="sng" dirty="0"/>
              <a:t>O</a:t>
            </a:r>
            <a:r>
              <a:rPr lang="cs-CZ" sz="2200" dirty="0"/>
              <a:t> - je bezbarvá kapalina, bez chuti a bez zápachu. Je polární rozpouštědlo. Molekula má lomenou strukturu s vazebným úhlem 104,5°. V kapalném i tuhém stavu se projevuje asociace molekul, mezi nimiž působí vodíkové můstky. </a:t>
            </a:r>
          </a:p>
          <a:p>
            <a:pPr marL="0" indent="0">
              <a:buNone/>
            </a:pPr>
            <a:endParaRPr lang="cs-CZ" dirty="0"/>
          </a:p>
        </p:txBody>
      </p:sp>
      <p:sp>
        <p:nvSpPr>
          <p:cNvPr id="5"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dirty="0"/>
          </a:p>
        </p:txBody>
      </p:sp>
      <p:pic>
        <p:nvPicPr>
          <p:cNvPr id="2049" name="Picture 1" descr="Vodikove_mustky_kalotovy_mod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645024"/>
            <a:ext cx="2880320" cy="2850246"/>
          </a:xfrm>
          <a:prstGeom prst="rect">
            <a:avLst/>
          </a:prstGeom>
          <a:noFill/>
          <a:extLst>
            <a:ext uri="{909E8E84-426E-40DD-AFC4-6F175D3DCCD1}">
              <a14:hiddenFill xmlns:a14="http://schemas.microsoft.com/office/drawing/2010/main">
                <a:solidFill>
                  <a:srgbClr val="FFFFFF"/>
                </a:solidFill>
              </a14:hiddenFill>
            </a:ext>
          </a:extLst>
        </p:spPr>
      </p:pic>
      <p:sp>
        <p:nvSpPr>
          <p:cNvPr id="7" name="TextovéPole 6"/>
          <p:cNvSpPr txBox="1"/>
          <p:nvPr/>
        </p:nvSpPr>
        <p:spPr>
          <a:xfrm>
            <a:off x="3081358" y="3356992"/>
            <a:ext cx="5940152" cy="3754874"/>
          </a:xfrm>
          <a:prstGeom prst="rect">
            <a:avLst/>
          </a:prstGeom>
          <a:noFill/>
        </p:spPr>
        <p:txBody>
          <a:bodyPr wrap="square" rtlCol="0">
            <a:spAutoFit/>
          </a:bodyPr>
          <a:lstStyle/>
          <a:p>
            <a:pPr algn="just"/>
            <a:r>
              <a:rPr lang="cs-CZ" sz="2000" dirty="0"/>
              <a:t>Tyto interaktivní síly mají za následek poměrně vysoký bod varu vody a bod tání ledu ve srovnání s analogickými nízkomolekulárními sloučeninami jako jsou sirovodík, selenovodík nebo telurovodík (jsou za normálních podmínek plyny). V pevném skupenství má voda (led) šesterečnou krystalickou strukturu. Vazebný úhel H–O–H, na rozdíl od plynné molekuly, odpovídá přesně tetraedrickému uspořádání a je 109°28´.</a:t>
            </a:r>
          </a:p>
          <a:p>
            <a:pPr algn="just"/>
            <a:r>
              <a:rPr lang="cs-CZ" sz="2000" dirty="0"/>
              <a:t>Po chemické stránce se chová jako amfoterní látka. Podléhá  autoprotolýze,  při čemž rovnováha je posunutá ve prospěch nedisociovaných molekul vody.</a:t>
            </a:r>
          </a:p>
          <a:p>
            <a:endParaRPr lang="cs-CZ" dirty="0"/>
          </a:p>
        </p:txBody>
      </p:sp>
    </p:spTree>
    <p:extLst>
      <p:ext uri="{BB962C8B-B14F-4D97-AF65-F5344CB8AC3E}">
        <p14:creationId xmlns:p14="http://schemas.microsoft.com/office/powerpoint/2010/main" val="288964918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16632"/>
            <a:ext cx="8856984" cy="6653336"/>
          </a:xfrm>
        </p:spPr>
        <p:txBody>
          <a:bodyPr>
            <a:normAutofit fontScale="70000" lnSpcReduction="20000"/>
          </a:bodyPr>
          <a:lstStyle/>
          <a:p>
            <a:pPr marL="0" indent="0" algn="ctr">
              <a:buNone/>
            </a:pPr>
            <a:r>
              <a:rPr lang="cs-CZ" dirty="0"/>
              <a:t>H</a:t>
            </a:r>
            <a:r>
              <a:rPr lang="cs-CZ" baseline="-25000" dirty="0"/>
              <a:t>2</a:t>
            </a:r>
            <a:r>
              <a:rPr lang="cs-CZ" dirty="0"/>
              <a:t>O  + H</a:t>
            </a:r>
            <a:r>
              <a:rPr lang="cs-CZ" baseline="-25000" dirty="0"/>
              <a:t>2</a:t>
            </a:r>
            <a:r>
              <a:rPr lang="cs-CZ" dirty="0"/>
              <a:t>O     		H</a:t>
            </a:r>
            <a:r>
              <a:rPr lang="cs-CZ" baseline="-25000" dirty="0"/>
              <a:t>3</a:t>
            </a:r>
            <a:r>
              <a:rPr lang="cs-CZ" dirty="0"/>
              <a:t>O</a:t>
            </a:r>
            <a:r>
              <a:rPr lang="cs-CZ" baseline="30000" dirty="0"/>
              <a:t>+</a:t>
            </a:r>
            <a:r>
              <a:rPr lang="cs-CZ" dirty="0"/>
              <a:t>  +  OH</a:t>
            </a:r>
            <a:r>
              <a:rPr lang="cs-CZ" baseline="30000" dirty="0"/>
              <a:t>-</a:t>
            </a:r>
            <a:endParaRPr lang="cs-CZ" dirty="0"/>
          </a:p>
          <a:p>
            <a:pPr marL="0" indent="0" algn="just">
              <a:buNone/>
            </a:pPr>
            <a:r>
              <a:rPr lang="cs-CZ" dirty="0"/>
              <a:t>Při vysoké teplotě se vodní pára částečně rozkládá na vodík a kyslík </a:t>
            </a:r>
          </a:p>
          <a:p>
            <a:pPr marL="0" indent="0" algn="just">
              <a:buNone/>
            </a:pPr>
            <a:r>
              <a:rPr lang="cs-CZ" dirty="0"/>
              <a:t>                    2 H</a:t>
            </a:r>
            <a:r>
              <a:rPr lang="cs-CZ" baseline="-25000" dirty="0"/>
              <a:t>2</a:t>
            </a:r>
            <a:r>
              <a:rPr lang="cs-CZ" dirty="0"/>
              <a:t>O (g)                             2 H</a:t>
            </a:r>
            <a:r>
              <a:rPr lang="cs-CZ" baseline="-25000" dirty="0"/>
              <a:t>2</a:t>
            </a:r>
            <a:r>
              <a:rPr lang="cs-CZ" dirty="0"/>
              <a:t> (g)   +    O</a:t>
            </a:r>
            <a:r>
              <a:rPr lang="cs-CZ" baseline="-25000" dirty="0"/>
              <a:t>2 </a:t>
            </a:r>
            <a:r>
              <a:rPr lang="cs-CZ" dirty="0"/>
              <a:t>(g)  ;           ∆ H = 483,7 kJ</a:t>
            </a:r>
          </a:p>
          <a:p>
            <a:pPr marL="0" indent="0" algn="just">
              <a:buNone/>
            </a:pPr>
            <a:r>
              <a:rPr lang="cs-CZ" dirty="0"/>
              <a:t>Voda je z hlediska použití důležitou průmyslovou látkou. Slouží pro výrobu páry a jako nosič tepla, je často používaným polárním rozpouštědlem, má značný biologický význam.</a:t>
            </a:r>
          </a:p>
          <a:p>
            <a:pPr marL="0" indent="0" algn="just">
              <a:buNone/>
            </a:pPr>
            <a:r>
              <a:rPr lang="cs-CZ" dirty="0"/>
              <a:t>Pro potravinářské účely je nutno znečištěnou přírodní vodu upravovat. Děje se tak:</a:t>
            </a:r>
          </a:p>
          <a:p>
            <a:pPr marL="0" indent="0" algn="just">
              <a:buNone/>
            </a:pPr>
            <a:r>
              <a:rPr lang="cs-CZ" dirty="0">
                <a:sym typeface="Symbol"/>
              </a:rPr>
              <a:t></a:t>
            </a:r>
            <a:r>
              <a:rPr lang="cs-CZ" dirty="0"/>
              <a:t> sedimentací větších částic,</a:t>
            </a:r>
          </a:p>
          <a:p>
            <a:pPr marL="0" indent="0" algn="just">
              <a:buNone/>
            </a:pPr>
            <a:r>
              <a:rPr lang="cs-CZ" dirty="0">
                <a:sym typeface="Symbol"/>
              </a:rPr>
              <a:t></a:t>
            </a:r>
            <a:r>
              <a:rPr lang="cs-CZ" dirty="0"/>
              <a:t> koagulací, při které po přidání síranu hlinitého Al</a:t>
            </a:r>
            <a:r>
              <a:rPr lang="cs-CZ" baseline="-25000" dirty="0"/>
              <a:t>2</a:t>
            </a:r>
            <a:r>
              <a:rPr lang="cs-CZ" dirty="0"/>
              <a:t>(SO</a:t>
            </a:r>
            <a:r>
              <a:rPr lang="cs-CZ" baseline="-25000" dirty="0"/>
              <a:t>4</a:t>
            </a:r>
            <a:r>
              <a:rPr lang="cs-CZ" dirty="0"/>
              <a:t>)</a:t>
            </a:r>
            <a:r>
              <a:rPr lang="cs-CZ" baseline="-25000" dirty="0"/>
              <a:t>3</a:t>
            </a:r>
            <a:r>
              <a:rPr lang="cs-CZ" b="1" dirty="0"/>
              <a:t>.</a:t>
            </a:r>
            <a:r>
              <a:rPr lang="cs-CZ" dirty="0"/>
              <a:t>18 H</a:t>
            </a:r>
            <a:r>
              <a:rPr lang="cs-CZ" baseline="-25000" dirty="0"/>
              <a:t>2</a:t>
            </a:r>
            <a:r>
              <a:rPr lang="cs-CZ" dirty="0"/>
              <a:t>O v důsledku  hydrolýzy vzniká sraženina hydroxidu hlinitého Al(OH)</a:t>
            </a:r>
            <a:r>
              <a:rPr lang="cs-CZ" baseline="-25000" dirty="0"/>
              <a:t>3</a:t>
            </a:r>
            <a:r>
              <a:rPr lang="cs-CZ" dirty="0"/>
              <a:t>, která strhává ostatní drobnější koloidní částečky,</a:t>
            </a:r>
          </a:p>
          <a:p>
            <a:pPr marL="0" indent="0" algn="just">
              <a:buNone/>
            </a:pPr>
            <a:r>
              <a:rPr lang="cs-CZ" dirty="0">
                <a:sym typeface="Symbol"/>
              </a:rPr>
              <a:t></a:t>
            </a:r>
            <a:r>
              <a:rPr lang="cs-CZ" dirty="0"/>
              <a:t> odfiltrováním vzniklých sraženin na pískových filtrech</a:t>
            </a:r>
          </a:p>
          <a:p>
            <a:pPr marL="0" indent="0" algn="just">
              <a:buNone/>
            </a:pPr>
            <a:r>
              <a:rPr lang="cs-CZ" dirty="0">
                <a:sym typeface="Symbol"/>
              </a:rPr>
              <a:t></a:t>
            </a:r>
            <a:r>
              <a:rPr lang="cs-CZ" dirty="0"/>
              <a:t> dezinfekcí chlorem nebo ozonem.</a:t>
            </a:r>
          </a:p>
          <a:p>
            <a:pPr marL="0" indent="0" algn="just">
              <a:buNone/>
            </a:pPr>
            <a:r>
              <a:rPr lang="cs-CZ" dirty="0"/>
              <a:t>Pro průmyslové použití je nutno vodu předem upravovat, zejména s ohledem na tvrdost vody. Tu způsobují přítomné vápenaté a hořečnaté soli. Sírany těchto kovů jsou příčinou tzv. </a:t>
            </a:r>
            <a:r>
              <a:rPr lang="cs-CZ" i="1" dirty="0"/>
              <a:t>trvalé tvrdosti vody</a:t>
            </a:r>
            <a:r>
              <a:rPr lang="cs-CZ" dirty="0"/>
              <a:t>, hydrogenuhličitany způsobují </a:t>
            </a:r>
            <a:r>
              <a:rPr lang="cs-CZ" i="1" dirty="0"/>
              <a:t>přechodnou</a:t>
            </a:r>
            <a:r>
              <a:rPr lang="cs-CZ" dirty="0"/>
              <a:t> </a:t>
            </a:r>
            <a:r>
              <a:rPr lang="cs-CZ" i="1" dirty="0"/>
              <a:t>tvrdost vody</a:t>
            </a:r>
            <a:r>
              <a:rPr lang="cs-CZ" dirty="0"/>
              <a:t>. </a:t>
            </a:r>
          </a:p>
          <a:p>
            <a:pPr marL="0" indent="0" algn="just">
              <a:buNone/>
            </a:pPr>
            <a:r>
              <a:rPr lang="cs-CZ" dirty="0"/>
              <a:t>Při zahřívání „tvrdé“ vody dochází k vysrážení solí vzniku tzv. vodního kamene, způsobujícího ucpávání potrubí a snižování tepelné účinnosti kotlů.</a:t>
            </a:r>
          </a:p>
          <a:p>
            <a:pPr marL="0" indent="0" algn="just">
              <a:buNone/>
            </a:pPr>
            <a:endParaRPr lang="cs-CZ" dirty="0"/>
          </a:p>
        </p:txBody>
      </p:sp>
      <p:cxnSp>
        <p:nvCxnSpPr>
          <p:cNvPr id="5" name="Přímá spojnice se šipkou 4"/>
          <p:cNvCxnSpPr/>
          <p:nvPr/>
        </p:nvCxnSpPr>
        <p:spPr>
          <a:xfrm>
            <a:off x="3995936" y="260648"/>
            <a:ext cx="108012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flipH="1">
            <a:off x="3995936" y="404664"/>
            <a:ext cx="108012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2771800" y="908720"/>
            <a:ext cx="144016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flipH="1">
            <a:off x="2771800" y="1052736"/>
            <a:ext cx="144016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110494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44624"/>
            <a:ext cx="9108504" cy="6696744"/>
          </a:xfrm>
        </p:spPr>
        <p:txBody>
          <a:bodyPr>
            <a:normAutofit fontScale="62500" lnSpcReduction="20000"/>
          </a:bodyPr>
          <a:lstStyle/>
          <a:p>
            <a:pPr marL="0" indent="0" algn="just">
              <a:buNone/>
            </a:pPr>
            <a:r>
              <a:rPr lang="cs-CZ" dirty="0">
                <a:solidFill>
                  <a:schemeClr val="accent6">
                    <a:lumMod val="75000"/>
                  </a:schemeClr>
                </a:solidFill>
              </a:rPr>
              <a:t>Odstraňování tvrdosti vody lze provést několika způsoby:</a:t>
            </a:r>
          </a:p>
          <a:p>
            <a:pPr marL="0" indent="0" algn="just">
              <a:buNone/>
            </a:pPr>
            <a:r>
              <a:rPr lang="cs-CZ" sz="3400" dirty="0"/>
              <a:t>1. </a:t>
            </a:r>
            <a:r>
              <a:rPr lang="cs-CZ" sz="3400" i="1" dirty="0"/>
              <a:t>varem</a:t>
            </a:r>
            <a:r>
              <a:rPr lang="cs-CZ" sz="3400" dirty="0"/>
              <a:t> – rozpustné hydrogenuhličitany se mění při vyšší teplotě na nerozpustný uhličitan vápenatý a hořečnatý</a:t>
            </a:r>
          </a:p>
          <a:p>
            <a:pPr marL="0" indent="0" algn="just">
              <a:buNone/>
            </a:pPr>
            <a:r>
              <a:rPr lang="cs-CZ" sz="3400" dirty="0"/>
              <a:t>          Ca(HCO</a:t>
            </a:r>
            <a:r>
              <a:rPr lang="cs-CZ" sz="3400" baseline="-25000" dirty="0"/>
              <a:t>3</a:t>
            </a:r>
            <a:r>
              <a:rPr lang="cs-CZ" sz="3400" dirty="0"/>
              <a:t>)</a:t>
            </a:r>
            <a:r>
              <a:rPr lang="cs-CZ" sz="3400" baseline="-25000" dirty="0"/>
              <a:t>2 </a:t>
            </a:r>
            <a:r>
              <a:rPr lang="cs-CZ" sz="3400" dirty="0"/>
              <a:t>;</a:t>
            </a:r>
            <a:r>
              <a:rPr lang="cs-CZ" sz="3400" baseline="-25000" dirty="0"/>
              <a:t> </a:t>
            </a:r>
            <a:r>
              <a:rPr lang="cs-CZ" sz="3400" dirty="0"/>
              <a:t>Mg(HCO</a:t>
            </a:r>
            <a:r>
              <a:rPr lang="cs-CZ" sz="3400" baseline="-25000" dirty="0"/>
              <a:t>3</a:t>
            </a:r>
            <a:r>
              <a:rPr lang="cs-CZ" sz="3400" dirty="0"/>
              <a:t>)</a:t>
            </a:r>
            <a:r>
              <a:rPr lang="cs-CZ" sz="3400" baseline="-25000" dirty="0"/>
              <a:t>2           </a:t>
            </a:r>
            <a:r>
              <a:rPr lang="cs-CZ" sz="3400" dirty="0"/>
              <a:t>    </a:t>
            </a:r>
            <a:r>
              <a:rPr lang="cs-CZ" sz="3400" baseline="-25000" dirty="0"/>
              <a:t> </a:t>
            </a:r>
            <a:r>
              <a:rPr lang="cs-CZ" sz="3400" dirty="0"/>
              <a:t>var</a:t>
            </a:r>
            <a:r>
              <a:rPr lang="cs-CZ" sz="3400" baseline="-25000" dirty="0"/>
              <a:t>    </a:t>
            </a:r>
            <a:r>
              <a:rPr lang="cs-CZ" sz="3400" dirty="0"/>
              <a:t>    </a:t>
            </a:r>
            <a:r>
              <a:rPr lang="cs-CZ" sz="3400" baseline="-25000" dirty="0"/>
              <a:t>    </a:t>
            </a:r>
            <a:r>
              <a:rPr lang="cs-CZ" sz="3400" u="sng" dirty="0"/>
              <a:t>CaCO</a:t>
            </a:r>
            <a:r>
              <a:rPr lang="cs-CZ" sz="3400" u="sng" baseline="-25000" dirty="0"/>
              <a:t>3</a:t>
            </a:r>
            <a:r>
              <a:rPr lang="cs-CZ" sz="3400" dirty="0"/>
              <a:t>↓</a:t>
            </a:r>
            <a:r>
              <a:rPr lang="cs-CZ" sz="3400" baseline="-25000" dirty="0"/>
              <a:t> </a:t>
            </a:r>
            <a:r>
              <a:rPr lang="cs-CZ" sz="3400" dirty="0"/>
              <a:t>;</a:t>
            </a:r>
            <a:r>
              <a:rPr lang="cs-CZ" sz="3400" baseline="-25000" dirty="0"/>
              <a:t> </a:t>
            </a:r>
            <a:r>
              <a:rPr lang="cs-CZ" sz="3400" u="sng" dirty="0"/>
              <a:t>MgCO</a:t>
            </a:r>
            <a:r>
              <a:rPr lang="cs-CZ" sz="3400" u="sng" baseline="-25000" dirty="0"/>
              <a:t>3</a:t>
            </a:r>
            <a:r>
              <a:rPr lang="cs-CZ" sz="3400" dirty="0"/>
              <a:t>↓   +    H</a:t>
            </a:r>
            <a:r>
              <a:rPr lang="cs-CZ" sz="3400" baseline="-25000" dirty="0"/>
              <a:t>2</a:t>
            </a:r>
            <a:r>
              <a:rPr lang="cs-CZ" sz="3400" dirty="0"/>
              <a:t>O     +     CO</a:t>
            </a:r>
            <a:r>
              <a:rPr lang="cs-CZ" sz="3400" baseline="-25000" dirty="0"/>
              <a:t>2</a:t>
            </a:r>
            <a:r>
              <a:rPr lang="cs-CZ" sz="3400" dirty="0"/>
              <a:t> </a:t>
            </a:r>
          </a:p>
          <a:p>
            <a:pPr marL="0" indent="0" algn="just">
              <a:buNone/>
            </a:pPr>
            <a:r>
              <a:rPr lang="cs-CZ" sz="3400" dirty="0"/>
              <a:t>                        „tvrdá“ voda                                        vysrážené soli</a:t>
            </a:r>
          </a:p>
          <a:p>
            <a:pPr marL="0" indent="0" algn="just">
              <a:buNone/>
            </a:pPr>
            <a:r>
              <a:rPr lang="cs-CZ" sz="3400" dirty="0"/>
              <a:t>2. </a:t>
            </a:r>
            <a:r>
              <a:rPr lang="cs-CZ" sz="3400" i="1" dirty="0"/>
              <a:t>přidáním krystalické sody</a:t>
            </a:r>
            <a:r>
              <a:rPr lang="cs-CZ" sz="3400" dirty="0"/>
              <a:t> - rozpustnější sírany se mění na méně rozpustné uhličitany                                                                                                                                          CaSO</a:t>
            </a:r>
            <a:r>
              <a:rPr lang="cs-CZ" sz="3400" baseline="-25000" dirty="0"/>
              <a:t>4</a:t>
            </a:r>
            <a:r>
              <a:rPr lang="cs-CZ" sz="3400" dirty="0"/>
              <a:t> ; MgSO</a:t>
            </a:r>
            <a:r>
              <a:rPr lang="cs-CZ" sz="3400" baseline="-25000" dirty="0"/>
              <a:t>4</a:t>
            </a:r>
            <a:r>
              <a:rPr lang="cs-CZ" sz="3400" dirty="0"/>
              <a:t>    +   Na</a:t>
            </a:r>
            <a:r>
              <a:rPr lang="cs-CZ" sz="3400" baseline="-25000" dirty="0"/>
              <a:t>2</a:t>
            </a:r>
            <a:r>
              <a:rPr lang="cs-CZ" sz="3400" dirty="0"/>
              <a:t>CO</a:t>
            </a:r>
            <a:r>
              <a:rPr lang="cs-CZ" sz="3400" baseline="-25000" dirty="0"/>
              <a:t>3</a:t>
            </a:r>
            <a:r>
              <a:rPr lang="cs-CZ" sz="3400" dirty="0"/>
              <a:t>                       </a:t>
            </a:r>
            <a:r>
              <a:rPr lang="cs-CZ" sz="3400" u="sng" dirty="0"/>
              <a:t>CaCO</a:t>
            </a:r>
            <a:r>
              <a:rPr lang="cs-CZ" sz="3400" u="sng" baseline="-25000" dirty="0"/>
              <a:t>3</a:t>
            </a:r>
            <a:r>
              <a:rPr lang="cs-CZ" sz="3400" dirty="0"/>
              <a:t>↓; </a:t>
            </a:r>
            <a:r>
              <a:rPr lang="cs-CZ" sz="3400" u="sng" dirty="0"/>
              <a:t>MgCO</a:t>
            </a:r>
            <a:r>
              <a:rPr lang="cs-CZ" sz="3400" u="sng" baseline="-25000" dirty="0"/>
              <a:t>3</a:t>
            </a:r>
            <a:r>
              <a:rPr lang="cs-CZ" sz="3400" u="sng" dirty="0"/>
              <a:t>↓</a:t>
            </a:r>
            <a:r>
              <a:rPr lang="cs-CZ" sz="3400" dirty="0"/>
              <a:t>    +    2 Na</a:t>
            </a:r>
            <a:r>
              <a:rPr lang="cs-CZ" sz="3400" baseline="30000" dirty="0"/>
              <a:t>+</a:t>
            </a:r>
            <a:r>
              <a:rPr lang="cs-CZ" sz="3400" dirty="0"/>
              <a:t>   +    SO</a:t>
            </a:r>
            <a:r>
              <a:rPr lang="cs-CZ" sz="3400" baseline="-25000" dirty="0"/>
              <a:t>4</a:t>
            </a:r>
            <a:r>
              <a:rPr lang="cs-CZ" sz="3400" baseline="30000" dirty="0"/>
              <a:t>2</a:t>
            </a:r>
            <a:r>
              <a:rPr lang="cs-CZ" sz="3400" dirty="0"/>
              <a:t>‾   </a:t>
            </a:r>
          </a:p>
          <a:p>
            <a:pPr marL="0" indent="0" algn="just">
              <a:buNone/>
            </a:pPr>
            <a:r>
              <a:rPr lang="cs-CZ" sz="3400" dirty="0"/>
              <a:t>              „tvrdá“ voda                                                       vysrážené soli      </a:t>
            </a:r>
          </a:p>
          <a:p>
            <a:pPr marL="0" indent="0" algn="just">
              <a:buNone/>
            </a:pPr>
            <a:r>
              <a:rPr lang="cs-CZ" sz="3400" dirty="0"/>
              <a:t>3.   </a:t>
            </a:r>
            <a:r>
              <a:rPr lang="cs-CZ" sz="3400" i="1" dirty="0"/>
              <a:t>destilací vody</a:t>
            </a:r>
            <a:r>
              <a:rPr lang="cs-CZ" sz="3400" dirty="0"/>
              <a:t> - tato metoda je z důvodů energetické náročnosti drahá </a:t>
            </a:r>
          </a:p>
          <a:p>
            <a:pPr marL="0" indent="0" algn="just">
              <a:buNone/>
            </a:pPr>
            <a:r>
              <a:rPr lang="cs-CZ" sz="3400" dirty="0"/>
              <a:t>4. </a:t>
            </a:r>
            <a:r>
              <a:rPr lang="cs-CZ" sz="3400" i="1" dirty="0"/>
              <a:t>použitím iontoměničů</a:t>
            </a:r>
            <a:r>
              <a:rPr lang="cs-CZ" sz="3400" dirty="0"/>
              <a:t> </a:t>
            </a:r>
          </a:p>
          <a:p>
            <a:pPr algn="just">
              <a:buFontTx/>
              <a:buChar char="-"/>
            </a:pPr>
            <a:r>
              <a:rPr lang="cs-CZ" sz="3400" i="1" dirty="0">
                <a:solidFill>
                  <a:srgbClr val="002060"/>
                </a:solidFill>
              </a:rPr>
              <a:t>anorganické</a:t>
            </a:r>
            <a:r>
              <a:rPr lang="cs-CZ" sz="3400" dirty="0">
                <a:solidFill>
                  <a:srgbClr val="002060"/>
                </a:solidFill>
              </a:rPr>
              <a:t> </a:t>
            </a:r>
            <a:r>
              <a:rPr lang="cs-CZ" sz="3400" dirty="0"/>
              <a:t>iontoměniče - </a:t>
            </a:r>
            <a:r>
              <a:rPr lang="cs-CZ" sz="3400" u="sng" dirty="0"/>
              <a:t>zeolity</a:t>
            </a:r>
            <a:r>
              <a:rPr lang="cs-CZ" sz="3400" dirty="0"/>
              <a:t> (přírodní hlinitokřemičitany) nebo uměle vyrobené </a:t>
            </a:r>
            <a:r>
              <a:rPr lang="cs-CZ" sz="3400" u="sng" dirty="0"/>
              <a:t>permutity</a:t>
            </a:r>
            <a:r>
              <a:rPr lang="cs-CZ" sz="3400" dirty="0"/>
              <a:t> absorbují vápenaté a hořečnaté kationty a nahrazují je ionty sodnými, nebo                             </a:t>
            </a:r>
          </a:p>
          <a:p>
            <a:pPr algn="just">
              <a:buFontTx/>
              <a:buChar char="-"/>
            </a:pPr>
            <a:r>
              <a:rPr lang="cs-CZ" sz="3400" i="1" dirty="0">
                <a:solidFill>
                  <a:srgbClr val="002060"/>
                </a:solidFill>
              </a:rPr>
              <a:t>organické</a:t>
            </a:r>
            <a:r>
              <a:rPr lang="cs-CZ" sz="3400" dirty="0"/>
              <a:t> iontoměniče (ionexy) - syntetické polymery, nahrazující libovolné kationty v roztoku kationty vodíkovými H</a:t>
            </a:r>
            <a:r>
              <a:rPr lang="cs-CZ" sz="3400" baseline="30000" dirty="0"/>
              <a:t>+</a:t>
            </a:r>
            <a:r>
              <a:rPr lang="cs-CZ" sz="3400" dirty="0"/>
              <a:t> (nazývají se </a:t>
            </a:r>
            <a:r>
              <a:rPr lang="cs-CZ" sz="3400" u="sng" dirty="0"/>
              <a:t>katexy</a:t>
            </a:r>
            <a:r>
              <a:rPr lang="cs-CZ" sz="3400" dirty="0"/>
              <a:t>) nebo libovolné anionty ionty hydroxylovými OH‾ (nazývají se </a:t>
            </a:r>
            <a:r>
              <a:rPr lang="cs-CZ" sz="3400" u="sng" dirty="0"/>
              <a:t>anexy</a:t>
            </a:r>
            <a:r>
              <a:rPr lang="cs-CZ" sz="3400" dirty="0"/>
              <a:t>). Vhodným uspořádáním těchto měničů iontů je možno nahradit všechny ionty v roztoku ionty H</a:t>
            </a:r>
            <a:r>
              <a:rPr lang="cs-CZ" sz="3400" baseline="30000" dirty="0"/>
              <a:t>+</a:t>
            </a:r>
            <a:r>
              <a:rPr lang="cs-CZ" sz="3400" dirty="0"/>
              <a:t> a OH‾. Takto upravená voda se nazývá </a:t>
            </a:r>
            <a:r>
              <a:rPr lang="cs-CZ" sz="3400" i="1" dirty="0"/>
              <a:t>demineralizována</a:t>
            </a:r>
            <a:r>
              <a:rPr lang="cs-CZ" sz="3400" dirty="0"/>
              <a:t> nebo </a:t>
            </a:r>
            <a:r>
              <a:rPr lang="cs-CZ" sz="3400" i="1" dirty="0"/>
              <a:t>deionizovaná</a:t>
            </a:r>
            <a:r>
              <a:rPr lang="cs-CZ" sz="3400" dirty="0"/>
              <a:t>.</a:t>
            </a:r>
          </a:p>
          <a:p>
            <a:pPr marL="0" indent="0" algn="just">
              <a:buNone/>
            </a:pPr>
            <a:r>
              <a:rPr lang="cs-CZ" sz="3400" i="1" dirty="0"/>
              <a:t> Těžká voda</a:t>
            </a:r>
            <a:r>
              <a:rPr lang="cs-CZ" sz="3400" dirty="0"/>
              <a:t> D</a:t>
            </a:r>
            <a:r>
              <a:rPr lang="cs-CZ" sz="3400" baseline="-25000" dirty="0"/>
              <a:t>2</a:t>
            </a:r>
            <a:r>
              <a:rPr lang="cs-CZ" sz="3400" dirty="0"/>
              <a:t>O – je obsažena v přírodní vodě (D ≡ </a:t>
            </a:r>
            <a:r>
              <a:rPr lang="cs-CZ" sz="3400" baseline="30000" dirty="0"/>
              <a:t>2</a:t>
            </a:r>
            <a:r>
              <a:rPr lang="cs-CZ" sz="3400" baseline="-25000" dirty="0"/>
              <a:t>1</a:t>
            </a:r>
            <a:r>
              <a:rPr lang="cs-CZ" sz="3400" dirty="0"/>
              <a:t>H ….deuterium, izotop vodíku). Poměr D</a:t>
            </a:r>
            <a:r>
              <a:rPr lang="cs-CZ" sz="3400" baseline="-25000" dirty="0"/>
              <a:t>2</a:t>
            </a:r>
            <a:r>
              <a:rPr lang="cs-CZ" sz="3400" dirty="0"/>
              <a:t>O k H</a:t>
            </a:r>
            <a:r>
              <a:rPr lang="cs-CZ" sz="3400" baseline="-25000" dirty="0"/>
              <a:t>2</a:t>
            </a:r>
            <a:r>
              <a:rPr lang="cs-CZ" sz="3400" dirty="0"/>
              <a:t>O je přibližně 1 : 4 500. D</a:t>
            </a:r>
            <a:r>
              <a:rPr lang="cs-CZ" sz="3400" baseline="-25000" dirty="0"/>
              <a:t>2</a:t>
            </a:r>
            <a:r>
              <a:rPr lang="cs-CZ" sz="3400" dirty="0"/>
              <a:t>O zpomaluje neutrony a používá se jako moderátor v jaderných reaktorech.</a:t>
            </a:r>
          </a:p>
          <a:p>
            <a:pPr marL="0" indent="0" algn="just">
              <a:buNone/>
            </a:pPr>
            <a:endParaRPr lang="cs-CZ" sz="3400" dirty="0"/>
          </a:p>
        </p:txBody>
      </p:sp>
      <p:cxnSp>
        <p:nvCxnSpPr>
          <p:cNvPr id="5" name="Přímá spojnice se šipkou 4"/>
          <p:cNvCxnSpPr/>
          <p:nvPr/>
        </p:nvCxnSpPr>
        <p:spPr>
          <a:xfrm>
            <a:off x="3491880" y="1124744"/>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3203848" y="2204864"/>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01669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16632"/>
            <a:ext cx="8928992" cy="6480720"/>
          </a:xfrm>
        </p:spPr>
        <p:txBody>
          <a:bodyPr>
            <a:normAutofit fontScale="62500" lnSpcReduction="20000"/>
          </a:bodyPr>
          <a:lstStyle/>
          <a:p>
            <a:pPr marL="0" indent="0" algn="just">
              <a:buNone/>
            </a:pPr>
            <a:r>
              <a:rPr lang="cs-CZ" b="1" i="1" u="sng" dirty="0"/>
              <a:t>Peroxid vodíku H</a:t>
            </a:r>
            <a:r>
              <a:rPr lang="cs-CZ" b="1" i="1" u="sng" baseline="-25000" dirty="0"/>
              <a:t>2</a:t>
            </a:r>
            <a:r>
              <a:rPr lang="cs-CZ" b="1" i="1" u="sng" dirty="0"/>
              <a:t>O</a:t>
            </a:r>
            <a:r>
              <a:rPr lang="cs-CZ" b="1" i="1" u="sng" baseline="-25000" dirty="0"/>
              <a:t>2</a:t>
            </a:r>
            <a:r>
              <a:rPr lang="cs-CZ" dirty="0"/>
              <a:t> – je bezbarvá kapalina, dobře mísitelná s vodou. </a:t>
            </a:r>
          </a:p>
          <a:p>
            <a:pPr marL="0" indent="0" algn="just">
              <a:buNone/>
            </a:pPr>
            <a:r>
              <a:rPr lang="cs-CZ" dirty="0"/>
              <a:t>Molekula obsahuje peroxidickou vazbu  –O –O–. </a:t>
            </a:r>
          </a:p>
          <a:p>
            <a:pPr marL="0" indent="0" algn="just">
              <a:buNone/>
            </a:pPr>
            <a:r>
              <a:rPr lang="cs-CZ" dirty="0"/>
              <a:t>Formální oxidační číslo kyslíku v peroxidech a látkách peroxidických je –I. </a:t>
            </a:r>
          </a:p>
          <a:p>
            <a:pPr marL="0" indent="0" algn="just">
              <a:buNone/>
            </a:pPr>
            <a:r>
              <a:rPr lang="cs-CZ" dirty="0"/>
              <a:t>Prostorová struktura H</a:t>
            </a:r>
            <a:r>
              <a:rPr lang="cs-CZ" baseline="-25000" dirty="0"/>
              <a:t>2</a:t>
            </a:r>
            <a:r>
              <a:rPr lang="cs-CZ" dirty="0"/>
              <a:t>O</a:t>
            </a:r>
            <a:r>
              <a:rPr lang="cs-CZ" baseline="-25000" dirty="0"/>
              <a:t>2</a:t>
            </a:r>
            <a:r>
              <a:rPr lang="cs-CZ" dirty="0"/>
              <a:t>:</a:t>
            </a:r>
          </a:p>
          <a:p>
            <a:pPr marL="0" indent="0" algn="just">
              <a:buNone/>
            </a:pPr>
            <a:r>
              <a:rPr lang="cs-CZ" dirty="0"/>
              <a:t> </a:t>
            </a:r>
          </a:p>
          <a:p>
            <a:pPr marL="0" indent="0" algn="just">
              <a:buNone/>
            </a:pPr>
            <a:r>
              <a:rPr lang="cs-CZ" dirty="0"/>
              <a:t/>
            </a:r>
            <a:br>
              <a:rPr lang="cs-CZ" dirty="0"/>
            </a:br>
            <a:r>
              <a:rPr lang="cs-CZ" dirty="0"/>
              <a:t>	 </a:t>
            </a:r>
          </a:p>
          <a:p>
            <a:pPr marL="0" indent="0" algn="just">
              <a:buNone/>
            </a:pPr>
            <a:endParaRPr lang="cs-CZ" dirty="0"/>
          </a:p>
          <a:p>
            <a:pPr marL="0" indent="0" algn="just">
              <a:buNone/>
            </a:pPr>
            <a:endParaRPr lang="cs-CZ" dirty="0"/>
          </a:p>
          <a:p>
            <a:pPr marL="0" indent="0" algn="just">
              <a:buNone/>
            </a:pPr>
            <a:r>
              <a:rPr lang="cs-CZ" dirty="0"/>
              <a:t>Příprava peroxidu vodíku:</a:t>
            </a:r>
          </a:p>
          <a:p>
            <a:pPr marL="0" indent="0" algn="just">
              <a:buNone/>
            </a:pPr>
            <a:r>
              <a:rPr lang="cs-CZ" dirty="0"/>
              <a:t>1. reakcí peroxidu barnatého BaO</a:t>
            </a:r>
            <a:r>
              <a:rPr lang="cs-CZ" baseline="-25000" dirty="0"/>
              <a:t>2</a:t>
            </a:r>
            <a:r>
              <a:rPr lang="cs-CZ" dirty="0"/>
              <a:t> nebo peroxidu sodného Na</a:t>
            </a:r>
            <a:r>
              <a:rPr lang="cs-CZ" baseline="-25000" dirty="0"/>
              <a:t>2</a:t>
            </a:r>
            <a:r>
              <a:rPr lang="cs-CZ" dirty="0"/>
              <a:t>O</a:t>
            </a:r>
            <a:r>
              <a:rPr lang="cs-CZ" baseline="-25000" dirty="0"/>
              <a:t>2</a:t>
            </a:r>
            <a:r>
              <a:rPr lang="cs-CZ" dirty="0"/>
              <a:t>  s kyselinou sírovou,</a:t>
            </a:r>
          </a:p>
          <a:p>
            <a:pPr marL="0" indent="0" algn="just">
              <a:buNone/>
            </a:pPr>
            <a:r>
              <a:rPr lang="cs-CZ" dirty="0"/>
              <a:t>2. elektrolýzou 50%-ní kyseliny sírové za chladu a velké proudové hustoty vzniká kyselina peroxodisírová H</a:t>
            </a:r>
            <a:r>
              <a:rPr lang="cs-CZ" baseline="-25000" dirty="0"/>
              <a:t>2</a:t>
            </a:r>
            <a:r>
              <a:rPr lang="cs-CZ" dirty="0"/>
              <a:t>S</a:t>
            </a:r>
            <a:r>
              <a:rPr lang="cs-CZ" baseline="-25000" dirty="0"/>
              <a:t>2</a:t>
            </a:r>
            <a:r>
              <a:rPr lang="cs-CZ" dirty="0"/>
              <a:t>O</a:t>
            </a:r>
            <a:r>
              <a:rPr lang="cs-CZ" baseline="-25000" dirty="0"/>
              <a:t>8</a:t>
            </a:r>
            <a:r>
              <a:rPr lang="cs-CZ" dirty="0"/>
              <a:t>, která hydrolyzuje dále na kyselinu sírovou a peroxid vodíku</a:t>
            </a:r>
          </a:p>
          <a:p>
            <a:pPr marL="0" indent="0" algn="just">
              <a:buNone/>
            </a:pPr>
            <a:r>
              <a:rPr lang="cs-CZ" dirty="0"/>
              <a:t>                                        HSO</a:t>
            </a:r>
            <a:r>
              <a:rPr lang="cs-CZ" baseline="-25000" dirty="0"/>
              <a:t>4</a:t>
            </a:r>
            <a:r>
              <a:rPr lang="cs-CZ" dirty="0"/>
              <a:t>‾ (aq)                  HSO</a:t>
            </a:r>
            <a:r>
              <a:rPr lang="cs-CZ" baseline="-25000" dirty="0"/>
              <a:t>4</a:t>
            </a:r>
            <a:r>
              <a:rPr lang="cs-CZ" dirty="0"/>
              <a:t>     +     e‾</a:t>
            </a:r>
          </a:p>
          <a:p>
            <a:pPr marL="0" indent="0" algn="just">
              <a:buNone/>
            </a:pPr>
            <a:r>
              <a:rPr lang="cs-CZ" dirty="0"/>
              <a:t>                                     2 HSO</a:t>
            </a:r>
            <a:r>
              <a:rPr lang="cs-CZ" baseline="-25000" dirty="0"/>
              <a:t>4</a:t>
            </a:r>
            <a:r>
              <a:rPr lang="cs-CZ" dirty="0"/>
              <a:t>                            H</a:t>
            </a:r>
            <a:r>
              <a:rPr lang="cs-CZ" baseline="-25000" dirty="0"/>
              <a:t>2</a:t>
            </a:r>
            <a:r>
              <a:rPr lang="cs-CZ" dirty="0"/>
              <a:t>S</a:t>
            </a:r>
            <a:r>
              <a:rPr lang="cs-CZ" baseline="-25000" dirty="0"/>
              <a:t>2</a:t>
            </a:r>
            <a:r>
              <a:rPr lang="cs-CZ" dirty="0"/>
              <a:t>O</a:t>
            </a:r>
            <a:r>
              <a:rPr lang="cs-CZ" baseline="-25000" dirty="0"/>
              <a:t>8</a:t>
            </a:r>
            <a:r>
              <a:rPr lang="cs-CZ" dirty="0"/>
              <a:t>  (aq)</a:t>
            </a:r>
          </a:p>
          <a:p>
            <a:pPr marL="0" indent="0" algn="just">
              <a:buNone/>
            </a:pPr>
            <a:r>
              <a:rPr lang="cs-CZ" dirty="0"/>
              <a:t>            H</a:t>
            </a:r>
            <a:r>
              <a:rPr lang="cs-CZ" baseline="-25000" dirty="0"/>
              <a:t>2</a:t>
            </a:r>
            <a:r>
              <a:rPr lang="cs-CZ" dirty="0"/>
              <a:t>S</a:t>
            </a:r>
            <a:r>
              <a:rPr lang="cs-CZ" baseline="-25000" dirty="0"/>
              <a:t>2</a:t>
            </a:r>
            <a:r>
              <a:rPr lang="cs-CZ" dirty="0"/>
              <a:t>O</a:t>
            </a:r>
            <a:r>
              <a:rPr lang="cs-CZ" baseline="-25000" dirty="0"/>
              <a:t>8 </a:t>
            </a:r>
            <a:r>
              <a:rPr lang="cs-CZ" dirty="0"/>
              <a:t>(aq)    +    2 H</a:t>
            </a:r>
            <a:r>
              <a:rPr lang="cs-CZ" baseline="-25000" dirty="0"/>
              <a:t>2</a:t>
            </a:r>
            <a:r>
              <a:rPr lang="cs-CZ" dirty="0"/>
              <a:t>O ( l )                  H</a:t>
            </a:r>
            <a:r>
              <a:rPr lang="cs-CZ" baseline="-25000" dirty="0"/>
              <a:t>2</a:t>
            </a:r>
            <a:r>
              <a:rPr lang="cs-CZ" dirty="0"/>
              <a:t>O</a:t>
            </a:r>
            <a:r>
              <a:rPr lang="cs-CZ" baseline="-25000" dirty="0"/>
              <a:t>2 </a:t>
            </a:r>
            <a:r>
              <a:rPr lang="cs-CZ" dirty="0"/>
              <a:t>(aq)    +    2 H</a:t>
            </a:r>
            <a:r>
              <a:rPr lang="cs-CZ" baseline="-25000" dirty="0"/>
              <a:t>2</a:t>
            </a:r>
            <a:r>
              <a:rPr lang="cs-CZ" dirty="0"/>
              <a:t>SO</a:t>
            </a:r>
            <a:r>
              <a:rPr lang="cs-CZ" baseline="-25000" dirty="0"/>
              <a:t>4</a:t>
            </a:r>
            <a:r>
              <a:rPr lang="cs-CZ" dirty="0"/>
              <a:t> (aq)</a:t>
            </a:r>
          </a:p>
          <a:p>
            <a:pPr marL="0" indent="0" algn="just">
              <a:buNone/>
            </a:pPr>
            <a:r>
              <a:rPr lang="cs-CZ" dirty="0"/>
              <a:t>Peroxid vodíku se používá jako jemný bělící a desinfekční prostředek, při restaurování obrazů, při výrově peroxoboritanu sodného a chloritanu sodného. Má dobré oxidační účinky (E° H</a:t>
            </a:r>
            <a:r>
              <a:rPr lang="cs-CZ" baseline="-25000" dirty="0"/>
              <a:t>2</a:t>
            </a:r>
            <a:r>
              <a:rPr lang="cs-CZ" dirty="0"/>
              <a:t>O</a:t>
            </a:r>
            <a:r>
              <a:rPr lang="cs-CZ" baseline="-25000" dirty="0"/>
              <a:t>2</a:t>
            </a:r>
            <a:r>
              <a:rPr lang="cs-CZ" dirty="0"/>
              <a:t>/H</a:t>
            </a:r>
            <a:r>
              <a:rPr lang="cs-CZ" baseline="-25000" dirty="0"/>
              <a:t>2</a:t>
            </a:r>
            <a:r>
              <a:rPr lang="cs-CZ" dirty="0"/>
              <a:t>O  = +1,77 V) např. při reakcí s I</a:t>
            </a:r>
            <a:r>
              <a:rPr lang="cs-CZ" baseline="30000" dirty="0"/>
              <a:t>-</a:t>
            </a:r>
            <a:r>
              <a:rPr lang="cs-CZ" dirty="0"/>
              <a:t> nebo S</a:t>
            </a:r>
            <a:r>
              <a:rPr lang="cs-CZ" baseline="30000" dirty="0"/>
              <a:t>2-</a:t>
            </a:r>
            <a:r>
              <a:rPr lang="cs-CZ" dirty="0"/>
              <a:t>, silnými oxidačními činidly (např. KMnO</a:t>
            </a:r>
            <a:r>
              <a:rPr lang="cs-CZ" baseline="-25000" dirty="0"/>
              <a:t>4</a:t>
            </a:r>
            <a:r>
              <a:rPr lang="cs-CZ" dirty="0"/>
              <a:t> v kys. prostředí) se oxiduje na kyslík. </a:t>
            </a:r>
          </a:p>
          <a:p>
            <a:endParaRPr lang="cs-CZ" dirty="0"/>
          </a:p>
        </p:txBody>
      </p:sp>
      <p:pic>
        <p:nvPicPr>
          <p:cNvPr id="3074" name="Picture 2" descr="C:\Users\francisko2\Pictures\img54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1268760"/>
            <a:ext cx="2578100" cy="164623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Přímá spojnice se šipkou 4"/>
          <p:cNvCxnSpPr/>
          <p:nvPr/>
        </p:nvCxnSpPr>
        <p:spPr>
          <a:xfrm>
            <a:off x="3779912" y="4581128"/>
            <a:ext cx="7200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3779912" y="4869160"/>
            <a:ext cx="7200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779912" y="5157192"/>
            <a:ext cx="7200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835591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418058"/>
          </a:xfrm>
        </p:spPr>
        <p:txBody>
          <a:bodyPr>
            <a:normAutofit fontScale="90000"/>
          </a:bodyPr>
          <a:lstStyle/>
          <a:p>
            <a:r>
              <a:rPr lang="cs-CZ" b="1" dirty="0">
                <a:solidFill>
                  <a:schemeClr val="tx2">
                    <a:lumMod val="75000"/>
                  </a:schemeClr>
                </a:solidFill>
              </a:rPr>
              <a:t>Vzácné plyny</a:t>
            </a:r>
          </a:p>
        </p:txBody>
      </p:sp>
      <p:sp>
        <p:nvSpPr>
          <p:cNvPr id="3" name="Zástupný symbol pro obsah 2"/>
          <p:cNvSpPr>
            <a:spLocks noGrp="1"/>
          </p:cNvSpPr>
          <p:nvPr>
            <p:ph idx="1"/>
          </p:nvPr>
        </p:nvSpPr>
        <p:spPr>
          <a:xfrm>
            <a:off x="0" y="908720"/>
            <a:ext cx="9108504" cy="5789240"/>
          </a:xfrm>
        </p:spPr>
        <p:txBody>
          <a:bodyPr>
            <a:normAutofit fontScale="77500" lnSpcReduction="20000"/>
          </a:bodyPr>
          <a:lstStyle/>
          <a:p>
            <a:pPr marL="0" indent="0" algn="just">
              <a:buNone/>
            </a:pPr>
            <a:r>
              <a:rPr lang="cs-CZ" dirty="0"/>
              <a:t>Vzácné plyny, označované někdy jako inertní čili netečné plyny, jsou umístěny ve 13. skupině čili VIII. hlavní (někdy zvané také nulté) podskupině PSP. </a:t>
            </a:r>
          </a:p>
          <a:p>
            <a:pPr marL="0" indent="0" algn="just">
              <a:buNone/>
            </a:pPr>
            <a:r>
              <a:rPr lang="cs-CZ" dirty="0"/>
              <a:t>Patří tam prvky: </a:t>
            </a:r>
            <a:r>
              <a:rPr lang="cs-CZ" b="1" dirty="0"/>
              <a:t>He – </a:t>
            </a:r>
            <a:r>
              <a:rPr lang="cs-CZ" i="1" dirty="0"/>
              <a:t>helium</a:t>
            </a:r>
            <a:r>
              <a:rPr lang="cs-CZ" b="1" dirty="0"/>
              <a:t>, Ne – </a:t>
            </a:r>
            <a:r>
              <a:rPr lang="cs-CZ" i="1" dirty="0"/>
              <a:t>neon</a:t>
            </a:r>
            <a:r>
              <a:rPr lang="cs-CZ" b="1" dirty="0"/>
              <a:t>, Ar - </a:t>
            </a:r>
            <a:r>
              <a:rPr lang="cs-CZ" i="1" dirty="0"/>
              <a:t>argon</a:t>
            </a:r>
            <a:r>
              <a:rPr lang="cs-CZ" b="1" dirty="0"/>
              <a:t>, Kr - </a:t>
            </a:r>
            <a:r>
              <a:rPr lang="cs-CZ" i="1" dirty="0"/>
              <a:t>krypton</a:t>
            </a:r>
            <a:r>
              <a:rPr lang="cs-CZ" b="1" dirty="0"/>
              <a:t>, Xe - </a:t>
            </a:r>
            <a:r>
              <a:rPr lang="cs-CZ" i="1" dirty="0"/>
              <a:t>xenon</a:t>
            </a:r>
            <a:r>
              <a:rPr lang="cs-CZ" b="1" dirty="0"/>
              <a:t> a Rn - </a:t>
            </a:r>
            <a:r>
              <a:rPr lang="cs-CZ" i="1" dirty="0"/>
              <a:t>radon</a:t>
            </a:r>
            <a:r>
              <a:rPr lang="cs-CZ" dirty="0"/>
              <a:t>.</a:t>
            </a:r>
          </a:p>
          <a:p>
            <a:pPr marL="0" indent="0" algn="just">
              <a:buNone/>
            </a:pPr>
            <a:r>
              <a:rPr lang="cs-CZ" b="1" dirty="0"/>
              <a:t>Elektronová konfigurace</a:t>
            </a:r>
            <a:r>
              <a:rPr lang="cs-CZ" dirty="0"/>
              <a:t> valenčních orbitalů je </a:t>
            </a:r>
            <a:r>
              <a:rPr lang="cs-CZ" b="1" u="sng" dirty="0"/>
              <a:t>ns</a:t>
            </a:r>
            <a:r>
              <a:rPr lang="cs-CZ" b="1" u="sng" baseline="30000" dirty="0"/>
              <a:t>2</a:t>
            </a:r>
            <a:r>
              <a:rPr lang="cs-CZ" b="1" u="sng" dirty="0"/>
              <a:t>np</a:t>
            </a:r>
            <a:r>
              <a:rPr lang="cs-CZ" b="1" u="sng" baseline="30000" dirty="0"/>
              <a:t>6</a:t>
            </a:r>
            <a:r>
              <a:rPr lang="cs-CZ" dirty="0"/>
              <a:t>, kde </a:t>
            </a:r>
            <a:r>
              <a:rPr lang="cs-CZ" u="sng" dirty="0"/>
              <a:t>n</a:t>
            </a:r>
            <a:r>
              <a:rPr lang="cs-CZ" dirty="0"/>
              <a:t> je hlavní kvantové číslo a zároveň číslo periody. Úplné zaplnění valenčních orbitalů je příčinou neobyčejné inertnosti a vysokých ionizačních potenciálů. Vzácné plyny tvoří jednoatomové molekuly vzájemně poutané velmi slabými van der Waalsovými silami. Mají proto velmi nízké body varu a tání. Některé prvky této skupiny mohou vytvářet sloučeniny (zejména xenon), které však jsou nestálé, jejich příprava je velmi náročná, použití zatím žádné.</a:t>
            </a:r>
          </a:p>
          <a:p>
            <a:pPr marL="0" indent="0" algn="just">
              <a:buNone/>
            </a:pPr>
            <a:r>
              <a:rPr lang="cs-CZ" b="1" dirty="0"/>
              <a:t>Výskyt:</a:t>
            </a:r>
            <a:r>
              <a:rPr lang="cs-CZ" dirty="0"/>
              <a:t> vzácné plyny jsou složkou zemské atmosféry (Ar až 0,93%), helium se vyskytuje také v zemním plynu.</a:t>
            </a:r>
          </a:p>
          <a:p>
            <a:pPr marL="0" indent="0" algn="just">
              <a:buNone/>
            </a:pPr>
            <a:r>
              <a:rPr lang="cs-CZ" b="1" dirty="0"/>
              <a:t>Výroba:</a:t>
            </a:r>
            <a:r>
              <a:rPr lang="cs-CZ" dirty="0"/>
              <a:t> frakční destilací kapalného vzduchu, helium zbývá rovněž v plynné fázi po zkapalnění ostatních složek v zemním plynu. </a:t>
            </a:r>
          </a:p>
          <a:p>
            <a:endParaRPr lang="cs-CZ" dirty="0"/>
          </a:p>
        </p:txBody>
      </p:sp>
    </p:spTree>
    <p:extLst>
      <p:ext uri="{BB962C8B-B14F-4D97-AF65-F5344CB8AC3E}">
        <p14:creationId xmlns:p14="http://schemas.microsoft.com/office/powerpoint/2010/main" val="360184661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0"/>
            <a:ext cx="8928992" cy="6813376"/>
          </a:xfrm>
        </p:spPr>
        <p:txBody>
          <a:bodyPr>
            <a:normAutofit fontScale="55000" lnSpcReduction="20000"/>
          </a:bodyPr>
          <a:lstStyle/>
          <a:p>
            <a:pPr marL="0" indent="0" algn="just">
              <a:buNone/>
            </a:pPr>
            <a:r>
              <a:rPr lang="cs-CZ" sz="3800" b="1" dirty="0"/>
              <a:t>Použití:</a:t>
            </a:r>
            <a:r>
              <a:rPr lang="cs-CZ" sz="3800" dirty="0"/>
              <a:t> </a:t>
            </a:r>
          </a:p>
          <a:p>
            <a:pPr marL="0" indent="0" algn="just">
              <a:buNone/>
            </a:pPr>
            <a:r>
              <a:rPr lang="cs-CZ" sz="3800" i="1" dirty="0"/>
              <a:t>	</a:t>
            </a:r>
            <a:r>
              <a:rPr lang="cs-CZ" sz="3800" i="1" dirty="0">
                <a:solidFill>
                  <a:schemeClr val="accent6">
                    <a:lumMod val="75000"/>
                  </a:schemeClr>
                </a:solidFill>
              </a:rPr>
              <a:t>helium</a:t>
            </a:r>
            <a:r>
              <a:rPr lang="cs-CZ" sz="3800" dirty="0"/>
              <a:t> – k plnění atmosférických sond a balonů místo vodíku (je nehořlavý a lehčí než vzduch), tvoří součást náplně dýchacích přístrojů pro potápěče, používá se k vytváření inertní atmosféry při plnění nádrži raketových motorů kapalným kyslíkem a vodíkem, při sváření některých kovů, např. Ti, Al, Mg apod. </a:t>
            </a:r>
          </a:p>
          <a:p>
            <a:pPr marL="0" indent="0" algn="just">
              <a:buNone/>
            </a:pPr>
            <a:r>
              <a:rPr lang="cs-CZ" sz="3800" i="1" dirty="0"/>
              <a:t>	</a:t>
            </a:r>
            <a:r>
              <a:rPr lang="cs-CZ" sz="3800" i="1" dirty="0">
                <a:solidFill>
                  <a:schemeClr val="accent6">
                    <a:lumMod val="75000"/>
                  </a:schemeClr>
                </a:solidFill>
              </a:rPr>
              <a:t>neon</a:t>
            </a:r>
            <a:r>
              <a:rPr lang="cs-CZ" sz="3800" dirty="0"/>
              <a:t> – k plnění reklamních výbojek, k vytváření nejčastěji používané ochranné atmosféry     při práci v inertním prostředí (ochrana před stykem se vzduchem), </a:t>
            </a:r>
          </a:p>
          <a:p>
            <a:pPr marL="0" indent="0" algn="just">
              <a:buNone/>
            </a:pPr>
            <a:r>
              <a:rPr lang="cs-CZ" sz="3800" dirty="0"/>
              <a:t>     	</a:t>
            </a:r>
            <a:r>
              <a:rPr lang="cs-CZ" sz="3800" i="1" dirty="0">
                <a:solidFill>
                  <a:schemeClr val="accent6">
                    <a:lumMod val="75000"/>
                  </a:schemeClr>
                </a:solidFill>
              </a:rPr>
              <a:t>argon</a:t>
            </a:r>
            <a:r>
              <a:rPr lang="cs-CZ" sz="3800" dirty="0"/>
              <a:t> – k plnění výbojek a žárovek, </a:t>
            </a:r>
          </a:p>
          <a:p>
            <a:pPr marL="0" indent="0" algn="just">
              <a:buNone/>
            </a:pPr>
            <a:r>
              <a:rPr lang="cs-CZ" sz="3800" i="1" dirty="0"/>
              <a:t>     	</a:t>
            </a:r>
            <a:r>
              <a:rPr lang="cs-CZ" sz="3800" i="1" dirty="0">
                <a:solidFill>
                  <a:schemeClr val="accent6">
                    <a:lumMod val="75000"/>
                  </a:schemeClr>
                </a:solidFill>
              </a:rPr>
              <a:t>krypton</a:t>
            </a:r>
            <a:r>
              <a:rPr lang="cs-CZ" sz="3800" dirty="0"/>
              <a:t> – k plnění žárovek pro speciální účely,</a:t>
            </a:r>
          </a:p>
          <a:p>
            <a:pPr marL="0" indent="0" algn="just">
              <a:buNone/>
            </a:pPr>
            <a:r>
              <a:rPr lang="cs-CZ" sz="3800" dirty="0"/>
              <a:t>    </a:t>
            </a:r>
            <a:r>
              <a:rPr lang="cs-CZ" sz="3800" i="1" dirty="0"/>
              <a:t> 	</a:t>
            </a:r>
            <a:r>
              <a:rPr lang="cs-CZ" sz="3800" i="1" dirty="0">
                <a:solidFill>
                  <a:schemeClr val="accent6">
                    <a:lumMod val="75000"/>
                  </a:schemeClr>
                </a:solidFill>
              </a:rPr>
              <a:t>xenon</a:t>
            </a:r>
            <a:r>
              <a:rPr lang="cs-CZ" sz="3800" dirty="0"/>
              <a:t> – k plnění žárovek do kinoprojektorů a radarů, příprava sloučenin,</a:t>
            </a:r>
          </a:p>
          <a:p>
            <a:pPr marL="0" indent="0" algn="just">
              <a:buNone/>
            </a:pPr>
            <a:r>
              <a:rPr lang="cs-CZ" sz="3800" dirty="0"/>
              <a:t>     	</a:t>
            </a:r>
            <a:r>
              <a:rPr lang="cs-CZ" sz="3800" i="1" dirty="0">
                <a:solidFill>
                  <a:schemeClr val="accent6">
                    <a:lumMod val="75000"/>
                  </a:schemeClr>
                </a:solidFill>
              </a:rPr>
              <a:t>radon</a:t>
            </a:r>
            <a:r>
              <a:rPr lang="cs-CZ" sz="3800" dirty="0"/>
              <a:t> – izotop radonu </a:t>
            </a:r>
            <a:r>
              <a:rPr lang="cs-CZ" sz="3800" baseline="30000" dirty="0"/>
              <a:t>222</a:t>
            </a:r>
            <a:r>
              <a:rPr lang="cs-CZ" sz="3800" baseline="-25000" dirty="0"/>
              <a:t>86</a:t>
            </a:r>
            <a:r>
              <a:rPr lang="cs-CZ" sz="3800" dirty="0"/>
              <a:t>Rn je členem uranové rozpadové řady, je α-zářič a  rozpadá se dále s poločasem rozpadu asi 3,8 dne.</a:t>
            </a:r>
          </a:p>
          <a:p>
            <a:pPr marL="0" indent="0">
              <a:buNone/>
            </a:pPr>
            <a:endParaRPr lang="cs-CZ" sz="3800" b="1" dirty="0"/>
          </a:p>
          <a:p>
            <a:pPr marL="0" indent="0">
              <a:buNone/>
            </a:pPr>
            <a:r>
              <a:rPr lang="cs-CZ" sz="3800" b="1" dirty="0"/>
              <a:t>Body tání a varu:</a:t>
            </a:r>
            <a:endParaRPr lang="cs-CZ" sz="3800" dirty="0"/>
          </a:p>
          <a:p>
            <a:pPr marL="0" indent="0" algn="just">
              <a:buNone/>
            </a:pPr>
            <a:r>
              <a:rPr lang="cs-CZ" sz="3800" dirty="0"/>
              <a:t>vzácný plyn            helium        neon        argon          krypton          xenon         radon  </a:t>
            </a:r>
          </a:p>
          <a:p>
            <a:pPr marL="0" indent="0" algn="just">
              <a:buNone/>
            </a:pPr>
            <a:r>
              <a:rPr lang="cs-CZ" sz="3800" dirty="0"/>
              <a:t>b. t.  (˚C)                    -271 *        -249        -189             -157               -112           - 71</a:t>
            </a:r>
          </a:p>
          <a:p>
            <a:pPr marL="0" indent="0" algn="just">
              <a:buNone/>
            </a:pPr>
            <a:r>
              <a:rPr lang="cs-CZ" sz="3800" dirty="0"/>
              <a:t>b. v.  (˚C)                    -269           -246        -185             -153               -108           - 62   </a:t>
            </a:r>
          </a:p>
          <a:p>
            <a:pPr marL="0" indent="0" algn="just">
              <a:buNone/>
            </a:pPr>
            <a:r>
              <a:rPr lang="cs-CZ" sz="3800" dirty="0"/>
              <a:t>*při tlaku 3,85 MPa, ostatní údaje jsou při atmosférickém tlaku.</a:t>
            </a:r>
          </a:p>
          <a:p>
            <a:pPr marL="0" indent="0" algn="just">
              <a:buNone/>
            </a:pPr>
            <a:endParaRPr lang="cs-CZ" dirty="0"/>
          </a:p>
          <a:p>
            <a:pPr marL="0" indent="0" algn="just">
              <a:buNone/>
            </a:pPr>
            <a:endParaRPr lang="cs-CZ" dirty="0"/>
          </a:p>
          <a:p>
            <a:pPr marL="0" indent="0" algn="just">
              <a:buNone/>
            </a:pPr>
            <a:endParaRPr lang="cs-CZ" dirty="0"/>
          </a:p>
        </p:txBody>
      </p:sp>
    </p:spTree>
    <p:extLst>
      <p:ext uri="{BB962C8B-B14F-4D97-AF65-F5344CB8AC3E}">
        <p14:creationId xmlns:p14="http://schemas.microsoft.com/office/powerpoint/2010/main" val="287372023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3568" y="188641"/>
            <a:ext cx="7772400" cy="792087"/>
          </a:xfrm>
        </p:spPr>
        <p:txBody>
          <a:bodyPr/>
          <a:lstStyle/>
          <a:p>
            <a:r>
              <a:rPr lang="cs-CZ" b="1" dirty="0">
                <a:solidFill>
                  <a:schemeClr val="accent1">
                    <a:lumMod val="50000"/>
                  </a:schemeClr>
                </a:solidFill>
              </a:rPr>
              <a:t>Halogeny – F, Cl, Br, I. </a:t>
            </a:r>
            <a:endParaRPr lang="cs-CZ" dirty="0">
              <a:solidFill>
                <a:schemeClr val="accent1">
                  <a:lumMod val="50000"/>
                </a:schemeClr>
              </a:solidFill>
            </a:endParaRPr>
          </a:p>
        </p:txBody>
      </p:sp>
      <p:sp>
        <p:nvSpPr>
          <p:cNvPr id="3" name="Podnadpis 2"/>
          <p:cNvSpPr>
            <a:spLocks noGrp="1"/>
          </p:cNvSpPr>
          <p:nvPr>
            <p:ph type="subTitle" idx="1"/>
          </p:nvPr>
        </p:nvSpPr>
        <p:spPr>
          <a:xfrm>
            <a:off x="107504" y="980728"/>
            <a:ext cx="8928992" cy="5616624"/>
          </a:xfrm>
        </p:spPr>
        <p:txBody>
          <a:bodyPr>
            <a:normAutofit fontScale="77500" lnSpcReduction="20000"/>
          </a:bodyPr>
          <a:lstStyle/>
          <a:p>
            <a:pPr algn="just"/>
            <a:r>
              <a:rPr lang="cs-CZ" dirty="0">
                <a:solidFill>
                  <a:schemeClr val="tx1"/>
                </a:solidFill>
              </a:rPr>
              <a:t>Jsou prvky 7. hlavní podskupiny PSP. </a:t>
            </a:r>
          </a:p>
          <a:p>
            <a:pPr algn="just"/>
            <a:r>
              <a:rPr lang="cs-CZ" dirty="0">
                <a:solidFill>
                  <a:schemeClr val="tx1"/>
                </a:solidFill>
              </a:rPr>
              <a:t>Patří zde </a:t>
            </a:r>
            <a:r>
              <a:rPr lang="cs-CZ" b="1" dirty="0">
                <a:solidFill>
                  <a:schemeClr val="tx1"/>
                </a:solidFill>
              </a:rPr>
              <a:t>F</a:t>
            </a:r>
            <a:r>
              <a:rPr lang="cs-CZ" dirty="0">
                <a:solidFill>
                  <a:schemeClr val="tx1"/>
                </a:solidFill>
              </a:rPr>
              <a:t> – </a:t>
            </a:r>
            <a:r>
              <a:rPr lang="cs-CZ" i="1" dirty="0">
                <a:solidFill>
                  <a:schemeClr val="tx1"/>
                </a:solidFill>
              </a:rPr>
              <a:t>fluor</a:t>
            </a:r>
            <a:r>
              <a:rPr lang="cs-CZ" dirty="0">
                <a:solidFill>
                  <a:schemeClr val="tx1"/>
                </a:solidFill>
              </a:rPr>
              <a:t>, </a:t>
            </a:r>
            <a:r>
              <a:rPr lang="cs-CZ" b="1" dirty="0">
                <a:solidFill>
                  <a:schemeClr val="tx1"/>
                </a:solidFill>
              </a:rPr>
              <a:t>Cl</a:t>
            </a:r>
            <a:r>
              <a:rPr lang="cs-CZ" dirty="0">
                <a:solidFill>
                  <a:schemeClr val="tx1"/>
                </a:solidFill>
              </a:rPr>
              <a:t> – </a:t>
            </a:r>
            <a:r>
              <a:rPr lang="cs-CZ" i="1" dirty="0">
                <a:solidFill>
                  <a:schemeClr val="tx1"/>
                </a:solidFill>
              </a:rPr>
              <a:t>chlor</a:t>
            </a:r>
            <a:r>
              <a:rPr lang="cs-CZ" dirty="0">
                <a:solidFill>
                  <a:schemeClr val="tx1"/>
                </a:solidFill>
              </a:rPr>
              <a:t>, </a:t>
            </a:r>
            <a:r>
              <a:rPr lang="cs-CZ" b="1" dirty="0">
                <a:solidFill>
                  <a:schemeClr val="tx1"/>
                </a:solidFill>
              </a:rPr>
              <a:t>Br</a:t>
            </a:r>
            <a:r>
              <a:rPr lang="cs-CZ" dirty="0">
                <a:solidFill>
                  <a:schemeClr val="tx1"/>
                </a:solidFill>
              </a:rPr>
              <a:t> – </a:t>
            </a:r>
            <a:r>
              <a:rPr lang="cs-CZ" i="1" dirty="0">
                <a:solidFill>
                  <a:schemeClr val="tx1"/>
                </a:solidFill>
              </a:rPr>
              <a:t>brom</a:t>
            </a:r>
            <a:r>
              <a:rPr lang="cs-CZ" dirty="0">
                <a:solidFill>
                  <a:schemeClr val="tx1"/>
                </a:solidFill>
              </a:rPr>
              <a:t>, </a:t>
            </a:r>
            <a:r>
              <a:rPr lang="cs-CZ" b="1" dirty="0">
                <a:solidFill>
                  <a:schemeClr val="tx1"/>
                </a:solidFill>
              </a:rPr>
              <a:t>I</a:t>
            </a:r>
            <a:r>
              <a:rPr lang="cs-CZ" dirty="0">
                <a:solidFill>
                  <a:schemeClr val="tx1"/>
                </a:solidFill>
              </a:rPr>
              <a:t> – </a:t>
            </a:r>
            <a:r>
              <a:rPr lang="cs-CZ" i="1" dirty="0">
                <a:solidFill>
                  <a:schemeClr val="tx1"/>
                </a:solidFill>
              </a:rPr>
              <a:t>jod</a:t>
            </a:r>
            <a:r>
              <a:rPr lang="cs-CZ" dirty="0">
                <a:solidFill>
                  <a:schemeClr val="tx1"/>
                </a:solidFill>
              </a:rPr>
              <a:t>, </a:t>
            </a:r>
            <a:r>
              <a:rPr lang="cs-CZ" b="1" dirty="0">
                <a:solidFill>
                  <a:schemeClr val="tx1"/>
                </a:solidFill>
              </a:rPr>
              <a:t>At</a:t>
            </a:r>
            <a:r>
              <a:rPr lang="cs-CZ" dirty="0">
                <a:solidFill>
                  <a:schemeClr val="tx1"/>
                </a:solidFill>
              </a:rPr>
              <a:t> – </a:t>
            </a:r>
            <a:r>
              <a:rPr lang="cs-CZ" i="1" dirty="0">
                <a:solidFill>
                  <a:schemeClr val="tx1"/>
                </a:solidFill>
              </a:rPr>
              <a:t>astat</a:t>
            </a:r>
            <a:r>
              <a:rPr lang="cs-CZ" dirty="0">
                <a:solidFill>
                  <a:schemeClr val="tx1"/>
                </a:solidFill>
              </a:rPr>
              <a:t> je radioaktivní a z chemického hlediska nemá žádný význam. </a:t>
            </a:r>
          </a:p>
          <a:p>
            <a:pPr algn="just"/>
            <a:r>
              <a:rPr lang="cs-CZ" dirty="0">
                <a:solidFill>
                  <a:schemeClr val="tx1"/>
                </a:solidFill>
              </a:rPr>
              <a:t>Elektronová konfigurace valenčních elektronů je ns</a:t>
            </a:r>
            <a:r>
              <a:rPr lang="cs-CZ" baseline="30000" dirty="0">
                <a:solidFill>
                  <a:schemeClr val="tx1"/>
                </a:solidFill>
              </a:rPr>
              <a:t>2</a:t>
            </a:r>
            <a:r>
              <a:rPr lang="cs-CZ" dirty="0">
                <a:solidFill>
                  <a:schemeClr val="tx1"/>
                </a:solidFill>
              </a:rPr>
              <a:t> np</a:t>
            </a:r>
            <a:r>
              <a:rPr lang="cs-CZ" baseline="30000" dirty="0">
                <a:solidFill>
                  <a:schemeClr val="tx1"/>
                </a:solidFill>
              </a:rPr>
              <a:t>5</a:t>
            </a:r>
            <a:r>
              <a:rPr lang="cs-CZ" dirty="0">
                <a:solidFill>
                  <a:schemeClr val="tx1"/>
                </a:solidFill>
              </a:rPr>
              <a:t>, kde n = 2 až 5 a je totožné s číslem periody, v niž se daný halogen nachází. </a:t>
            </a:r>
          </a:p>
          <a:p>
            <a:pPr algn="just"/>
            <a:r>
              <a:rPr lang="cs-CZ" b="1" dirty="0">
                <a:solidFill>
                  <a:schemeClr val="tx1"/>
                </a:solidFill>
              </a:rPr>
              <a:t>Výskyt:</a:t>
            </a:r>
            <a:r>
              <a:rPr lang="cs-CZ" dirty="0">
                <a:solidFill>
                  <a:schemeClr val="tx1"/>
                </a:solidFill>
              </a:rPr>
              <a:t> pouze ve sloučeninách</a:t>
            </a:r>
          </a:p>
          <a:p>
            <a:pPr algn="just"/>
            <a:r>
              <a:rPr lang="cs-CZ" dirty="0">
                <a:solidFill>
                  <a:srgbClr val="00B0F0"/>
                </a:solidFill>
              </a:rPr>
              <a:t>fluor</a:t>
            </a:r>
            <a:r>
              <a:rPr lang="cs-CZ" dirty="0">
                <a:solidFill>
                  <a:schemeClr val="tx1"/>
                </a:solidFill>
              </a:rPr>
              <a:t> – kazivec CaF</a:t>
            </a:r>
            <a:r>
              <a:rPr lang="cs-CZ" baseline="-25000" dirty="0">
                <a:solidFill>
                  <a:schemeClr val="tx1"/>
                </a:solidFill>
              </a:rPr>
              <a:t>2</a:t>
            </a:r>
            <a:r>
              <a:rPr lang="cs-CZ" dirty="0">
                <a:solidFill>
                  <a:schemeClr val="tx1"/>
                </a:solidFill>
              </a:rPr>
              <a:t>, kryolit Na</a:t>
            </a:r>
            <a:r>
              <a:rPr lang="cs-CZ" baseline="-25000" dirty="0">
                <a:solidFill>
                  <a:schemeClr val="tx1"/>
                </a:solidFill>
              </a:rPr>
              <a:t>3</a:t>
            </a:r>
            <a:r>
              <a:rPr lang="cs-CZ" dirty="0">
                <a:solidFill>
                  <a:schemeClr val="tx1"/>
                </a:solidFill>
              </a:rPr>
              <a:t>[AlF</a:t>
            </a:r>
            <a:r>
              <a:rPr lang="cs-CZ" baseline="-25000" dirty="0">
                <a:solidFill>
                  <a:schemeClr val="tx1"/>
                </a:solidFill>
              </a:rPr>
              <a:t>6</a:t>
            </a:r>
            <a:r>
              <a:rPr lang="cs-CZ" dirty="0">
                <a:solidFill>
                  <a:schemeClr val="tx1"/>
                </a:solidFill>
              </a:rPr>
              <a:t>], fluoroapatit 3Ca</a:t>
            </a:r>
            <a:r>
              <a:rPr lang="cs-CZ" baseline="-25000" dirty="0">
                <a:solidFill>
                  <a:schemeClr val="tx1"/>
                </a:solidFill>
              </a:rPr>
              <a:t>3</a:t>
            </a:r>
            <a:r>
              <a:rPr lang="cs-CZ" dirty="0">
                <a:solidFill>
                  <a:schemeClr val="tx1"/>
                </a:solidFill>
              </a:rPr>
              <a:t>(PO</a:t>
            </a:r>
            <a:r>
              <a:rPr lang="cs-CZ" baseline="-25000" dirty="0">
                <a:solidFill>
                  <a:schemeClr val="tx1"/>
                </a:solidFill>
              </a:rPr>
              <a:t>4</a:t>
            </a:r>
            <a:r>
              <a:rPr lang="cs-CZ" dirty="0">
                <a:solidFill>
                  <a:schemeClr val="tx1"/>
                </a:solidFill>
              </a:rPr>
              <a:t>)</a:t>
            </a:r>
            <a:r>
              <a:rPr lang="cs-CZ" baseline="-25000" dirty="0">
                <a:solidFill>
                  <a:schemeClr val="tx1"/>
                </a:solidFill>
              </a:rPr>
              <a:t>2</a:t>
            </a:r>
            <a:r>
              <a:rPr lang="cs-CZ" dirty="0">
                <a:solidFill>
                  <a:schemeClr val="tx1"/>
                </a:solidFill>
              </a:rPr>
              <a:t>.CaF</a:t>
            </a:r>
            <a:r>
              <a:rPr lang="cs-CZ" baseline="-25000" dirty="0">
                <a:solidFill>
                  <a:schemeClr val="tx1"/>
                </a:solidFill>
              </a:rPr>
              <a:t>2</a:t>
            </a:r>
            <a:r>
              <a:rPr lang="cs-CZ" dirty="0">
                <a:solidFill>
                  <a:schemeClr val="tx1"/>
                </a:solidFill>
              </a:rPr>
              <a:t>, dále v kostech a zubní sklovině,</a:t>
            </a:r>
          </a:p>
          <a:p>
            <a:pPr algn="just"/>
            <a:r>
              <a:rPr lang="cs-CZ" dirty="0">
                <a:solidFill>
                  <a:srgbClr val="00B0F0"/>
                </a:solidFill>
              </a:rPr>
              <a:t>chlor </a:t>
            </a:r>
            <a:r>
              <a:rPr lang="cs-CZ" dirty="0">
                <a:solidFill>
                  <a:schemeClr val="tx1"/>
                </a:solidFill>
              </a:rPr>
              <a:t>– sůl kamenná NaCl, karnalit KCl . MgCl</a:t>
            </a:r>
            <a:r>
              <a:rPr lang="cs-CZ" baseline="-25000" dirty="0">
                <a:solidFill>
                  <a:schemeClr val="tx1"/>
                </a:solidFill>
              </a:rPr>
              <a:t>2</a:t>
            </a:r>
            <a:r>
              <a:rPr lang="cs-CZ" dirty="0">
                <a:solidFill>
                  <a:schemeClr val="tx1"/>
                </a:solidFill>
              </a:rPr>
              <a:t>. 6H</a:t>
            </a:r>
            <a:r>
              <a:rPr lang="cs-CZ" baseline="-25000" dirty="0">
                <a:solidFill>
                  <a:schemeClr val="tx1"/>
                </a:solidFill>
              </a:rPr>
              <a:t>2</a:t>
            </a:r>
            <a:r>
              <a:rPr lang="cs-CZ" dirty="0">
                <a:solidFill>
                  <a:schemeClr val="tx1"/>
                </a:solidFill>
              </a:rPr>
              <a:t>O, sylvín KCl,</a:t>
            </a:r>
          </a:p>
          <a:p>
            <a:pPr algn="just"/>
            <a:r>
              <a:rPr lang="cs-CZ" dirty="0">
                <a:solidFill>
                  <a:srgbClr val="00B0F0"/>
                </a:solidFill>
              </a:rPr>
              <a:t>brom</a:t>
            </a:r>
            <a:r>
              <a:rPr lang="cs-CZ" dirty="0">
                <a:solidFill>
                  <a:schemeClr val="tx1"/>
                </a:solidFill>
              </a:rPr>
              <a:t> – ve formě bromidů doprovází chlor v mořské vodě i v pevných solích,</a:t>
            </a:r>
          </a:p>
          <a:p>
            <a:pPr algn="just"/>
            <a:r>
              <a:rPr lang="cs-CZ" dirty="0">
                <a:solidFill>
                  <a:srgbClr val="00B0F0"/>
                </a:solidFill>
              </a:rPr>
              <a:t>jod</a:t>
            </a:r>
            <a:r>
              <a:rPr lang="cs-CZ" dirty="0">
                <a:solidFill>
                  <a:schemeClr val="tx1"/>
                </a:solidFill>
              </a:rPr>
              <a:t> – se vyskytuje současně s chlorem a bromem, dále se vyskytuje v tělech mořských rostlin a živočichů (řasy, haluhy, houby, koraly). Jako jodičnan sodný NaIO</a:t>
            </a:r>
            <a:r>
              <a:rPr lang="cs-CZ" baseline="-25000" dirty="0">
                <a:solidFill>
                  <a:schemeClr val="tx1"/>
                </a:solidFill>
              </a:rPr>
              <a:t>3</a:t>
            </a:r>
            <a:r>
              <a:rPr lang="cs-CZ" dirty="0">
                <a:solidFill>
                  <a:schemeClr val="tx1"/>
                </a:solidFill>
              </a:rPr>
              <a:t> je obsažen v chilském ledku. Jinak se nachází v ropných vodách a jodových pramenech.</a:t>
            </a:r>
          </a:p>
        </p:txBody>
      </p:sp>
    </p:spTree>
    <p:extLst>
      <p:ext uri="{BB962C8B-B14F-4D97-AF65-F5344CB8AC3E}">
        <p14:creationId xmlns:p14="http://schemas.microsoft.com/office/powerpoint/2010/main" val="130036416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88640"/>
            <a:ext cx="8856984" cy="6542187"/>
          </a:xfrm>
        </p:spPr>
        <p:txBody>
          <a:bodyPr>
            <a:noAutofit/>
          </a:bodyPr>
          <a:lstStyle/>
          <a:p>
            <a:pPr marL="0" indent="0" algn="just">
              <a:buNone/>
            </a:pPr>
            <a:r>
              <a:rPr lang="cs-CZ" sz="2100" b="1" dirty="0"/>
              <a:t>Výroba:</a:t>
            </a:r>
            <a:r>
              <a:rPr lang="cs-CZ" sz="2100" dirty="0"/>
              <a:t> </a:t>
            </a:r>
          </a:p>
          <a:p>
            <a:pPr marL="0" indent="0" algn="just">
              <a:buNone/>
            </a:pPr>
            <a:r>
              <a:rPr lang="cs-CZ" sz="2100" u="sng" dirty="0"/>
              <a:t>fluor </a:t>
            </a:r>
            <a:r>
              <a:rPr lang="cs-CZ" sz="2100" dirty="0"/>
              <a:t>– elektrolýzou bezvodé taveniny HF a KF v ocelových nádobách. Výchozí surovinou je kazivec, z něhož působením kyseliny sírové se za tepla získává flurovodík.            CaF</a:t>
            </a:r>
            <a:r>
              <a:rPr lang="cs-CZ" sz="2100" baseline="-25000" dirty="0"/>
              <a:t>2</a:t>
            </a:r>
            <a:r>
              <a:rPr lang="cs-CZ" sz="2100" dirty="0"/>
              <a:t> (s)    +    H</a:t>
            </a:r>
            <a:r>
              <a:rPr lang="cs-CZ" sz="2100" baseline="-25000" dirty="0"/>
              <a:t>2</a:t>
            </a:r>
            <a:r>
              <a:rPr lang="cs-CZ" sz="2100" dirty="0"/>
              <a:t>SO</a:t>
            </a:r>
            <a:r>
              <a:rPr lang="cs-CZ" sz="2100" baseline="-25000" dirty="0"/>
              <a:t>4</a:t>
            </a:r>
            <a:r>
              <a:rPr lang="cs-CZ" sz="2100" dirty="0"/>
              <a:t> (aq)                        2 HF (g)    +    CaSO</a:t>
            </a:r>
            <a:r>
              <a:rPr lang="cs-CZ" sz="2100" baseline="-25000" dirty="0"/>
              <a:t>4</a:t>
            </a:r>
            <a:r>
              <a:rPr lang="cs-CZ" sz="2100" dirty="0"/>
              <a:t> (s) </a:t>
            </a:r>
          </a:p>
          <a:p>
            <a:pPr marL="0" indent="0" algn="just">
              <a:buNone/>
            </a:pPr>
            <a:r>
              <a:rPr lang="cs-CZ" sz="2100" dirty="0"/>
              <a:t>               elektrolýza:   HF                    H</a:t>
            </a:r>
            <a:r>
              <a:rPr lang="cs-CZ" sz="2100" baseline="30000" dirty="0"/>
              <a:t>+</a:t>
            </a:r>
            <a:r>
              <a:rPr lang="cs-CZ" sz="2100" dirty="0"/>
              <a:t>   +    F‾</a:t>
            </a:r>
          </a:p>
          <a:p>
            <a:pPr marL="0" indent="0" algn="just">
              <a:buNone/>
            </a:pPr>
            <a:r>
              <a:rPr lang="cs-CZ" sz="2100" dirty="0"/>
              <a:t>                        anoda:     F‾                   F    +    e‾ ;       2 F          F</a:t>
            </a:r>
            <a:r>
              <a:rPr lang="cs-CZ" sz="2100" baseline="-25000" dirty="0"/>
              <a:t>2</a:t>
            </a:r>
            <a:endParaRPr lang="cs-CZ" sz="2100" dirty="0"/>
          </a:p>
          <a:p>
            <a:pPr marL="0" indent="0" algn="just">
              <a:buNone/>
            </a:pPr>
            <a:r>
              <a:rPr lang="cs-CZ" sz="2100" dirty="0"/>
              <a:t>                       katoda:    H</a:t>
            </a:r>
            <a:r>
              <a:rPr lang="cs-CZ" sz="2100" baseline="30000" dirty="0"/>
              <a:t>+</a:t>
            </a:r>
            <a:r>
              <a:rPr lang="cs-CZ" sz="2100" dirty="0"/>
              <a:t>    +     e‾                  H ;       2 H          H</a:t>
            </a:r>
            <a:r>
              <a:rPr lang="cs-CZ" sz="2100" baseline="-25000" dirty="0"/>
              <a:t>2</a:t>
            </a:r>
            <a:r>
              <a:rPr lang="cs-CZ" sz="2100" dirty="0"/>
              <a:t>    </a:t>
            </a:r>
          </a:p>
          <a:p>
            <a:pPr marL="0" indent="0" algn="just">
              <a:buNone/>
            </a:pPr>
            <a:r>
              <a:rPr lang="cs-CZ" sz="2100" u="sng" dirty="0"/>
              <a:t>chlor</a:t>
            </a:r>
            <a:r>
              <a:rPr lang="cs-CZ" sz="2100" dirty="0"/>
              <a:t> – elektrolýzou solanky tj. nasyceného roztoku chloridu sodného,</a:t>
            </a:r>
          </a:p>
          <a:p>
            <a:pPr marL="0" indent="0" algn="just">
              <a:buNone/>
            </a:pPr>
            <a:r>
              <a:rPr lang="cs-CZ" sz="2100" dirty="0"/>
              <a:t>Na</a:t>
            </a:r>
            <a:r>
              <a:rPr lang="cs-CZ" sz="2100" baseline="30000" dirty="0"/>
              <a:t>+</a:t>
            </a:r>
            <a:r>
              <a:rPr lang="cs-CZ" sz="2100" dirty="0"/>
              <a:t> + e</a:t>
            </a:r>
            <a:r>
              <a:rPr lang="cs-CZ" sz="2100" baseline="30000" dirty="0"/>
              <a:t>-</a:t>
            </a:r>
            <a:r>
              <a:rPr lang="cs-CZ" sz="2100" dirty="0"/>
              <a:t>               Na;                         2Na + 2H</a:t>
            </a:r>
            <a:r>
              <a:rPr lang="cs-CZ" sz="2100" baseline="-25000" dirty="0"/>
              <a:t>2</a:t>
            </a:r>
            <a:r>
              <a:rPr lang="cs-CZ" sz="2100" dirty="0"/>
              <a:t>O                        2NaOH + H</a:t>
            </a:r>
            <a:r>
              <a:rPr lang="cs-CZ" sz="2100" baseline="-25000" dirty="0"/>
              <a:t>2</a:t>
            </a:r>
          </a:p>
          <a:p>
            <a:pPr marL="0" indent="0" algn="just">
              <a:buNone/>
            </a:pPr>
            <a:r>
              <a:rPr lang="cs-CZ" sz="2100" dirty="0"/>
              <a:t>2Cl</a:t>
            </a:r>
            <a:r>
              <a:rPr lang="cs-CZ" sz="2100" baseline="30000" dirty="0"/>
              <a:t>–   </a:t>
            </a:r>
            <a:r>
              <a:rPr lang="cs-CZ" sz="2100" dirty="0"/>
              <a:t>-  2e</a:t>
            </a:r>
            <a:r>
              <a:rPr lang="cs-CZ" sz="2100" baseline="30000" dirty="0"/>
              <a:t>-</a:t>
            </a:r>
            <a:r>
              <a:rPr lang="cs-CZ" sz="2100" dirty="0"/>
              <a:t>                   Cl</a:t>
            </a:r>
            <a:r>
              <a:rPr lang="cs-CZ" sz="2100" baseline="-25000" dirty="0"/>
              <a:t>2</a:t>
            </a:r>
            <a:r>
              <a:rPr lang="cs-CZ" sz="2100" dirty="0"/>
              <a:t>;                                     H</a:t>
            </a:r>
            <a:r>
              <a:rPr lang="cs-CZ" sz="2100" baseline="-25000" dirty="0"/>
              <a:t>2</a:t>
            </a:r>
            <a:r>
              <a:rPr lang="cs-CZ" sz="2100" dirty="0"/>
              <a:t> + Cl</a:t>
            </a:r>
            <a:r>
              <a:rPr lang="cs-CZ" sz="2100" baseline="-25000" dirty="0"/>
              <a:t>2</a:t>
            </a:r>
            <a:r>
              <a:rPr lang="cs-CZ" sz="2100" dirty="0"/>
              <a:t>                      2HCl</a:t>
            </a:r>
          </a:p>
          <a:p>
            <a:pPr marL="0" indent="0" algn="just">
              <a:buNone/>
            </a:pPr>
            <a:r>
              <a:rPr lang="cs-CZ" sz="2100" u="sng" dirty="0"/>
              <a:t>brom</a:t>
            </a:r>
            <a:r>
              <a:rPr lang="cs-CZ" sz="2100" dirty="0"/>
              <a:t> – z mořské vody nebo z přírodních solných roztoků. Bromid se oxiduje působením chloru na volný brom, jež se oddělí ze směsi destilací s vodní párou.</a:t>
            </a:r>
          </a:p>
          <a:p>
            <a:pPr marL="0" indent="0" algn="just">
              <a:buNone/>
            </a:pPr>
            <a:r>
              <a:rPr lang="cs-CZ" sz="2100" dirty="0"/>
              <a:t>                             2 Br‾    +    Cl</a:t>
            </a:r>
            <a:r>
              <a:rPr lang="cs-CZ" sz="2100" baseline="-25000" dirty="0"/>
              <a:t>2</a:t>
            </a:r>
            <a:r>
              <a:rPr lang="cs-CZ" sz="2100" dirty="0"/>
              <a:t>                       2 Cl‾    +    Br</a:t>
            </a:r>
            <a:r>
              <a:rPr lang="cs-CZ" sz="2100" baseline="-25000" dirty="0"/>
              <a:t>2</a:t>
            </a:r>
            <a:endParaRPr lang="cs-CZ" sz="2100" dirty="0"/>
          </a:p>
          <a:p>
            <a:pPr marL="0" indent="0" algn="just">
              <a:buNone/>
            </a:pPr>
            <a:r>
              <a:rPr lang="cs-CZ" sz="2100" u="sng" dirty="0"/>
              <a:t>jod</a:t>
            </a:r>
            <a:r>
              <a:rPr lang="cs-CZ" sz="2100" dirty="0"/>
              <a:t> – z jodičnanu</a:t>
            </a:r>
          </a:p>
          <a:p>
            <a:pPr marL="0" indent="0" algn="just">
              <a:buNone/>
            </a:pPr>
            <a:r>
              <a:rPr lang="cs-CZ" sz="2100" dirty="0"/>
              <a:t>                        NaIO</a:t>
            </a:r>
            <a:r>
              <a:rPr lang="cs-CZ" sz="2100" baseline="-25000" dirty="0"/>
              <a:t>3</a:t>
            </a:r>
            <a:r>
              <a:rPr lang="cs-CZ" sz="2100" dirty="0"/>
              <a:t> (aq)    +    3 NaHSO</a:t>
            </a:r>
            <a:r>
              <a:rPr lang="cs-CZ" sz="2100" baseline="-25000" dirty="0"/>
              <a:t>3</a:t>
            </a:r>
            <a:r>
              <a:rPr lang="cs-CZ" sz="2100" dirty="0"/>
              <a:t> (aq)               NaI (aq)    +    3 NaHSO</a:t>
            </a:r>
            <a:r>
              <a:rPr lang="cs-CZ" sz="2100" baseline="-25000" dirty="0"/>
              <a:t>4</a:t>
            </a:r>
            <a:r>
              <a:rPr lang="cs-CZ" sz="2100" dirty="0"/>
              <a:t> (aq)</a:t>
            </a:r>
          </a:p>
          <a:p>
            <a:pPr marL="0" indent="0" algn="just">
              <a:buNone/>
            </a:pPr>
            <a:r>
              <a:rPr lang="cs-CZ" sz="2100" dirty="0"/>
              <a:t>          NaI (aq)    +    NaIO</a:t>
            </a:r>
            <a:r>
              <a:rPr lang="cs-CZ" sz="2100" baseline="-25000" dirty="0"/>
              <a:t>3</a:t>
            </a:r>
            <a:r>
              <a:rPr lang="cs-CZ" sz="2100" dirty="0"/>
              <a:t> (aq)    +    6 HCl                 3 I</a:t>
            </a:r>
            <a:r>
              <a:rPr lang="cs-CZ" sz="2100" baseline="-25000" dirty="0"/>
              <a:t>2</a:t>
            </a:r>
            <a:r>
              <a:rPr lang="cs-CZ" sz="2100" dirty="0"/>
              <a:t> (s)    +    3 H</a:t>
            </a:r>
            <a:r>
              <a:rPr lang="cs-CZ" sz="2100" baseline="-25000" dirty="0"/>
              <a:t>2</a:t>
            </a:r>
            <a:r>
              <a:rPr lang="cs-CZ" sz="2100" dirty="0"/>
              <a:t>O    +    6 NaCl</a:t>
            </a:r>
          </a:p>
          <a:p>
            <a:pPr marL="0" indent="0" algn="just">
              <a:buNone/>
            </a:pPr>
            <a:r>
              <a:rPr lang="cs-CZ" sz="2100" dirty="0"/>
              <a:t>Volný jod se oddělí filtrací a čistí sublimací.</a:t>
            </a:r>
          </a:p>
          <a:p>
            <a:pPr marL="0" indent="0" algn="just">
              <a:buNone/>
            </a:pPr>
            <a:endParaRPr lang="cs-CZ" sz="2100" dirty="0"/>
          </a:p>
        </p:txBody>
      </p:sp>
      <p:cxnSp>
        <p:nvCxnSpPr>
          <p:cNvPr id="5" name="Přímá spojnice se šipkou 4"/>
          <p:cNvCxnSpPr/>
          <p:nvPr/>
        </p:nvCxnSpPr>
        <p:spPr>
          <a:xfrm>
            <a:off x="4788024" y="1412776"/>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3059832" y="1772816"/>
            <a:ext cx="864096"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131840" y="2204864"/>
            <a:ext cx="79208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6151697" y="2564904"/>
            <a:ext cx="43204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4031940" y="2571157"/>
            <a:ext cx="79208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a:off x="6151697" y="2234138"/>
            <a:ext cx="43204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Přímá spojnice se šipkou 16"/>
          <p:cNvCxnSpPr/>
          <p:nvPr/>
        </p:nvCxnSpPr>
        <p:spPr>
          <a:xfrm>
            <a:off x="3635896" y="4797152"/>
            <a:ext cx="108012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Přímá spojnice se šipkou 18"/>
          <p:cNvCxnSpPr/>
          <p:nvPr/>
        </p:nvCxnSpPr>
        <p:spPr>
          <a:xfrm>
            <a:off x="5112060" y="5589240"/>
            <a:ext cx="61206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a:off x="4788024" y="6021288"/>
            <a:ext cx="864096"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Přímá spojnice se šipkou 22"/>
          <p:cNvCxnSpPr/>
          <p:nvPr/>
        </p:nvCxnSpPr>
        <p:spPr>
          <a:xfrm>
            <a:off x="1259632" y="3356992"/>
            <a:ext cx="64807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a:off x="5256076" y="3356992"/>
            <a:ext cx="1111645"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Přímá spojnice se šipkou 26"/>
          <p:cNvCxnSpPr/>
          <p:nvPr/>
        </p:nvCxnSpPr>
        <p:spPr>
          <a:xfrm>
            <a:off x="1475656" y="3717032"/>
            <a:ext cx="864096"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Přímá spojnice se šipkou 28"/>
          <p:cNvCxnSpPr/>
          <p:nvPr/>
        </p:nvCxnSpPr>
        <p:spPr>
          <a:xfrm>
            <a:off x="6012160" y="3717032"/>
            <a:ext cx="100811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905972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44624"/>
            <a:ext cx="9073008" cy="6813376"/>
          </a:xfrm>
        </p:spPr>
        <p:txBody>
          <a:bodyPr>
            <a:normAutofit fontScale="55000" lnSpcReduction="20000"/>
          </a:bodyPr>
          <a:lstStyle/>
          <a:p>
            <a:pPr marL="0" indent="0" algn="just">
              <a:buNone/>
            </a:pPr>
            <a:r>
              <a:rPr lang="cs-CZ" sz="3500" b="1" dirty="0"/>
              <a:t>Příprava:</a:t>
            </a:r>
            <a:r>
              <a:rPr lang="cs-CZ" sz="3500" dirty="0"/>
              <a:t> </a:t>
            </a:r>
          </a:p>
          <a:p>
            <a:pPr marL="0" indent="0" algn="just">
              <a:buNone/>
            </a:pPr>
            <a:r>
              <a:rPr lang="cs-CZ" sz="3500" dirty="0"/>
              <a:t>Všechny halogeny se dají připravit oxidací příslušných halogenidů nebo halogenvodíků (obtížně u fluoru, proto se neprovádí)</a:t>
            </a:r>
          </a:p>
          <a:p>
            <a:pPr marL="0" indent="0" algn="just">
              <a:buNone/>
            </a:pPr>
            <a:r>
              <a:rPr lang="cs-CZ" sz="3500" dirty="0"/>
              <a:t>elektrolýzou vodných roztoků halogenidů</a:t>
            </a:r>
          </a:p>
          <a:p>
            <a:pPr marL="0" indent="0" algn="just">
              <a:buNone/>
            </a:pPr>
            <a:r>
              <a:rPr lang="cs-CZ" sz="3500" dirty="0"/>
              <a:t>          obecně:                       X‾                     X    +    e‾  ;           2 X               X</a:t>
            </a:r>
            <a:r>
              <a:rPr lang="cs-CZ" sz="3500" baseline="-25000" dirty="0"/>
              <a:t>2</a:t>
            </a:r>
            <a:r>
              <a:rPr lang="cs-CZ" sz="3500" dirty="0"/>
              <a:t>               </a:t>
            </a:r>
          </a:p>
          <a:p>
            <a:pPr marL="0" indent="0" algn="just">
              <a:buNone/>
            </a:pPr>
            <a:r>
              <a:rPr lang="cs-CZ" sz="3500" dirty="0"/>
              <a:t>oxidačním činidlem, např. dvojchromanem draselným, manganistanem draselným nebo oxidem manganičitým v kyselém prostředí (kyselina sírová), chlorem při výrobě bromu a jodu</a:t>
            </a:r>
          </a:p>
          <a:p>
            <a:pPr marL="0" indent="0" algn="just">
              <a:buNone/>
            </a:pPr>
            <a:r>
              <a:rPr lang="cs-CZ" sz="3500" dirty="0"/>
              <a:t>                  16 HCl    +    2 KMnO</a:t>
            </a:r>
            <a:r>
              <a:rPr lang="cs-CZ" sz="3500" baseline="-25000" dirty="0"/>
              <a:t>4</a:t>
            </a:r>
            <a:r>
              <a:rPr lang="cs-CZ" sz="3500" dirty="0"/>
              <a:t>                         5 Cl</a:t>
            </a:r>
            <a:r>
              <a:rPr lang="cs-CZ" sz="3500" baseline="-25000" dirty="0"/>
              <a:t>2</a:t>
            </a:r>
            <a:r>
              <a:rPr lang="cs-CZ" sz="3500" dirty="0"/>
              <a:t>    +    2 MnCl</a:t>
            </a:r>
            <a:r>
              <a:rPr lang="cs-CZ" sz="3500" baseline="-25000" dirty="0"/>
              <a:t>2</a:t>
            </a:r>
            <a:r>
              <a:rPr lang="cs-CZ" sz="3500" dirty="0"/>
              <a:t>    +    2 KCl    +    8 H</a:t>
            </a:r>
            <a:r>
              <a:rPr lang="cs-CZ" sz="3500" baseline="-25000" dirty="0"/>
              <a:t>2</a:t>
            </a:r>
            <a:r>
              <a:rPr lang="cs-CZ" sz="3500" dirty="0"/>
              <a:t>O</a:t>
            </a:r>
          </a:p>
          <a:p>
            <a:pPr marL="0" indent="0" algn="just">
              <a:buNone/>
            </a:pPr>
            <a:r>
              <a:rPr lang="cs-CZ" sz="3500" dirty="0"/>
              <a:t>                  14 HCl    +    K</a:t>
            </a:r>
            <a:r>
              <a:rPr lang="cs-CZ" sz="3500" baseline="-25000" dirty="0"/>
              <a:t>2</a:t>
            </a:r>
            <a:r>
              <a:rPr lang="cs-CZ" sz="3500" dirty="0"/>
              <a:t>Cr</a:t>
            </a:r>
            <a:r>
              <a:rPr lang="cs-CZ" sz="3500" baseline="-25000" dirty="0"/>
              <a:t>2</a:t>
            </a:r>
            <a:r>
              <a:rPr lang="cs-CZ" sz="3500" dirty="0"/>
              <a:t>O</a:t>
            </a:r>
            <a:r>
              <a:rPr lang="cs-CZ" sz="3500" baseline="-25000" dirty="0"/>
              <a:t>7</a:t>
            </a:r>
            <a:r>
              <a:rPr lang="cs-CZ" sz="3500" dirty="0"/>
              <a:t>                            3 Cl</a:t>
            </a:r>
            <a:r>
              <a:rPr lang="cs-CZ" sz="3500" baseline="-25000" dirty="0"/>
              <a:t>2</a:t>
            </a:r>
            <a:r>
              <a:rPr lang="cs-CZ" sz="3500" dirty="0"/>
              <a:t>    +    2 CrCl</a:t>
            </a:r>
            <a:r>
              <a:rPr lang="cs-CZ" sz="3500" baseline="-25000" dirty="0"/>
              <a:t>3</a:t>
            </a:r>
            <a:r>
              <a:rPr lang="cs-CZ" sz="3500" dirty="0"/>
              <a:t>     +     2 KCl    +   7 H</a:t>
            </a:r>
            <a:r>
              <a:rPr lang="cs-CZ" sz="3500" baseline="-25000" dirty="0"/>
              <a:t>2</a:t>
            </a:r>
            <a:r>
              <a:rPr lang="cs-CZ" sz="3500" dirty="0"/>
              <a:t>O</a:t>
            </a:r>
          </a:p>
          <a:p>
            <a:pPr marL="0" indent="0" algn="just">
              <a:buNone/>
            </a:pPr>
            <a:r>
              <a:rPr lang="cs-CZ" sz="3500" dirty="0"/>
              <a:t>                   4 HCl     +     MnO</a:t>
            </a:r>
            <a:r>
              <a:rPr lang="cs-CZ" sz="3500" baseline="-25000" dirty="0"/>
              <a:t>2</a:t>
            </a:r>
            <a:r>
              <a:rPr lang="cs-CZ" sz="3500" dirty="0"/>
              <a:t>                                  Cl</a:t>
            </a:r>
            <a:r>
              <a:rPr lang="cs-CZ" sz="3500" baseline="-25000" dirty="0"/>
              <a:t>2</a:t>
            </a:r>
            <a:r>
              <a:rPr lang="cs-CZ" sz="3500" baseline="30000" dirty="0"/>
              <a:t> </a:t>
            </a:r>
            <a:r>
              <a:rPr lang="cs-CZ" sz="3500" dirty="0"/>
              <a:t>   +      MnCl</a:t>
            </a:r>
            <a:r>
              <a:rPr lang="cs-CZ" sz="3500" baseline="-25000" dirty="0"/>
              <a:t>2</a:t>
            </a:r>
            <a:r>
              <a:rPr lang="cs-CZ" sz="3500" dirty="0"/>
              <a:t>     +    2 H</a:t>
            </a:r>
            <a:r>
              <a:rPr lang="cs-CZ" sz="3500" baseline="-25000" dirty="0"/>
              <a:t>2</a:t>
            </a:r>
            <a:r>
              <a:rPr lang="cs-CZ" sz="3500" dirty="0"/>
              <a:t>O    </a:t>
            </a:r>
          </a:p>
          <a:p>
            <a:pPr marL="0" indent="0" algn="just">
              <a:buNone/>
            </a:pPr>
            <a:r>
              <a:rPr lang="cs-CZ" sz="3500" dirty="0"/>
              <a:t> 4 KBr     +     MnO</a:t>
            </a:r>
            <a:r>
              <a:rPr lang="cs-CZ" sz="3500" baseline="-25000" dirty="0"/>
              <a:t>2</a:t>
            </a:r>
            <a:r>
              <a:rPr lang="cs-CZ" sz="3500" dirty="0"/>
              <a:t>     +    2 H</a:t>
            </a:r>
            <a:r>
              <a:rPr lang="cs-CZ" sz="3500" baseline="-25000" dirty="0"/>
              <a:t>2</a:t>
            </a:r>
            <a:r>
              <a:rPr lang="cs-CZ" sz="3500" dirty="0"/>
              <a:t>SO</a:t>
            </a:r>
            <a:r>
              <a:rPr lang="cs-CZ" sz="3500" baseline="-25000" dirty="0"/>
              <a:t>4</a:t>
            </a:r>
            <a:r>
              <a:rPr lang="cs-CZ" sz="3500" dirty="0"/>
              <a:t>                          Br</a:t>
            </a:r>
            <a:r>
              <a:rPr lang="cs-CZ" sz="3500" baseline="-25000" dirty="0"/>
              <a:t>2</a:t>
            </a:r>
            <a:r>
              <a:rPr lang="cs-CZ" sz="3500" dirty="0"/>
              <a:t>    +    2 K</a:t>
            </a:r>
            <a:r>
              <a:rPr lang="cs-CZ" sz="3500" baseline="-25000" dirty="0"/>
              <a:t>2</a:t>
            </a:r>
            <a:r>
              <a:rPr lang="cs-CZ" sz="3500" dirty="0"/>
              <a:t>SO</a:t>
            </a:r>
            <a:r>
              <a:rPr lang="cs-CZ" sz="3500" baseline="-25000" dirty="0"/>
              <a:t>4</a:t>
            </a:r>
            <a:r>
              <a:rPr lang="cs-CZ" sz="3500" dirty="0"/>
              <a:t>    +    MnBr</a:t>
            </a:r>
            <a:r>
              <a:rPr lang="cs-CZ" sz="3500" baseline="-25000" dirty="0"/>
              <a:t>2</a:t>
            </a:r>
            <a:r>
              <a:rPr lang="cs-CZ" sz="3500" dirty="0"/>
              <a:t>    +    2 H</a:t>
            </a:r>
            <a:r>
              <a:rPr lang="cs-CZ" sz="3500" baseline="-25000" dirty="0"/>
              <a:t>2</a:t>
            </a:r>
            <a:r>
              <a:rPr lang="cs-CZ" sz="3500" dirty="0"/>
              <a:t>O    </a:t>
            </a:r>
          </a:p>
          <a:p>
            <a:pPr marL="0" indent="0" algn="just">
              <a:buNone/>
            </a:pPr>
            <a:r>
              <a:rPr lang="cs-CZ" sz="3500" dirty="0"/>
              <a:t>                        2 Br‾    +    Cl</a:t>
            </a:r>
            <a:r>
              <a:rPr lang="cs-CZ" sz="3500" baseline="-25000" dirty="0"/>
              <a:t>2</a:t>
            </a:r>
            <a:r>
              <a:rPr lang="cs-CZ" sz="3500" dirty="0"/>
              <a:t>                                    Br</a:t>
            </a:r>
            <a:r>
              <a:rPr lang="cs-CZ" sz="3500" baseline="-25000" dirty="0"/>
              <a:t>2</a:t>
            </a:r>
            <a:r>
              <a:rPr lang="cs-CZ" sz="3500" dirty="0"/>
              <a:t>    +    2 Cl‾ </a:t>
            </a:r>
          </a:p>
          <a:p>
            <a:pPr marL="0" indent="0" algn="just">
              <a:buNone/>
            </a:pPr>
            <a:r>
              <a:rPr lang="cs-CZ" sz="3500" dirty="0"/>
              <a:t>                        2 I‾       +    Cl</a:t>
            </a:r>
            <a:r>
              <a:rPr lang="cs-CZ" sz="3500" baseline="-25000" dirty="0"/>
              <a:t>2</a:t>
            </a:r>
            <a:r>
              <a:rPr lang="cs-CZ" sz="3500" dirty="0"/>
              <a:t>                                     I</a:t>
            </a:r>
            <a:r>
              <a:rPr lang="cs-CZ" sz="3500" baseline="-25000" dirty="0"/>
              <a:t>2</a:t>
            </a:r>
            <a:r>
              <a:rPr lang="cs-CZ" sz="3500" dirty="0"/>
              <a:t>      +    2 Cl‾   </a:t>
            </a:r>
          </a:p>
          <a:p>
            <a:pPr marL="0" indent="0" algn="just">
              <a:buNone/>
            </a:pPr>
            <a:r>
              <a:rPr lang="cs-CZ" sz="3500" dirty="0"/>
              <a:t>Brom nebo chlor lze z vodných roztoků vytřepat do chloroformu nebo sirouhlíku.</a:t>
            </a:r>
          </a:p>
          <a:p>
            <a:pPr marL="0" indent="0" algn="just">
              <a:buNone/>
            </a:pPr>
            <a:r>
              <a:rPr lang="cs-CZ" sz="3500" b="1" dirty="0"/>
              <a:t>Použití:</a:t>
            </a:r>
            <a:r>
              <a:rPr lang="cs-CZ" sz="3500" dirty="0"/>
              <a:t> </a:t>
            </a:r>
          </a:p>
          <a:p>
            <a:pPr marL="0" indent="0" algn="just">
              <a:buNone/>
            </a:pPr>
            <a:r>
              <a:rPr lang="cs-CZ" sz="3500" u="sng" dirty="0"/>
              <a:t>Fluor</a:t>
            </a:r>
            <a:r>
              <a:rPr lang="cs-CZ" sz="3500" dirty="0"/>
              <a:t> – výroba fluoridů, desinfekce vody, výroba organických fluorderivátů (freony,   teflon).   </a:t>
            </a:r>
          </a:p>
          <a:p>
            <a:pPr marL="0" indent="0" algn="just">
              <a:buNone/>
            </a:pPr>
            <a:r>
              <a:rPr lang="cs-CZ" sz="3500" u="sng" dirty="0"/>
              <a:t>Chlor</a:t>
            </a:r>
            <a:r>
              <a:rPr lang="cs-CZ" sz="3500" dirty="0"/>
              <a:t> – výroba chlorovaných uhlovodíků (organická rozpouštědla, insekticidy), PVC a chloroprenového kaučuku, kyseliny chlorovodíkové, k desinfekci vody, bělení lnu, bavlny a celulózy. </a:t>
            </a:r>
          </a:p>
          <a:p>
            <a:pPr marL="0" indent="0" algn="just">
              <a:buNone/>
            </a:pPr>
            <a:r>
              <a:rPr lang="cs-CZ" sz="3500" u="sng" dirty="0"/>
              <a:t>Brom</a:t>
            </a:r>
            <a:r>
              <a:rPr lang="cs-CZ" sz="3500" dirty="0"/>
              <a:t> – výroba bromidu stříbrného AgBr (fotomateriál pro černobílou fotografii), dále barviv, léčiv, hasicích prostředků (např. CH</a:t>
            </a:r>
            <a:r>
              <a:rPr lang="cs-CZ" sz="3500" baseline="-25000" dirty="0"/>
              <a:t>2</a:t>
            </a:r>
            <a:r>
              <a:rPr lang="cs-CZ" sz="3500" dirty="0"/>
              <a:t>BrCl)  apod.</a:t>
            </a:r>
          </a:p>
          <a:p>
            <a:pPr marL="0" indent="0" algn="just">
              <a:buNone/>
            </a:pPr>
            <a:r>
              <a:rPr lang="cs-CZ" sz="3500" u="sng" dirty="0"/>
              <a:t>Jod</a:t>
            </a:r>
            <a:r>
              <a:rPr lang="cs-CZ" sz="3500" dirty="0"/>
              <a:t> – výroba jodidů (AgI, KI), organických sloučenin (CHI</a:t>
            </a:r>
            <a:r>
              <a:rPr lang="cs-CZ" sz="3500" baseline="-25000" dirty="0"/>
              <a:t>3</a:t>
            </a:r>
            <a:r>
              <a:rPr lang="cs-CZ" sz="3500" dirty="0"/>
              <a:t>), jodové tinktury. Radioizotop </a:t>
            </a:r>
            <a:r>
              <a:rPr lang="cs-CZ" sz="3500" baseline="30000" dirty="0"/>
              <a:t>128</a:t>
            </a:r>
            <a:r>
              <a:rPr lang="cs-CZ" sz="3500" baseline="-25000" dirty="0"/>
              <a:t>53</a:t>
            </a:r>
            <a:r>
              <a:rPr lang="cs-CZ" sz="3500" dirty="0"/>
              <a:t>I se používá jako radioaktivní indikátor v lékařství.</a:t>
            </a:r>
          </a:p>
          <a:p>
            <a:pPr marL="0" indent="0" algn="just">
              <a:buNone/>
            </a:pPr>
            <a:endParaRPr lang="cs-CZ" dirty="0"/>
          </a:p>
          <a:p>
            <a:endParaRPr lang="cs-CZ" dirty="0"/>
          </a:p>
        </p:txBody>
      </p:sp>
      <p:cxnSp>
        <p:nvCxnSpPr>
          <p:cNvPr id="5" name="Přímá spojnice se šipkou 4"/>
          <p:cNvCxnSpPr/>
          <p:nvPr/>
        </p:nvCxnSpPr>
        <p:spPr>
          <a:xfrm>
            <a:off x="3347864" y="2348880"/>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3347864" y="2636912"/>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347864" y="2924944"/>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3491880" y="3212976"/>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3347864" y="3501008"/>
            <a:ext cx="108012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a:off x="3347864" y="3789040"/>
            <a:ext cx="108012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Přímá spojnice se šipkou 16"/>
          <p:cNvCxnSpPr/>
          <p:nvPr/>
        </p:nvCxnSpPr>
        <p:spPr>
          <a:xfrm>
            <a:off x="3131840" y="1268760"/>
            <a:ext cx="684076"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Přímá spojnice se šipkou 18"/>
          <p:cNvCxnSpPr/>
          <p:nvPr/>
        </p:nvCxnSpPr>
        <p:spPr>
          <a:xfrm>
            <a:off x="6228184" y="1268760"/>
            <a:ext cx="57606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536270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480720"/>
          </a:xfrm>
        </p:spPr>
        <p:txBody>
          <a:bodyPr>
            <a:normAutofit fontScale="62500" lnSpcReduction="20000"/>
          </a:bodyPr>
          <a:lstStyle/>
          <a:p>
            <a:pPr marL="0" indent="0" algn="just">
              <a:buNone/>
            </a:pPr>
            <a:r>
              <a:rPr lang="cs-CZ" b="1" dirty="0"/>
              <a:t>Sloučeniny halogenů – přehled a použití:</a:t>
            </a:r>
            <a:r>
              <a:rPr lang="cs-CZ" dirty="0"/>
              <a:t> </a:t>
            </a:r>
          </a:p>
          <a:p>
            <a:pPr marL="0" lvl="0" indent="0" algn="just">
              <a:buNone/>
            </a:pPr>
            <a:r>
              <a:rPr lang="cs-CZ" b="1" i="1" u="sng" dirty="0"/>
              <a:t>bezkyslíkaté</a:t>
            </a:r>
            <a:endParaRPr lang="cs-CZ" dirty="0"/>
          </a:p>
          <a:p>
            <a:pPr marL="0" indent="0" algn="just">
              <a:buNone/>
            </a:pPr>
            <a:r>
              <a:rPr lang="cs-CZ" i="1" dirty="0"/>
              <a:t> </a:t>
            </a:r>
            <a:r>
              <a:rPr lang="cs-CZ" i="1" dirty="0">
                <a:solidFill>
                  <a:schemeClr val="accent6">
                    <a:lumMod val="75000"/>
                  </a:schemeClr>
                </a:solidFill>
              </a:rPr>
              <a:t>Halogenvodíky</a:t>
            </a:r>
            <a:r>
              <a:rPr lang="cs-CZ" i="1" dirty="0"/>
              <a:t> – </a:t>
            </a:r>
            <a:r>
              <a:rPr lang="cs-CZ" dirty="0"/>
              <a:t>jsou sloučeniny halogenů s vodíkem obecného vzorce HX. </a:t>
            </a:r>
          </a:p>
          <a:p>
            <a:pPr marL="0" indent="0" algn="just">
              <a:buNone/>
            </a:pPr>
            <a:r>
              <a:rPr lang="cs-CZ" dirty="0"/>
              <a:t>Připravují se:</a:t>
            </a:r>
          </a:p>
          <a:p>
            <a:pPr marL="0" indent="0" algn="just">
              <a:buNone/>
            </a:pPr>
            <a:r>
              <a:rPr lang="cs-CZ" dirty="0"/>
              <a:t>1. přímou syntézou              Cl</a:t>
            </a:r>
            <a:r>
              <a:rPr lang="cs-CZ" baseline="-25000" dirty="0"/>
              <a:t>2</a:t>
            </a:r>
            <a:r>
              <a:rPr lang="cs-CZ" dirty="0"/>
              <a:t>    +    H</a:t>
            </a:r>
            <a:r>
              <a:rPr lang="cs-CZ" baseline="-25000" dirty="0"/>
              <a:t>2</a:t>
            </a:r>
            <a:r>
              <a:rPr lang="cs-CZ" dirty="0"/>
              <a:t>             2 HCl</a:t>
            </a:r>
          </a:p>
          <a:p>
            <a:pPr marL="0" indent="0" algn="just">
              <a:buNone/>
            </a:pPr>
            <a:r>
              <a:rPr lang="cs-CZ" dirty="0"/>
              <a:t>2. zahříváním halogenidů s konc. kyselinou sírovou</a:t>
            </a:r>
          </a:p>
          <a:p>
            <a:pPr marL="0" indent="0" algn="just">
              <a:buNone/>
            </a:pPr>
            <a:r>
              <a:rPr lang="cs-CZ" dirty="0"/>
              <a:t>                                             CaF</a:t>
            </a:r>
            <a:r>
              <a:rPr lang="cs-CZ" baseline="-25000" dirty="0"/>
              <a:t>2</a:t>
            </a:r>
            <a:r>
              <a:rPr lang="cs-CZ" dirty="0"/>
              <a:t>    +    H</a:t>
            </a:r>
            <a:r>
              <a:rPr lang="cs-CZ" baseline="-25000" dirty="0"/>
              <a:t>2</a:t>
            </a:r>
            <a:r>
              <a:rPr lang="cs-CZ" dirty="0"/>
              <a:t>SO</a:t>
            </a:r>
            <a:r>
              <a:rPr lang="cs-CZ" baseline="-25000" dirty="0"/>
              <a:t>4</a:t>
            </a:r>
            <a:r>
              <a:rPr lang="cs-CZ" dirty="0"/>
              <a:t>        °C          2 HF    +    CaSO</a:t>
            </a:r>
            <a:r>
              <a:rPr lang="cs-CZ" baseline="-25000" dirty="0"/>
              <a:t>4</a:t>
            </a:r>
            <a:endParaRPr lang="cs-CZ" dirty="0"/>
          </a:p>
          <a:p>
            <a:pPr marL="0" indent="0" algn="just">
              <a:buNone/>
            </a:pPr>
            <a:r>
              <a:rPr lang="cs-CZ" dirty="0"/>
              <a:t>                                         2 NaCl     +    H</a:t>
            </a:r>
            <a:r>
              <a:rPr lang="cs-CZ" baseline="-25000" dirty="0"/>
              <a:t>2</a:t>
            </a:r>
            <a:r>
              <a:rPr lang="cs-CZ" dirty="0"/>
              <a:t>SO</a:t>
            </a:r>
            <a:r>
              <a:rPr lang="cs-CZ" baseline="-25000" dirty="0"/>
              <a:t>4</a:t>
            </a:r>
            <a:r>
              <a:rPr lang="cs-CZ" dirty="0"/>
              <a:t>        °C             2 HCl   +    Na</a:t>
            </a:r>
            <a:r>
              <a:rPr lang="cs-CZ" baseline="-25000" dirty="0"/>
              <a:t>2</a:t>
            </a:r>
            <a:r>
              <a:rPr lang="cs-CZ" dirty="0"/>
              <a:t>SO</a:t>
            </a:r>
            <a:r>
              <a:rPr lang="cs-CZ" baseline="-25000" dirty="0"/>
              <a:t>4</a:t>
            </a:r>
            <a:r>
              <a:rPr lang="cs-CZ" dirty="0"/>
              <a:t>    </a:t>
            </a:r>
          </a:p>
          <a:p>
            <a:pPr marL="0" indent="0" algn="just">
              <a:buNone/>
            </a:pPr>
            <a:r>
              <a:rPr lang="cs-CZ" dirty="0"/>
              <a:t>3. hydrolýzou halogenidů fosforitých</a:t>
            </a:r>
          </a:p>
          <a:p>
            <a:pPr marL="0" indent="0" algn="just">
              <a:buNone/>
            </a:pPr>
            <a:r>
              <a:rPr lang="cs-CZ" dirty="0"/>
              <a:t>                                         PBr</a:t>
            </a:r>
            <a:r>
              <a:rPr lang="cs-CZ" baseline="-25000" dirty="0"/>
              <a:t>3</a:t>
            </a:r>
            <a:r>
              <a:rPr lang="cs-CZ" dirty="0"/>
              <a:t>    +    3 H</a:t>
            </a:r>
            <a:r>
              <a:rPr lang="cs-CZ" baseline="-25000" dirty="0"/>
              <a:t>2</a:t>
            </a:r>
            <a:r>
              <a:rPr lang="cs-CZ" dirty="0"/>
              <a:t>O                    3 HBr    +    H</a:t>
            </a:r>
            <a:r>
              <a:rPr lang="cs-CZ" baseline="-25000" dirty="0"/>
              <a:t>3</a:t>
            </a:r>
            <a:r>
              <a:rPr lang="cs-CZ" dirty="0"/>
              <a:t>PO</a:t>
            </a:r>
            <a:r>
              <a:rPr lang="cs-CZ" baseline="-25000" dirty="0"/>
              <a:t>3</a:t>
            </a:r>
            <a:r>
              <a:rPr lang="cs-CZ" dirty="0"/>
              <a:t> </a:t>
            </a:r>
          </a:p>
          <a:p>
            <a:pPr marL="0" indent="0" algn="just">
              <a:buNone/>
            </a:pPr>
            <a:r>
              <a:rPr lang="cs-CZ" dirty="0"/>
              <a:t>                                         PI</a:t>
            </a:r>
            <a:r>
              <a:rPr lang="cs-CZ" baseline="-25000" dirty="0"/>
              <a:t>3</a:t>
            </a:r>
            <a:r>
              <a:rPr lang="cs-CZ" dirty="0"/>
              <a:t>       +   3 H</a:t>
            </a:r>
            <a:r>
              <a:rPr lang="cs-CZ" baseline="-25000" dirty="0"/>
              <a:t>2</a:t>
            </a:r>
            <a:r>
              <a:rPr lang="cs-CZ" dirty="0"/>
              <a:t>O                     3 HI      +    H</a:t>
            </a:r>
            <a:r>
              <a:rPr lang="cs-CZ" baseline="-25000" dirty="0"/>
              <a:t>3</a:t>
            </a:r>
            <a:r>
              <a:rPr lang="cs-CZ" dirty="0"/>
              <a:t>PO</a:t>
            </a:r>
            <a:r>
              <a:rPr lang="cs-CZ" baseline="-25000" dirty="0"/>
              <a:t>3</a:t>
            </a:r>
            <a:r>
              <a:rPr lang="cs-CZ" dirty="0"/>
              <a:t>    </a:t>
            </a:r>
          </a:p>
          <a:p>
            <a:pPr marL="0" indent="0" algn="just">
              <a:buNone/>
            </a:pPr>
            <a:r>
              <a:rPr lang="cs-CZ" dirty="0"/>
              <a:t>Halogenvodíky jsou za standardní teploty bezbarvé ostře zapáchající plyny, které se dají snadno zkapalnit. Zejména fluorovodík HF v důsledku velkého dipólového momentu molekuly (1,91 D) vyniká snahou tvorby vodíkových můstků, dochází ke značné asociaci molekul (podobně jako molekuly vody) a tvorbě polymerních molekul (HF)</a:t>
            </a:r>
            <a:r>
              <a:rPr lang="cs-CZ" baseline="-25000" dirty="0"/>
              <a:t>2</a:t>
            </a:r>
            <a:r>
              <a:rPr lang="cs-CZ" dirty="0"/>
              <a:t> a (HF)</a:t>
            </a:r>
            <a:r>
              <a:rPr lang="cs-CZ" baseline="-25000" dirty="0"/>
              <a:t>6</a:t>
            </a:r>
            <a:r>
              <a:rPr lang="cs-CZ" dirty="0"/>
              <a:t> už v plynném skupenství a (HF)</a:t>
            </a:r>
            <a:r>
              <a:rPr lang="cs-CZ" baseline="-25000" dirty="0"/>
              <a:t>n</a:t>
            </a:r>
            <a:r>
              <a:rPr lang="cs-CZ" dirty="0"/>
              <a:t> v kapalném a zejména v pevném skupenství. </a:t>
            </a:r>
          </a:p>
          <a:p>
            <a:pPr marL="0" indent="0" algn="just">
              <a:buNone/>
            </a:pPr>
            <a:r>
              <a:rPr lang="cs-CZ" dirty="0"/>
              <a:t>Všechny halogenvodíky se rozpouštějí ve vodě za současné disociace. Vznikající roztoky se nazývají halogenvodíkové kyseliny. Prodejní preparáty těchto kyselin obsahují asi 40% HF, 36% HCl, 48% HBr a 57% HI. Tyto kyseliny disociují ve vodě téměř úplně a jejich síla stoupá se stoupajícím protonovým číslem halogenu.  </a:t>
            </a:r>
          </a:p>
          <a:p>
            <a:pPr marL="0" indent="0" algn="just">
              <a:buNone/>
            </a:pPr>
            <a:r>
              <a:rPr lang="cs-CZ" dirty="0"/>
              <a:t>                                 HX    +    H</a:t>
            </a:r>
            <a:r>
              <a:rPr lang="cs-CZ" baseline="-25000" dirty="0"/>
              <a:t>2</a:t>
            </a:r>
            <a:r>
              <a:rPr lang="cs-CZ" dirty="0"/>
              <a:t>O                     H</a:t>
            </a:r>
            <a:r>
              <a:rPr lang="cs-CZ" baseline="-25000" dirty="0"/>
              <a:t>3</a:t>
            </a:r>
            <a:r>
              <a:rPr lang="cs-CZ" dirty="0"/>
              <a:t>O</a:t>
            </a:r>
            <a:r>
              <a:rPr lang="cs-CZ" baseline="30000" dirty="0"/>
              <a:t>+</a:t>
            </a:r>
            <a:r>
              <a:rPr lang="cs-CZ" dirty="0"/>
              <a:t>    +    X‾  </a:t>
            </a:r>
          </a:p>
          <a:p>
            <a:pPr marL="0" indent="0" algn="just">
              <a:buNone/>
            </a:pPr>
            <a:endParaRPr lang="cs-CZ" dirty="0"/>
          </a:p>
        </p:txBody>
      </p:sp>
      <p:cxnSp>
        <p:nvCxnSpPr>
          <p:cNvPr id="5" name="Přímá spojnice se šipkou 4"/>
          <p:cNvCxnSpPr/>
          <p:nvPr/>
        </p:nvCxnSpPr>
        <p:spPr>
          <a:xfrm>
            <a:off x="4139952" y="1556792"/>
            <a:ext cx="57606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644008" y="2132856"/>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4716016" y="2492896"/>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4427984" y="3068960"/>
            <a:ext cx="72008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4427984" y="3356992"/>
            <a:ext cx="72008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a:off x="3491880" y="6237312"/>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823701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88640"/>
            <a:ext cx="8784976" cy="6542187"/>
          </a:xfrm>
        </p:spPr>
        <p:txBody>
          <a:bodyPr>
            <a:normAutofit fontScale="62500" lnSpcReduction="20000"/>
          </a:bodyPr>
          <a:lstStyle/>
          <a:p>
            <a:pPr marL="0" indent="0" algn="just">
              <a:buNone/>
            </a:pPr>
            <a:r>
              <a:rPr lang="cs-CZ" dirty="0"/>
              <a:t>Kyselina </a:t>
            </a:r>
            <a:r>
              <a:rPr lang="cs-CZ" dirty="0">
                <a:solidFill>
                  <a:srgbClr val="00B0F0"/>
                </a:solidFill>
              </a:rPr>
              <a:t>fluorovodíková</a:t>
            </a:r>
            <a:r>
              <a:rPr lang="cs-CZ" dirty="0"/>
              <a:t> se chová jako slabá (pK = 3,14), ostatní patří mezi silné kyseliny (pK</a:t>
            </a:r>
            <a:r>
              <a:rPr lang="cs-CZ" baseline="-25000" dirty="0"/>
              <a:t>HCl</a:t>
            </a:r>
            <a:r>
              <a:rPr lang="cs-CZ" dirty="0"/>
              <a:t> = -7, pK</a:t>
            </a:r>
            <a:r>
              <a:rPr lang="cs-CZ" baseline="-25000" dirty="0"/>
              <a:t>HBr</a:t>
            </a:r>
            <a:r>
              <a:rPr lang="cs-CZ" dirty="0"/>
              <a:t> = -9, pK</a:t>
            </a:r>
            <a:r>
              <a:rPr lang="cs-CZ" baseline="-25000" dirty="0"/>
              <a:t>HI</a:t>
            </a:r>
            <a:r>
              <a:rPr lang="cs-CZ" dirty="0"/>
              <a:t> = -10). Používají se k přípravě halogenidů. Kyselina flourovodíková se připravuje rozkladem fluoridu CaF</a:t>
            </a:r>
            <a:r>
              <a:rPr lang="cs-CZ" baseline="-25000" dirty="0"/>
              <a:t>2</a:t>
            </a:r>
            <a:r>
              <a:rPr lang="cs-CZ" dirty="0"/>
              <a:t> kyselinou sírovou za tepla a používá k leptání skla. </a:t>
            </a:r>
          </a:p>
          <a:p>
            <a:pPr marL="0" indent="0" algn="just">
              <a:buNone/>
            </a:pPr>
            <a:r>
              <a:rPr lang="cs-CZ" dirty="0"/>
              <a:t>Nejznámější je kyselina </a:t>
            </a:r>
            <a:r>
              <a:rPr lang="cs-CZ" dirty="0">
                <a:solidFill>
                  <a:srgbClr val="00B0F0"/>
                </a:solidFill>
              </a:rPr>
              <a:t>chlorovodíková</a:t>
            </a:r>
            <a:r>
              <a:rPr lang="cs-CZ" dirty="0"/>
              <a:t>, dříve zvaná kyselina solná, neboť chlorovodík se získával z kuchyňské soli rozkladem kyselinou sírovou za zvýšené teploty. Dnes se chlorovodík získává přímou syntézou a jeho zaváděním do vody vzniká kyselina chlorovodíková. Používá se k moření a rozpouštění kovů, v laboratorní praxi apod. Je rovněž obsažená v žaludečních šťávách.  </a:t>
            </a:r>
          </a:p>
          <a:p>
            <a:pPr marL="0" indent="0" algn="just">
              <a:buNone/>
            </a:pPr>
            <a:r>
              <a:rPr lang="cs-CZ" i="1" dirty="0"/>
              <a:t> </a:t>
            </a:r>
            <a:r>
              <a:rPr lang="cs-CZ" i="1" dirty="0">
                <a:solidFill>
                  <a:schemeClr val="accent2"/>
                </a:solidFill>
              </a:rPr>
              <a:t>Halogenidy</a:t>
            </a:r>
            <a:r>
              <a:rPr lang="cs-CZ" dirty="0">
                <a:solidFill>
                  <a:schemeClr val="accent2"/>
                </a:solidFill>
              </a:rPr>
              <a:t> </a:t>
            </a:r>
            <a:r>
              <a:rPr lang="cs-CZ" dirty="0"/>
              <a:t>– jsou soli halogenvodíkových kyselin. Připravují se běžnými způsoby. Ve vodě jsou dobře rozpustné halogenidy většiny kovů. </a:t>
            </a:r>
          </a:p>
          <a:p>
            <a:pPr marL="0" indent="0" algn="just">
              <a:buNone/>
            </a:pPr>
            <a:r>
              <a:rPr lang="cs-CZ" dirty="0"/>
              <a:t>Málo rozpustné jsou chloridy, bromidy a jodidy Cu</a:t>
            </a:r>
            <a:r>
              <a:rPr lang="cs-CZ" baseline="30000" dirty="0"/>
              <a:t>+</a:t>
            </a:r>
            <a:r>
              <a:rPr lang="cs-CZ" dirty="0"/>
              <a:t>, Ag</a:t>
            </a:r>
            <a:r>
              <a:rPr lang="cs-CZ" baseline="30000" dirty="0"/>
              <a:t>+</a:t>
            </a:r>
            <a:r>
              <a:rPr lang="cs-CZ" dirty="0"/>
              <a:t>, Tl</a:t>
            </a:r>
            <a:r>
              <a:rPr lang="cs-CZ" baseline="30000" dirty="0"/>
              <a:t>+</a:t>
            </a:r>
            <a:r>
              <a:rPr lang="cs-CZ" dirty="0"/>
              <a:t>, Hg</a:t>
            </a:r>
            <a:r>
              <a:rPr lang="cs-CZ" baseline="30000" dirty="0"/>
              <a:t>+</a:t>
            </a:r>
            <a:r>
              <a:rPr lang="cs-CZ" dirty="0"/>
              <a:t> a Pb</a:t>
            </a:r>
            <a:r>
              <a:rPr lang="cs-CZ" baseline="30000" dirty="0"/>
              <a:t>2+</a:t>
            </a:r>
            <a:r>
              <a:rPr lang="cs-CZ" dirty="0"/>
              <a:t>. </a:t>
            </a:r>
          </a:p>
          <a:p>
            <a:pPr marL="0" indent="0" algn="just">
              <a:buNone/>
            </a:pPr>
            <a:r>
              <a:rPr lang="cs-CZ" dirty="0"/>
              <a:t>Některé halogenidy přechodných prvků s molekulovou stavbou krystalické mřížky nebo halogenidy nekovů ve vodě hydrolyzují, např.</a:t>
            </a:r>
            <a:r>
              <a:rPr lang="cs-CZ" i="1" dirty="0"/>
              <a:t> </a:t>
            </a:r>
            <a:endParaRPr lang="cs-CZ" dirty="0"/>
          </a:p>
          <a:p>
            <a:pPr marL="0" indent="0" algn="just">
              <a:buNone/>
            </a:pPr>
            <a:r>
              <a:rPr lang="cs-CZ" dirty="0"/>
              <a:t>                                      TiCl</a:t>
            </a:r>
            <a:r>
              <a:rPr lang="cs-CZ" baseline="-25000" dirty="0"/>
              <a:t>2</a:t>
            </a:r>
            <a:r>
              <a:rPr lang="cs-CZ" dirty="0"/>
              <a:t>    +    2 H</a:t>
            </a:r>
            <a:r>
              <a:rPr lang="cs-CZ" baseline="-25000" dirty="0"/>
              <a:t>2</a:t>
            </a:r>
            <a:r>
              <a:rPr lang="cs-CZ" dirty="0"/>
              <a:t>O                         TiO</a:t>
            </a:r>
            <a:r>
              <a:rPr lang="cs-CZ" baseline="-25000" dirty="0"/>
              <a:t>2</a:t>
            </a:r>
            <a:r>
              <a:rPr lang="cs-CZ" dirty="0"/>
              <a:t>    +    2 HCl</a:t>
            </a:r>
          </a:p>
          <a:p>
            <a:pPr marL="0" indent="0" algn="just">
              <a:buNone/>
            </a:pPr>
            <a:r>
              <a:rPr lang="cs-CZ" dirty="0"/>
              <a:t>                                     SbCl</a:t>
            </a:r>
            <a:r>
              <a:rPr lang="cs-CZ" baseline="-25000" dirty="0"/>
              <a:t>3</a:t>
            </a:r>
            <a:r>
              <a:rPr lang="cs-CZ" dirty="0"/>
              <a:t>    +    H</a:t>
            </a:r>
            <a:r>
              <a:rPr lang="cs-CZ" baseline="-25000" dirty="0"/>
              <a:t>2</a:t>
            </a:r>
            <a:r>
              <a:rPr lang="cs-CZ" dirty="0"/>
              <a:t>O </a:t>
            </a:r>
            <a:r>
              <a:rPr lang="cs-CZ" baseline="30000" dirty="0"/>
              <a:t>    </a:t>
            </a:r>
            <a:r>
              <a:rPr lang="cs-CZ" dirty="0"/>
              <a:t>                      SbOCl    +    2 HCl</a:t>
            </a:r>
          </a:p>
          <a:p>
            <a:pPr marL="0" indent="0" algn="just">
              <a:buNone/>
            </a:pPr>
            <a:r>
              <a:rPr lang="cs-CZ" dirty="0"/>
              <a:t>                                      SiCl</a:t>
            </a:r>
            <a:r>
              <a:rPr lang="cs-CZ" baseline="-25000" dirty="0"/>
              <a:t>4</a:t>
            </a:r>
            <a:r>
              <a:rPr lang="cs-CZ" dirty="0"/>
              <a:t>    +     2 H</a:t>
            </a:r>
            <a:r>
              <a:rPr lang="cs-CZ" baseline="-25000" dirty="0"/>
              <a:t>2</a:t>
            </a:r>
            <a:r>
              <a:rPr lang="cs-CZ" dirty="0"/>
              <a:t>O                       S  iO</a:t>
            </a:r>
            <a:r>
              <a:rPr lang="cs-CZ" baseline="-25000" dirty="0"/>
              <a:t>2</a:t>
            </a:r>
            <a:r>
              <a:rPr lang="cs-CZ" dirty="0"/>
              <a:t>    +    4 HCl  </a:t>
            </a:r>
          </a:p>
          <a:p>
            <a:pPr marL="0" indent="0" algn="just">
              <a:buNone/>
            </a:pPr>
            <a:r>
              <a:rPr lang="cs-CZ" dirty="0"/>
              <a:t>                                     PCl</a:t>
            </a:r>
            <a:r>
              <a:rPr lang="cs-CZ" baseline="-25000" dirty="0"/>
              <a:t>5</a:t>
            </a:r>
            <a:r>
              <a:rPr lang="cs-CZ" dirty="0"/>
              <a:t>      +    3 H</a:t>
            </a:r>
            <a:r>
              <a:rPr lang="cs-CZ" baseline="-25000" dirty="0"/>
              <a:t>2</a:t>
            </a:r>
            <a:r>
              <a:rPr lang="cs-CZ" dirty="0"/>
              <a:t>O                       H</a:t>
            </a:r>
            <a:r>
              <a:rPr lang="cs-CZ" baseline="-25000" dirty="0"/>
              <a:t>3</a:t>
            </a:r>
            <a:r>
              <a:rPr lang="cs-CZ" dirty="0"/>
              <a:t>PO</a:t>
            </a:r>
            <a:r>
              <a:rPr lang="cs-CZ" baseline="-25000" dirty="0"/>
              <a:t>3</a:t>
            </a:r>
            <a:r>
              <a:rPr lang="cs-CZ" dirty="0"/>
              <a:t>    +    3 HCl</a:t>
            </a:r>
          </a:p>
          <a:p>
            <a:pPr marL="0" indent="0" algn="just">
              <a:buNone/>
            </a:pPr>
            <a:r>
              <a:rPr lang="cs-CZ" dirty="0"/>
              <a:t>Většina halogenidů je bezbarvá. Barevné jsou halogenidy přechodných prvků. Jejich hydratované formy se často barevně liší od forem bezvodých, např. CoCl</a:t>
            </a:r>
            <a:r>
              <a:rPr lang="cs-CZ" baseline="-25000" dirty="0"/>
              <a:t>2</a:t>
            </a:r>
            <a:r>
              <a:rPr lang="cs-CZ" b="1" dirty="0"/>
              <a:t>.</a:t>
            </a:r>
            <a:r>
              <a:rPr lang="cs-CZ" dirty="0"/>
              <a:t>6H</a:t>
            </a:r>
            <a:r>
              <a:rPr lang="cs-CZ" baseline="-25000" dirty="0"/>
              <a:t>2</a:t>
            </a:r>
            <a:r>
              <a:rPr lang="cs-CZ" dirty="0"/>
              <a:t>O je růžový, CoCl</a:t>
            </a:r>
            <a:r>
              <a:rPr lang="cs-CZ" baseline="-25000" dirty="0"/>
              <a:t>2</a:t>
            </a:r>
            <a:r>
              <a:rPr lang="cs-CZ" dirty="0"/>
              <a:t> je modrý, FeCl</a:t>
            </a:r>
            <a:r>
              <a:rPr lang="cs-CZ" baseline="-25000" dirty="0"/>
              <a:t>3</a:t>
            </a:r>
            <a:r>
              <a:rPr lang="cs-CZ" b="1" dirty="0"/>
              <a:t>.</a:t>
            </a:r>
            <a:r>
              <a:rPr lang="cs-CZ" dirty="0"/>
              <a:t>6H</a:t>
            </a:r>
            <a:r>
              <a:rPr lang="cs-CZ" baseline="-25000" dirty="0"/>
              <a:t>2</a:t>
            </a:r>
            <a:r>
              <a:rPr lang="cs-CZ" dirty="0"/>
              <a:t>O je hnědožlutý, FeCl</a:t>
            </a:r>
            <a:r>
              <a:rPr lang="cs-CZ" baseline="-25000" dirty="0"/>
              <a:t>3</a:t>
            </a:r>
            <a:r>
              <a:rPr lang="cs-CZ" dirty="0"/>
              <a:t> je tmavohnědý. Mezi významnější halogenidy patří: halogenidy stříbra, NaCl, KCl, CaCl</a:t>
            </a:r>
            <a:r>
              <a:rPr lang="cs-CZ" baseline="-25000" dirty="0"/>
              <a:t>2</a:t>
            </a:r>
            <a:r>
              <a:rPr lang="cs-CZ" b="1" dirty="0"/>
              <a:t>.</a:t>
            </a:r>
            <a:r>
              <a:rPr lang="cs-CZ" dirty="0"/>
              <a:t>6H</a:t>
            </a:r>
            <a:r>
              <a:rPr lang="cs-CZ" baseline="-25000" dirty="0"/>
              <a:t>2</a:t>
            </a:r>
            <a:r>
              <a:rPr lang="cs-CZ" dirty="0"/>
              <a:t>O, BaCl</a:t>
            </a:r>
            <a:r>
              <a:rPr lang="cs-CZ" baseline="-25000" dirty="0"/>
              <a:t>2</a:t>
            </a:r>
            <a:r>
              <a:rPr lang="cs-CZ" b="1" dirty="0"/>
              <a:t>.</a:t>
            </a:r>
            <a:r>
              <a:rPr lang="cs-CZ" dirty="0"/>
              <a:t>2H</a:t>
            </a:r>
            <a:r>
              <a:rPr lang="cs-CZ" baseline="-25000" dirty="0"/>
              <a:t>2</a:t>
            </a:r>
            <a:r>
              <a:rPr lang="cs-CZ" dirty="0"/>
              <a:t>O, AlCl</a:t>
            </a:r>
            <a:r>
              <a:rPr lang="cs-CZ" baseline="-25000" dirty="0"/>
              <a:t>3</a:t>
            </a:r>
            <a:r>
              <a:rPr lang="cs-CZ" dirty="0"/>
              <a:t>, FeCl</a:t>
            </a:r>
            <a:r>
              <a:rPr lang="cs-CZ" baseline="-25000" dirty="0"/>
              <a:t>3</a:t>
            </a:r>
            <a:r>
              <a:rPr lang="cs-CZ" b="1" dirty="0"/>
              <a:t>.</a:t>
            </a:r>
            <a:r>
              <a:rPr lang="cs-CZ" dirty="0"/>
              <a:t>6H</a:t>
            </a:r>
            <a:r>
              <a:rPr lang="cs-CZ" baseline="-25000" dirty="0"/>
              <a:t>2</a:t>
            </a:r>
            <a:r>
              <a:rPr lang="cs-CZ" dirty="0"/>
              <a:t>O, HgI</a:t>
            </a:r>
            <a:r>
              <a:rPr lang="cs-CZ" baseline="-25000" dirty="0"/>
              <a:t>2</a:t>
            </a:r>
            <a:r>
              <a:rPr lang="cs-CZ" dirty="0"/>
              <a:t>, CCl</a:t>
            </a:r>
            <a:r>
              <a:rPr lang="cs-CZ" baseline="-25000" dirty="0"/>
              <a:t>4</a:t>
            </a:r>
            <a:r>
              <a:rPr lang="cs-CZ" dirty="0"/>
              <a:t>.</a:t>
            </a:r>
          </a:p>
          <a:p>
            <a:pPr marL="0" indent="0" algn="just">
              <a:buNone/>
            </a:pPr>
            <a:endParaRPr lang="cs-CZ" dirty="0"/>
          </a:p>
        </p:txBody>
      </p:sp>
      <p:cxnSp>
        <p:nvCxnSpPr>
          <p:cNvPr id="5" name="Přímá spojnice se šipkou 4"/>
          <p:cNvCxnSpPr/>
          <p:nvPr/>
        </p:nvCxnSpPr>
        <p:spPr>
          <a:xfrm>
            <a:off x="4325200" y="4077072"/>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Přímá spojnice se šipkou 5"/>
          <p:cNvCxnSpPr/>
          <p:nvPr/>
        </p:nvCxnSpPr>
        <p:spPr>
          <a:xfrm>
            <a:off x="4355976" y="4365104"/>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355976" y="4653136"/>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Přímá spojnice se šipkou 7"/>
          <p:cNvCxnSpPr/>
          <p:nvPr/>
        </p:nvCxnSpPr>
        <p:spPr>
          <a:xfrm>
            <a:off x="4394476" y="4941168"/>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8861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542187"/>
          </a:xfrm>
        </p:spPr>
        <p:txBody>
          <a:bodyPr>
            <a:normAutofit fontScale="62500" lnSpcReduction="20000"/>
          </a:bodyPr>
          <a:lstStyle/>
          <a:p>
            <a:pPr marL="0" indent="0" algn="just">
              <a:buNone/>
            </a:pPr>
            <a:r>
              <a:rPr lang="cs-CZ" b="1" i="1" u="sng" dirty="0"/>
              <a:t>kyslíkaté</a:t>
            </a:r>
            <a:r>
              <a:rPr lang="cs-CZ" u="sng" dirty="0"/>
              <a:t> </a:t>
            </a:r>
            <a:endParaRPr lang="cs-CZ" dirty="0"/>
          </a:p>
          <a:p>
            <a:pPr marL="0" indent="0" algn="just">
              <a:buNone/>
            </a:pPr>
            <a:r>
              <a:rPr lang="cs-CZ" i="1" dirty="0"/>
              <a:t>  </a:t>
            </a:r>
            <a:r>
              <a:rPr lang="cs-CZ" i="1" dirty="0">
                <a:solidFill>
                  <a:schemeClr val="accent2"/>
                </a:solidFill>
              </a:rPr>
              <a:t>Oxidy halogenů</a:t>
            </a:r>
            <a:endParaRPr lang="cs-CZ" dirty="0">
              <a:solidFill>
                <a:schemeClr val="accent2"/>
              </a:solidFill>
            </a:endParaRPr>
          </a:p>
          <a:p>
            <a:pPr marL="0" indent="0" algn="just">
              <a:buNone/>
            </a:pPr>
            <a:r>
              <a:rPr lang="cs-CZ" dirty="0"/>
              <a:t>Fluor tvoří s kyslíkem několik sloučenin, z nichž je nejzajímavější difluorid kyslíku OF</a:t>
            </a:r>
            <a:r>
              <a:rPr lang="cs-CZ" baseline="-25000" dirty="0"/>
              <a:t>2</a:t>
            </a:r>
            <a:r>
              <a:rPr lang="cs-CZ" dirty="0"/>
              <a:t> (kyslík má ox. číslo +II !!!).</a:t>
            </a:r>
          </a:p>
          <a:p>
            <a:pPr marL="0" indent="0" algn="just">
              <a:buNone/>
            </a:pPr>
            <a:r>
              <a:rPr lang="cs-CZ" dirty="0"/>
              <a:t>Známé oxidy tvoří hlavně chlor a brom (Cl</a:t>
            </a:r>
            <a:r>
              <a:rPr lang="cs-CZ" baseline="-25000" dirty="0"/>
              <a:t>2</a:t>
            </a:r>
            <a:r>
              <a:rPr lang="cs-CZ" dirty="0"/>
              <a:t>O, ClO</a:t>
            </a:r>
            <a:r>
              <a:rPr lang="cs-CZ" baseline="-25000" dirty="0"/>
              <a:t>2</a:t>
            </a:r>
            <a:r>
              <a:rPr lang="cs-CZ" dirty="0"/>
              <a:t>, ClO</a:t>
            </a:r>
            <a:r>
              <a:rPr lang="cs-CZ" baseline="-25000" dirty="0"/>
              <a:t>3</a:t>
            </a:r>
            <a:r>
              <a:rPr lang="cs-CZ" dirty="0"/>
              <a:t>, Cl</a:t>
            </a:r>
            <a:r>
              <a:rPr lang="cs-CZ" baseline="-25000" dirty="0"/>
              <a:t>2</a:t>
            </a:r>
            <a:r>
              <a:rPr lang="cs-CZ" dirty="0"/>
              <a:t>O</a:t>
            </a:r>
            <a:r>
              <a:rPr lang="cs-CZ" baseline="-25000" dirty="0"/>
              <a:t>7</a:t>
            </a:r>
            <a:r>
              <a:rPr lang="cs-CZ" dirty="0"/>
              <a:t>, Br</a:t>
            </a:r>
            <a:r>
              <a:rPr lang="cs-CZ" baseline="-25000" dirty="0"/>
              <a:t>2</a:t>
            </a:r>
            <a:r>
              <a:rPr lang="cs-CZ" dirty="0"/>
              <a:t>O, BrO</a:t>
            </a:r>
            <a:r>
              <a:rPr lang="cs-CZ" baseline="-25000" dirty="0"/>
              <a:t>2</a:t>
            </a:r>
            <a:r>
              <a:rPr lang="cs-CZ" dirty="0"/>
              <a:t>) – nemají však větší význam, mají oxidační schopnosti.</a:t>
            </a:r>
          </a:p>
          <a:p>
            <a:pPr marL="0" indent="0" algn="just">
              <a:buNone/>
            </a:pPr>
            <a:r>
              <a:rPr lang="cs-CZ" dirty="0"/>
              <a:t>Za zmínku stojí </a:t>
            </a:r>
            <a:r>
              <a:rPr lang="cs-CZ" u="sng" dirty="0"/>
              <a:t>oxid jodičný I</a:t>
            </a:r>
            <a:r>
              <a:rPr lang="cs-CZ" u="sng" baseline="-25000" dirty="0"/>
              <a:t>2</a:t>
            </a:r>
            <a:r>
              <a:rPr lang="cs-CZ" u="sng" dirty="0"/>
              <a:t>O</a:t>
            </a:r>
            <a:r>
              <a:rPr lang="cs-CZ" u="sng" baseline="-25000" dirty="0"/>
              <a:t>5</a:t>
            </a:r>
            <a:r>
              <a:rPr lang="cs-CZ" dirty="0"/>
              <a:t>, bílý krystalický prášek, jehož dobrých oxidačních schopností se využívá např. při kvantitativní oxidací CO na CO</a:t>
            </a:r>
            <a:r>
              <a:rPr lang="cs-CZ" baseline="-25000" dirty="0"/>
              <a:t>2</a:t>
            </a:r>
            <a:r>
              <a:rPr lang="cs-CZ" dirty="0"/>
              <a:t> v analytické chemii.</a:t>
            </a:r>
          </a:p>
          <a:p>
            <a:pPr marL="0" indent="0" algn="just">
              <a:buNone/>
            </a:pPr>
            <a:r>
              <a:rPr lang="cs-CZ" i="1" dirty="0"/>
              <a:t>  </a:t>
            </a:r>
            <a:r>
              <a:rPr lang="cs-CZ" i="1" dirty="0">
                <a:solidFill>
                  <a:schemeClr val="accent2"/>
                </a:solidFill>
              </a:rPr>
              <a:t>Kyslíkaté kyseliny halogenů a jejich soli</a:t>
            </a:r>
            <a:endParaRPr lang="cs-CZ" dirty="0">
              <a:solidFill>
                <a:schemeClr val="accent2"/>
              </a:solidFill>
            </a:endParaRPr>
          </a:p>
          <a:p>
            <a:pPr marL="0" indent="0" algn="just">
              <a:buNone/>
            </a:pPr>
            <a:r>
              <a:rPr lang="cs-CZ" dirty="0"/>
              <a:t>Významnější skupinu sloučenin halogenů tvoří kyseliny (zejména chloru) a hlavně soli kyselin. </a:t>
            </a:r>
          </a:p>
          <a:p>
            <a:pPr marL="0" indent="0" algn="just">
              <a:buNone/>
            </a:pPr>
            <a:r>
              <a:rPr lang="cs-CZ" dirty="0"/>
              <a:t>Chlor tvoří tyto kyslíkaté kyseliny a soli:</a:t>
            </a:r>
          </a:p>
          <a:p>
            <a:pPr marL="0" indent="0" algn="just">
              <a:buNone/>
            </a:pPr>
            <a:r>
              <a:rPr lang="cs-CZ" dirty="0"/>
              <a:t>            </a:t>
            </a:r>
            <a:r>
              <a:rPr lang="cs-CZ" i="1" u="sng" dirty="0"/>
              <a:t>název kyseliny          vzorec kyseliny                název soli            kyselinotvorný zbytek        </a:t>
            </a:r>
            <a:endParaRPr lang="cs-CZ" dirty="0"/>
          </a:p>
          <a:p>
            <a:pPr marL="0" indent="0" algn="just">
              <a:buNone/>
            </a:pPr>
            <a:r>
              <a:rPr lang="cs-CZ" dirty="0"/>
              <a:t>             kyselina chlorná              HClO                       chlornan                   ClO‾</a:t>
            </a:r>
          </a:p>
          <a:p>
            <a:pPr marL="0" indent="0" algn="just">
              <a:buNone/>
            </a:pPr>
            <a:r>
              <a:rPr lang="cs-CZ" dirty="0"/>
              <a:t>             kyselina chloritá              HClO</a:t>
            </a:r>
            <a:r>
              <a:rPr lang="cs-CZ" baseline="-25000" dirty="0"/>
              <a:t>2</a:t>
            </a:r>
            <a:r>
              <a:rPr lang="cs-CZ" dirty="0"/>
              <a:t>                     chloritan                   ClO</a:t>
            </a:r>
            <a:r>
              <a:rPr lang="cs-CZ" baseline="-25000" dirty="0"/>
              <a:t>2</a:t>
            </a:r>
            <a:r>
              <a:rPr lang="cs-CZ" dirty="0"/>
              <a:t>‾ </a:t>
            </a:r>
          </a:p>
          <a:p>
            <a:pPr marL="0" indent="0" algn="just">
              <a:buNone/>
            </a:pPr>
            <a:r>
              <a:rPr lang="cs-CZ" dirty="0"/>
              <a:t>             kyselina  chlorečná         HClO</a:t>
            </a:r>
            <a:r>
              <a:rPr lang="cs-CZ" baseline="-25000" dirty="0"/>
              <a:t>3</a:t>
            </a:r>
            <a:r>
              <a:rPr lang="cs-CZ" dirty="0"/>
              <a:t>                     chlorečnan               ClO</a:t>
            </a:r>
            <a:r>
              <a:rPr lang="cs-CZ" baseline="-25000" dirty="0"/>
              <a:t>3</a:t>
            </a:r>
            <a:r>
              <a:rPr lang="cs-CZ" dirty="0"/>
              <a:t>‾</a:t>
            </a:r>
          </a:p>
          <a:p>
            <a:pPr marL="0" indent="0" algn="just">
              <a:buNone/>
            </a:pPr>
            <a:r>
              <a:rPr lang="cs-CZ" dirty="0"/>
              <a:t>             kyselina chloristá            HClO</a:t>
            </a:r>
            <a:r>
              <a:rPr lang="cs-CZ" baseline="-25000" dirty="0"/>
              <a:t>4</a:t>
            </a:r>
            <a:r>
              <a:rPr lang="cs-CZ" dirty="0"/>
              <a:t>                     chloristan                  ClO</a:t>
            </a:r>
            <a:r>
              <a:rPr lang="cs-CZ" baseline="-25000" dirty="0"/>
              <a:t>4</a:t>
            </a:r>
            <a:r>
              <a:rPr lang="cs-CZ" dirty="0"/>
              <a:t>‾</a:t>
            </a:r>
          </a:p>
          <a:p>
            <a:pPr marL="0" indent="0" algn="just">
              <a:buNone/>
            </a:pPr>
            <a:r>
              <a:rPr lang="cs-CZ" dirty="0"/>
              <a:t>S rostoucím oxidačním číslem chloru stoupá stálost a síla kyselin (pK</a:t>
            </a:r>
            <a:r>
              <a:rPr lang="cs-CZ" baseline="-25000" dirty="0"/>
              <a:t>HClO</a:t>
            </a:r>
            <a:r>
              <a:rPr lang="cs-CZ" dirty="0"/>
              <a:t> = 7,47 při 25°C, pK</a:t>
            </a:r>
            <a:r>
              <a:rPr lang="cs-CZ" baseline="-25000" dirty="0"/>
              <a:t>HClO4</a:t>
            </a:r>
            <a:r>
              <a:rPr lang="cs-CZ" dirty="0"/>
              <a:t> ≈ -11) a klesá oxidační schopnost. </a:t>
            </a:r>
          </a:p>
          <a:p>
            <a:endParaRPr lang="cs-CZ" dirty="0"/>
          </a:p>
        </p:txBody>
      </p:sp>
    </p:spTree>
    <p:extLst>
      <p:ext uri="{BB962C8B-B14F-4D97-AF65-F5344CB8AC3E}">
        <p14:creationId xmlns:p14="http://schemas.microsoft.com/office/powerpoint/2010/main" val="128859770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332656"/>
            <a:ext cx="8856984" cy="6437312"/>
          </a:xfrm>
        </p:spPr>
        <p:txBody>
          <a:bodyPr>
            <a:normAutofit fontScale="70000" lnSpcReduction="20000"/>
          </a:bodyPr>
          <a:lstStyle/>
          <a:p>
            <a:pPr marL="0" indent="0" algn="just">
              <a:buNone/>
            </a:pPr>
            <a:r>
              <a:rPr lang="cs-CZ" i="1" dirty="0">
                <a:solidFill>
                  <a:schemeClr val="accent2"/>
                </a:solidFill>
              </a:rPr>
              <a:t>Kyselina chlorná</a:t>
            </a:r>
            <a:r>
              <a:rPr lang="cs-CZ" dirty="0">
                <a:solidFill>
                  <a:schemeClr val="accent2"/>
                </a:solidFill>
              </a:rPr>
              <a:t> </a:t>
            </a:r>
            <a:r>
              <a:rPr lang="cs-CZ" dirty="0"/>
              <a:t>HClO</a:t>
            </a:r>
            <a:r>
              <a:rPr lang="cs-CZ" i="1" dirty="0"/>
              <a:t> </a:t>
            </a:r>
            <a:r>
              <a:rPr lang="cs-CZ" dirty="0"/>
              <a:t>– vzniká zaváděním chloru do vody </a:t>
            </a:r>
          </a:p>
          <a:p>
            <a:pPr marL="0" indent="0" algn="just">
              <a:buNone/>
            </a:pPr>
            <a:r>
              <a:rPr lang="cs-CZ" dirty="0"/>
              <a:t>                                   Cl</a:t>
            </a:r>
            <a:r>
              <a:rPr lang="cs-CZ" baseline="-25000" dirty="0"/>
              <a:t>2</a:t>
            </a:r>
            <a:r>
              <a:rPr lang="cs-CZ" dirty="0"/>
              <a:t>    +    2 H</a:t>
            </a:r>
            <a:r>
              <a:rPr lang="cs-CZ" baseline="-25000" dirty="0"/>
              <a:t>2</a:t>
            </a:r>
            <a:r>
              <a:rPr lang="cs-CZ" dirty="0"/>
              <a:t>O                      HClO    +    H</a:t>
            </a:r>
            <a:r>
              <a:rPr lang="cs-CZ" baseline="-25000" dirty="0"/>
              <a:t>3</a:t>
            </a:r>
            <a:r>
              <a:rPr lang="cs-CZ" dirty="0"/>
              <a:t>O</a:t>
            </a:r>
            <a:r>
              <a:rPr lang="cs-CZ" baseline="30000" dirty="0"/>
              <a:t>+</a:t>
            </a:r>
            <a:r>
              <a:rPr lang="cs-CZ" dirty="0"/>
              <a:t>    +     Cl‾</a:t>
            </a:r>
          </a:p>
          <a:p>
            <a:pPr marL="0" indent="0" algn="just">
              <a:buNone/>
            </a:pPr>
            <a:r>
              <a:rPr lang="cs-CZ" dirty="0"/>
              <a:t>                                                   HClO                         HCl    +     O         </a:t>
            </a:r>
          </a:p>
          <a:p>
            <a:pPr marL="0" indent="0" algn="just">
              <a:buNone/>
            </a:pPr>
            <a:r>
              <a:rPr lang="cs-CZ" dirty="0"/>
              <a:t>Této reakce se využívá při chlorování vody, kde vznikající atomární kyslík má desinfekční účinky.</a:t>
            </a:r>
          </a:p>
          <a:p>
            <a:pPr marL="0" indent="0" algn="just">
              <a:buNone/>
            </a:pPr>
            <a:r>
              <a:rPr lang="cs-CZ" i="1" dirty="0">
                <a:solidFill>
                  <a:schemeClr val="accent2"/>
                </a:solidFill>
              </a:rPr>
              <a:t>Kyselina chloristá </a:t>
            </a:r>
            <a:r>
              <a:rPr lang="cs-CZ" dirty="0"/>
              <a:t>HClO</a:t>
            </a:r>
            <a:r>
              <a:rPr lang="cs-CZ" baseline="-25000" dirty="0"/>
              <a:t>4</a:t>
            </a:r>
            <a:r>
              <a:rPr lang="cs-CZ" dirty="0"/>
              <a:t> – je nejsilnější kyselinou vůbec. Prodává se jako 72%-ní vodný roztok, je bezbarvá, výbušná. Připravuje se působením konc. kyseliny sírové na chloristan draselný. </a:t>
            </a:r>
          </a:p>
          <a:p>
            <a:pPr marL="0" indent="0" algn="just">
              <a:buNone/>
            </a:pPr>
            <a:r>
              <a:rPr lang="cs-CZ" dirty="0"/>
              <a:t>Ze solí kyslíkatých kyselin mají význam hlavně soli alkalických kovů, příp. soli kovů alkalických zemin. </a:t>
            </a:r>
          </a:p>
          <a:p>
            <a:pPr marL="0" indent="0" algn="just">
              <a:buNone/>
            </a:pPr>
            <a:r>
              <a:rPr lang="cs-CZ" i="1" dirty="0"/>
              <a:t> </a:t>
            </a:r>
            <a:r>
              <a:rPr lang="cs-CZ" i="1" dirty="0">
                <a:solidFill>
                  <a:srgbClr val="7030A0"/>
                </a:solidFill>
              </a:rPr>
              <a:t>Chlornany</a:t>
            </a:r>
            <a:r>
              <a:rPr lang="cs-CZ" i="1" dirty="0"/>
              <a:t> </a:t>
            </a:r>
            <a:r>
              <a:rPr lang="cs-CZ" dirty="0"/>
              <a:t>ClO‾- soli kys. chlorné, vznikají zaváděním chloru do roztoků hydroxidů</a:t>
            </a:r>
          </a:p>
          <a:p>
            <a:pPr marL="0" indent="0" algn="just">
              <a:buNone/>
            </a:pPr>
            <a:r>
              <a:rPr lang="cs-CZ" dirty="0"/>
              <a:t>                                    Cl</a:t>
            </a:r>
            <a:r>
              <a:rPr lang="cs-CZ" baseline="-25000" dirty="0"/>
              <a:t>2</a:t>
            </a:r>
            <a:r>
              <a:rPr lang="cs-CZ" dirty="0"/>
              <a:t>    +    2 OH‾                      ClO‾    +    Cl‾    +    H</a:t>
            </a:r>
            <a:r>
              <a:rPr lang="cs-CZ" baseline="-25000" dirty="0"/>
              <a:t>2</a:t>
            </a:r>
            <a:r>
              <a:rPr lang="cs-CZ" dirty="0"/>
              <a:t>O</a:t>
            </a:r>
            <a:r>
              <a:rPr lang="cs-CZ" i="1" dirty="0"/>
              <a:t>    </a:t>
            </a:r>
            <a:endParaRPr lang="cs-CZ" dirty="0"/>
          </a:p>
          <a:p>
            <a:pPr marL="0" indent="0" algn="just">
              <a:buNone/>
            </a:pPr>
            <a:r>
              <a:rPr lang="cs-CZ" dirty="0"/>
              <a:t>V praxi probíhá tato reakce při elektrolýze vodných roztoků halogenidů alkalických kovů. Mezi známější soli patří chlornan sodný</a:t>
            </a:r>
            <a:r>
              <a:rPr lang="cs-CZ" i="1" dirty="0"/>
              <a:t> </a:t>
            </a:r>
            <a:r>
              <a:rPr lang="cs-CZ" dirty="0"/>
              <a:t>NaClO a chlornan vápenatý Ca(ClO)</a:t>
            </a:r>
            <a:r>
              <a:rPr lang="cs-CZ" baseline="-25000" dirty="0"/>
              <a:t>2</a:t>
            </a:r>
            <a:r>
              <a:rPr lang="cs-CZ" dirty="0"/>
              <a:t>, který je složkou chlorového vápna. Obě soli se používají jako desinfekční prostředky a při úpravě vody.</a:t>
            </a:r>
          </a:p>
          <a:p>
            <a:pPr marL="0" indent="0">
              <a:buNone/>
            </a:pPr>
            <a:endParaRPr lang="cs-CZ" dirty="0"/>
          </a:p>
        </p:txBody>
      </p:sp>
      <p:cxnSp>
        <p:nvCxnSpPr>
          <p:cNvPr id="5" name="Přímá spojnice se šipkou 4"/>
          <p:cNvCxnSpPr/>
          <p:nvPr/>
        </p:nvCxnSpPr>
        <p:spPr>
          <a:xfrm>
            <a:off x="4283968" y="764704"/>
            <a:ext cx="100811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283968" y="1124744"/>
            <a:ext cx="100811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4355976" y="4149080"/>
            <a:ext cx="115212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651507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8928992" cy="6542187"/>
          </a:xfrm>
        </p:spPr>
        <p:txBody>
          <a:bodyPr>
            <a:normAutofit fontScale="70000" lnSpcReduction="20000"/>
          </a:bodyPr>
          <a:lstStyle/>
          <a:p>
            <a:pPr marL="0" indent="0" algn="just">
              <a:buNone/>
            </a:pPr>
            <a:r>
              <a:rPr lang="cs-CZ" i="1" dirty="0">
                <a:solidFill>
                  <a:schemeClr val="bg1"/>
                </a:solidFill>
              </a:rPr>
              <a:t>Chlorečnany</a:t>
            </a:r>
            <a:r>
              <a:rPr lang="cs-CZ" dirty="0"/>
              <a:t> ClO</a:t>
            </a:r>
            <a:r>
              <a:rPr lang="cs-CZ" baseline="-25000" dirty="0"/>
              <a:t>3</a:t>
            </a:r>
            <a:r>
              <a:rPr lang="cs-CZ" dirty="0"/>
              <a:t>‾ - vznikají disproporcionací při zahřívání chlornanů.</a:t>
            </a:r>
          </a:p>
          <a:p>
            <a:pPr marL="0" indent="0" algn="just">
              <a:buNone/>
            </a:pPr>
            <a:r>
              <a:rPr lang="cs-CZ" dirty="0"/>
              <a:t>                                  3 ClO‾        °C            ClO</a:t>
            </a:r>
            <a:r>
              <a:rPr lang="cs-CZ" baseline="-25000" dirty="0"/>
              <a:t>3</a:t>
            </a:r>
            <a:r>
              <a:rPr lang="cs-CZ" dirty="0"/>
              <a:t>‾    +    3 Cl‾    </a:t>
            </a:r>
          </a:p>
          <a:p>
            <a:pPr marL="0" indent="0" algn="just">
              <a:buNone/>
            </a:pPr>
            <a:r>
              <a:rPr lang="cs-CZ" dirty="0"/>
              <a:t>nebo zaváděním chloru do horkých roztoků hydroxidů</a:t>
            </a:r>
          </a:p>
          <a:p>
            <a:pPr marL="0" indent="0" algn="just">
              <a:buNone/>
            </a:pPr>
            <a:r>
              <a:rPr lang="cs-CZ" dirty="0"/>
              <a:t>                                 3 Cl</a:t>
            </a:r>
            <a:r>
              <a:rPr lang="cs-CZ" baseline="-25000" dirty="0"/>
              <a:t>2</a:t>
            </a:r>
            <a:r>
              <a:rPr lang="cs-CZ" dirty="0"/>
              <a:t>    +    6 OH‾      °C         ClO</a:t>
            </a:r>
            <a:r>
              <a:rPr lang="cs-CZ" baseline="-25000" dirty="0"/>
              <a:t>3</a:t>
            </a:r>
            <a:r>
              <a:rPr lang="cs-CZ" dirty="0"/>
              <a:t>‾    +    5 Cl‾    +    3 H</a:t>
            </a:r>
            <a:r>
              <a:rPr lang="cs-CZ" baseline="-25000" dirty="0"/>
              <a:t>2</a:t>
            </a:r>
            <a:r>
              <a:rPr lang="cs-CZ" dirty="0"/>
              <a:t>O                                        </a:t>
            </a:r>
          </a:p>
          <a:p>
            <a:pPr marL="0" indent="0" algn="just">
              <a:buNone/>
            </a:pPr>
            <a:r>
              <a:rPr lang="cs-CZ" dirty="0"/>
              <a:t>Dalším zahříváním chloristanů se uvolňuje kyslík a chlorid  </a:t>
            </a:r>
          </a:p>
          <a:p>
            <a:pPr marL="0" indent="0" algn="just">
              <a:buNone/>
            </a:pPr>
            <a:r>
              <a:rPr lang="cs-CZ" dirty="0"/>
              <a:t>                                     ClO</a:t>
            </a:r>
            <a:r>
              <a:rPr lang="cs-CZ" baseline="-25000" dirty="0"/>
              <a:t>4</a:t>
            </a:r>
            <a:r>
              <a:rPr lang="cs-CZ" dirty="0"/>
              <a:t>‾      °C               2 O</a:t>
            </a:r>
            <a:r>
              <a:rPr lang="cs-CZ" baseline="-25000" dirty="0"/>
              <a:t>2</a:t>
            </a:r>
            <a:r>
              <a:rPr lang="cs-CZ" dirty="0"/>
              <a:t>    +      Cl‾    </a:t>
            </a:r>
          </a:p>
          <a:p>
            <a:pPr marL="0" indent="0" algn="just">
              <a:buNone/>
            </a:pPr>
            <a:r>
              <a:rPr lang="cs-CZ" dirty="0"/>
              <a:t>Chlorečnany alkalických kovů se v praxi připravují elektrolýzou horkých roztoků chloridů alkalických kovů  </a:t>
            </a:r>
          </a:p>
          <a:p>
            <a:pPr marL="0" indent="0" algn="just">
              <a:buNone/>
            </a:pPr>
            <a:r>
              <a:rPr lang="cs-CZ" i="1" dirty="0">
                <a:solidFill>
                  <a:schemeClr val="bg1"/>
                </a:solidFill>
              </a:rPr>
              <a:t>Chlorečnan draselný</a:t>
            </a:r>
            <a:r>
              <a:rPr lang="cs-CZ" i="1" dirty="0"/>
              <a:t> KClO</a:t>
            </a:r>
            <a:r>
              <a:rPr lang="cs-CZ" i="1" baseline="-25000" dirty="0"/>
              <a:t>3</a:t>
            </a:r>
            <a:r>
              <a:rPr lang="cs-CZ" dirty="0"/>
              <a:t> je bílá krystalická látka, používá se jako oxidační látka při výrobě zápalek a třaskavin. </a:t>
            </a:r>
          </a:p>
          <a:p>
            <a:pPr marL="0" indent="0" algn="just">
              <a:buNone/>
            </a:pPr>
            <a:r>
              <a:rPr lang="cs-CZ" i="1" dirty="0">
                <a:solidFill>
                  <a:schemeClr val="bg1"/>
                </a:solidFill>
              </a:rPr>
              <a:t>Chloristany</a:t>
            </a:r>
            <a:r>
              <a:rPr lang="cs-CZ" dirty="0">
                <a:solidFill>
                  <a:schemeClr val="bg1"/>
                </a:solidFill>
              </a:rPr>
              <a:t> </a:t>
            </a:r>
            <a:r>
              <a:rPr lang="cs-CZ" dirty="0"/>
              <a:t>ClO</a:t>
            </a:r>
            <a:r>
              <a:rPr lang="cs-CZ" baseline="-25000" dirty="0"/>
              <a:t>4</a:t>
            </a:r>
            <a:r>
              <a:rPr lang="cs-CZ" dirty="0"/>
              <a:t>‾ - jsou soli kyseliny chloristé a dají se získat zahříváním chlorečnanů</a:t>
            </a:r>
          </a:p>
          <a:p>
            <a:pPr marL="0" indent="0" algn="just">
              <a:buNone/>
            </a:pPr>
            <a:r>
              <a:rPr lang="cs-CZ" dirty="0"/>
              <a:t>                                  4 ClO</a:t>
            </a:r>
            <a:r>
              <a:rPr lang="cs-CZ" baseline="-25000" dirty="0"/>
              <a:t>3</a:t>
            </a:r>
            <a:r>
              <a:rPr lang="cs-CZ" dirty="0"/>
              <a:t>‾       °C           3 ClO</a:t>
            </a:r>
            <a:r>
              <a:rPr lang="cs-CZ" baseline="-25000" dirty="0"/>
              <a:t>4</a:t>
            </a:r>
            <a:r>
              <a:rPr lang="cs-CZ" dirty="0"/>
              <a:t>‾     +     Cl‾    </a:t>
            </a:r>
          </a:p>
          <a:p>
            <a:pPr marL="0" indent="0" algn="just">
              <a:buNone/>
            </a:pPr>
            <a:r>
              <a:rPr lang="cs-CZ" dirty="0"/>
              <a:t>Chloristany jsou ve vodě většinou dobře rozpustné, málo rozpustný ke chloristan draselný KClO</a:t>
            </a:r>
            <a:r>
              <a:rPr lang="cs-CZ" baseline="-25000" dirty="0"/>
              <a:t>4</a:t>
            </a:r>
            <a:r>
              <a:rPr lang="cs-CZ" dirty="0"/>
              <a:t>, rubidný, cesný a amonný. Této vlastnosti se využívá v analytické chemii. </a:t>
            </a:r>
          </a:p>
          <a:p>
            <a:pPr marL="0" indent="0" algn="just">
              <a:buNone/>
            </a:pPr>
            <a:r>
              <a:rPr lang="cs-CZ" dirty="0"/>
              <a:t>Z kyslíkatých kyselin bromu a jodu jsou nejvíce známé tyto: bromná HBrO, bromičná HBrO</a:t>
            </a:r>
            <a:r>
              <a:rPr lang="cs-CZ" baseline="-25000" dirty="0"/>
              <a:t>3</a:t>
            </a:r>
            <a:r>
              <a:rPr lang="cs-CZ" dirty="0"/>
              <a:t> a bromistá HBrO</a:t>
            </a:r>
            <a:r>
              <a:rPr lang="cs-CZ" baseline="-25000" dirty="0"/>
              <a:t>4</a:t>
            </a:r>
            <a:r>
              <a:rPr lang="cs-CZ" dirty="0"/>
              <a:t>, jodná HIO, jodičná HIO</a:t>
            </a:r>
            <a:r>
              <a:rPr lang="cs-CZ" baseline="-25000" dirty="0"/>
              <a:t>3</a:t>
            </a:r>
            <a:r>
              <a:rPr lang="cs-CZ" dirty="0"/>
              <a:t>, hydrogenjodistá HIO</a:t>
            </a:r>
            <a:r>
              <a:rPr lang="cs-CZ" baseline="-25000" dirty="0"/>
              <a:t>4</a:t>
            </a:r>
            <a:r>
              <a:rPr lang="cs-CZ" dirty="0"/>
              <a:t> a pentahydrogenjodistá H</a:t>
            </a:r>
            <a:r>
              <a:rPr lang="cs-CZ" baseline="-25000" dirty="0"/>
              <a:t>5</a:t>
            </a:r>
            <a:r>
              <a:rPr lang="cs-CZ" dirty="0"/>
              <a:t>IO</a:t>
            </a:r>
            <a:r>
              <a:rPr lang="cs-CZ" baseline="-25000" dirty="0"/>
              <a:t>6</a:t>
            </a:r>
            <a:r>
              <a:rPr lang="cs-CZ" dirty="0"/>
              <a:t>. Vlastnosti těchto kyselin a jejich solí jsou obdobné jako u analogických sloučenin chloru. </a:t>
            </a:r>
          </a:p>
          <a:p>
            <a:pPr marL="0" indent="0">
              <a:buNone/>
            </a:pPr>
            <a:endParaRPr lang="cs-CZ" dirty="0"/>
          </a:p>
        </p:txBody>
      </p:sp>
      <p:cxnSp>
        <p:nvCxnSpPr>
          <p:cNvPr id="5" name="Přímá spojnice se šipkou 4"/>
          <p:cNvCxnSpPr/>
          <p:nvPr/>
        </p:nvCxnSpPr>
        <p:spPr>
          <a:xfrm>
            <a:off x="3383283" y="692696"/>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283968" y="1340768"/>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383283" y="2060848"/>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3383283" y="4221088"/>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463053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44624"/>
            <a:ext cx="9073008" cy="3528392"/>
          </a:xfrm>
        </p:spPr>
        <p:txBody>
          <a:bodyPr>
            <a:noAutofit/>
          </a:bodyPr>
          <a:lstStyle/>
          <a:p>
            <a:pPr marL="0" indent="0" algn="just">
              <a:buNone/>
            </a:pPr>
            <a:r>
              <a:rPr lang="cs-CZ" sz="2200" dirty="0"/>
              <a:t>Charakteristickým znakem halogenů je schopnost vytvářet sloučeniny mezi sebou. Dají se rozdělit do čtyř skupin o obecném vzorci XY, XY</a:t>
            </a:r>
            <a:r>
              <a:rPr lang="cs-CZ" sz="2200" baseline="-25000" dirty="0"/>
              <a:t>3</a:t>
            </a:r>
            <a:r>
              <a:rPr lang="cs-CZ" sz="2200" dirty="0"/>
              <a:t>, XY</a:t>
            </a:r>
            <a:r>
              <a:rPr lang="cs-CZ" sz="2200" baseline="-25000" dirty="0"/>
              <a:t>5</a:t>
            </a:r>
            <a:r>
              <a:rPr lang="cs-CZ" sz="2200" dirty="0"/>
              <a:t> a XY</a:t>
            </a:r>
            <a:r>
              <a:rPr lang="cs-CZ" sz="2200" baseline="-25000" dirty="0"/>
              <a:t>7</a:t>
            </a:r>
            <a:r>
              <a:rPr lang="cs-CZ" sz="2200" dirty="0"/>
              <a:t>, kde X je halogen s vyšším atomovým číslem než Y, např. fluorid chlorný ClF, chlorid joditý ICl</a:t>
            </a:r>
            <a:r>
              <a:rPr lang="cs-CZ" sz="2200" baseline="-25000" dirty="0"/>
              <a:t>3</a:t>
            </a:r>
            <a:r>
              <a:rPr lang="cs-CZ" sz="2200" dirty="0"/>
              <a:t>, fluorid jodičný IF</a:t>
            </a:r>
            <a:r>
              <a:rPr lang="cs-CZ" sz="2200" baseline="-25000" dirty="0"/>
              <a:t>5</a:t>
            </a:r>
            <a:r>
              <a:rPr lang="cs-CZ" sz="2200" dirty="0"/>
              <a:t> a fluorid jodistý IF</a:t>
            </a:r>
            <a:r>
              <a:rPr lang="cs-CZ" sz="2200" baseline="-25000" dirty="0"/>
              <a:t>7</a:t>
            </a:r>
            <a:r>
              <a:rPr lang="cs-CZ" sz="2200" dirty="0"/>
              <a:t>. Vedle těchto neutrálních interhalogenových sloučenin je známá i velká skupina  polyhalogenidových aniontů, z nichž nejdůležitější a nejznámější je trijodidový aniont I</a:t>
            </a:r>
            <a:r>
              <a:rPr lang="cs-CZ" sz="2200" baseline="-25000" dirty="0"/>
              <a:t>3</a:t>
            </a:r>
            <a:r>
              <a:rPr lang="cs-CZ" sz="2200" dirty="0"/>
              <a:t>‾, který vzniká při rozpuštění jodu v roztoku jodidu draselného.</a:t>
            </a:r>
          </a:p>
          <a:p>
            <a:pPr marL="0" indent="0" algn="just">
              <a:buNone/>
            </a:pPr>
            <a:r>
              <a:rPr lang="cs-CZ" sz="2200" dirty="0"/>
              <a:t>                                             I</a:t>
            </a:r>
            <a:r>
              <a:rPr lang="cs-CZ" sz="2200" baseline="-25000" dirty="0"/>
              <a:t>2</a:t>
            </a:r>
            <a:r>
              <a:rPr lang="cs-CZ" sz="2200" dirty="0"/>
              <a:t>    +    KI                     K</a:t>
            </a:r>
            <a:r>
              <a:rPr lang="cs-CZ" sz="2200" baseline="30000" dirty="0"/>
              <a:t>+</a:t>
            </a:r>
            <a:r>
              <a:rPr lang="cs-CZ" sz="2200" dirty="0"/>
              <a:t>    +      I</a:t>
            </a:r>
            <a:r>
              <a:rPr lang="cs-CZ" sz="2200" baseline="-25000" dirty="0"/>
              <a:t>3</a:t>
            </a:r>
            <a:r>
              <a:rPr lang="cs-CZ" sz="2200" dirty="0"/>
              <a:t>‾</a:t>
            </a:r>
          </a:p>
        </p:txBody>
      </p:sp>
      <p:cxnSp>
        <p:nvCxnSpPr>
          <p:cNvPr id="5" name="Přímá spojnice se šipkou 4"/>
          <p:cNvCxnSpPr/>
          <p:nvPr/>
        </p:nvCxnSpPr>
        <p:spPr>
          <a:xfrm>
            <a:off x="4427984" y="2708920"/>
            <a:ext cx="72008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6" name="Picture 2" descr="C:\Users\marsik\Desktop\halogeny.jpg"/>
          <p:cNvPicPr>
            <a:picLocks noChangeAspect="1" noChangeArrowheads="1"/>
          </p:cNvPicPr>
          <p:nvPr/>
        </p:nvPicPr>
        <p:blipFill>
          <a:blip r:embed="rId2" cstate="screen"/>
          <a:srcRect/>
          <a:stretch>
            <a:fillRect/>
          </a:stretch>
        </p:blipFill>
        <p:spPr bwMode="auto">
          <a:xfrm>
            <a:off x="3995936" y="3140968"/>
            <a:ext cx="4932238" cy="3432293"/>
          </a:xfrm>
          <a:prstGeom prst="rect">
            <a:avLst/>
          </a:prstGeom>
          <a:noFill/>
        </p:spPr>
      </p:pic>
    </p:spTree>
    <p:extLst>
      <p:ext uri="{BB962C8B-B14F-4D97-AF65-F5344CB8AC3E}">
        <p14:creationId xmlns:p14="http://schemas.microsoft.com/office/powerpoint/2010/main" val="283617177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88640"/>
            <a:ext cx="8856984" cy="6120680"/>
          </a:xfrm>
        </p:spPr>
        <p:txBody>
          <a:bodyPr>
            <a:normAutofit fontScale="70000" lnSpcReduction="20000"/>
          </a:bodyPr>
          <a:lstStyle/>
          <a:p>
            <a:pPr marL="0" indent="0" algn="just">
              <a:buNone/>
            </a:pPr>
            <a:r>
              <a:rPr lang="cs-CZ" b="1" dirty="0"/>
              <a:t>Analytické vlastnosti:</a:t>
            </a:r>
            <a:endParaRPr lang="cs-CZ" dirty="0"/>
          </a:p>
          <a:p>
            <a:pPr marL="0" indent="0" algn="just">
              <a:buNone/>
            </a:pPr>
            <a:r>
              <a:rPr lang="cs-CZ" dirty="0"/>
              <a:t>Jednoduchý kvalitativní důkaz halogenidů lze provést reakcí </a:t>
            </a:r>
          </a:p>
          <a:p>
            <a:pPr algn="just"/>
            <a:r>
              <a:rPr lang="cs-CZ" dirty="0"/>
              <a:t>s roztokem dusičnanu stříbrného AgNO</a:t>
            </a:r>
            <a:r>
              <a:rPr lang="cs-CZ" baseline="-25000" dirty="0"/>
              <a:t>3</a:t>
            </a:r>
            <a:endParaRPr lang="cs-CZ" dirty="0"/>
          </a:p>
          <a:p>
            <a:pPr marL="0" indent="0" algn="just">
              <a:buNone/>
            </a:pPr>
            <a:r>
              <a:rPr lang="cs-CZ" dirty="0"/>
              <a:t>    </a:t>
            </a:r>
            <a:r>
              <a:rPr lang="cs-CZ" i="1" dirty="0">
                <a:solidFill>
                  <a:srgbClr val="0070C0"/>
                </a:solidFill>
              </a:rPr>
              <a:t>chloridy</a:t>
            </a:r>
            <a:r>
              <a:rPr lang="cs-CZ" dirty="0"/>
              <a:t> – vzniká bílý chlorid stříbrný AgCl, nerozp. v H</a:t>
            </a:r>
            <a:r>
              <a:rPr lang="cs-CZ" baseline="-25000" dirty="0"/>
              <a:t>2</a:t>
            </a:r>
            <a:r>
              <a:rPr lang="cs-CZ" dirty="0"/>
              <a:t>O, dobře rozp. v amoniaku,</a:t>
            </a:r>
          </a:p>
          <a:p>
            <a:pPr marL="0" indent="0" algn="just">
              <a:buNone/>
            </a:pPr>
            <a:r>
              <a:rPr lang="cs-CZ" dirty="0"/>
              <a:t>    </a:t>
            </a:r>
            <a:r>
              <a:rPr lang="cs-CZ" i="1" dirty="0">
                <a:solidFill>
                  <a:srgbClr val="0070C0"/>
                </a:solidFill>
              </a:rPr>
              <a:t>bromidy</a:t>
            </a:r>
            <a:r>
              <a:rPr lang="cs-CZ" dirty="0"/>
              <a:t> – vzniká nažloutlý bromid stříbrný AgBr, nerozp. v H</a:t>
            </a:r>
            <a:r>
              <a:rPr lang="cs-CZ" baseline="-25000" dirty="0"/>
              <a:t>2</a:t>
            </a:r>
            <a:r>
              <a:rPr lang="cs-CZ" dirty="0"/>
              <a:t>O, méně rozp. v NH</a:t>
            </a:r>
            <a:r>
              <a:rPr lang="cs-CZ" baseline="-25000" dirty="0"/>
              <a:t>3</a:t>
            </a:r>
            <a:r>
              <a:rPr lang="cs-CZ" dirty="0"/>
              <a:t>,</a:t>
            </a:r>
          </a:p>
          <a:p>
            <a:pPr marL="0" indent="0" algn="just">
              <a:buNone/>
            </a:pPr>
            <a:r>
              <a:rPr lang="cs-CZ" dirty="0"/>
              <a:t>    </a:t>
            </a:r>
            <a:r>
              <a:rPr lang="cs-CZ" i="1" dirty="0">
                <a:solidFill>
                  <a:srgbClr val="0070C0"/>
                </a:solidFill>
              </a:rPr>
              <a:t>jodidy</a:t>
            </a:r>
            <a:r>
              <a:rPr lang="cs-CZ" dirty="0"/>
              <a:t> – vzniká žlutá sraženina jodid stříbrný AgI, nerozp. v H</a:t>
            </a:r>
            <a:r>
              <a:rPr lang="cs-CZ" baseline="-25000" dirty="0"/>
              <a:t>2</a:t>
            </a:r>
            <a:r>
              <a:rPr lang="cs-CZ" dirty="0"/>
              <a:t>O ani v NH</a:t>
            </a:r>
            <a:r>
              <a:rPr lang="cs-CZ" baseline="-25000" dirty="0"/>
              <a:t>3</a:t>
            </a:r>
            <a:r>
              <a:rPr lang="cs-CZ" dirty="0"/>
              <a:t>. </a:t>
            </a:r>
          </a:p>
          <a:p>
            <a:pPr algn="just"/>
            <a:r>
              <a:rPr lang="cs-CZ" dirty="0"/>
              <a:t>s roztokem dusičnanu olovnatého Pb(NO</a:t>
            </a:r>
            <a:r>
              <a:rPr lang="cs-CZ" baseline="-25000" dirty="0"/>
              <a:t>3</a:t>
            </a:r>
            <a:r>
              <a:rPr lang="cs-CZ" dirty="0"/>
              <a:t>)</a:t>
            </a:r>
            <a:r>
              <a:rPr lang="cs-CZ" baseline="-25000" dirty="0"/>
              <a:t>2</a:t>
            </a:r>
            <a:endParaRPr lang="cs-CZ" dirty="0"/>
          </a:p>
          <a:p>
            <a:pPr marL="0" indent="0" algn="just">
              <a:buNone/>
            </a:pPr>
            <a:r>
              <a:rPr lang="cs-CZ" dirty="0"/>
              <a:t>    </a:t>
            </a:r>
            <a:r>
              <a:rPr lang="cs-CZ" i="1" dirty="0">
                <a:solidFill>
                  <a:srgbClr val="0070C0"/>
                </a:solidFill>
              </a:rPr>
              <a:t>chloridy</a:t>
            </a:r>
            <a:r>
              <a:rPr lang="cs-CZ" dirty="0"/>
              <a:t> – vzniká bílý chlorid olovnatý PbCl</a:t>
            </a:r>
            <a:r>
              <a:rPr lang="cs-CZ" baseline="-25000" dirty="0"/>
              <a:t>2</a:t>
            </a:r>
            <a:r>
              <a:rPr lang="cs-CZ" dirty="0"/>
              <a:t>, rozpustný v horké vodě,</a:t>
            </a:r>
          </a:p>
          <a:p>
            <a:pPr marL="0" indent="0" algn="just">
              <a:buNone/>
            </a:pPr>
            <a:r>
              <a:rPr lang="cs-CZ" dirty="0"/>
              <a:t>    </a:t>
            </a:r>
            <a:r>
              <a:rPr lang="cs-CZ" i="1" dirty="0">
                <a:solidFill>
                  <a:srgbClr val="0070C0"/>
                </a:solidFill>
              </a:rPr>
              <a:t>jodidy</a:t>
            </a:r>
            <a:r>
              <a:rPr lang="cs-CZ" dirty="0"/>
              <a:t> – vzniká žlutý jodid olovnatý, po zahřátí ve vodě nerozpustný.</a:t>
            </a:r>
          </a:p>
          <a:p>
            <a:pPr algn="just"/>
            <a:r>
              <a:rPr lang="cs-CZ" dirty="0"/>
              <a:t>s chlorovou vodou nebo chloraminem T se bromidy oxidují na brom a jodidy na jod. Roztok se zbarví podle koncentrace vzniklého halogenu od světlé žlutého až po šedočerné zbarvení. Vytřepáním halogenu do chloroformu se brom zbarví hnědočerveně a jod červenofialově.</a:t>
            </a:r>
          </a:p>
          <a:p>
            <a:pPr marL="0" indent="0" algn="just">
              <a:buNone/>
            </a:pPr>
            <a:r>
              <a:rPr lang="cs-CZ" dirty="0"/>
              <a:t>Kvantitativně lze halogenidy stanovit: </a:t>
            </a:r>
          </a:p>
          <a:p>
            <a:pPr lvl="0" algn="just">
              <a:buFont typeface="Wingdings" panose="05000000000000000000" pitchFamily="2" charset="2"/>
              <a:buChar char="ü"/>
            </a:pPr>
            <a:r>
              <a:rPr lang="cs-CZ" dirty="0"/>
              <a:t>gravimetricky jako halogenidy stříbrné, </a:t>
            </a:r>
          </a:p>
          <a:p>
            <a:pPr lvl="0" algn="just">
              <a:buFont typeface="Wingdings" panose="05000000000000000000" pitchFamily="2" charset="2"/>
              <a:buChar char="ü"/>
            </a:pPr>
            <a:r>
              <a:rPr lang="cs-CZ" dirty="0"/>
              <a:t>potenciometrickou titrací - je možné stanovit halogenidy vedle sebe.</a:t>
            </a:r>
          </a:p>
          <a:p>
            <a:endParaRPr lang="cs-CZ" dirty="0"/>
          </a:p>
        </p:txBody>
      </p:sp>
    </p:spTree>
    <p:extLst>
      <p:ext uri="{BB962C8B-B14F-4D97-AF65-F5344CB8AC3E}">
        <p14:creationId xmlns:p14="http://schemas.microsoft.com/office/powerpoint/2010/main" val="389925400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922114"/>
          </a:xfrm>
        </p:spPr>
        <p:txBody>
          <a:bodyPr/>
          <a:lstStyle/>
          <a:p>
            <a:r>
              <a:rPr lang="cs-CZ" b="1" dirty="0">
                <a:solidFill>
                  <a:schemeClr val="accent4">
                    <a:lumMod val="75000"/>
                  </a:schemeClr>
                </a:solidFill>
              </a:rPr>
              <a:t>Polymerní materiály</a:t>
            </a:r>
          </a:p>
        </p:txBody>
      </p:sp>
      <p:sp>
        <p:nvSpPr>
          <p:cNvPr id="3" name="Zástupný symbol pro obsah 2"/>
          <p:cNvSpPr>
            <a:spLocks noGrp="1"/>
          </p:cNvSpPr>
          <p:nvPr>
            <p:ph idx="1"/>
          </p:nvPr>
        </p:nvSpPr>
        <p:spPr>
          <a:xfrm>
            <a:off x="107504" y="1340768"/>
            <a:ext cx="8928992" cy="4824536"/>
          </a:xfrm>
        </p:spPr>
        <p:txBody>
          <a:bodyPr>
            <a:normAutofit fontScale="70000" lnSpcReduction="20000"/>
          </a:bodyPr>
          <a:lstStyle/>
          <a:p>
            <a:pPr marL="0" indent="0" algn="just">
              <a:buNone/>
            </a:pPr>
            <a:r>
              <a:rPr lang="cs-CZ" b="1" dirty="0"/>
              <a:t>Dělení polymerů </a:t>
            </a:r>
            <a:endParaRPr lang="cs-CZ" dirty="0"/>
          </a:p>
          <a:p>
            <a:pPr marL="0" indent="0" algn="just">
              <a:buNone/>
            </a:pPr>
            <a:r>
              <a:rPr lang="cs-CZ" dirty="0"/>
              <a:t>Polymery jsou makromolekulární látky. </a:t>
            </a:r>
          </a:p>
          <a:p>
            <a:pPr marL="0" indent="0" algn="just">
              <a:buNone/>
            </a:pPr>
            <a:r>
              <a:rPr lang="cs-CZ" dirty="0"/>
              <a:t>Existují polymery přírodní a polymery syntetické. </a:t>
            </a:r>
          </a:p>
          <a:p>
            <a:pPr marL="0" indent="0" algn="ctr">
              <a:buNone/>
            </a:pPr>
            <a:r>
              <a:rPr lang="cs-CZ" b="1" dirty="0"/>
              <a:t>←―――――――― POLYMERY ――――――――→ </a:t>
            </a:r>
            <a:endParaRPr lang="cs-CZ" dirty="0"/>
          </a:p>
          <a:p>
            <a:pPr marL="0" indent="0" algn="ctr">
              <a:buNone/>
            </a:pPr>
            <a:r>
              <a:rPr lang="cs-CZ" b="1" dirty="0"/>
              <a:t>Kaučuky                      Termoplasty                  Reaktoplasty </a:t>
            </a:r>
            <a:endParaRPr lang="cs-CZ" dirty="0"/>
          </a:p>
          <a:p>
            <a:pPr marL="0" indent="0" algn="ctr">
              <a:buNone/>
            </a:pPr>
            <a:r>
              <a:rPr lang="cs-CZ" b="1" dirty="0"/>
              <a:t>←</a:t>
            </a:r>
            <a:r>
              <a:rPr lang="cs-CZ" b="1" i="1" dirty="0"/>
              <a:t>ELASTOMERY</a:t>
            </a:r>
            <a:r>
              <a:rPr lang="cs-CZ" b="1" dirty="0"/>
              <a:t>→←―――――</a:t>
            </a:r>
            <a:r>
              <a:rPr lang="cs-CZ" b="1" i="1" dirty="0"/>
              <a:t>PLASTY </a:t>
            </a:r>
            <a:r>
              <a:rPr lang="cs-CZ" b="1" dirty="0"/>
              <a:t>―――――→ </a:t>
            </a:r>
            <a:endParaRPr lang="cs-CZ" dirty="0"/>
          </a:p>
          <a:p>
            <a:pPr marL="0" indent="0" algn="just">
              <a:buNone/>
            </a:pPr>
            <a:r>
              <a:rPr lang="cs-CZ" b="1" dirty="0"/>
              <a:t>Elastomer </a:t>
            </a:r>
            <a:r>
              <a:rPr lang="cs-CZ" dirty="0"/>
              <a:t>je vysoce elastický polymer, který lze za běžných podmínek malou silou značně deformovat bez porušení. Tato deformace je převážně vratná. Dominantní skupinou eleastomerů jsou kaučuky, z nichž se vyrábí pryže. </a:t>
            </a:r>
          </a:p>
          <a:p>
            <a:pPr marL="0" indent="0" algn="just">
              <a:buNone/>
            </a:pPr>
            <a:r>
              <a:rPr lang="cs-CZ" b="1" dirty="0"/>
              <a:t>Plasty </a:t>
            </a:r>
            <a:r>
              <a:rPr lang="cs-CZ" dirty="0"/>
              <a:t>jsou polymery za běžných podmínek většinou tvrdé, často i křehké. Při zvýšené teplotě se stávají plastickými a tvarovatelnými. Pokud je změna z plastického do tuhého stavu opakovatelně vratná, mluvíme o </a:t>
            </a:r>
            <a:r>
              <a:rPr lang="cs-CZ" b="1" dirty="0"/>
              <a:t>termoplastech</a:t>
            </a:r>
            <a:r>
              <a:rPr lang="cs-CZ" i="1" dirty="0"/>
              <a:t>. </a:t>
            </a:r>
          </a:p>
          <a:p>
            <a:pPr marL="0" indent="0" algn="just">
              <a:buNone/>
            </a:pPr>
            <a:r>
              <a:rPr lang="cs-CZ" dirty="0"/>
              <a:t>Pokud jde o změnu nevratnou (neopakovatelnou, trvalou), protože výsledkem je chemická reakce mezi molekulami většinou za zvýšené teploty, mluvíme o </a:t>
            </a:r>
            <a:r>
              <a:rPr lang="cs-CZ" b="1" dirty="0"/>
              <a:t>reaktoplastech (termosety, pryskyřice). </a:t>
            </a:r>
            <a:endParaRPr lang="cs-CZ" dirty="0"/>
          </a:p>
        </p:txBody>
      </p:sp>
    </p:spTree>
    <p:extLst>
      <p:ext uri="{BB962C8B-B14F-4D97-AF65-F5344CB8AC3E}">
        <p14:creationId xmlns:p14="http://schemas.microsoft.com/office/powerpoint/2010/main" val="190641951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16632"/>
            <a:ext cx="8784976" cy="6741368"/>
          </a:xfrm>
        </p:spPr>
        <p:txBody>
          <a:bodyPr>
            <a:normAutofit fontScale="70000" lnSpcReduction="20000"/>
          </a:bodyPr>
          <a:lstStyle/>
          <a:p>
            <a:pPr marL="0" indent="0" algn="just">
              <a:buNone/>
            </a:pPr>
            <a:r>
              <a:rPr lang="cs-CZ" dirty="0"/>
              <a:t>Zkratky a názvy vybraných polymerů:	</a:t>
            </a:r>
          </a:p>
          <a:p>
            <a:pPr marL="0" indent="0" algn="just">
              <a:buNone/>
            </a:pPr>
            <a:r>
              <a:rPr lang="cs-CZ" dirty="0"/>
              <a:t>ABS 	Terpolymer akrylonitrilu, butadienu a styrenu 	</a:t>
            </a:r>
          </a:p>
          <a:p>
            <a:pPr marL="0" indent="0" algn="just">
              <a:buNone/>
            </a:pPr>
            <a:r>
              <a:rPr lang="cs-CZ" dirty="0"/>
              <a:t>BR 	Butadienový kaučuk 	</a:t>
            </a:r>
          </a:p>
          <a:p>
            <a:pPr marL="0" indent="0" algn="just">
              <a:buNone/>
            </a:pPr>
            <a:r>
              <a:rPr lang="cs-CZ" dirty="0"/>
              <a:t>CA 	Acetát celulózy 	</a:t>
            </a:r>
          </a:p>
          <a:p>
            <a:pPr marL="0" indent="0" algn="just">
              <a:buNone/>
            </a:pPr>
            <a:r>
              <a:rPr lang="cs-CZ" dirty="0"/>
              <a:t>CN 	Nitrát celulózy 	</a:t>
            </a:r>
          </a:p>
          <a:p>
            <a:pPr marL="0" indent="0" algn="just">
              <a:buNone/>
            </a:pPr>
            <a:r>
              <a:rPr lang="cs-CZ" dirty="0"/>
              <a:t>CR 	Chloroprenový kaučuk 	</a:t>
            </a:r>
          </a:p>
          <a:p>
            <a:pPr marL="0" indent="0" algn="just">
              <a:buNone/>
            </a:pPr>
            <a:r>
              <a:rPr lang="cs-CZ" dirty="0"/>
              <a:t>EC 	Ethylcelulóza 	</a:t>
            </a:r>
          </a:p>
          <a:p>
            <a:pPr marL="0" indent="0" algn="just">
              <a:buNone/>
            </a:pPr>
            <a:r>
              <a:rPr lang="cs-CZ" dirty="0"/>
              <a:t>EP 	Epoxidové termosety (pryskyřice) 	</a:t>
            </a:r>
          </a:p>
          <a:p>
            <a:pPr marL="0" indent="0" algn="just">
              <a:buNone/>
            </a:pPr>
            <a:r>
              <a:rPr lang="cs-CZ" dirty="0"/>
              <a:t>EPM 	Kopolymer ethylenu s propylenem (ethylenpropylenový kaučuk) 	</a:t>
            </a:r>
          </a:p>
          <a:p>
            <a:pPr marL="0" indent="0" algn="just">
              <a:buNone/>
            </a:pPr>
            <a:r>
              <a:rPr lang="cs-CZ" dirty="0"/>
              <a:t>IIR 	Izobutylenizoprenový kaučuk (butylkaučuk) 	</a:t>
            </a:r>
          </a:p>
          <a:p>
            <a:pPr marL="0" indent="0" algn="just">
              <a:buNone/>
            </a:pPr>
            <a:r>
              <a:rPr lang="cs-CZ" dirty="0"/>
              <a:t>IM 	Polyizobutylen 	</a:t>
            </a:r>
          </a:p>
          <a:p>
            <a:pPr marL="0" indent="0" algn="just">
              <a:buNone/>
            </a:pPr>
            <a:r>
              <a:rPr lang="cs-CZ" dirty="0"/>
              <a:t>IR 	Syntetický izoprenový kaučuk 	</a:t>
            </a:r>
          </a:p>
          <a:p>
            <a:pPr marL="0" indent="0" algn="just">
              <a:buNone/>
            </a:pPr>
            <a:r>
              <a:rPr lang="cs-CZ" dirty="0"/>
              <a:t>NBR 	Butadienakrylonitrilový kaučuk (nitrilový kaučuk, nitrilkaučuk) 	</a:t>
            </a:r>
          </a:p>
          <a:p>
            <a:pPr marL="0" indent="0" algn="just">
              <a:buNone/>
            </a:pPr>
            <a:r>
              <a:rPr lang="cs-CZ" dirty="0"/>
              <a:t>NR 	Přírodní izoprenový kaučuk (přírodní kaučuk) 	</a:t>
            </a:r>
          </a:p>
          <a:p>
            <a:pPr marL="0" indent="0" algn="just">
              <a:buNone/>
            </a:pPr>
            <a:r>
              <a:rPr lang="cs-CZ" dirty="0"/>
              <a:t>PA 	Polyamidy 	</a:t>
            </a:r>
          </a:p>
          <a:p>
            <a:pPr marL="0" indent="0" algn="just">
              <a:buNone/>
            </a:pPr>
            <a:r>
              <a:rPr lang="cs-CZ" dirty="0"/>
              <a:t>PAN 	Polyakrylonitril 	</a:t>
            </a:r>
          </a:p>
          <a:p>
            <a:pPr marL="0" indent="0" algn="just">
              <a:buNone/>
            </a:pPr>
            <a:r>
              <a:rPr lang="cs-CZ" dirty="0"/>
              <a:t>PC 	Polykarbonáty 	</a:t>
            </a:r>
          </a:p>
          <a:p>
            <a:pPr marL="0" indent="0" algn="just">
              <a:buNone/>
            </a:pPr>
            <a:r>
              <a:rPr lang="cs-CZ" dirty="0"/>
              <a:t>PE 	Polyethylen 	</a:t>
            </a:r>
          </a:p>
          <a:p>
            <a:pPr marL="0" indent="0" algn="just">
              <a:buNone/>
            </a:pPr>
            <a:r>
              <a:rPr lang="cs-CZ" dirty="0"/>
              <a:t>PET 	Polyethylentereftalát 	</a:t>
            </a:r>
          </a:p>
          <a:p>
            <a:pPr marL="0" indent="0" algn="just">
              <a:buNone/>
            </a:pPr>
            <a:r>
              <a:rPr lang="cs-CZ" dirty="0"/>
              <a:t>PF 	Fenolformaldehydové pryskyřice 	</a:t>
            </a:r>
          </a:p>
          <a:p>
            <a:endParaRPr lang="cs-CZ" dirty="0"/>
          </a:p>
        </p:txBody>
      </p:sp>
    </p:spTree>
    <p:extLst>
      <p:ext uri="{BB962C8B-B14F-4D97-AF65-F5344CB8AC3E}">
        <p14:creationId xmlns:p14="http://schemas.microsoft.com/office/powerpoint/2010/main" val="414764359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116632"/>
            <a:ext cx="9073008" cy="5904655"/>
          </a:xfrm>
        </p:spPr>
        <p:txBody>
          <a:bodyPr>
            <a:normAutofit fontScale="70000" lnSpcReduction="20000"/>
          </a:bodyPr>
          <a:lstStyle/>
          <a:p>
            <a:pPr marL="0" indent="0" algn="just">
              <a:buNone/>
            </a:pPr>
            <a:r>
              <a:rPr lang="cs-CZ" dirty="0"/>
              <a:t>PIB 		Polyizobutylen 	</a:t>
            </a:r>
          </a:p>
          <a:p>
            <a:pPr marL="0" indent="0" algn="just">
              <a:buNone/>
            </a:pPr>
            <a:r>
              <a:rPr lang="cs-CZ" dirty="0"/>
              <a:t>PMMA 		Polymethylmethakrylát 	</a:t>
            </a:r>
          </a:p>
          <a:p>
            <a:pPr marL="0" indent="0" algn="just">
              <a:buNone/>
            </a:pPr>
            <a:r>
              <a:rPr lang="cs-CZ" dirty="0"/>
              <a:t>POM 		Polyoxymethylen (polyformaldehyd) 	</a:t>
            </a:r>
          </a:p>
          <a:p>
            <a:pPr marL="0" indent="0" algn="just">
              <a:buNone/>
            </a:pPr>
            <a:r>
              <a:rPr lang="cs-CZ" dirty="0"/>
              <a:t>PP 		Polypropylen 	</a:t>
            </a:r>
          </a:p>
          <a:p>
            <a:pPr marL="0" indent="0" algn="just">
              <a:buNone/>
            </a:pPr>
            <a:r>
              <a:rPr lang="cs-CZ" dirty="0"/>
              <a:t>PPO 		Polyfenylenoxid 	</a:t>
            </a:r>
          </a:p>
          <a:p>
            <a:pPr marL="0" indent="0" algn="just">
              <a:buNone/>
            </a:pPr>
            <a:r>
              <a:rPr lang="cs-CZ" dirty="0"/>
              <a:t>PS 		Polystyren 	</a:t>
            </a:r>
          </a:p>
          <a:p>
            <a:pPr marL="0" indent="0" algn="just">
              <a:buNone/>
            </a:pPr>
            <a:r>
              <a:rPr lang="cs-CZ" dirty="0"/>
              <a:t>PTFE 		Polytetrafluorethylen 	</a:t>
            </a:r>
          </a:p>
          <a:p>
            <a:pPr marL="0" indent="0" algn="just">
              <a:buNone/>
            </a:pPr>
            <a:r>
              <a:rPr lang="cs-CZ" dirty="0"/>
              <a:t>PUR 		Polyurethan 	</a:t>
            </a:r>
          </a:p>
          <a:p>
            <a:pPr marL="0" indent="0" algn="just">
              <a:buNone/>
            </a:pPr>
            <a:r>
              <a:rPr lang="cs-CZ" dirty="0"/>
              <a:t>PVAC 		Polyvinylacetát 	</a:t>
            </a:r>
          </a:p>
          <a:p>
            <a:pPr marL="0" indent="0" algn="just">
              <a:buNone/>
            </a:pPr>
            <a:r>
              <a:rPr lang="cs-CZ" dirty="0"/>
              <a:t>PVAL 		Polyvinylalkohol 	</a:t>
            </a:r>
          </a:p>
          <a:p>
            <a:pPr marL="0" indent="0" algn="just">
              <a:buNone/>
            </a:pPr>
            <a:r>
              <a:rPr lang="cs-CZ" dirty="0"/>
              <a:t>PVC 		Polyvinylchlorid 	</a:t>
            </a:r>
          </a:p>
          <a:p>
            <a:pPr marL="0" indent="0" algn="just">
              <a:buNone/>
            </a:pPr>
            <a:r>
              <a:rPr lang="cs-CZ" dirty="0"/>
              <a:t>PVDC 		Polyvinylidenchlorid 	</a:t>
            </a:r>
          </a:p>
          <a:p>
            <a:pPr marL="0" indent="0" algn="just">
              <a:buNone/>
            </a:pPr>
            <a:r>
              <a:rPr lang="cs-CZ" dirty="0"/>
              <a:t>PVDF 		Polyvinylidenfluorid 	</a:t>
            </a:r>
          </a:p>
          <a:p>
            <a:pPr marL="0" indent="0" algn="just">
              <a:buNone/>
            </a:pPr>
            <a:r>
              <a:rPr lang="cs-CZ" dirty="0"/>
              <a:t>PVF 		Polyvinylfluorid 	</a:t>
            </a:r>
          </a:p>
          <a:p>
            <a:pPr marL="0" indent="0" algn="just">
              <a:buNone/>
            </a:pPr>
            <a:r>
              <a:rPr lang="cs-CZ" dirty="0"/>
              <a:t>SBR 		Butadienstyrenový kaučuk </a:t>
            </a:r>
          </a:p>
          <a:p>
            <a:pPr marL="0" indent="0" algn="just">
              <a:buNone/>
            </a:pPr>
            <a:endParaRPr lang="cs-CZ" b="1" cap="small" dirty="0"/>
          </a:p>
          <a:p>
            <a:pPr marL="0" indent="0" algn="just">
              <a:buNone/>
            </a:pPr>
            <a:r>
              <a:rPr lang="cs-CZ" dirty="0"/>
              <a:t>	</a:t>
            </a:r>
          </a:p>
          <a:p>
            <a:pPr marL="0" indent="0">
              <a:buNone/>
            </a:pPr>
            <a:endParaRPr lang="cs-CZ" dirty="0"/>
          </a:p>
        </p:txBody>
      </p:sp>
    </p:spTree>
    <p:extLst>
      <p:ext uri="{BB962C8B-B14F-4D97-AF65-F5344CB8AC3E}">
        <p14:creationId xmlns:p14="http://schemas.microsoft.com/office/powerpoint/2010/main" val="202458955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88640"/>
            <a:ext cx="9001000" cy="6581328"/>
          </a:xfrm>
        </p:spPr>
        <p:txBody>
          <a:bodyPr>
            <a:normAutofit fontScale="70000" lnSpcReduction="20000"/>
          </a:bodyPr>
          <a:lstStyle/>
          <a:p>
            <a:pPr marL="0" indent="0" algn="ctr">
              <a:buNone/>
            </a:pPr>
            <a:r>
              <a:rPr lang="cs-CZ" sz="3400" b="1" cap="small" dirty="0">
                <a:solidFill>
                  <a:schemeClr val="accent6">
                    <a:lumMod val="75000"/>
                  </a:schemeClr>
                </a:solidFill>
              </a:rPr>
              <a:t>Technologie polymerů</a:t>
            </a:r>
          </a:p>
          <a:p>
            <a:pPr marL="0" lvl="0" indent="0" algn="just">
              <a:buNone/>
            </a:pPr>
            <a:r>
              <a:rPr lang="cs-CZ" b="1" dirty="0"/>
              <a:t>Chemická výroba monomerů</a:t>
            </a:r>
            <a:r>
              <a:rPr lang="cs-CZ" dirty="0"/>
              <a:t> a </a:t>
            </a:r>
            <a:r>
              <a:rPr lang="cs-CZ" b="1" dirty="0"/>
              <a:t>reakčních přípravků</a:t>
            </a:r>
            <a:r>
              <a:rPr lang="cs-CZ" dirty="0"/>
              <a:t>; zde ji uvádíme většinou u základních organických nebo petrochemických technologií.</a:t>
            </a:r>
          </a:p>
          <a:p>
            <a:pPr marL="0" lvl="0" indent="0" algn="just">
              <a:buNone/>
            </a:pPr>
            <a:r>
              <a:rPr lang="cs-CZ" b="1" dirty="0"/>
              <a:t>Polymerace </a:t>
            </a:r>
            <a:r>
              <a:rPr lang="cs-CZ" dirty="0"/>
              <a:t>řetězením monomerních</a:t>
            </a:r>
            <a:r>
              <a:rPr lang="cs-CZ" b="1" dirty="0"/>
              <a:t> </a:t>
            </a:r>
            <a:r>
              <a:rPr lang="cs-CZ" dirty="0"/>
              <a:t>skupin; jde obvykle o získání dále tvarovatelného materiálu nebo jeho významné složky, která se distribuuje např. jako zrnitý materiál. Má nejčastěji formu granulátu, vzniklého nasekáním struny, vytvořené ztuhnutím taveniny polymeru, vystupujícího z reaktoru. U polymerů připravených v suspenzi nebo v emulzi to bývá prášek tvořený velmi malými ztuhlými kulovitými kapičkami. </a:t>
            </a:r>
          </a:p>
          <a:p>
            <a:pPr marL="0" lvl="0" indent="0" algn="just">
              <a:buNone/>
            </a:pPr>
            <a:r>
              <a:rPr lang="cs-CZ" b="1" dirty="0"/>
              <a:t>Zpracováním polymerů</a:t>
            </a:r>
            <a:r>
              <a:rPr lang="cs-CZ" dirty="0"/>
              <a:t> se zabývá průmysl, ve kterém už jde o dotvoření směsi a jednoduché chemické reakce avšak těžiště je převážně ve fyzikálních mechanických a tepelných operacích, do nichž vstupuje granulát (např. polyethylen) nebo bloky (např kaučuk). Hlavním smyslem je jen konečné tvarování polymerních výrobků.</a:t>
            </a:r>
          </a:p>
          <a:p>
            <a:pPr marL="0" lvl="0" indent="0" algn="just">
              <a:buNone/>
            </a:pPr>
            <a:r>
              <a:rPr lang="cs-CZ" b="1" dirty="0"/>
              <a:t>Reaktivní zpracování</a:t>
            </a:r>
            <a:r>
              <a:rPr lang="cs-CZ" dirty="0"/>
              <a:t> polymerů spojuje vlastně do jisté míry kroky 2 a 3, protože vytváří konečný polymer z monomeru nebo živého předpolymeru až v požadovaném tvaru. Klasické termosety - pryskyřice (fenolformaldehydové – „bakelit“) se vytvrzovaly zahřátím, pryžové výrobky (pneumatiky) se z elastoplastického stavu  dostanou do definitivní formy vulkanizací – zesíťováním lineárních a rozvětvených řetězců. V poslední době jsou ve stavebnictví mimořádně oblíbené polyuretanové izolační pěny, které při reakci uvolňují plyny, čímž se rozepínají a vyplňují i méně přístupné prostory. Zpěněním se také vyrábějí automobilní sedačky a nábytkové čalounění. </a:t>
            </a:r>
          </a:p>
          <a:p>
            <a:pPr marL="0" lvl="0" indent="0" algn="just">
              <a:buNone/>
            </a:pPr>
            <a:endParaRPr lang="cs-CZ" dirty="0"/>
          </a:p>
          <a:p>
            <a:endParaRPr lang="cs-CZ" dirty="0"/>
          </a:p>
        </p:txBody>
      </p:sp>
    </p:spTree>
    <p:extLst>
      <p:ext uri="{BB962C8B-B14F-4D97-AF65-F5344CB8AC3E}">
        <p14:creationId xmlns:p14="http://schemas.microsoft.com/office/powerpoint/2010/main" val="87918158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44624"/>
            <a:ext cx="9144000" cy="6768752"/>
          </a:xfrm>
        </p:spPr>
        <p:txBody>
          <a:bodyPr>
            <a:normAutofit fontScale="70000" lnSpcReduction="20000"/>
          </a:bodyPr>
          <a:lstStyle/>
          <a:p>
            <a:pPr marL="0" indent="0" algn="just">
              <a:buNone/>
            </a:pPr>
            <a:r>
              <a:rPr lang="cs-CZ" b="1" cap="small" dirty="0"/>
              <a:t>Polymerace </a:t>
            </a:r>
          </a:p>
          <a:p>
            <a:pPr marL="0" indent="0" algn="just">
              <a:buNone/>
            </a:pPr>
            <a:r>
              <a:rPr lang="cs-CZ" dirty="0"/>
              <a:t>Rozeznávají se různé chemické postupy vzniku polymerů:</a:t>
            </a:r>
          </a:p>
          <a:p>
            <a:pPr marL="0" indent="0" algn="just">
              <a:buNone/>
            </a:pPr>
            <a:r>
              <a:rPr lang="cs-CZ" cap="small" dirty="0">
                <a:solidFill>
                  <a:schemeClr val="tx2"/>
                </a:solidFill>
              </a:rPr>
              <a:t>Polymerace</a:t>
            </a:r>
            <a:r>
              <a:rPr lang="cs-CZ" dirty="0"/>
              <a:t> (v přísnějším smyslu slova) je reakce, při níž se na sebe pouze navazují monomerní jednotky. Chemický základ řady se při takové polymeraci nemění, pouze se přemísťují vazby. Typickým příkladem je polymerace ethylen → polyethylen.</a:t>
            </a:r>
          </a:p>
          <a:p>
            <a:pPr marL="0" indent="0" algn="just">
              <a:buNone/>
            </a:pPr>
            <a:r>
              <a:rPr lang="cs-CZ" dirty="0"/>
              <a:t>Podle charakteru růstového místa lze</a:t>
            </a:r>
          </a:p>
          <a:p>
            <a:pPr marL="0" indent="0" algn="just">
              <a:buNone/>
            </a:pPr>
            <a:r>
              <a:rPr lang="cs-CZ" dirty="0"/>
              <a:t>základní polymerační rekce rozdělit na: </a:t>
            </a:r>
          </a:p>
          <a:p>
            <a:pPr algn="just"/>
            <a:r>
              <a:rPr lang="cs-CZ" dirty="0"/>
              <a:t>Radikálová polymerace</a:t>
            </a:r>
          </a:p>
          <a:p>
            <a:pPr algn="just"/>
            <a:r>
              <a:rPr lang="cs-CZ" dirty="0"/>
              <a:t>Ionová polymerace </a:t>
            </a:r>
          </a:p>
          <a:p>
            <a:pPr marL="0" indent="0" algn="just">
              <a:buNone/>
            </a:pPr>
            <a:r>
              <a:rPr lang="cs-CZ" dirty="0"/>
              <a:t>	- </a:t>
            </a:r>
            <a:r>
              <a:rPr lang="cs-CZ" i="1" dirty="0"/>
              <a:t>Kationová polymerace</a:t>
            </a:r>
          </a:p>
          <a:p>
            <a:pPr marL="0" indent="0" algn="just">
              <a:buNone/>
            </a:pPr>
            <a:r>
              <a:rPr lang="cs-CZ" i="1" dirty="0"/>
              <a:t>	- Anionová polymerace </a:t>
            </a:r>
            <a:endParaRPr lang="cs-CZ" dirty="0"/>
          </a:p>
          <a:p>
            <a:pPr marL="0" indent="0" algn="just">
              <a:buNone/>
            </a:pPr>
            <a:r>
              <a:rPr lang="cs-CZ" dirty="0"/>
              <a:t>	- </a:t>
            </a:r>
            <a:r>
              <a:rPr lang="cs-CZ" i="1" dirty="0"/>
              <a:t>Kopolymerace</a:t>
            </a:r>
            <a:r>
              <a:rPr lang="cs-CZ" b="1" i="1" dirty="0"/>
              <a:t> </a:t>
            </a:r>
            <a:endParaRPr lang="cs-CZ" dirty="0"/>
          </a:p>
          <a:p>
            <a:r>
              <a:rPr lang="cs-CZ" dirty="0"/>
              <a:t>produkty polykondenzačních reakcí jsou polyamidy nebo polyestery  </a:t>
            </a:r>
          </a:p>
          <a:p>
            <a:pPr marL="0" indent="0" algn="just">
              <a:buNone/>
            </a:pPr>
            <a:r>
              <a:rPr lang="cs-CZ" dirty="0"/>
              <a:t/>
            </a:r>
            <a:br>
              <a:rPr lang="cs-CZ" dirty="0"/>
            </a:br>
            <a:r>
              <a:rPr lang="cs-CZ" i="1" dirty="0"/>
              <a:t>	</a:t>
            </a:r>
            <a:r>
              <a:rPr lang="cs-CZ" dirty="0"/>
              <a:t> </a:t>
            </a:r>
          </a:p>
          <a:p>
            <a:pPr marL="0" indent="0" algn="just">
              <a:buNone/>
            </a:pPr>
            <a:endParaRPr lang="cs-CZ" cap="small" dirty="0"/>
          </a:p>
          <a:p>
            <a:pPr marL="0" indent="0" algn="just">
              <a:buNone/>
            </a:pPr>
            <a:r>
              <a:rPr lang="cs-CZ" b="1" dirty="0"/>
              <a:t> </a:t>
            </a:r>
            <a:endParaRPr lang="cs-CZ" dirty="0"/>
          </a:p>
          <a:p>
            <a:pPr marL="0" indent="0" algn="just">
              <a:buNone/>
            </a:pPr>
            <a:r>
              <a:rPr lang="cs-CZ" dirty="0"/>
              <a:t/>
            </a:r>
            <a:br>
              <a:rPr lang="cs-CZ" dirty="0"/>
            </a:br>
            <a:r>
              <a:rPr lang="cs-CZ" dirty="0"/>
              <a:t>	</a:t>
            </a:r>
          </a:p>
        </p:txBody>
      </p:sp>
      <p:pic>
        <p:nvPicPr>
          <p:cNvPr id="1027" name="Picture 3" descr="C:\Users\francisko2\Pictures\img549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4653136"/>
            <a:ext cx="3744416"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757245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16632"/>
            <a:ext cx="8856984" cy="6624736"/>
          </a:xfrm>
        </p:spPr>
        <p:txBody>
          <a:bodyPr>
            <a:normAutofit/>
          </a:bodyPr>
          <a:lstStyle/>
          <a:p>
            <a:pPr marL="0" indent="0" algn="just">
              <a:buNone/>
            </a:pPr>
            <a:r>
              <a:rPr lang="cs-CZ" sz="2400" cap="small" dirty="0">
                <a:solidFill>
                  <a:schemeClr val="tx2"/>
                </a:solidFill>
              </a:rPr>
              <a:t>Polykondenzace</a:t>
            </a:r>
            <a:r>
              <a:rPr lang="cs-CZ" sz="2400" b="1" dirty="0">
                <a:solidFill>
                  <a:schemeClr val="tx2"/>
                </a:solidFill>
              </a:rPr>
              <a:t> </a:t>
            </a:r>
            <a:r>
              <a:rPr lang="cs-CZ" sz="2400" dirty="0"/>
              <a:t>reakce, při níž reagují dva stejné nebo různé monomery, které obsahují dvě nebo více reakčních funkčních skupin a dochází k postupnému nárůstu molekulové hmotnosti. V průběhu reakce nevzniká pouze polymer, ale i nízkomolekulární produkt (např. voda, methanol, amoniak). Produkty polykondenzačních reakcí jsou polyamidy nebo polyestery. </a:t>
            </a:r>
          </a:p>
          <a:p>
            <a:endParaRPr lang="cs-CZ" dirty="0"/>
          </a:p>
        </p:txBody>
      </p:sp>
      <p:pic>
        <p:nvPicPr>
          <p:cNvPr id="2051" name="Picture 3" descr="C:\Users\francisko2\Pictures\img5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0662" y="2492896"/>
            <a:ext cx="6609729"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4716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260648"/>
            <a:ext cx="8856984" cy="6408712"/>
          </a:xfrm>
        </p:spPr>
        <p:txBody>
          <a:bodyPr>
            <a:normAutofit/>
          </a:bodyPr>
          <a:lstStyle/>
          <a:p>
            <a:pPr marL="0" indent="0" algn="just">
              <a:buNone/>
            </a:pPr>
            <a:r>
              <a:rPr lang="cs-CZ" sz="2400" cap="small" dirty="0">
                <a:solidFill>
                  <a:schemeClr val="tx2"/>
                </a:solidFill>
              </a:rPr>
              <a:t>Polyadice</a:t>
            </a:r>
            <a:r>
              <a:rPr lang="cs-CZ" sz="2400" b="1" dirty="0"/>
              <a:t>  </a:t>
            </a:r>
            <a:r>
              <a:rPr lang="cs-CZ" sz="2400" dirty="0"/>
              <a:t>- sloučeniny, jejichž molekuly obsahují násobné vazby nebo jsou tvořeny kruhy s malým počtem členů, mohou být mimo vzájemné spojování (řetězení) schopny adičních reakcí se sloučeninami, jejichž molekuly obsahují vhodné funkční skupiny. Mají-li tyto sloučeniny ve svých molekulách alespoň dvě funkční skupiny, může mnohonásobnou adicí vzniknout polymer. </a:t>
            </a:r>
          </a:p>
          <a:p>
            <a:pPr marL="0" indent="0" algn="just">
              <a:buNone/>
            </a:pPr>
            <a:r>
              <a:rPr lang="cs-CZ" sz="2400" dirty="0"/>
              <a:t>Příkladem je vznik </a:t>
            </a:r>
            <a:r>
              <a:rPr lang="cs-CZ" sz="2400" b="1" dirty="0"/>
              <a:t>polyurethanů</a:t>
            </a:r>
            <a:r>
              <a:rPr lang="cs-CZ" sz="2400" dirty="0"/>
              <a:t> z diizokyanátů a glykolů:</a:t>
            </a:r>
            <a:r>
              <a:rPr lang="cs-CZ" sz="2400" b="1" dirty="0"/>
              <a:t> </a:t>
            </a:r>
            <a:endParaRPr lang="cs-CZ" sz="2400" dirty="0"/>
          </a:p>
          <a:p>
            <a:endParaRPr lang="cs-CZ" dirty="0"/>
          </a:p>
        </p:txBody>
      </p:sp>
      <p:pic>
        <p:nvPicPr>
          <p:cNvPr id="4" name="Picture 2" descr="C:\Users\francisko2\Pictures\img5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212976"/>
            <a:ext cx="7272808" cy="2952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427942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0"/>
            <a:ext cx="9144000" cy="3068961"/>
          </a:xfrm>
        </p:spPr>
        <p:txBody>
          <a:bodyPr>
            <a:normAutofit fontScale="70000" lnSpcReduction="20000"/>
          </a:bodyPr>
          <a:lstStyle/>
          <a:p>
            <a:pPr marL="0" indent="0" algn="ctr">
              <a:buNone/>
            </a:pPr>
            <a:r>
              <a:rPr lang="cs-CZ" b="1" dirty="0"/>
              <a:t>Konfigurace makromolekul </a:t>
            </a:r>
          </a:p>
          <a:p>
            <a:pPr marL="0" indent="0" algn="just">
              <a:buNone/>
            </a:pPr>
            <a:r>
              <a:rPr lang="cs-CZ" b="1" dirty="0"/>
              <a:t>Izotaktickým </a:t>
            </a:r>
            <a:r>
              <a:rPr lang="cs-CZ" dirty="0"/>
              <a:t>nazýváme polymer, který má při napřímeném řetězci všechny substituenty na C</a:t>
            </a:r>
            <a:r>
              <a:rPr lang="cs-CZ" baseline="30000" dirty="0"/>
              <a:t>* </a:t>
            </a:r>
            <a:r>
              <a:rPr lang="cs-CZ" dirty="0"/>
              <a:t>atomu stejně uspořádané (na stejnou stranu roviny). To mu umožňuje vytvářet krystalické útvary. </a:t>
            </a:r>
          </a:p>
          <a:p>
            <a:pPr marL="0" indent="0" algn="just">
              <a:buNone/>
            </a:pPr>
            <a:r>
              <a:rPr lang="cs-CZ" b="1" dirty="0"/>
              <a:t>Syndiotaktickými </a:t>
            </a:r>
            <a:r>
              <a:rPr lang="cs-CZ" dirty="0"/>
              <a:t>označujeme řetězce, v nichž leží substituenty R v sousedních monomerních jednotkách střídavě nad a pod rovinou. Tyto polymery krystalizují pouze omezeně. </a:t>
            </a:r>
          </a:p>
          <a:p>
            <a:pPr marL="0" indent="0" algn="just">
              <a:buNone/>
            </a:pPr>
            <a:r>
              <a:rPr lang="cs-CZ" b="1" dirty="0"/>
              <a:t>Ataktické (heterotaktické) </a:t>
            </a:r>
            <a:r>
              <a:rPr lang="cs-CZ" dirty="0"/>
              <a:t>jsou polymery, u nichž je poloha substituentů R na C</a:t>
            </a:r>
            <a:r>
              <a:rPr lang="cs-CZ" baseline="30000" dirty="0"/>
              <a:t>* </a:t>
            </a:r>
            <a:r>
              <a:rPr lang="cs-CZ" dirty="0"/>
              <a:t>atomech nahodilá. Polymery nevytvářejí krystalické útvary, jsou amorfní. </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571" y="2780928"/>
            <a:ext cx="7704856" cy="3960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bdélník 3"/>
          <p:cNvSpPr/>
          <p:nvPr/>
        </p:nvSpPr>
        <p:spPr>
          <a:xfrm>
            <a:off x="107504" y="3059668"/>
            <a:ext cx="1557478" cy="369332"/>
          </a:xfrm>
          <a:prstGeom prst="rect">
            <a:avLst/>
          </a:prstGeom>
        </p:spPr>
        <p:txBody>
          <a:bodyPr wrap="none">
            <a:spAutoFit/>
          </a:bodyPr>
          <a:lstStyle/>
          <a:p>
            <a:r>
              <a:rPr lang="cs-CZ" b="1" dirty="0"/>
              <a:t>izotaktický PP </a:t>
            </a:r>
            <a:endParaRPr lang="cs-CZ" dirty="0"/>
          </a:p>
        </p:txBody>
      </p:sp>
      <p:sp>
        <p:nvSpPr>
          <p:cNvPr id="5" name="Obdélník 4"/>
          <p:cNvSpPr/>
          <p:nvPr/>
        </p:nvSpPr>
        <p:spPr>
          <a:xfrm>
            <a:off x="83816" y="4387123"/>
            <a:ext cx="1913857" cy="369332"/>
          </a:xfrm>
          <a:prstGeom prst="rect">
            <a:avLst/>
          </a:prstGeom>
        </p:spPr>
        <p:txBody>
          <a:bodyPr wrap="none">
            <a:spAutoFit/>
          </a:bodyPr>
          <a:lstStyle/>
          <a:p>
            <a:r>
              <a:rPr lang="cs-CZ" b="1" dirty="0"/>
              <a:t>syndiotaktický PP </a:t>
            </a:r>
            <a:endParaRPr lang="cs-CZ" dirty="0"/>
          </a:p>
        </p:txBody>
      </p:sp>
      <p:sp>
        <p:nvSpPr>
          <p:cNvPr id="6" name="Obdélník 5"/>
          <p:cNvSpPr/>
          <p:nvPr/>
        </p:nvSpPr>
        <p:spPr>
          <a:xfrm>
            <a:off x="142822" y="5661248"/>
            <a:ext cx="1402243" cy="369332"/>
          </a:xfrm>
          <a:prstGeom prst="rect">
            <a:avLst/>
          </a:prstGeom>
        </p:spPr>
        <p:txBody>
          <a:bodyPr wrap="none">
            <a:spAutoFit/>
          </a:bodyPr>
          <a:lstStyle/>
          <a:p>
            <a:r>
              <a:rPr lang="cs-CZ" b="1" dirty="0"/>
              <a:t>ataktický PP </a:t>
            </a:r>
            <a:endParaRPr lang="cs-CZ" dirty="0"/>
          </a:p>
        </p:txBody>
      </p:sp>
    </p:spTree>
    <p:extLst>
      <p:ext uri="{BB962C8B-B14F-4D97-AF65-F5344CB8AC3E}">
        <p14:creationId xmlns:p14="http://schemas.microsoft.com/office/powerpoint/2010/main" val="332629786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792088"/>
          </a:xfrm>
        </p:spPr>
        <p:txBody>
          <a:bodyPr/>
          <a:lstStyle/>
          <a:p>
            <a:r>
              <a:rPr lang="cs-CZ" b="1" dirty="0">
                <a:solidFill>
                  <a:srgbClr val="FFFF00"/>
                </a:solidFill>
              </a:rPr>
              <a:t>Fosilní suroviny</a:t>
            </a:r>
          </a:p>
        </p:txBody>
      </p:sp>
      <p:sp>
        <p:nvSpPr>
          <p:cNvPr id="3" name="Zástupný symbol pro obsah 2"/>
          <p:cNvSpPr>
            <a:spLocks noGrp="1"/>
          </p:cNvSpPr>
          <p:nvPr>
            <p:ph idx="1"/>
          </p:nvPr>
        </p:nvSpPr>
        <p:spPr>
          <a:xfrm>
            <a:off x="107504" y="836712"/>
            <a:ext cx="8856984" cy="5616624"/>
          </a:xfrm>
        </p:spPr>
        <p:txBody>
          <a:bodyPr>
            <a:normAutofit fontScale="77500" lnSpcReduction="20000"/>
          </a:bodyPr>
          <a:lstStyle/>
          <a:p>
            <a:pPr marL="0" indent="0" algn="just">
              <a:buNone/>
            </a:pPr>
            <a:r>
              <a:rPr lang="cs-CZ" i="1" dirty="0"/>
              <a:t>Fosilní</a:t>
            </a:r>
            <a:r>
              <a:rPr lang="cs-CZ" dirty="0"/>
              <a:t> čili </a:t>
            </a:r>
            <a:r>
              <a:rPr lang="cs-CZ" i="1" dirty="0"/>
              <a:t>pravěké</a:t>
            </a:r>
            <a:r>
              <a:rPr lang="cs-CZ" dirty="0"/>
              <a:t> zdroje organických sloučenin jsou směsi organických, někdy i anorganických sloučenin, které vznikaly z převážně rostlinných organizmů složitými přeměnami za vysokých tlaků a teplot, bez přístupu vzduchu (kyslíku). Používají se jako zdroje pro získávání organických látek alifatického i aromatického charakteru, které slouží jako základní a výchozí suroviny chemického průmyslu. Patří k nim ropa, uhlí (zejména černé uhlí) a zemní plyn.</a:t>
            </a:r>
          </a:p>
          <a:p>
            <a:pPr marL="0" indent="0" algn="just">
              <a:buNone/>
            </a:pPr>
            <a:r>
              <a:rPr lang="cs-CZ" b="1" u="sng" dirty="0"/>
              <a:t>ROPA</a:t>
            </a:r>
          </a:p>
          <a:p>
            <a:pPr marL="0" indent="0" algn="just">
              <a:buNone/>
            </a:pPr>
            <a:r>
              <a:rPr lang="cs-CZ" dirty="0"/>
              <a:t>Ropa je kapalina hnědé až černé barvy. Její hustota je 0,80 – 1,00 g.cm</a:t>
            </a:r>
            <a:r>
              <a:rPr lang="cs-CZ" baseline="30000" dirty="0"/>
              <a:t>-3</a:t>
            </a:r>
            <a:r>
              <a:rPr lang="cs-CZ" dirty="0"/>
              <a:t> při 20</a:t>
            </a:r>
            <a:r>
              <a:rPr lang="cs-CZ" baseline="30000" dirty="0"/>
              <a:t>o</a:t>
            </a:r>
            <a:r>
              <a:rPr lang="cs-CZ" dirty="0"/>
              <a:t>C. Spalné teplo je 30 000 </a:t>
            </a:r>
            <a:r>
              <a:rPr lang="cs-CZ" dirty="0">
                <a:sym typeface="Symbol"/>
              </a:rPr>
              <a:t></a:t>
            </a:r>
            <a:r>
              <a:rPr lang="cs-CZ" dirty="0"/>
              <a:t> 44 000 kJ.kg</a:t>
            </a:r>
            <a:r>
              <a:rPr lang="cs-CZ" baseline="30000" dirty="0"/>
              <a:t>-1</a:t>
            </a:r>
            <a:r>
              <a:rPr lang="cs-CZ" dirty="0"/>
              <a:t>. Obsahuje 84 – 87 % C, 11 – 14 % H, 2 – 3 % O, dusík a síru. Jedná se o směs kapalných, pevných a plynných uhlovodíků s menším množstvím kyslíkatých, dusíkatých a sirných látek. </a:t>
            </a:r>
          </a:p>
          <a:p>
            <a:pPr marL="0" indent="0" algn="just">
              <a:buNone/>
            </a:pPr>
            <a:r>
              <a:rPr lang="cs-CZ" dirty="0"/>
              <a:t>Ropa se zpracovává v tzv</a:t>
            </a:r>
            <a:r>
              <a:rPr lang="cs-CZ" i="1" dirty="0"/>
              <a:t>. rafinériích ropy</a:t>
            </a:r>
            <a:r>
              <a:rPr lang="cs-CZ" dirty="0"/>
              <a:t>, kde se nejdříve zbavuje nečistot, a dále tzv. </a:t>
            </a:r>
            <a:r>
              <a:rPr lang="cs-CZ" b="1" dirty="0"/>
              <a:t>frakční </a:t>
            </a:r>
            <a:r>
              <a:rPr lang="cs-CZ" dirty="0"/>
              <a:t>(trubkovou) </a:t>
            </a:r>
            <a:r>
              <a:rPr lang="cs-CZ" b="1" dirty="0"/>
              <a:t>destilací</a:t>
            </a:r>
            <a:r>
              <a:rPr lang="cs-CZ" dirty="0"/>
              <a:t> v trubkové peci, kde se rozděluje na jednotlivé podíly (frakce).</a:t>
            </a:r>
            <a:endParaRPr lang="cs-CZ" b="1" u="sng" dirty="0"/>
          </a:p>
          <a:p>
            <a:pPr marL="0" indent="0" algn="just">
              <a:buNone/>
            </a:pPr>
            <a:endParaRPr lang="cs-CZ" dirty="0"/>
          </a:p>
        </p:txBody>
      </p:sp>
    </p:spTree>
    <p:extLst>
      <p:ext uri="{BB962C8B-B14F-4D97-AF65-F5344CB8AC3E}">
        <p14:creationId xmlns:p14="http://schemas.microsoft.com/office/powerpoint/2010/main" val="257958846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44624"/>
            <a:ext cx="9108504" cy="6813376"/>
          </a:xfrm>
        </p:spPr>
        <p:txBody>
          <a:bodyPr>
            <a:noAutofit/>
          </a:bodyPr>
          <a:lstStyle/>
          <a:p>
            <a:pPr marL="0" indent="0" algn="just">
              <a:buNone/>
            </a:pPr>
            <a:r>
              <a:rPr lang="cs-CZ" sz="2000" b="1" u="sng" dirty="0"/>
              <a:t>Schéma destilace ropy</a:t>
            </a:r>
          </a:p>
          <a:p>
            <a:pPr marL="0" indent="0" algn="just">
              <a:buNone/>
            </a:pPr>
            <a:r>
              <a:rPr lang="cs-CZ" sz="2000" dirty="0"/>
              <a:t>                             </a:t>
            </a:r>
            <a:r>
              <a:rPr lang="cs-CZ" sz="2000" b="1" dirty="0"/>
              <a:t>plynná frakce</a:t>
            </a:r>
            <a:r>
              <a:rPr lang="cs-CZ" sz="2000" dirty="0"/>
              <a:t> /C</a:t>
            </a:r>
            <a:r>
              <a:rPr lang="cs-CZ" sz="2000" baseline="-25000" dirty="0"/>
              <a:t>1</a:t>
            </a:r>
            <a:r>
              <a:rPr lang="cs-CZ" sz="2000" dirty="0"/>
              <a:t> – C</a:t>
            </a:r>
            <a:r>
              <a:rPr lang="cs-CZ" sz="2000" baseline="-25000" dirty="0"/>
              <a:t>4</a:t>
            </a:r>
            <a:r>
              <a:rPr lang="cs-CZ" sz="2000" dirty="0"/>
              <a:t>/</a:t>
            </a:r>
          </a:p>
          <a:p>
            <a:pPr marL="0" indent="0" algn="just">
              <a:buNone/>
            </a:pPr>
            <a:r>
              <a:rPr lang="cs-CZ" sz="2000" dirty="0"/>
              <a:t>	                   /pod 30</a:t>
            </a:r>
            <a:r>
              <a:rPr lang="cs-CZ" sz="2000" baseline="30000" dirty="0"/>
              <a:t>o</a:t>
            </a:r>
            <a:r>
              <a:rPr lang="cs-CZ" sz="2000" dirty="0"/>
              <a:t> C/	</a:t>
            </a:r>
          </a:p>
          <a:p>
            <a:pPr marL="0" indent="0" algn="just">
              <a:buNone/>
            </a:pPr>
            <a:r>
              <a:rPr lang="cs-CZ" sz="2000" dirty="0"/>
              <a:t>					        lehký benzín /C</a:t>
            </a:r>
            <a:r>
              <a:rPr lang="cs-CZ" sz="2000" baseline="-25000" dirty="0"/>
              <a:t>4</a:t>
            </a:r>
            <a:r>
              <a:rPr lang="cs-CZ" sz="2000" dirty="0"/>
              <a:t> – C</a:t>
            </a:r>
            <a:r>
              <a:rPr lang="cs-CZ" sz="2000" baseline="-25000" dirty="0"/>
              <a:t>8</a:t>
            </a:r>
            <a:r>
              <a:rPr lang="cs-CZ" sz="2000" dirty="0"/>
              <a:t>/	</a:t>
            </a:r>
          </a:p>
          <a:p>
            <a:pPr marL="0" indent="0" algn="just">
              <a:buNone/>
            </a:pPr>
            <a:r>
              <a:rPr lang="cs-CZ" sz="2000" dirty="0"/>
              <a:t>						/ 30 – 90</a:t>
            </a:r>
            <a:r>
              <a:rPr lang="cs-CZ" sz="2000" baseline="30000" dirty="0"/>
              <a:t>o</a:t>
            </a:r>
            <a:r>
              <a:rPr lang="cs-CZ" sz="2000" dirty="0"/>
              <a:t>C/</a:t>
            </a:r>
          </a:p>
          <a:p>
            <a:pPr marL="0" indent="0" algn="just">
              <a:buNone/>
            </a:pPr>
            <a:r>
              <a:rPr lang="cs-CZ" sz="2000" dirty="0"/>
              <a:t>              		</a:t>
            </a:r>
            <a:r>
              <a:rPr lang="cs-CZ" sz="2000" b="1" dirty="0"/>
              <a:t>benzinová frakce </a:t>
            </a:r>
            <a:r>
              <a:rPr lang="cs-CZ" sz="2000" dirty="0"/>
              <a:t>		                                        </a:t>
            </a:r>
          </a:p>
          <a:p>
            <a:pPr marL="0" indent="0" algn="just">
              <a:buNone/>
            </a:pPr>
            <a:r>
              <a:rPr lang="cs-CZ" sz="2000" dirty="0"/>
              <a:t>  ROPA	              	/do 200</a:t>
            </a:r>
            <a:r>
              <a:rPr lang="cs-CZ" sz="2000" baseline="30000" dirty="0"/>
              <a:t>o</a:t>
            </a:r>
            <a:r>
              <a:rPr lang="cs-CZ" sz="2000" dirty="0"/>
              <a:t>C/ 		       těžký benzín /C</a:t>
            </a:r>
            <a:r>
              <a:rPr lang="cs-CZ" sz="2000" baseline="-25000" dirty="0"/>
              <a:t>8 </a:t>
            </a:r>
            <a:r>
              <a:rPr lang="cs-CZ" sz="2000" dirty="0"/>
              <a:t>– C</a:t>
            </a:r>
            <a:r>
              <a:rPr lang="cs-CZ" sz="2000" baseline="-25000" dirty="0"/>
              <a:t>11</a:t>
            </a:r>
            <a:r>
              <a:rPr lang="cs-CZ" sz="2000" dirty="0"/>
              <a:t>/ </a:t>
            </a:r>
          </a:p>
          <a:p>
            <a:pPr marL="0" indent="0" algn="just">
              <a:buNone/>
            </a:pPr>
            <a:r>
              <a:rPr lang="cs-CZ" sz="2000" dirty="0"/>
              <a:t>		                                                               /80 – 200</a:t>
            </a:r>
            <a:r>
              <a:rPr lang="cs-CZ" sz="2000" baseline="30000" dirty="0"/>
              <a:t>o</a:t>
            </a:r>
            <a:r>
              <a:rPr lang="cs-CZ" sz="2000" dirty="0"/>
              <a:t>C/</a:t>
            </a:r>
          </a:p>
          <a:p>
            <a:pPr marL="0" indent="0" algn="just">
              <a:buNone/>
            </a:pPr>
            <a:r>
              <a:rPr lang="cs-CZ" sz="2000" b="1" dirty="0"/>
              <a:t>                                 petrolej </a:t>
            </a:r>
            <a:r>
              <a:rPr lang="cs-CZ" sz="2000" dirty="0"/>
              <a:t>/C</a:t>
            </a:r>
            <a:r>
              <a:rPr lang="cs-CZ" sz="2000" baseline="-25000" dirty="0"/>
              <a:t>10</a:t>
            </a:r>
            <a:r>
              <a:rPr lang="cs-CZ" sz="2000" dirty="0"/>
              <a:t> – C</a:t>
            </a:r>
            <a:r>
              <a:rPr lang="cs-CZ" sz="2000" baseline="-25000" dirty="0"/>
              <a:t>18</a:t>
            </a:r>
            <a:r>
              <a:rPr lang="cs-CZ" sz="2000" dirty="0"/>
              <a:t>/                               </a:t>
            </a:r>
            <a:r>
              <a:rPr lang="cs-CZ" sz="2000" i="1" dirty="0"/>
              <a:t>/katalytické krakování AlCl</a:t>
            </a:r>
            <a:r>
              <a:rPr lang="cs-CZ" sz="2000" i="1" baseline="-25000" dirty="0"/>
              <a:t>3 </a:t>
            </a:r>
            <a:r>
              <a:rPr lang="cs-CZ" sz="2000" i="1" dirty="0"/>
              <a:t>/</a:t>
            </a:r>
            <a:endParaRPr lang="cs-CZ" sz="2000" dirty="0"/>
          </a:p>
          <a:p>
            <a:pPr marL="0" indent="0" algn="just">
              <a:buNone/>
            </a:pPr>
            <a:r>
              <a:rPr lang="cs-CZ" sz="2000" dirty="0"/>
              <a:t>	                /180 – 270</a:t>
            </a:r>
            <a:r>
              <a:rPr lang="cs-CZ" sz="2000" baseline="30000" dirty="0"/>
              <a:t>o</a:t>
            </a:r>
            <a:r>
              <a:rPr lang="cs-CZ" sz="2000" dirty="0"/>
              <a:t>C/             	                        		              			 </a:t>
            </a:r>
            <a:r>
              <a:rPr lang="cs-CZ" sz="2000" b="1" dirty="0"/>
              <a:t>plynový olej </a:t>
            </a:r>
            <a:r>
              <a:rPr lang="cs-CZ" sz="2000" dirty="0"/>
              <a:t>/C</a:t>
            </a:r>
            <a:r>
              <a:rPr lang="cs-CZ" sz="2000" baseline="-25000" dirty="0"/>
              <a:t>15 </a:t>
            </a:r>
            <a:r>
              <a:rPr lang="cs-CZ" sz="2000" dirty="0"/>
              <a:t>–</a:t>
            </a:r>
            <a:r>
              <a:rPr lang="cs-CZ" sz="2000" baseline="-25000" dirty="0"/>
              <a:t> </a:t>
            </a:r>
            <a:r>
              <a:rPr lang="cs-CZ" sz="2000" dirty="0"/>
              <a:t>C</a:t>
            </a:r>
            <a:r>
              <a:rPr lang="cs-CZ" sz="2000" baseline="-25000" dirty="0"/>
              <a:t>24</a:t>
            </a:r>
            <a:r>
              <a:rPr lang="cs-CZ" sz="2000" dirty="0"/>
              <a:t>/                 		 petrolej čistý</a:t>
            </a:r>
          </a:p>
          <a:p>
            <a:pPr marL="0" indent="0" algn="just">
              <a:buNone/>
            </a:pPr>
            <a:r>
              <a:rPr lang="cs-CZ" sz="2000" dirty="0"/>
              <a:t>        	                 /250 – 400</a:t>
            </a:r>
            <a:r>
              <a:rPr lang="cs-CZ" sz="2000" baseline="30000" dirty="0"/>
              <a:t>o</a:t>
            </a:r>
            <a:r>
              <a:rPr lang="cs-CZ" sz="2000" dirty="0"/>
              <a:t>C/                                                       plynné oleje</a:t>
            </a:r>
          </a:p>
          <a:p>
            <a:pPr marL="0" indent="0" algn="just">
              <a:buNone/>
            </a:pPr>
            <a:r>
              <a:rPr lang="cs-CZ" sz="2000" dirty="0"/>
              <a:t>		 </a:t>
            </a:r>
            <a:r>
              <a:rPr lang="cs-CZ" sz="2000" b="1" dirty="0"/>
              <a:t>mazací oleje</a:t>
            </a:r>
            <a:r>
              <a:rPr lang="cs-CZ" sz="2000" dirty="0"/>
              <a:t> /směs vyšších uhlovodíků/          topné oleje </a:t>
            </a:r>
          </a:p>
          <a:p>
            <a:pPr marL="0" indent="0" algn="just">
              <a:buNone/>
            </a:pPr>
            <a:r>
              <a:rPr lang="cs-CZ" sz="2000" dirty="0"/>
              <a:t>                                 /nad 350</a:t>
            </a:r>
            <a:r>
              <a:rPr lang="cs-CZ" sz="2000" baseline="30000" dirty="0"/>
              <a:t>o</a:t>
            </a:r>
            <a:r>
              <a:rPr lang="cs-CZ" sz="2000" dirty="0"/>
              <a:t>C/</a:t>
            </a:r>
          </a:p>
          <a:p>
            <a:pPr marL="0" indent="0" algn="just">
              <a:buNone/>
            </a:pPr>
            <a:r>
              <a:rPr lang="cs-CZ" sz="2000" dirty="0"/>
              <a:t>                         </a:t>
            </a:r>
            <a:r>
              <a:rPr lang="cs-CZ" sz="2000" b="1" dirty="0"/>
              <a:t>       mazut /</a:t>
            </a:r>
            <a:r>
              <a:rPr lang="cs-CZ" sz="2000" dirty="0"/>
              <a:t>destilační</a:t>
            </a:r>
            <a:r>
              <a:rPr lang="cs-CZ" sz="2000" b="1" dirty="0"/>
              <a:t> </a:t>
            </a:r>
            <a:r>
              <a:rPr lang="cs-CZ" sz="2000" dirty="0"/>
              <a:t>zbytek/</a:t>
            </a:r>
            <a:r>
              <a:rPr lang="cs-CZ" sz="2000" b="1" dirty="0"/>
              <a:t>	</a:t>
            </a:r>
            <a:endParaRPr lang="cs-CZ" sz="2000" dirty="0"/>
          </a:p>
          <a:p>
            <a:pPr marL="0" indent="0" algn="just">
              <a:buNone/>
            </a:pPr>
            <a:r>
              <a:rPr lang="cs-CZ" sz="2000" b="1" dirty="0"/>
              <a:t> </a:t>
            </a:r>
            <a:r>
              <a:rPr lang="cs-CZ" sz="2000" dirty="0"/>
              <a:t/>
            </a:r>
            <a:br>
              <a:rPr lang="cs-CZ" sz="2000" dirty="0"/>
            </a:br>
            <a:r>
              <a:rPr lang="cs-CZ" sz="2000" dirty="0"/>
              <a:t> </a:t>
            </a:r>
            <a:r>
              <a:rPr lang="cs-CZ" sz="2000" b="1" i="1" dirty="0"/>
              <a:t>vakuový plynový olej                                                                               asfalt</a:t>
            </a:r>
            <a:endParaRPr lang="cs-CZ" sz="2000" dirty="0"/>
          </a:p>
          <a:p>
            <a:pPr marL="0" indent="0" algn="just">
              <a:buNone/>
            </a:pPr>
            <a:r>
              <a:rPr lang="cs-CZ" sz="2000" b="1" i="1" dirty="0"/>
              <a:t>                                                        surové oleje</a:t>
            </a:r>
            <a:r>
              <a:rPr lang="cs-CZ" sz="2000" b="1" dirty="0"/>
              <a:t>	                         </a:t>
            </a:r>
            <a:endParaRPr lang="cs-CZ" sz="2000" dirty="0"/>
          </a:p>
          <a:p>
            <a:pPr marL="0" indent="0" algn="just">
              <a:buNone/>
            </a:pPr>
            <a:r>
              <a:rPr lang="cs-CZ" sz="2000" dirty="0"/>
              <a:t>                                                   směs lehkých, středních a těžkých olejů</a:t>
            </a:r>
          </a:p>
          <a:p>
            <a:pPr marL="0" indent="0" algn="just">
              <a:buNone/>
            </a:pPr>
            <a:endParaRPr lang="cs-CZ" sz="2000" dirty="0"/>
          </a:p>
          <a:p>
            <a:pPr marL="0" indent="0" algn="just">
              <a:buNone/>
            </a:pPr>
            <a:r>
              <a:rPr lang="cs-CZ" sz="2000" dirty="0"/>
              <a:t>                                                                  </a:t>
            </a:r>
          </a:p>
        </p:txBody>
      </p:sp>
      <p:sp>
        <p:nvSpPr>
          <p:cNvPr id="4" name="Obdélník 3"/>
          <p:cNvSpPr/>
          <p:nvPr/>
        </p:nvSpPr>
        <p:spPr>
          <a:xfrm>
            <a:off x="107504" y="2113639"/>
            <a:ext cx="864096" cy="64807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cxnSp>
        <p:nvCxnSpPr>
          <p:cNvPr id="6" name="Přímá spojnice se šipkou 5"/>
          <p:cNvCxnSpPr/>
          <p:nvPr/>
        </p:nvCxnSpPr>
        <p:spPr>
          <a:xfrm flipV="1">
            <a:off x="971600" y="764704"/>
            <a:ext cx="792088" cy="134893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8" name="Přímá spojnice se šipkou 7"/>
          <p:cNvCxnSpPr/>
          <p:nvPr/>
        </p:nvCxnSpPr>
        <p:spPr>
          <a:xfrm flipV="1">
            <a:off x="971600" y="2113639"/>
            <a:ext cx="936104" cy="163233"/>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0" name="Přímá spojnice 9"/>
          <p:cNvCxnSpPr/>
          <p:nvPr/>
        </p:nvCxnSpPr>
        <p:spPr>
          <a:xfrm>
            <a:off x="3851920" y="2113639"/>
            <a:ext cx="1008112"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 name="Přímá spojnice se šipkou 11"/>
          <p:cNvCxnSpPr/>
          <p:nvPr/>
        </p:nvCxnSpPr>
        <p:spPr>
          <a:xfrm flipV="1">
            <a:off x="4860032" y="1556792"/>
            <a:ext cx="504056" cy="55684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4" name="Přímá spojnice se šipkou 13"/>
          <p:cNvCxnSpPr/>
          <p:nvPr/>
        </p:nvCxnSpPr>
        <p:spPr>
          <a:xfrm>
            <a:off x="4860032" y="2113639"/>
            <a:ext cx="252028" cy="235241"/>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6" name="Přímá spojnice se šipkou 15"/>
          <p:cNvCxnSpPr/>
          <p:nvPr/>
        </p:nvCxnSpPr>
        <p:spPr>
          <a:xfrm flipV="1">
            <a:off x="6084168" y="1835215"/>
            <a:ext cx="0" cy="44165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8" name="Přímá spojnice se šipkou 17"/>
          <p:cNvCxnSpPr/>
          <p:nvPr/>
        </p:nvCxnSpPr>
        <p:spPr>
          <a:xfrm>
            <a:off x="971600" y="2348880"/>
            <a:ext cx="1060427" cy="775301"/>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a:off x="971600" y="2512113"/>
            <a:ext cx="1060427" cy="134893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9" name="Přímá spojnice se šipkou 28"/>
          <p:cNvCxnSpPr/>
          <p:nvPr/>
        </p:nvCxnSpPr>
        <p:spPr>
          <a:xfrm>
            <a:off x="827584" y="2761711"/>
            <a:ext cx="1080120" cy="181941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1" name="Přímá spojnice se šipkou 30"/>
          <p:cNvCxnSpPr/>
          <p:nvPr/>
        </p:nvCxnSpPr>
        <p:spPr>
          <a:xfrm>
            <a:off x="539552" y="2761711"/>
            <a:ext cx="1368152" cy="253949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3" name="Přímá spojnice 32"/>
          <p:cNvCxnSpPr/>
          <p:nvPr/>
        </p:nvCxnSpPr>
        <p:spPr>
          <a:xfrm>
            <a:off x="4067944" y="3186580"/>
            <a:ext cx="918102"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5" name="Přímá spojnice 34"/>
          <p:cNvCxnSpPr/>
          <p:nvPr/>
        </p:nvCxnSpPr>
        <p:spPr>
          <a:xfrm>
            <a:off x="4355976" y="3861048"/>
            <a:ext cx="63007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 name="Přímá spojnice 36"/>
          <p:cNvCxnSpPr/>
          <p:nvPr/>
        </p:nvCxnSpPr>
        <p:spPr>
          <a:xfrm flipV="1">
            <a:off x="4986046" y="3186580"/>
            <a:ext cx="0" cy="67446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9" name="Přímá spojnice 38"/>
          <p:cNvCxnSpPr/>
          <p:nvPr/>
        </p:nvCxnSpPr>
        <p:spPr>
          <a:xfrm>
            <a:off x="4986046" y="3523814"/>
            <a:ext cx="306034"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1" name="Přímá spojnice se šipkou 40"/>
          <p:cNvCxnSpPr/>
          <p:nvPr/>
        </p:nvCxnSpPr>
        <p:spPr>
          <a:xfrm flipV="1">
            <a:off x="5292080" y="2736530"/>
            <a:ext cx="216024" cy="78728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3" name="Přímá spojnice se šipkou 42"/>
          <p:cNvCxnSpPr/>
          <p:nvPr/>
        </p:nvCxnSpPr>
        <p:spPr>
          <a:xfrm>
            <a:off x="5292080" y="3523814"/>
            <a:ext cx="1224136" cy="33723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5" name="Přímá spojnice se šipkou 44"/>
          <p:cNvCxnSpPr/>
          <p:nvPr/>
        </p:nvCxnSpPr>
        <p:spPr>
          <a:xfrm>
            <a:off x="5292080" y="3523814"/>
            <a:ext cx="1224136" cy="69727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7" name="Přímá spojnice se šipkou 46"/>
          <p:cNvCxnSpPr/>
          <p:nvPr/>
        </p:nvCxnSpPr>
        <p:spPr>
          <a:xfrm>
            <a:off x="5292080" y="3523814"/>
            <a:ext cx="1224136" cy="105731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9" name="Přímá spojnice se šipkou 48"/>
          <p:cNvCxnSpPr/>
          <p:nvPr/>
        </p:nvCxnSpPr>
        <p:spPr>
          <a:xfrm>
            <a:off x="3851920" y="5733256"/>
            <a:ext cx="3456384"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2" name="Přímá spojnice se šipkou 51"/>
          <p:cNvCxnSpPr/>
          <p:nvPr/>
        </p:nvCxnSpPr>
        <p:spPr>
          <a:xfrm flipH="1">
            <a:off x="539552" y="5733256"/>
            <a:ext cx="3312368"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4" name="Přímá spojnice 53"/>
          <p:cNvCxnSpPr/>
          <p:nvPr/>
        </p:nvCxnSpPr>
        <p:spPr>
          <a:xfrm>
            <a:off x="2339752" y="5445224"/>
            <a:ext cx="0" cy="28803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7" name="Přímá spojnice se šipkou 56"/>
          <p:cNvCxnSpPr/>
          <p:nvPr/>
        </p:nvCxnSpPr>
        <p:spPr>
          <a:xfrm>
            <a:off x="3059832" y="5733256"/>
            <a:ext cx="720080" cy="43204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302698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1297" y="116633"/>
            <a:ext cx="9036496" cy="4032448"/>
          </a:xfrm>
        </p:spPr>
        <p:txBody>
          <a:bodyPr>
            <a:normAutofit fontScale="70000" lnSpcReduction="20000"/>
          </a:bodyPr>
          <a:lstStyle/>
          <a:p>
            <a:pPr marL="0" indent="0">
              <a:buNone/>
            </a:pPr>
            <a:r>
              <a:rPr lang="cs-CZ" b="1" u="sng" dirty="0"/>
              <a:t>UHLÍ</a:t>
            </a:r>
          </a:p>
          <a:p>
            <a:pPr marL="0" indent="0" algn="just">
              <a:buNone/>
            </a:pPr>
            <a:r>
              <a:rPr lang="cs-CZ" dirty="0"/>
              <a:t>Uhlí patří mezi nejrozšířenější pevná paliva. Vznikalo z rostlinných organizmů tzv. karbonizací neboli zuhelňováním. Podle podmínek a hlavně doby karbonizace rozlišujeme různé druhy uhlí: nejmladší je </a:t>
            </a:r>
            <a:r>
              <a:rPr lang="cs-CZ" i="1" dirty="0"/>
              <a:t>rašelina, dále pak lignit, hnědé a černé uhlí</a:t>
            </a:r>
            <a:r>
              <a:rPr lang="cs-CZ" dirty="0"/>
              <a:t>, jehož nejkvalitnějším typem je </a:t>
            </a:r>
            <a:r>
              <a:rPr lang="cs-CZ" i="1" dirty="0"/>
              <a:t>antracit</a:t>
            </a:r>
            <a:r>
              <a:rPr lang="cs-CZ" dirty="0"/>
              <a:t>.</a:t>
            </a:r>
          </a:p>
          <a:p>
            <a:pPr marL="0" indent="0" algn="just">
              <a:buNone/>
            </a:pPr>
            <a:r>
              <a:rPr lang="cs-CZ" dirty="0"/>
              <a:t> Organické látky, obsažené v rostlinných organizmech (sacharidy, bílkoviny, tuky, vosky, pryskyřice a další), se za vysokých tlaků a teplot, bez přístupu vzduchu (kyslíku) chemicky přeměňovaly na organické sloučeniny s vysokým obsahem uhlíku (především aromatické). Proto výše uvedené faktory (podmínky, délka karbonizace) přímo ovlivňují také obsah uhlíku v jednotlivých druzích uhlí. </a:t>
            </a:r>
          </a:p>
          <a:p>
            <a:pPr marL="0" indent="0" algn="just">
              <a:buNone/>
            </a:pPr>
            <a:r>
              <a:rPr lang="cs-CZ" dirty="0"/>
              <a:t>Obsah nejdůležitějších prvků v některých druzích uhlí udává tabulka:</a:t>
            </a:r>
          </a:p>
          <a:p>
            <a:pPr marL="0" indent="0" algn="just">
              <a:buNone/>
            </a:pPr>
            <a:endParaRPr lang="cs-CZ" dirty="0"/>
          </a:p>
          <a:p>
            <a:endParaRPr lang="cs-CZ" dirty="0"/>
          </a:p>
        </p:txBody>
      </p:sp>
      <p:graphicFrame>
        <p:nvGraphicFramePr>
          <p:cNvPr id="9" name="Tabulka 8"/>
          <p:cNvGraphicFramePr>
            <a:graphicFrameLocks noGrp="1"/>
          </p:cNvGraphicFramePr>
          <p:nvPr>
            <p:extLst>
              <p:ext uri="{D42A27DB-BD31-4B8C-83A1-F6EECF244321}">
                <p14:modId xmlns:p14="http://schemas.microsoft.com/office/powerpoint/2010/main" val="592352635"/>
              </p:ext>
            </p:extLst>
          </p:nvPr>
        </p:nvGraphicFramePr>
        <p:xfrm>
          <a:off x="179514" y="3717031"/>
          <a:ext cx="8712965" cy="2880319"/>
        </p:xfrm>
        <a:graphic>
          <a:graphicData uri="http://schemas.openxmlformats.org/drawingml/2006/table">
            <a:tbl>
              <a:tblPr>
                <a:tableStyleId>{5C22544A-7EE6-4342-B048-85BDC9FD1C3A}</a:tableStyleId>
              </a:tblPr>
              <a:tblGrid>
                <a:gridCol w="1742593">
                  <a:extLst>
                    <a:ext uri="{9D8B030D-6E8A-4147-A177-3AD203B41FA5}">
                      <a16:colId xmlns:a16="http://schemas.microsoft.com/office/drawing/2014/main" xmlns="" val="20000"/>
                    </a:ext>
                  </a:extLst>
                </a:gridCol>
                <a:gridCol w="1742593">
                  <a:extLst>
                    <a:ext uri="{9D8B030D-6E8A-4147-A177-3AD203B41FA5}">
                      <a16:colId xmlns:a16="http://schemas.microsoft.com/office/drawing/2014/main" xmlns="" val="20001"/>
                    </a:ext>
                  </a:extLst>
                </a:gridCol>
                <a:gridCol w="1742593">
                  <a:extLst>
                    <a:ext uri="{9D8B030D-6E8A-4147-A177-3AD203B41FA5}">
                      <a16:colId xmlns:a16="http://schemas.microsoft.com/office/drawing/2014/main" xmlns="" val="20002"/>
                    </a:ext>
                  </a:extLst>
                </a:gridCol>
                <a:gridCol w="1742593">
                  <a:extLst>
                    <a:ext uri="{9D8B030D-6E8A-4147-A177-3AD203B41FA5}">
                      <a16:colId xmlns:a16="http://schemas.microsoft.com/office/drawing/2014/main" xmlns="" val="20003"/>
                    </a:ext>
                  </a:extLst>
                </a:gridCol>
                <a:gridCol w="1742593">
                  <a:extLst>
                    <a:ext uri="{9D8B030D-6E8A-4147-A177-3AD203B41FA5}">
                      <a16:colId xmlns:a16="http://schemas.microsoft.com/office/drawing/2014/main" xmlns="" val="20004"/>
                    </a:ext>
                  </a:extLst>
                </a:gridCol>
              </a:tblGrid>
              <a:tr h="842794">
                <a:tc>
                  <a:txBody>
                    <a:bodyPr/>
                    <a:lstStyle/>
                    <a:p>
                      <a:pPr algn="ctr">
                        <a:spcAft>
                          <a:spcPts val="0"/>
                        </a:spcAft>
                      </a:pPr>
                      <a:r>
                        <a:rPr lang="cs-CZ" sz="2000" b="1" dirty="0">
                          <a:effectLst/>
                        </a:rPr>
                        <a:t>Druh uhlí</a:t>
                      </a:r>
                      <a:endParaRPr lang="cs-CZ" sz="2000" b="1" dirty="0">
                        <a:effectLst/>
                        <a:latin typeface="Times New Roman"/>
                        <a:ea typeface="Times New Roman"/>
                      </a:endParaRPr>
                    </a:p>
                  </a:txBody>
                  <a:tcPr marL="44450" marR="44450" marT="0" marB="0" anchor="ctr"/>
                </a:tc>
                <a:tc>
                  <a:txBody>
                    <a:bodyPr/>
                    <a:lstStyle/>
                    <a:p>
                      <a:pPr algn="ctr">
                        <a:spcAft>
                          <a:spcPts val="0"/>
                        </a:spcAft>
                      </a:pPr>
                      <a:r>
                        <a:rPr lang="cs-CZ" sz="2000" b="1" dirty="0">
                          <a:effectLst/>
                        </a:rPr>
                        <a:t>Obsah C (hm.%)</a:t>
                      </a:r>
                      <a:endParaRPr lang="cs-CZ" sz="2000" b="1" dirty="0">
                        <a:effectLst/>
                        <a:latin typeface="Times New Roman"/>
                        <a:ea typeface="Times New Roman"/>
                      </a:endParaRPr>
                    </a:p>
                  </a:txBody>
                  <a:tcPr marL="44450" marR="44450" marT="0" marB="0" anchor="ctr"/>
                </a:tc>
                <a:tc>
                  <a:txBody>
                    <a:bodyPr/>
                    <a:lstStyle/>
                    <a:p>
                      <a:pPr algn="ctr">
                        <a:spcAft>
                          <a:spcPts val="0"/>
                        </a:spcAft>
                      </a:pPr>
                      <a:r>
                        <a:rPr lang="cs-CZ" sz="2000" b="1" dirty="0">
                          <a:effectLst/>
                        </a:rPr>
                        <a:t>Obsah H (hm.%)</a:t>
                      </a:r>
                      <a:endParaRPr lang="cs-CZ" sz="2000" b="1" dirty="0">
                        <a:effectLst/>
                        <a:latin typeface="Times New Roman"/>
                        <a:ea typeface="Times New Roman"/>
                      </a:endParaRPr>
                    </a:p>
                  </a:txBody>
                  <a:tcPr marL="44450" marR="44450" marT="0" marB="0" anchor="ctr"/>
                </a:tc>
                <a:tc>
                  <a:txBody>
                    <a:bodyPr/>
                    <a:lstStyle/>
                    <a:p>
                      <a:pPr algn="ctr">
                        <a:spcAft>
                          <a:spcPts val="0"/>
                        </a:spcAft>
                      </a:pPr>
                      <a:r>
                        <a:rPr lang="cs-CZ" sz="2000" b="1" dirty="0">
                          <a:effectLst/>
                        </a:rPr>
                        <a:t>Obsah O+N+S</a:t>
                      </a:r>
                    </a:p>
                    <a:p>
                      <a:pPr algn="ctr">
                        <a:spcAft>
                          <a:spcPts val="0"/>
                        </a:spcAft>
                      </a:pPr>
                      <a:r>
                        <a:rPr lang="cs-CZ" sz="2000" b="1" dirty="0">
                          <a:effectLst/>
                        </a:rPr>
                        <a:t>(v hm. %)</a:t>
                      </a:r>
                      <a:endParaRPr lang="cs-CZ" sz="2000" b="1" dirty="0">
                        <a:effectLst/>
                        <a:latin typeface="Times New Roman"/>
                        <a:ea typeface="Times New Roman"/>
                      </a:endParaRPr>
                    </a:p>
                  </a:txBody>
                  <a:tcPr marL="44450" marR="44450" marT="0" marB="0" anchor="ctr"/>
                </a:tc>
                <a:tc>
                  <a:txBody>
                    <a:bodyPr/>
                    <a:lstStyle/>
                    <a:p>
                      <a:pPr algn="ctr">
                        <a:spcAft>
                          <a:spcPts val="0"/>
                        </a:spcAft>
                      </a:pPr>
                      <a:r>
                        <a:rPr lang="cs-CZ" sz="2000" b="1" dirty="0">
                          <a:effectLst/>
                        </a:rPr>
                        <a:t>Spalné teplo</a:t>
                      </a:r>
                    </a:p>
                    <a:p>
                      <a:pPr algn="ctr">
                        <a:spcAft>
                          <a:spcPts val="0"/>
                        </a:spcAft>
                      </a:pPr>
                      <a:r>
                        <a:rPr lang="cs-CZ" sz="2000" b="1" dirty="0">
                          <a:effectLst/>
                        </a:rPr>
                        <a:t>( kJ.kg</a:t>
                      </a:r>
                      <a:r>
                        <a:rPr lang="cs-CZ" sz="2000" b="1" baseline="30000" dirty="0">
                          <a:effectLst/>
                        </a:rPr>
                        <a:t>-1</a:t>
                      </a:r>
                      <a:r>
                        <a:rPr lang="cs-CZ" sz="2000" b="1" dirty="0">
                          <a:effectLst/>
                        </a:rPr>
                        <a:t>)</a:t>
                      </a:r>
                      <a:endParaRPr lang="cs-CZ" sz="2000" b="1" dirty="0">
                        <a:effectLst/>
                        <a:latin typeface="Times New Roman"/>
                        <a:ea typeface="Times New Roman"/>
                      </a:endParaRPr>
                    </a:p>
                  </a:txBody>
                  <a:tcPr marL="44450" marR="44450" marT="0" marB="0" anchor="ctr"/>
                </a:tc>
                <a:extLst>
                  <a:ext uri="{0D108BD9-81ED-4DB2-BD59-A6C34878D82A}">
                    <a16:rowId xmlns:a16="http://schemas.microsoft.com/office/drawing/2014/main" xmlns="" val="10000"/>
                  </a:ext>
                </a:extLst>
              </a:tr>
              <a:tr h="407505">
                <a:tc>
                  <a:txBody>
                    <a:bodyPr/>
                    <a:lstStyle/>
                    <a:p>
                      <a:pPr algn="ctr">
                        <a:spcAft>
                          <a:spcPts val="0"/>
                        </a:spcAft>
                      </a:pPr>
                      <a:r>
                        <a:rPr lang="cs-CZ" sz="2000" dirty="0">
                          <a:effectLst/>
                        </a:rPr>
                        <a:t>Dřevo</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50</a:t>
                      </a:r>
                      <a:endParaRPr lang="cs-CZ" sz="2000" dirty="0">
                        <a:effectLst/>
                        <a:latin typeface="Times New Roman"/>
                        <a:ea typeface="Times New Roman"/>
                      </a:endParaRPr>
                    </a:p>
                  </a:txBody>
                  <a:tcPr marL="44450" marR="44450" marT="0" marB="0" anchor="ctr"/>
                </a:tc>
                <a:tc>
                  <a:txBody>
                    <a:bodyPr/>
                    <a:lstStyle/>
                    <a:p>
                      <a:pPr algn="ctr">
                        <a:spcAft>
                          <a:spcPts val="0"/>
                        </a:spcAft>
                      </a:pPr>
                      <a:r>
                        <a:rPr lang="cs-CZ" sz="2000" dirty="0">
                          <a:effectLst/>
                        </a:rPr>
                        <a:t>6</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44</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16 000-20 500</a:t>
                      </a:r>
                      <a:endParaRPr lang="cs-CZ" sz="2000" dirty="0">
                        <a:effectLst/>
                        <a:latin typeface="Times New Roman"/>
                        <a:ea typeface="Times New Roman"/>
                      </a:endParaRPr>
                    </a:p>
                  </a:txBody>
                  <a:tcPr marL="44450" marR="44450" marT="0" marB="0"/>
                </a:tc>
                <a:extLst>
                  <a:ext uri="{0D108BD9-81ED-4DB2-BD59-A6C34878D82A}">
                    <a16:rowId xmlns:a16="http://schemas.microsoft.com/office/drawing/2014/main" xmlns="" val="10001"/>
                  </a:ext>
                </a:extLst>
              </a:tr>
              <a:tr h="407505">
                <a:tc>
                  <a:txBody>
                    <a:bodyPr/>
                    <a:lstStyle/>
                    <a:p>
                      <a:pPr algn="ctr">
                        <a:spcAft>
                          <a:spcPts val="0"/>
                        </a:spcAft>
                      </a:pPr>
                      <a:r>
                        <a:rPr lang="cs-CZ" sz="2000" dirty="0">
                          <a:effectLst/>
                        </a:rPr>
                        <a:t>Rašelina</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55-60</a:t>
                      </a:r>
                      <a:endParaRPr lang="cs-CZ" sz="2000" dirty="0">
                        <a:effectLst/>
                        <a:latin typeface="Times New Roman"/>
                        <a:ea typeface="Times New Roman"/>
                      </a:endParaRPr>
                    </a:p>
                  </a:txBody>
                  <a:tcPr marL="44450" marR="44450" marT="0" marB="0" anchor="ctr"/>
                </a:tc>
                <a:tc>
                  <a:txBody>
                    <a:bodyPr/>
                    <a:lstStyle/>
                    <a:p>
                      <a:pPr algn="ctr">
                        <a:spcAft>
                          <a:spcPts val="0"/>
                        </a:spcAft>
                      </a:pPr>
                      <a:r>
                        <a:rPr lang="cs-CZ" sz="2000" dirty="0">
                          <a:effectLst/>
                        </a:rPr>
                        <a:t>5-6</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30-40</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22 400-25 600</a:t>
                      </a:r>
                      <a:endParaRPr lang="cs-CZ" sz="2000" dirty="0">
                        <a:effectLst/>
                        <a:latin typeface="Times New Roman"/>
                        <a:ea typeface="Times New Roman"/>
                      </a:endParaRPr>
                    </a:p>
                  </a:txBody>
                  <a:tcPr marL="44450" marR="44450" marT="0" marB="0"/>
                </a:tc>
                <a:extLst>
                  <a:ext uri="{0D108BD9-81ED-4DB2-BD59-A6C34878D82A}">
                    <a16:rowId xmlns:a16="http://schemas.microsoft.com/office/drawing/2014/main" xmlns="" val="10002"/>
                  </a:ext>
                </a:extLst>
              </a:tr>
              <a:tr h="407505">
                <a:tc>
                  <a:txBody>
                    <a:bodyPr/>
                    <a:lstStyle/>
                    <a:p>
                      <a:pPr algn="ctr">
                        <a:spcAft>
                          <a:spcPts val="0"/>
                        </a:spcAft>
                      </a:pPr>
                      <a:r>
                        <a:rPr lang="cs-CZ" sz="2000" dirty="0">
                          <a:effectLst/>
                        </a:rPr>
                        <a:t>Hnědé uhlí</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60-75</a:t>
                      </a:r>
                      <a:endParaRPr lang="cs-CZ" sz="2000" dirty="0">
                        <a:effectLst/>
                        <a:latin typeface="Times New Roman"/>
                        <a:ea typeface="Times New Roman"/>
                      </a:endParaRPr>
                    </a:p>
                  </a:txBody>
                  <a:tcPr marL="44450" marR="44450" marT="0" marB="0" anchor="ctr"/>
                </a:tc>
                <a:tc>
                  <a:txBody>
                    <a:bodyPr/>
                    <a:lstStyle/>
                    <a:p>
                      <a:pPr algn="ctr">
                        <a:spcAft>
                          <a:spcPts val="0"/>
                        </a:spcAft>
                      </a:pPr>
                      <a:r>
                        <a:rPr lang="cs-CZ" sz="2000" dirty="0">
                          <a:effectLst/>
                        </a:rPr>
                        <a:t>5-5,6</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20-30</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29 400-32 700</a:t>
                      </a:r>
                      <a:endParaRPr lang="cs-CZ" sz="2000" dirty="0">
                        <a:effectLst/>
                        <a:latin typeface="Times New Roman"/>
                        <a:ea typeface="Times New Roman"/>
                      </a:endParaRPr>
                    </a:p>
                  </a:txBody>
                  <a:tcPr marL="44450" marR="44450" marT="0" marB="0"/>
                </a:tc>
                <a:extLst>
                  <a:ext uri="{0D108BD9-81ED-4DB2-BD59-A6C34878D82A}">
                    <a16:rowId xmlns:a16="http://schemas.microsoft.com/office/drawing/2014/main" xmlns="" val="10003"/>
                  </a:ext>
                </a:extLst>
              </a:tr>
              <a:tr h="407505">
                <a:tc>
                  <a:txBody>
                    <a:bodyPr/>
                    <a:lstStyle/>
                    <a:p>
                      <a:pPr algn="ctr">
                        <a:spcAft>
                          <a:spcPts val="0"/>
                        </a:spcAft>
                      </a:pPr>
                      <a:r>
                        <a:rPr lang="cs-CZ" sz="2000" dirty="0">
                          <a:effectLst/>
                        </a:rPr>
                        <a:t>Černé uhlí</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75-92</a:t>
                      </a:r>
                      <a:endParaRPr lang="cs-CZ" sz="2000" dirty="0">
                        <a:effectLst/>
                        <a:latin typeface="Times New Roman"/>
                        <a:ea typeface="Times New Roman"/>
                      </a:endParaRPr>
                    </a:p>
                  </a:txBody>
                  <a:tcPr marL="44450" marR="44450" marT="0" marB="0" anchor="ctr"/>
                </a:tc>
                <a:tc>
                  <a:txBody>
                    <a:bodyPr/>
                    <a:lstStyle/>
                    <a:p>
                      <a:pPr algn="ctr">
                        <a:spcAft>
                          <a:spcPts val="0"/>
                        </a:spcAft>
                      </a:pPr>
                      <a:r>
                        <a:rPr lang="cs-CZ" sz="2000" dirty="0">
                          <a:effectLst/>
                        </a:rPr>
                        <a:t>4,5-5</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2-20</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33 100-36 500</a:t>
                      </a:r>
                      <a:endParaRPr lang="cs-CZ" sz="2000" dirty="0">
                        <a:effectLst/>
                        <a:latin typeface="Times New Roman"/>
                        <a:ea typeface="Times New Roman"/>
                      </a:endParaRPr>
                    </a:p>
                  </a:txBody>
                  <a:tcPr marL="44450" marR="44450" marT="0" marB="0"/>
                </a:tc>
                <a:extLst>
                  <a:ext uri="{0D108BD9-81ED-4DB2-BD59-A6C34878D82A}">
                    <a16:rowId xmlns:a16="http://schemas.microsoft.com/office/drawing/2014/main" xmlns="" val="10004"/>
                  </a:ext>
                </a:extLst>
              </a:tr>
              <a:tr h="407505">
                <a:tc>
                  <a:txBody>
                    <a:bodyPr/>
                    <a:lstStyle/>
                    <a:p>
                      <a:pPr algn="ctr">
                        <a:spcAft>
                          <a:spcPts val="0"/>
                        </a:spcAft>
                      </a:pPr>
                      <a:r>
                        <a:rPr lang="cs-CZ" sz="2000" dirty="0">
                          <a:effectLst/>
                        </a:rPr>
                        <a:t>Antracit</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92-98</a:t>
                      </a:r>
                      <a:endParaRPr lang="cs-CZ" sz="2000" dirty="0">
                        <a:effectLst/>
                        <a:latin typeface="Times New Roman"/>
                        <a:ea typeface="Times New Roman"/>
                      </a:endParaRPr>
                    </a:p>
                  </a:txBody>
                  <a:tcPr marL="44450" marR="44450" marT="0" marB="0" anchor="ctr"/>
                </a:tc>
                <a:tc>
                  <a:txBody>
                    <a:bodyPr/>
                    <a:lstStyle/>
                    <a:p>
                      <a:pPr algn="ctr">
                        <a:spcAft>
                          <a:spcPts val="0"/>
                        </a:spcAft>
                      </a:pPr>
                      <a:r>
                        <a:rPr lang="cs-CZ" sz="2000" dirty="0">
                          <a:effectLst/>
                        </a:rPr>
                        <a:t>1,5-4,5</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1-4</a:t>
                      </a:r>
                      <a:endParaRPr lang="cs-CZ" sz="2000" dirty="0">
                        <a:effectLst/>
                        <a:latin typeface="Times New Roman"/>
                        <a:ea typeface="Times New Roman"/>
                      </a:endParaRPr>
                    </a:p>
                  </a:txBody>
                  <a:tcPr marL="44450" marR="44450" marT="0" marB="0"/>
                </a:tc>
                <a:tc>
                  <a:txBody>
                    <a:bodyPr/>
                    <a:lstStyle/>
                    <a:p>
                      <a:pPr algn="ctr">
                        <a:spcAft>
                          <a:spcPts val="0"/>
                        </a:spcAft>
                      </a:pPr>
                      <a:r>
                        <a:rPr lang="cs-CZ" sz="2000" dirty="0">
                          <a:effectLst/>
                        </a:rPr>
                        <a:t>34 400-35 600</a:t>
                      </a:r>
                      <a:endParaRPr lang="cs-CZ" sz="2000" dirty="0">
                        <a:effectLst/>
                        <a:latin typeface="Times New Roman"/>
                        <a:ea typeface="Times New Roman"/>
                      </a:endParaRPr>
                    </a:p>
                  </a:txBody>
                  <a:tcPr marL="44450" marR="44450" marT="0" marB="0"/>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69052232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51520" y="85899"/>
            <a:ext cx="8229600" cy="750814"/>
          </a:xfrm>
        </p:spPr>
        <p:txBody>
          <a:bodyPr>
            <a:normAutofit/>
          </a:bodyPr>
          <a:lstStyle/>
          <a:p>
            <a:pPr marL="0" indent="0">
              <a:buNone/>
            </a:pPr>
            <a:r>
              <a:rPr lang="cs-CZ" sz="2400" b="1" u="sng" dirty="0"/>
              <a:t>UHLÍ – procesy chemického zpracování</a:t>
            </a:r>
          </a:p>
        </p:txBody>
      </p:sp>
      <p:pic>
        <p:nvPicPr>
          <p:cNvPr id="2050" name="Picture 2" descr="C:\Users\francisko2\Pictures\img55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764704"/>
            <a:ext cx="8784976" cy="5832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392457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44624"/>
            <a:ext cx="9073008" cy="6813376"/>
          </a:xfrm>
        </p:spPr>
        <p:txBody>
          <a:bodyPr>
            <a:normAutofit fontScale="70000" lnSpcReduction="20000"/>
          </a:bodyPr>
          <a:lstStyle/>
          <a:p>
            <a:pPr marL="0" indent="0">
              <a:buNone/>
            </a:pPr>
            <a:r>
              <a:rPr lang="cs-CZ" sz="3100" b="1" u="sng" dirty="0"/>
              <a:t>Schéma zpracování černého uhlí</a:t>
            </a:r>
          </a:p>
          <a:p>
            <a:pPr marL="0" indent="0">
              <a:buNone/>
            </a:pPr>
            <a:r>
              <a:rPr lang="cs-CZ" sz="3100" dirty="0"/>
              <a:t>                        plynné</a:t>
            </a:r>
            <a:r>
              <a:rPr lang="cs-CZ" sz="3100" b="1" dirty="0"/>
              <a:t> (svítiplyn, čistý koksárenský plyn)</a:t>
            </a:r>
            <a:r>
              <a:rPr lang="cs-CZ" sz="3100" dirty="0"/>
              <a:t> – </a:t>
            </a:r>
            <a:r>
              <a:rPr lang="cs-CZ" sz="3100" b="1" i="1" dirty="0"/>
              <a:t>asi 15 %</a:t>
            </a:r>
            <a:endParaRPr lang="cs-CZ" sz="3100" dirty="0"/>
          </a:p>
          <a:p>
            <a:pPr marL="0" indent="0">
              <a:buNone/>
            </a:pPr>
            <a:r>
              <a:rPr lang="cs-CZ" sz="3100" dirty="0"/>
              <a:t>	</a:t>
            </a:r>
          </a:p>
          <a:p>
            <a:pPr marL="0" indent="0">
              <a:buNone/>
            </a:pPr>
            <a:r>
              <a:rPr lang="cs-CZ" sz="3100" dirty="0"/>
              <a:t>	těkavé 			              </a:t>
            </a:r>
            <a:r>
              <a:rPr lang="cs-CZ" sz="3100" b="1" dirty="0"/>
              <a:t>čpavková voda</a:t>
            </a:r>
            <a:endParaRPr lang="cs-CZ" sz="3100" dirty="0"/>
          </a:p>
          <a:p>
            <a:pPr marL="0" indent="0">
              <a:buNone/>
            </a:pPr>
            <a:r>
              <a:rPr lang="cs-CZ" sz="3100" dirty="0"/>
              <a:t>		         kapalné</a:t>
            </a:r>
          </a:p>
          <a:p>
            <a:pPr marL="0" indent="0">
              <a:buNone/>
            </a:pPr>
            <a:r>
              <a:rPr lang="cs-CZ" sz="3100" b="1" u="sng" dirty="0"/>
              <a:t>Produkty</a:t>
            </a:r>
            <a:r>
              <a:rPr lang="cs-CZ" sz="3100" dirty="0"/>
              <a:t>				</a:t>
            </a:r>
            <a:r>
              <a:rPr lang="cs-CZ" sz="3100" b="1" dirty="0"/>
              <a:t>dehet </a:t>
            </a:r>
            <a:r>
              <a:rPr lang="cs-CZ" sz="3100" dirty="0"/>
              <a:t> -  </a:t>
            </a:r>
            <a:r>
              <a:rPr lang="cs-CZ" sz="3100" b="1" i="1" dirty="0"/>
              <a:t>asi 5 %</a:t>
            </a:r>
            <a:r>
              <a:rPr lang="cs-CZ" sz="3100" dirty="0"/>
              <a:t>  	</a:t>
            </a:r>
          </a:p>
          <a:p>
            <a:pPr marL="0" indent="0">
              <a:buNone/>
            </a:pPr>
            <a:r>
              <a:rPr lang="cs-CZ" sz="3100" dirty="0"/>
              <a:t>                     </a:t>
            </a:r>
          </a:p>
          <a:p>
            <a:pPr marL="0" indent="0">
              <a:buNone/>
            </a:pPr>
            <a:r>
              <a:rPr lang="cs-CZ" sz="3100" dirty="0"/>
              <a:t>	netěkavé        tuhé                         </a:t>
            </a:r>
            <a:r>
              <a:rPr lang="cs-CZ" sz="3100" b="1" dirty="0"/>
              <a:t>koks</a:t>
            </a:r>
            <a:r>
              <a:rPr lang="cs-CZ" sz="3100" dirty="0"/>
              <a:t> – </a:t>
            </a:r>
            <a:r>
              <a:rPr lang="cs-CZ" sz="3100" b="1" i="1" dirty="0"/>
              <a:t>asi 70 %</a:t>
            </a:r>
            <a:r>
              <a:rPr lang="cs-CZ" sz="3100" dirty="0"/>
              <a:t>	</a:t>
            </a:r>
          </a:p>
          <a:p>
            <a:pPr marL="0" indent="0">
              <a:buNone/>
            </a:pPr>
            <a:r>
              <a:rPr lang="cs-CZ" sz="3100" dirty="0"/>
              <a:t> </a:t>
            </a:r>
          </a:p>
          <a:p>
            <a:pPr marL="0" indent="0">
              <a:buNone/>
            </a:pPr>
            <a:r>
              <a:rPr lang="cs-CZ" sz="3100" dirty="0"/>
              <a:t>				               retortové uhlí</a:t>
            </a:r>
            <a:r>
              <a:rPr lang="cs-CZ" sz="2600" dirty="0"/>
              <a:t>	</a:t>
            </a:r>
          </a:p>
          <a:p>
            <a:pPr marL="0" indent="0" algn="just">
              <a:buNone/>
            </a:pPr>
            <a:endParaRPr lang="cs-CZ" dirty="0"/>
          </a:p>
          <a:p>
            <a:pPr marL="0" indent="0" algn="just">
              <a:buNone/>
            </a:pPr>
            <a:r>
              <a:rPr lang="cs-CZ" dirty="0"/>
              <a:t>Uhlí, zpravidla černé, se zpracovává procesem zvaným </a:t>
            </a:r>
            <a:r>
              <a:rPr lang="cs-CZ" i="1" dirty="0"/>
              <a:t>vysokoteplotní karbonizace, </a:t>
            </a:r>
            <a:r>
              <a:rPr lang="cs-CZ" dirty="0"/>
              <a:t>což je zahřívání uhlí při teplotě asi 1000 - 1100</a:t>
            </a:r>
            <a:r>
              <a:rPr lang="cs-CZ" baseline="30000" dirty="0"/>
              <a:t>o</a:t>
            </a:r>
            <a:r>
              <a:rPr lang="cs-CZ" dirty="0"/>
              <a:t>C bez přístupu vzduchu. Obsahuje-li černé uhlí značný podíl netěkavých složek, zpracovává se v </a:t>
            </a:r>
            <a:r>
              <a:rPr lang="cs-CZ" i="1" u="sng" dirty="0"/>
              <a:t>koksovnách</a:t>
            </a:r>
            <a:r>
              <a:rPr lang="cs-CZ" i="1" dirty="0"/>
              <a:t> </a:t>
            </a:r>
            <a:r>
              <a:rPr lang="cs-CZ" dirty="0"/>
              <a:t>a hlavním produktem je kvalitní </a:t>
            </a:r>
            <a:r>
              <a:rPr lang="cs-CZ" i="1" dirty="0"/>
              <a:t>koks,</a:t>
            </a:r>
            <a:r>
              <a:rPr lang="cs-CZ" dirty="0"/>
              <a:t> používaný v železárnách jako redukční činidlo při výrobě surového železa, a ve slévárnách. Uhlí se značným podílem plynných složek se zpracovává v </a:t>
            </a:r>
            <a:r>
              <a:rPr lang="cs-CZ" i="1" u="sng" dirty="0"/>
              <a:t>plynárnách</a:t>
            </a:r>
            <a:r>
              <a:rPr lang="cs-CZ" dirty="0"/>
              <a:t> a hlavním produktem je </a:t>
            </a:r>
            <a:r>
              <a:rPr lang="cs-CZ" i="1" dirty="0"/>
              <a:t>svítiplyn.</a:t>
            </a:r>
          </a:p>
          <a:p>
            <a:pPr marL="0" indent="0" algn="just">
              <a:buNone/>
            </a:pPr>
            <a:r>
              <a:rPr lang="cs-CZ" dirty="0"/>
              <a:t>Velmi cenným kapalným produktem je zejména </a:t>
            </a:r>
            <a:r>
              <a:rPr lang="cs-CZ" i="1" dirty="0"/>
              <a:t>černouhelný dehet</a:t>
            </a:r>
            <a:r>
              <a:rPr lang="cs-CZ" dirty="0"/>
              <a:t>, který představuje velmi pestrou směs zejména aromatických uhlovodíků, fenolů, heterocyklických látek atd. Proto se dále zpracovává frakční destilací na jednotlivé podíly příp. až na jednotlivé sloučeniny.</a:t>
            </a:r>
            <a:r>
              <a:rPr lang="cs-CZ" i="1" dirty="0"/>
              <a:t> </a:t>
            </a:r>
            <a:endParaRPr lang="cs-CZ" dirty="0"/>
          </a:p>
        </p:txBody>
      </p:sp>
      <p:cxnSp>
        <p:nvCxnSpPr>
          <p:cNvPr id="5" name="Přímá spojnice 4"/>
          <p:cNvCxnSpPr/>
          <p:nvPr/>
        </p:nvCxnSpPr>
        <p:spPr>
          <a:xfrm>
            <a:off x="1259632" y="1916832"/>
            <a:ext cx="324036"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flipV="1">
            <a:off x="1583668" y="1412776"/>
            <a:ext cx="0" cy="50405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1583668" y="1916832"/>
            <a:ext cx="0" cy="43204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2" name="Přímá spojnice se šipkou 11"/>
          <p:cNvCxnSpPr/>
          <p:nvPr/>
        </p:nvCxnSpPr>
        <p:spPr>
          <a:xfrm flipV="1">
            <a:off x="1835696" y="764704"/>
            <a:ext cx="360040" cy="36004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4" name="Přímá spojnice se šipkou 13"/>
          <p:cNvCxnSpPr/>
          <p:nvPr/>
        </p:nvCxnSpPr>
        <p:spPr>
          <a:xfrm>
            <a:off x="1835696" y="1124744"/>
            <a:ext cx="648072" cy="43204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6" name="Přímá spojnice se šipkou 15"/>
          <p:cNvCxnSpPr/>
          <p:nvPr/>
        </p:nvCxnSpPr>
        <p:spPr>
          <a:xfrm flipV="1">
            <a:off x="3419872" y="1196752"/>
            <a:ext cx="1152128" cy="36004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8" name="Přímá spojnice se šipkou 17"/>
          <p:cNvCxnSpPr/>
          <p:nvPr/>
        </p:nvCxnSpPr>
        <p:spPr>
          <a:xfrm>
            <a:off x="3419872" y="1556792"/>
            <a:ext cx="1224136" cy="36004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0" name="Přímá spojnice se šipkou 19"/>
          <p:cNvCxnSpPr/>
          <p:nvPr/>
        </p:nvCxnSpPr>
        <p:spPr>
          <a:xfrm>
            <a:off x="2159732" y="2564904"/>
            <a:ext cx="396044"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2" name="Přímá spojnice se šipkou 21"/>
          <p:cNvCxnSpPr/>
          <p:nvPr/>
        </p:nvCxnSpPr>
        <p:spPr>
          <a:xfrm>
            <a:off x="3275856" y="2564904"/>
            <a:ext cx="1296144"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4" name="Přímá spojnice se šipkou 23"/>
          <p:cNvCxnSpPr/>
          <p:nvPr/>
        </p:nvCxnSpPr>
        <p:spPr>
          <a:xfrm>
            <a:off x="3923928" y="2564904"/>
            <a:ext cx="720080" cy="64807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230299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44624"/>
            <a:ext cx="8928992" cy="6696744"/>
          </a:xfrm>
        </p:spPr>
        <p:txBody>
          <a:bodyPr>
            <a:normAutofit fontScale="62500" lnSpcReduction="20000"/>
          </a:bodyPr>
          <a:lstStyle/>
          <a:p>
            <a:pPr marL="0" indent="0" algn="just">
              <a:buNone/>
            </a:pPr>
            <a:r>
              <a:rPr lang="cs-CZ" dirty="0"/>
              <a:t>	     (Frakční destilace)</a:t>
            </a:r>
          </a:p>
          <a:p>
            <a:pPr marL="0" indent="0" algn="just">
              <a:buNone/>
            </a:pPr>
            <a:r>
              <a:rPr lang="cs-CZ" b="1" dirty="0"/>
              <a:t>Černouhelný</a:t>
            </a:r>
            <a:r>
              <a:rPr lang="cs-CZ" dirty="0"/>
              <a:t>                             </a:t>
            </a:r>
            <a:r>
              <a:rPr lang="cs-CZ" i="1" dirty="0"/>
              <a:t>lehký olej</a:t>
            </a:r>
            <a:r>
              <a:rPr lang="cs-CZ" dirty="0"/>
              <a:t> (benzen, toluen, xyleny) – do150</a:t>
            </a:r>
            <a:r>
              <a:rPr lang="cs-CZ" baseline="30000" dirty="0"/>
              <a:t>o</a:t>
            </a:r>
            <a:r>
              <a:rPr lang="cs-CZ" dirty="0"/>
              <a:t>C</a:t>
            </a:r>
          </a:p>
          <a:p>
            <a:pPr marL="0" indent="0" algn="just">
              <a:buNone/>
            </a:pPr>
            <a:r>
              <a:rPr lang="cs-CZ" dirty="0"/>
              <a:t> </a:t>
            </a:r>
            <a:r>
              <a:rPr lang="cs-CZ" b="1" dirty="0"/>
              <a:t>dehet                                         </a:t>
            </a:r>
            <a:r>
              <a:rPr lang="cs-CZ" i="1" dirty="0"/>
              <a:t>karbolový olej</a:t>
            </a:r>
            <a:r>
              <a:rPr lang="cs-CZ" dirty="0"/>
              <a:t> (fenoly, kresoly, pyridin) – do 180</a:t>
            </a:r>
            <a:r>
              <a:rPr lang="cs-CZ" baseline="30000" dirty="0"/>
              <a:t>o</a:t>
            </a:r>
            <a:r>
              <a:rPr lang="cs-CZ" dirty="0"/>
              <a:t>C</a:t>
            </a:r>
          </a:p>
          <a:p>
            <a:pPr marL="0" indent="0" algn="just">
              <a:buNone/>
            </a:pPr>
            <a:r>
              <a:rPr lang="cs-CZ" dirty="0"/>
              <a:t>                            		     </a:t>
            </a:r>
            <a:r>
              <a:rPr lang="cs-CZ" i="1" dirty="0"/>
              <a:t>střední olej</a:t>
            </a:r>
            <a:r>
              <a:rPr lang="cs-CZ" dirty="0"/>
              <a:t> ( naftalen, naftoly) – do 220</a:t>
            </a:r>
            <a:r>
              <a:rPr lang="cs-CZ" baseline="30000" dirty="0"/>
              <a:t>o</a:t>
            </a:r>
            <a:r>
              <a:rPr lang="cs-CZ" dirty="0"/>
              <a:t>C</a:t>
            </a:r>
          </a:p>
          <a:p>
            <a:pPr marL="0" indent="0" algn="just">
              <a:buNone/>
            </a:pPr>
            <a:r>
              <a:rPr lang="cs-CZ" dirty="0"/>
              <a:t>                                                     </a:t>
            </a:r>
            <a:r>
              <a:rPr lang="cs-CZ" i="1" dirty="0"/>
              <a:t>těžký olej</a:t>
            </a:r>
            <a:r>
              <a:rPr lang="cs-CZ" dirty="0"/>
              <a:t> ( vyšší homology naftalenu, fenoly – do 270</a:t>
            </a:r>
            <a:r>
              <a:rPr lang="cs-CZ" baseline="30000" dirty="0"/>
              <a:t>o</a:t>
            </a:r>
            <a:r>
              <a:rPr lang="cs-CZ" dirty="0"/>
              <a:t>C</a:t>
            </a:r>
          </a:p>
          <a:p>
            <a:pPr marL="0" indent="0" algn="just">
              <a:buNone/>
            </a:pPr>
            <a:r>
              <a:rPr lang="cs-CZ" dirty="0"/>
              <a:t>                                                     </a:t>
            </a:r>
            <a:r>
              <a:rPr lang="cs-CZ" i="1" dirty="0"/>
              <a:t>antracenový olej</a:t>
            </a:r>
            <a:r>
              <a:rPr lang="cs-CZ" dirty="0"/>
              <a:t> (antracen) – do 360</a:t>
            </a:r>
            <a:r>
              <a:rPr lang="cs-CZ" baseline="30000" dirty="0"/>
              <a:t>o</a:t>
            </a:r>
            <a:r>
              <a:rPr lang="cs-CZ" dirty="0"/>
              <a:t>C</a:t>
            </a:r>
          </a:p>
          <a:p>
            <a:pPr marL="0" indent="0" algn="just">
              <a:buNone/>
            </a:pPr>
            <a:r>
              <a:rPr lang="cs-CZ" dirty="0"/>
              <a:t>                                                     zbytek je </a:t>
            </a:r>
            <a:r>
              <a:rPr lang="cs-CZ" i="1" dirty="0"/>
              <a:t>dehtová smola a asfalt</a:t>
            </a:r>
            <a:r>
              <a:rPr lang="cs-CZ" dirty="0"/>
              <a:t> – nad 370</a:t>
            </a:r>
            <a:r>
              <a:rPr lang="cs-CZ" baseline="30000" dirty="0"/>
              <a:t>o</a:t>
            </a:r>
            <a:r>
              <a:rPr lang="cs-CZ" dirty="0"/>
              <a:t>C</a:t>
            </a:r>
          </a:p>
          <a:p>
            <a:pPr marL="0" indent="0" algn="just">
              <a:buNone/>
            </a:pPr>
            <a:r>
              <a:rPr lang="cs-CZ" dirty="0"/>
              <a:t> </a:t>
            </a:r>
          </a:p>
          <a:p>
            <a:pPr marL="0" indent="0" algn="just">
              <a:buNone/>
            </a:pPr>
            <a:r>
              <a:rPr lang="cs-CZ" i="1" dirty="0"/>
              <a:t>Černouhelný dehet</a:t>
            </a:r>
            <a:r>
              <a:rPr lang="cs-CZ" dirty="0"/>
              <a:t> je viskózní, hnědočerná až černá kapalina charakteristického zápachu. Je to směs asi 10 000 chemických sloučenin. Zpracovává se hlavně destilací, dále rovněž krystalizací a extrakcí.</a:t>
            </a:r>
          </a:p>
          <a:p>
            <a:pPr marL="0" indent="0" algn="just">
              <a:buNone/>
            </a:pPr>
            <a:r>
              <a:rPr lang="cs-CZ" dirty="0"/>
              <a:t> </a:t>
            </a:r>
          </a:p>
          <a:p>
            <a:pPr marL="0" indent="0" algn="just">
              <a:buNone/>
            </a:pPr>
            <a:r>
              <a:rPr lang="cs-CZ" dirty="0"/>
              <a:t> </a:t>
            </a:r>
          </a:p>
          <a:p>
            <a:pPr marL="0" indent="0" algn="just">
              <a:buNone/>
            </a:pPr>
            <a:r>
              <a:rPr lang="cs-CZ" b="1" i="1" dirty="0"/>
              <a:t>Látková bilance při zpracování v koksovnách:</a:t>
            </a:r>
            <a:endParaRPr lang="cs-CZ" dirty="0"/>
          </a:p>
          <a:p>
            <a:pPr marL="0" indent="0" algn="just">
              <a:buNone/>
            </a:pPr>
            <a:r>
              <a:rPr lang="cs-CZ" dirty="0"/>
              <a:t>Z 1000 kg surového uhlí lze získat tato množství hlavních produktů:</a:t>
            </a:r>
          </a:p>
          <a:p>
            <a:pPr marL="0" indent="0" algn="just">
              <a:buNone/>
            </a:pPr>
            <a:r>
              <a:rPr lang="cs-CZ" b="1" dirty="0"/>
              <a:t>Koks                                     </a:t>
            </a:r>
            <a:r>
              <a:rPr lang="cs-CZ" dirty="0"/>
              <a:t>720 – 820 kg</a:t>
            </a:r>
            <a:endParaRPr lang="cs-CZ" b="1" dirty="0"/>
          </a:p>
          <a:p>
            <a:pPr marL="0" indent="0" algn="just">
              <a:buNone/>
            </a:pPr>
            <a:r>
              <a:rPr lang="cs-CZ" b="1" dirty="0"/>
              <a:t>Koksárenský plyn               </a:t>
            </a:r>
            <a:r>
              <a:rPr lang="cs-CZ" dirty="0"/>
              <a:t>150 – 180 kg</a:t>
            </a:r>
          </a:p>
          <a:p>
            <a:pPr marL="0" indent="0" algn="just">
              <a:buNone/>
            </a:pPr>
            <a:r>
              <a:rPr lang="cs-CZ" b="1" dirty="0"/>
              <a:t>Černouhelný dehet               </a:t>
            </a:r>
            <a:r>
              <a:rPr lang="cs-CZ" dirty="0"/>
              <a:t>30 – 40 kg</a:t>
            </a:r>
          </a:p>
          <a:p>
            <a:pPr marL="0" indent="0" algn="just">
              <a:buNone/>
            </a:pPr>
            <a:r>
              <a:rPr lang="cs-CZ" b="1" dirty="0"/>
              <a:t>Surový benzen                       </a:t>
            </a:r>
            <a:r>
              <a:rPr lang="cs-CZ" dirty="0"/>
              <a:t>10 – 12 kg</a:t>
            </a:r>
          </a:p>
          <a:p>
            <a:pPr marL="0" indent="0" algn="just">
              <a:buNone/>
            </a:pPr>
            <a:r>
              <a:rPr lang="cs-CZ" b="1" dirty="0"/>
              <a:t>Amoniak                                   </a:t>
            </a:r>
            <a:r>
              <a:rPr lang="cs-CZ" dirty="0"/>
              <a:t>2 – 3 kg</a:t>
            </a:r>
            <a:r>
              <a:rPr lang="cs-CZ" b="1" dirty="0"/>
              <a:t> </a:t>
            </a:r>
            <a:endParaRPr lang="cs-CZ" dirty="0"/>
          </a:p>
          <a:p>
            <a:pPr marL="0" indent="0" algn="just">
              <a:buNone/>
            </a:pPr>
            <a:r>
              <a:rPr lang="cs-CZ" dirty="0"/>
              <a:t> </a:t>
            </a:r>
          </a:p>
          <a:p>
            <a:pPr marL="0" indent="0" algn="just">
              <a:buNone/>
            </a:pPr>
            <a:endParaRPr lang="cs-CZ" dirty="0"/>
          </a:p>
        </p:txBody>
      </p:sp>
      <p:cxnSp>
        <p:nvCxnSpPr>
          <p:cNvPr id="5" name="Přímá spojnice se šipkou 4"/>
          <p:cNvCxnSpPr/>
          <p:nvPr/>
        </p:nvCxnSpPr>
        <p:spPr>
          <a:xfrm>
            <a:off x="1547664" y="476672"/>
            <a:ext cx="151216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1547664" y="476672"/>
            <a:ext cx="1485350" cy="3240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1547664" y="476672"/>
            <a:ext cx="1512168"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1547664" y="476672"/>
            <a:ext cx="1512168" cy="86409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a:off x="1619672" y="548680"/>
            <a:ext cx="1584176" cy="12241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a:off x="1619672" y="548680"/>
            <a:ext cx="1584176" cy="15121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968672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5496" y="44624"/>
            <a:ext cx="9073008" cy="6768752"/>
          </a:xfrm>
        </p:spPr>
        <p:txBody>
          <a:bodyPr>
            <a:normAutofit fontScale="62500" lnSpcReduction="20000"/>
          </a:bodyPr>
          <a:lstStyle/>
          <a:p>
            <a:pPr marL="0" indent="0" algn="just">
              <a:buNone/>
            </a:pPr>
            <a:r>
              <a:rPr lang="cs-CZ" b="1" u="sng" dirty="0"/>
              <a:t>Plynná paliva </a:t>
            </a:r>
            <a:endParaRPr lang="cs-CZ" dirty="0"/>
          </a:p>
          <a:p>
            <a:pPr marL="0" indent="0" algn="just">
              <a:buNone/>
            </a:pPr>
            <a:r>
              <a:rPr lang="cs-CZ" dirty="0"/>
              <a:t>Plynná paliva jsou plyny nebo směsi plynů, které při spalování uvolňují dostatečné množství tepla. Jejích výhodou je, že při spalování vznikají plynné produkty (hlavně voda a oxid uhličitý) a dají se snadno transportovat plynovody na velké vzdálenosti. Patří k ním:</a:t>
            </a:r>
          </a:p>
          <a:p>
            <a:pPr marL="0" indent="0" algn="just">
              <a:buNone/>
            </a:pPr>
            <a:r>
              <a:rPr lang="cs-CZ" dirty="0"/>
              <a:t>1/ </a:t>
            </a:r>
            <a:r>
              <a:rPr lang="cs-CZ" b="1" dirty="0"/>
              <a:t>svítiplyn </a:t>
            </a:r>
            <a:r>
              <a:rPr lang="cs-CZ" dirty="0"/>
              <a:t>– vzniká při zpracování uhlí v plynárnách. Jeho přibližné složení je 47% H</a:t>
            </a:r>
            <a:r>
              <a:rPr lang="cs-CZ" baseline="-25000" dirty="0"/>
              <a:t>2</a:t>
            </a:r>
            <a:r>
              <a:rPr lang="cs-CZ" dirty="0"/>
              <a:t>,      8 - 9 % CO (jedovatý plyn!!!), 2% CO</a:t>
            </a:r>
            <a:r>
              <a:rPr lang="cs-CZ" baseline="-25000" dirty="0"/>
              <a:t>2</a:t>
            </a:r>
            <a:r>
              <a:rPr lang="cs-CZ" dirty="0"/>
              <a:t>, 4-5 % N</a:t>
            </a:r>
            <a:r>
              <a:rPr lang="cs-CZ" baseline="-25000" dirty="0"/>
              <a:t>2</a:t>
            </a:r>
            <a:r>
              <a:rPr lang="cs-CZ" dirty="0"/>
              <a:t> a 26-36 % CH</a:t>
            </a:r>
            <a:r>
              <a:rPr lang="cs-CZ" baseline="-25000" dirty="0"/>
              <a:t>4</a:t>
            </a:r>
            <a:r>
              <a:rPr lang="cs-CZ" dirty="0"/>
              <a:t>.</a:t>
            </a:r>
          </a:p>
          <a:p>
            <a:pPr marL="0" indent="0" algn="just">
              <a:buNone/>
            </a:pPr>
            <a:r>
              <a:rPr lang="cs-CZ" dirty="0"/>
              <a:t>2/ </a:t>
            </a:r>
            <a:r>
              <a:rPr lang="cs-CZ" b="1" dirty="0"/>
              <a:t>koksárenský plyn</a:t>
            </a:r>
            <a:r>
              <a:rPr lang="cs-CZ" dirty="0"/>
              <a:t> – vzniká při zpracování uhlí v koksovnách. Má podobné složení jako svítiplyn (53% H</a:t>
            </a:r>
            <a:r>
              <a:rPr lang="cs-CZ" baseline="-25000" dirty="0"/>
              <a:t>2</a:t>
            </a:r>
            <a:r>
              <a:rPr lang="cs-CZ" dirty="0"/>
              <a:t>, 6 % CO, 2% CO</a:t>
            </a:r>
            <a:r>
              <a:rPr lang="cs-CZ" baseline="-25000" dirty="0"/>
              <a:t>2</a:t>
            </a:r>
            <a:r>
              <a:rPr lang="cs-CZ" dirty="0"/>
              <a:t>,</a:t>
            </a:r>
            <a:r>
              <a:rPr lang="cs-CZ" baseline="-25000" dirty="0"/>
              <a:t> </a:t>
            </a:r>
            <a:r>
              <a:rPr lang="cs-CZ" dirty="0"/>
              <a:t>26% CH</a:t>
            </a:r>
            <a:r>
              <a:rPr lang="cs-CZ" baseline="-25000" dirty="0"/>
              <a:t>4</a:t>
            </a:r>
            <a:r>
              <a:rPr lang="cs-CZ" dirty="0"/>
              <a:t>, 10% N</a:t>
            </a:r>
            <a:r>
              <a:rPr lang="cs-CZ" baseline="-25000" dirty="0"/>
              <a:t>2</a:t>
            </a:r>
            <a:r>
              <a:rPr lang="cs-CZ" dirty="0"/>
              <a:t>).</a:t>
            </a:r>
          </a:p>
          <a:p>
            <a:pPr marL="0" indent="0" algn="just">
              <a:buNone/>
            </a:pPr>
            <a:r>
              <a:rPr lang="cs-CZ" dirty="0"/>
              <a:t>3/ </a:t>
            </a:r>
            <a:r>
              <a:rPr lang="cs-CZ" b="1" dirty="0"/>
              <a:t>zemní plyn</a:t>
            </a:r>
            <a:r>
              <a:rPr lang="cs-CZ" dirty="0"/>
              <a:t> – v přírodě provází výskyt ropy nebo uhlí nebo se vyskytuje samostatně. obsahuje až 99% CH</a:t>
            </a:r>
            <a:r>
              <a:rPr lang="cs-CZ" baseline="-25000" dirty="0"/>
              <a:t>4</a:t>
            </a:r>
            <a:r>
              <a:rPr lang="cs-CZ" dirty="0"/>
              <a:t>, nasycené uhlovodíky, 3-10 % N</a:t>
            </a:r>
            <a:r>
              <a:rPr lang="cs-CZ" baseline="-25000" dirty="0"/>
              <a:t>2</a:t>
            </a:r>
            <a:r>
              <a:rPr lang="cs-CZ" dirty="0"/>
              <a:t>, někdy H</a:t>
            </a:r>
            <a:r>
              <a:rPr lang="cs-CZ" baseline="-25000" dirty="0"/>
              <a:t>2</a:t>
            </a:r>
            <a:r>
              <a:rPr lang="cs-CZ" dirty="0"/>
              <a:t>S. Používá se jako plynné palivo, je surovinou pro výrobu syntézních plynů (H</a:t>
            </a:r>
            <a:r>
              <a:rPr lang="cs-CZ" baseline="-25000" dirty="0"/>
              <a:t>2</a:t>
            </a:r>
            <a:r>
              <a:rPr lang="cs-CZ" dirty="0"/>
              <a:t>, CO, CO</a:t>
            </a:r>
            <a:r>
              <a:rPr lang="cs-CZ" baseline="-25000" dirty="0"/>
              <a:t>2</a:t>
            </a:r>
            <a:r>
              <a:rPr lang="cs-CZ" dirty="0"/>
              <a:t>, N</a:t>
            </a:r>
            <a:r>
              <a:rPr lang="cs-CZ" baseline="-25000" dirty="0"/>
              <a:t>2</a:t>
            </a:r>
            <a:r>
              <a:rPr lang="cs-CZ" dirty="0"/>
              <a:t>), z nichž se dále získává např. amoniak NH</a:t>
            </a:r>
            <a:r>
              <a:rPr lang="cs-CZ" baseline="-25000" dirty="0"/>
              <a:t>3</a:t>
            </a:r>
            <a:r>
              <a:rPr lang="cs-CZ" dirty="0"/>
              <a:t>, methanol, karboxylové kyseliny, saze, acetylen, kyanovodík, sirouhlík, syntetický benzín a další.</a:t>
            </a:r>
          </a:p>
          <a:p>
            <a:pPr marL="0" indent="0" algn="just">
              <a:buNone/>
            </a:pPr>
            <a:r>
              <a:rPr lang="cs-CZ" dirty="0"/>
              <a:t>4/ </a:t>
            </a:r>
            <a:r>
              <a:rPr lang="cs-CZ" b="1" dirty="0"/>
              <a:t>vodní plyn</a:t>
            </a:r>
            <a:r>
              <a:rPr lang="cs-CZ" dirty="0"/>
              <a:t> – je směs CO a H</a:t>
            </a:r>
            <a:r>
              <a:rPr lang="cs-CZ" baseline="-25000" dirty="0"/>
              <a:t>2</a:t>
            </a:r>
            <a:r>
              <a:rPr lang="cs-CZ" dirty="0"/>
              <a:t>, která vzniká </a:t>
            </a:r>
          </a:p>
          <a:p>
            <a:pPr marL="0" indent="0" algn="just">
              <a:buNone/>
            </a:pPr>
            <a:r>
              <a:rPr lang="cs-CZ" dirty="0"/>
              <a:t>a/ vedením vodní páry přes rozžhavený koks. Vodní pára se redukuje podle rovnice</a:t>
            </a:r>
          </a:p>
          <a:p>
            <a:pPr marL="0" indent="0" algn="just">
              <a:buNone/>
            </a:pPr>
            <a:r>
              <a:rPr lang="cs-CZ" dirty="0"/>
              <a:t>                                   C </a:t>
            </a:r>
            <a:r>
              <a:rPr lang="cs-CZ" baseline="-25000" dirty="0"/>
              <a:t>koks</a:t>
            </a:r>
            <a:r>
              <a:rPr lang="cs-CZ" dirty="0"/>
              <a:t>  +  H</a:t>
            </a:r>
            <a:r>
              <a:rPr lang="cs-CZ" baseline="-25000" dirty="0"/>
              <a:t>2</a:t>
            </a:r>
            <a:r>
              <a:rPr lang="cs-CZ" dirty="0"/>
              <a:t>O </a:t>
            </a:r>
            <a:r>
              <a:rPr lang="cs-CZ" baseline="-25000" dirty="0"/>
              <a:t>pára</a:t>
            </a:r>
            <a:r>
              <a:rPr lang="cs-CZ" dirty="0"/>
              <a:t>                  CO  +  H</a:t>
            </a:r>
            <a:r>
              <a:rPr lang="cs-CZ" baseline="-25000" dirty="0"/>
              <a:t>2</a:t>
            </a:r>
            <a:endParaRPr lang="cs-CZ" dirty="0"/>
          </a:p>
          <a:p>
            <a:pPr marL="0" indent="0" algn="just">
              <a:buNone/>
            </a:pPr>
            <a:r>
              <a:rPr lang="cs-CZ" dirty="0"/>
              <a:t>b/ oxidací methanu (zemního plynu)</a:t>
            </a:r>
          </a:p>
          <a:p>
            <a:pPr marL="0" indent="0" algn="just">
              <a:buNone/>
            </a:pPr>
            <a:r>
              <a:rPr lang="cs-CZ" dirty="0"/>
              <a:t>                               CH</a:t>
            </a:r>
            <a:r>
              <a:rPr lang="cs-CZ" baseline="-25000" dirty="0"/>
              <a:t>4</a:t>
            </a:r>
            <a:r>
              <a:rPr lang="cs-CZ" dirty="0"/>
              <a:t>  +  ½ O</a:t>
            </a:r>
            <a:r>
              <a:rPr lang="cs-CZ" baseline="-25000" dirty="0"/>
              <a:t>2</a:t>
            </a:r>
            <a:r>
              <a:rPr lang="cs-CZ" dirty="0"/>
              <a:t>                        CO   +  H</a:t>
            </a:r>
            <a:r>
              <a:rPr lang="cs-CZ" baseline="-25000" dirty="0"/>
              <a:t>2</a:t>
            </a:r>
            <a:endParaRPr lang="cs-CZ" dirty="0"/>
          </a:p>
          <a:p>
            <a:pPr marL="0" indent="0" algn="just">
              <a:buNone/>
            </a:pPr>
            <a:r>
              <a:rPr lang="cs-CZ" dirty="0"/>
              <a:t>                               CH</a:t>
            </a:r>
            <a:r>
              <a:rPr lang="cs-CZ" baseline="-25000" dirty="0"/>
              <a:t>4</a:t>
            </a:r>
            <a:r>
              <a:rPr lang="cs-CZ" dirty="0"/>
              <a:t>   +  H</a:t>
            </a:r>
            <a:r>
              <a:rPr lang="cs-CZ" baseline="-25000" dirty="0"/>
              <a:t>2</a:t>
            </a:r>
            <a:r>
              <a:rPr lang="cs-CZ" dirty="0"/>
              <a:t>O                         CO  +  3 H</a:t>
            </a:r>
            <a:r>
              <a:rPr lang="cs-CZ" baseline="-25000" dirty="0"/>
              <a:t>2</a:t>
            </a:r>
            <a:r>
              <a:rPr lang="cs-CZ" dirty="0"/>
              <a:t>     (1300 – 1400</a:t>
            </a:r>
            <a:r>
              <a:rPr lang="cs-CZ" baseline="30000" dirty="0"/>
              <a:t>o</a:t>
            </a:r>
            <a:r>
              <a:rPr lang="cs-CZ" dirty="0"/>
              <a:t>C, kat.= Ni, Co )</a:t>
            </a:r>
          </a:p>
          <a:p>
            <a:pPr marL="0" indent="0" algn="just">
              <a:buNone/>
            </a:pPr>
            <a:r>
              <a:rPr lang="cs-CZ" dirty="0"/>
              <a:t>Vzniklá směs ve používá dále na výrobu vodíku, jako palivo, dále na výrobu methanolu, methanu a syntetického benzínu.</a:t>
            </a:r>
          </a:p>
        </p:txBody>
      </p:sp>
      <p:cxnSp>
        <p:nvCxnSpPr>
          <p:cNvPr id="5" name="Přímá spojnice se šipkou 4"/>
          <p:cNvCxnSpPr/>
          <p:nvPr/>
        </p:nvCxnSpPr>
        <p:spPr>
          <a:xfrm>
            <a:off x="3851920" y="4509120"/>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3275856" y="5157192"/>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275856" y="5445224"/>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952879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16632"/>
            <a:ext cx="8928992" cy="6737215"/>
          </a:xfrm>
        </p:spPr>
        <p:txBody>
          <a:bodyPr>
            <a:normAutofit fontScale="77500" lnSpcReduction="20000"/>
          </a:bodyPr>
          <a:lstStyle/>
          <a:p>
            <a:pPr marL="0" indent="0" algn="just">
              <a:buNone/>
            </a:pPr>
            <a:r>
              <a:rPr lang="cs-CZ" b="1" u="sng" dirty="0"/>
              <a:t>Syntetická kapalná paliva</a:t>
            </a:r>
            <a:endParaRPr lang="cs-CZ" dirty="0"/>
          </a:p>
          <a:p>
            <a:pPr marL="0" indent="0" algn="just">
              <a:buNone/>
            </a:pPr>
            <a:r>
              <a:rPr lang="cs-CZ" dirty="0"/>
              <a:t> lze získat několika způsoby, z nichž nejvýznamnější jsou:</a:t>
            </a:r>
          </a:p>
          <a:p>
            <a:pPr marL="0" indent="0" algn="just">
              <a:buNone/>
            </a:pPr>
            <a:r>
              <a:rPr lang="cs-CZ" dirty="0"/>
              <a:t> A/ Fischer- Tropschova metoda z uhlí</a:t>
            </a:r>
          </a:p>
          <a:p>
            <a:pPr marL="0" indent="0" algn="just">
              <a:buNone/>
            </a:pPr>
            <a:r>
              <a:rPr lang="cs-CZ" dirty="0"/>
              <a:t>                  </a:t>
            </a:r>
            <a:r>
              <a:rPr lang="cs-CZ" sz="2300" dirty="0"/>
              <a:t>+ H</a:t>
            </a:r>
            <a:r>
              <a:rPr lang="cs-CZ" sz="2300" baseline="-25000" dirty="0"/>
              <a:t>2</a:t>
            </a:r>
            <a:r>
              <a:rPr lang="cs-CZ" sz="2300" dirty="0"/>
              <a:t>O /g/                                 200-300</a:t>
            </a:r>
            <a:r>
              <a:rPr lang="cs-CZ" sz="2300" baseline="30000" dirty="0"/>
              <a:t>o</a:t>
            </a:r>
            <a:r>
              <a:rPr lang="cs-CZ" sz="2300" dirty="0"/>
              <a:t>C,kat, tlak      </a:t>
            </a:r>
            <a:r>
              <a:rPr lang="cs-CZ" dirty="0"/>
              <a:t>směs uhlovodíků</a:t>
            </a:r>
          </a:p>
          <a:p>
            <a:pPr marL="0" indent="0" algn="ctr">
              <a:buNone/>
            </a:pPr>
            <a:r>
              <a:rPr lang="cs-CZ" dirty="0"/>
              <a:t>  UHLÍ                          CO   +   H</a:t>
            </a:r>
            <a:r>
              <a:rPr lang="cs-CZ" baseline="-25000" dirty="0"/>
              <a:t>2</a:t>
            </a:r>
            <a:r>
              <a:rPr lang="cs-CZ" dirty="0"/>
              <a:t>        		       podobných naftě	</a:t>
            </a:r>
          </a:p>
          <a:p>
            <a:pPr marL="0" indent="0" algn="just">
              <a:buNone/>
            </a:pPr>
            <a:r>
              <a:rPr lang="cs-CZ" dirty="0"/>
              <a:t> 						                      </a:t>
            </a:r>
            <a:r>
              <a:rPr lang="cs-CZ" sz="2300" dirty="0"/>
              <a:t>destilace</a:t>
            </a:r>
          </a:p>
          <a:p>
            <a:pPr marL="0" indent="0" algn="just">
              <a:buNone/>
            </a:pPr>
            <a:endParaRPr lang="cs-CZ" sz="2300" dirty="0"/>
          </a:p>
          <a:p>
            <a:pPr marL="0" indent="0" algn="just">
              <a:buNone/>
            </a:pPr>
            <a:r>
              <a:rPr lang="cs-CZ" i="1" dirty="0"/>
              <a:t>					         BENZÍN</a:t>
            </a:r>
            <a:r>
              <a:rPr lang="cs-CZ" dirty="0"/>
              <a:t>  + ostatní produkty</a:t>
            </a:r>
          </a:p>
          <a:p>
            <a:pPr marL="0" indent="0" algn="just">
              <a:buNone/>
            </a:pPr>
            <a:r>
              <a:rPr lang="cs-CZ" dirty="0"/>
              <a:t>B/ z hnědouhelného dehtu katalytickou hydrogenací za zvýšené teploty a tlaku vzniká směs uhlovodíku podobných benzínu. </a:t>
            </a:r>
          </a:p>
          <a:p>
            <a:pPr marL="0" indent="0" algn="just">
              <a:buNone/>
            </a:pPr>
            <a:r>
              <a:rPr lang="cs-CZ" dirty="0"/>
              <a:t>      			            </a:t>
            </a:r>
            <a:r>
              <a:rPr lang="cs-CZ" sz="2300" dirty="0"/>
              <a:t>300 – 400</a:t>
            </a:r>
            <a:r>
              <a:rPr lang="cs-CZ" sz="2300" baseline="30000" dirty="0"/>
              <a:t>o</a:t>
            </a:r>
            <a:r>
              <a:rPr lang="cs-CZ" sz="2300" dirty="0"/>
              <a:t>C, tlak, kat.           </a:t>
            </a:r>
            <a:r>
              <a:rPr lang="cs-CZ" dirty="0"/>
              <a:t>směs uhlovodíků</a:t>
            </a:r>
          </a:p>
          <a:p>
            <a:pPr marL="0" indent="0" algn="just">
              <a:buNone/>
            </a:pPr>
            <a:r>
              <a:rPr lang="cs-CZ" i="1" dirty="0"/>
              <a:t>hnědouhelný dehet</a:t>
            </a:r>
            <a:r>
              <a:rPr lang="cs-CZ" dirty="0"/>
              <a:t>  +  H</a:t>
            </a:r>
            <a:r>
              <a:rPr lang="cs-CZ" baseline="-25000" dirty="0"/>
              <a:t>2</a:t>
            </a:r>
            <a:r>
              <a:rPr lang="cs-CZ" dirty="0"/>
              <a:t>			          podobných benzínu</a:t>
            </a:r>
          </a:p>
          <a:p>
            <a:pPr marL="0" indent="0" algn="just">
              <a:buNone/>
            </a:pPr>
            <a:r>
              <a:rPr lang="cs-CZ" dirty="0"/>
              <a:t>								  </a:t>
            </a:r>
          </a:p>
          <a:p>
            <a:pPr marL="0" indent="0" algn="just">
              <a:buNone/>
            </a:pPr>
            <a:r>
              <a:rPr lang="cs-CZ" dirty="0"/>
              <a:t>Synteticky vyrobeny benzín tvoří značný podíl na celkovém množství spotřebovaného benzínu.</a:t>
            </a:r>
          </a:p>
          <a:p>
            <a:pPr marL="0" indent="0">
              <a:buNone/>
            </a:pPr>
            <a:endParaRPr lang="cs-CZ" dirty="0"/>
          </a:p>
        </p:txBody>
      </p:sp>
      <p:cxnSp>
        <p:nvCxnSpPr>
          <p:cNvPr id="5" name="Přímá spojnice se šipkou 4"/>
          <p:cNvCxnSpPr/>
          <p:nvPr/>
        </p:nvCxnSpPr>
        <p:spPr>
          <a:xfrm>
            <a:off x="1331640" y="1772816"/>
            <a:ext cx="14401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Přímá spojnice se šipkou 6"/>
          <p:cNvCxnSpPr/>
          <p:nvPr/>
        </p:nvCxnSpPr>
        <p:spPr>
          <a:xfrm>
            <a:off x="4427984" y="1772816"/>
            <a:ext cx="187220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10"/>
          <p:cNvCxnSpPr/>
          <p:nvPr/>
        </p:nvCxnSpPr>
        <p:spPr>
          <a:xfrm>
            <a:off x="7020272" y="1916832"/>
            <a:ext cx="0" cy="5040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Přímá spojnice se šipkou 12"/>
          <p:cNvCxnSpPr/>
          <p:nvPr/>
        </p:nvCxnSpPr>
        <p:spPr>
          <a:xfrm flipH="1">
            <a:off x="6300192" y="2420888"/>
            <a:ext cx="720080" cy="2160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a:off x="7020272" y="2420888"/>
            <a:ext cx="504056"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Přímá spojnice se šipkou 16"/>
          <p:cNvCxnSpPr/>
          <p:nvPr/>
        </p:nvCxnSpPr>
        <p:spPr>
          <a:xfrm>
            <a:off x="3707904" y="4149080"/>
            <a:ext cx="223224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92604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504" y="116633"/>
            <a:ext cx="8928992" cy="1800199"/>
          </a:xfrm>
        </p:spPr>
        <p:txBody>
          <a:bodyPr>
            <a:normAutofit fontScale="77500" lnSpcReduction="20000"/>
          </a:bodyPr>
          <a:lstStyle/>
          <a:p>
            <a:pPr marL="0" indent="0">
              <a:buNone/>
            </a:pPr>
            <a:r>
              <a:rPr lang="cs-CZ" b="1" u="sng" dirty="0"/>
              <a:t>Výhřevnost paliv </a:t>
            </a:r>
            <a:endParaRPr lang="cs-CZ" dirty="0"/>
          </a:p>
          <a:p>
            <a:pPr marL="0" indent="0" algn="just">
              <a:buNone/>
            </a:pPr>
            <a:r>
              <a:rPr lang="cs-CZ" dirty="0"/>
              <a:t>Výhřevnost je určena podílem tepla, které se uvolní při dokonalém spálení paliva a hmotnosti paliva, ochladí-li se spaliny na původní teplotu paliva. </a:t>
            </a:r>
          </a:p>
          <a:p>
            <a:pPr marL="0" indent="0" algn="just">
              <a:buNone/>
            </a:pPr>
            <a:r>
              <a:rPr lang="cs-CZ" dirty="0"/>
              <a:t>Výhřevnost některých paliv uvádí následující tabulka:</a:t>
            </a:r>
          </a:p>
          <a:p>
            <a:endParaRPr lang="cs-CZ" dirty="0"/>
          </a:p>
        </p:txBody>
      </p:sp>
      <p:graphicFrame>
        <p:nvGraphicFramePr>
          <p:cNvPr id="4" name="Tabulka 3"/>
          <p:cNvGraphicFramePr>
            <a:graphicFrameLocks noGrp="1"/>
          </p:cNvGraphicFramePr>
          <p:nvPr>
            <p:extLst>
              <p:ext uri="{D42A27DB-BD31-4B8C-83A1-F6EECF244321}">
                <p14:modId xmlns:p14="http://schemas.microsoft.com/office/powerpoint/2010/main" val="2705208976"/>
              </p:ext>
            </p:extLst>
          </p:nvPr>
        </p:nvGraphicFramePr>
        <p:xfrm>
          <a:off x="539552" y="1988835"/>
          <a:ext cx="8136904" cy="4733842"/>
        </p:xfrm>
        <a:graphic>
          <a:graphicData uri="http://schemas.openxmlformats.org/drawingml/2006/table">
            <a:tbl>
              <a:tblPr firstRow="1" firstCol="1" lastRow="1" lastCol="1" bandRow="1" bandCol="1">
                <a:tableStyleId>{5C22544A-7EE6-4342-B048-85BDC9FD1C3A}</a:tableStyleId>
              </a:tblPr>
              <a:tblGrid>
                <a:gridCol w="4067789">
                  <a:extLst>
                    <a:ext uri="{9D8B030D-6E8A-4147-A177-3AD203B41FA5}">
                      <a16:colId xmlns:a16="http://schemas.microsoft.com/office/drawing/2014/main" xmlns="" val="20000"/>
                    </a:ext>
                  </a:extLst>
                </a:gridCol>
                <a:gridCol w="4069115">
                  <a:extLst>
                    <a:ext uri="{9D8B030D-6E8A-4147-A177-3AD203B41FA5}">
                      <a16:colId xmlns:a16="http://schemas.microsoft.com/office/drawing/2014/main" xmlns="" val="20001"/>
                    </a:ext>
                  </a:extLst>
                </a:gridCol>
              </a:tblGrid>
              <a:tr h="466642">
                <a:tc>
                  <a:txBody>
                    <a:bodyPr/>
                    <a:lstStyle/>
                    <a:p>
                      <a:pPr marL="180340" indent="-180340" algn="ctr">
                        <a:spcAft>
                          <a:spcPts val="0"/>
                        </a:spcAft>
                      </a:pPr>
                      <a:r>
                        <a:rPr lang="cs-CZ" sz="2000" dirty="0">
                          <a:effectLst/>
                        </a:rPr>
                        <a:t>Palivo</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Výhřevnost (kJ.kg</a:t>
                      </a:r>
                      <a:r>
                        <a:rPr lang="cs-CZ" sz="2000" baseline="30000" dirty="0">
                          <a:effectLst/>
                        </a:rPr>
                        <a:t>-1</a:t>
                      </a:r>
                      <a:r>
                        <a:rPr lang="cs-CZ" sz="2000" dirty="0">
                          <a:effectLst/>
                        </a:rPr>
                        <a:t>)</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00"/>
                  </a:ext>
                </a:extLst>
              </a:tr>
              <a:tr h="300992">
                <a:tc>
                  <a:txBody>
                    <a:bodyPr/>
                    <a:lstStyle/>
                    <a:p>
                      <a:pPr marL="180340" indent="270510" algn="l">
                        <a:spcAft>
                          <a:spcPts val="0"/>
                        </a:spcAft>
                      </a:pPr>
                      <a:r>
                        <a:rPr lang="cs-CZ" sz="2000" dirty="0">
                          <a:effectLst/>
                        </a:rPr>
                        <a:t>Antracit</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18 800 – 32 700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01"/>
                  </a:ext>
                </a:extLst>
              </a:tr>
              <a:tr h="300992">
                <a:tc>
                  <a:txBody>
                    <a:bodyPr/>
                    <a:lstStyle/>
                    <a:p>
                      <a:pPr marL="180340" indent="270510" algn="l">
                        <a:spcAft>
                          <a:spcPts val="0"/>
                        </a:spcAft>
                      </a:pPr>
                      <a:r>
                        <a:rPr lang="cs-CZ" sz="2000" dirty="0">
                          <a:effectLst/>
                        </a:rPr>
                        <a:t>Benzín</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42 700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02"/>
                  </a:ext>
                </a:extLst>
              </a:tr>
              <a:tr h="300992">
                <a:tc>
                  <a:txBody>
                    <a:bodyPr/>
                    <a:lstStyle/>
                    <a:p>
                      <a:pPr marL="180340" indent="270510" algn="l">
                        <a:spcAft>
                          <a:spcPts val="0"/>
                        </a:spcAft>
                      </a:pPr>
                      <a:r>
                        <a:rPr lang="cs-CZ" sz="2000" dirty="0">
                          <a:effectLst/>
                        </a:rPr>
                        <a:t>Benzen</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40 200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03"/>
                  </a:ext>
                </a:extLst>
              </a:tr>
              <a:tr h="300992">
                <a:tc>
                  <a:txBody>
                    <a:bodyPr/>
                    <a:lstStyle/>
                    <a:p>
                      <a:pPr marL="180340" indent="270510" algn="l">
                        <a:spcAft>
                          <a:spcPts val="0"/>
                        </a:spcAft>
                      </a:pPr>
                      <a:r>
                        <a:rPr lang="cs-CZ" sz="2000" dirty="0">
                          <a:effectLst/>
                        </a:rPr>
                        <a:t>Butan</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43 500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04"/>
                  </a:ext>
                </a:extLst>
              </a:tr>
              <a:tr h="300992">
                <a:tc>
                  <a:txBody>
                    <a:bodyPr/>
                    <a:lstStyle/>
                    <a:p>
                      <a:pPr marL="180340" indent="270510" algn="l">
                        <a:spcAft>
                          <a:spcPts val="0"/>
                        </a:spcAft>
                      </a:pPr>
                      <a:r>
                        <a:rPr lang="cs-CZ" sz="2000" dirty="0">
                          <a:effectLst/>
                        </a:rPr>
                        <a:t>Dřevo suché (prům.)</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16 000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05"/>
                  </a:ext>
                </a:extLst>
              </a:tr>
              <a:tr h="300992">
                <a:tc>
                  <a:txBody>
                    <a:bodyPr/>
                    <a:lstStyle/>
                    <a:p>
                      <a:pPr marL="180340" indent="270510" algn="l">
                        <a:spcAft>
                          <a:spcPts val="0"/>
                        </a:spcAft>
                      </a:pPr>
                      <a:r>
                        <a:rPr lang="cs-CZ" sz="2000" dirty="0">
                          <a:effectLst/>
                        </a:rPr>
                        <a:t>Etanol </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26 800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06"/>
                  </a:ext>
                </a:extLst>
              </a:tr>
              <a:tr h="300992">
                <a:tc>
                  <a:txBody>
                    <a:bodyPr/>
                    <a:lstStyle/>
                    <a:p>
                      <a:pPr marL="180340" indent="270510" algn="l">
                        <a:spcAft>
                          <a:spcPts val="0"/>
                        </a:spcAft>
                      </a:pPr>
                      <a:r>
                        <a:rPr lang="cs-CZ" sz="2000" dirty="0">
                          <a:effectLst/>
                        </a:rPr>
                        <a:t>Koks</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30 690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07"/>
                  </a:ext>
                </a:extLst>
              </a:tr>
              <a:tr h="300992">
                <a:tc>
                  <a:txBody>
                    <a:bodyPr/>
                    <a:lstStyle/>
                    <a:p>
                      <a:pPr marL="180340" indent="270510" algn="l">
                        <a:spcAft>
                          <a:spcPts val="0"/>
                        </a:spcAft>
                      </a:pPr>
                      <a:r>
                        <a:rPr lang="cs-CZ" sz="2000" dirty="0">
                          <a:effectLst/>
                        </a:rPr>
                        <a:t>Metan</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49 610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08"/>
                  </a:ext>
                </a:extLst>
              </a:tr>
              <a:tr h="300992">
                <a:tc>
                  <a:txBody>
                    <a:bodyPr/>
                    <a:lstStyle/>
                    <a:p>
                      <a:pPr marL="180340" indent="270510" algn="l">
                        <a:spcAft>
                          <a:spcPts val="0"/>
                        </a:spcAft>
                      </a:pPr>
                      <a:r>
                        <a:rPr lang="cs-CZ" sz="2000" dirty="0">
                          <a:effectLst/>
                        </a:rPr>
                        <a:t>Petrolej</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44 400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09"/>
                  </a:ext>
                </a:extLst>
              </a:tr>
              <a:tr h="300992">
                <a:tc>
                  <a:txBody>
                    <a:bodyPr/>
                    <a:lstStyle/>
                    <a:p>
                      <a:pPr marL="180340" indent="270510" algn="l">
                        <a:spcAft>
                          <a:spcPts val="0"/>
                        </a:spcAft>
                      </a:pPr>
                      <a:r>
                        <a:rPr lang="cs-CZ" sz="2000" dirty="0">
                          <a:effectLst/>
                        </a:rPr>
                        <a:t>Propan</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50 000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10"/>
                  </a:ext>
                </a:extLst>
              </a:tr>
              <a:tr h="300992">
                <a:tc>
                  <a:txBody>
                    <a:bodyPr/>
                    <a:lstStyle/>
                    <a:p>
                      <a:pPr marL="180340" indent="270510" algn="l">
                        <a:spcAft>
                          <a:spcPts val="0"/>
                        </a:spcAft>
                      </a:pPr>
                      <a:r>
                        <a:rPr lang="cs-CZ" sz="2000" dirty="0">
                          <a:effectLst/>
                        </a:rPr>
                        <a:t>Svítiplyn</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18 800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11"/>
                  </a:ext>
                </a:extLst>
              </a:tr>
              <a:tr h="300992">
                <a:tc>
                  <a:txBody>
                    <a:bodyPr/>
                    <a:lstStyle/>
                    <a:p>
                      <a:pPr marL="180340" indent="270510" algn="l">
                        <a:spcAft>
                          <a:spcPts val="0"/>
                        </a:spcAft>
                      </a:pPr>
                      <a:r>
                        <a:rPr lang="cs-CZ" sz="2000" dirty="0">
                          <a:effectLst/>
                        </a:rPr>
                        <a:t>Uhlí hnědé</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10 500 – 17 200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12"/>
                  </a:ext>
                </a:extLst>
              </a:tr>
              <a:tr h="300992">
                <a:tc>
                  <a:txBody>
                    <a:bodyPr/>
                    <a:lstStyle/>
                    <a:p>
                      <a:pPr marL="180340" indent="270510" algn="l">
                        <a:spcAft>
                          <a:spcPts val="0"/>
                        </a:spcAft>
                      </a:pPr>
                      <a:r>
                        <a:rPr lang="cs-CZ" sz="2000" dirty="0">
                          <a:effectLst/>
                        </a:rPr>
                        <a:t>Uhlí černé</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20 900 – 31 400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13"/>
                  </a:ext>
                </a:extLst>
              </a:tr>
              <a:tr h="300992">
                <a:tc>
                  <a:txBody>
                    <a:bodyPr/>
                    <a:lstStyle/>
                    <a:p>
                      <a:pPr marL="180340" indent="270510" algn="l">
                        <a:spcAft>
                          <a:spcPts val="0"/>
                        </a:spcAft>
                      </a:pPr>
                      <a:r>
                        <a:rPr lang="cs-CZ" sz="2000" dirty="0">
                          <a:effectLst/>
                        </a:rPr>
                        <a:t>Vodík</a:t>
                      </a:r>
                      <a:endParaRPr lang="cs-CZ" sz="2000" dirty="0">
                        <a:effectLst/>
                        <a:latin typeface="Times New Roman"/>
                        <a:ea typeface="Times New Roman"/>
                      </a:endParaRPr>
                    </a:p>
                  </a:txBody>
                  <a:tcPr marL="68580" marR="68580" marT="0" marB="0" anchor="ctr"/>
                </a:tc>
                <a:tc>
                  <a:txBody>
                    <a:bodyPr/>
                    <a:lstStyle/>
                    <a:p>
                      <a:pPr marL="180340" indent="-180340" algn="ctr">
                        <a:spcAft>
                          <a:spcPts val="0"/>
                        </a:spcAft>
                      </a:pPr>
                      <a:r>
                        <a:rPr lang="cs-CZ" sz="2000" dirty="0">
                          <a:effectLst/>
                        </a:rPr>
                        <a:t>95 500</a:t>
                      </a:r>
                      <a:endParaRPr lang="cs-CZ" sz="2000" dirty="0">
                        <a:effectLst/>
                        <a:latin typeface="Times New Roman"/>
                        <a:ea typeface="Times New Roman"/>
                      </a:endParaRPr>
                    </a:p>
                  </a:txBody>
                  <a:tcPr marL="68580" marR="68580" marT="0" marB="0" anchor="ctr"/>
                </a:tc>
                <a:extLst>
                  <a:ext uri="{0D108BD9-81ED-4DB2-BD59-A6C34878D82A}">
                    <a16:rowId xmlns:a16="http://schemas.microsoft.com/office/drawing/2014/main" xmlns="" val="10014"/>
                  </a:ext>
                </a:extLst>
              </a:tr>
            </a:tbl>
          </a:graphicData>
        </a:graphic>
      </p:graphicFrame>
    </p:spTree>
    <p:extLst>
      <p:ext uri="{BB962C8B-B14F-4D97-AF65-F5344CB8AC3E}">
        <p14:creationId xmlns:p14="http://schemas.microsoft.com/office/powerpoint/2010/main" val="202248672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6" y="116632"/>
            <a:ext cx="8229600" cy="1324744"/>
          </a:xfrm>
        </p:spPr>
        <p:txBody>
          <a:bodyPr/>
          <a:lstStyle/>
          <a:p>
            <a:pPr marL="0" indent="0" algn="ctr">
              <a:buNone/>
            </a:pPr>
            <a:r>
              <a:rPr lang="cs-CZ" b="1" dirty="0">
                <a:solidFill>
                  <a:srgbClr val="FF0000"/>
                </a:solidFill>
              </a:rPr>
              <a:t>Recentní suroviny</a:t>
            </a:r>
          </a:p>
          <a:p>
            <a:pPr marL="0" indent="0">
              <a:buNone/>
            </a:pPr>
            <a:r>
              <a:rPr lang="cs-CZ" b="1" u="sng" dirty="0"/>
              <a:t>Biomasa a její zpracování</a:t>
            </a:r>
          </a:p>
        </p:txBody>
      </p:sp>
      <p:pic>
        <p:nvPicPr>
          <p:cNvPr id="3074" name="Picture 2" descr="C:\Users\francisko2\Pictures\img5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556792"/>
            <a:ext cx="8424936"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06886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object 2"/>
          <p:cNvSpPr/>
          <p:nvPr/>
        </p:nvSpPr>
        <p:spPr>
          <a:xfrm>
            <a:off x="0" y="195478"/>
            <a:ext cx="9142805" cy="5541090"/>
          </a:xfrm>
          <a:prstGeom prst="rect">
            <a:avLst/>
          </a:prstGeom>
          <a:blipFill>
            <a:blip r:embed="rId2" cstate="print"/>
            <a:stretch>
              <a:fillRect/>
            </a:stretch>
          </a:blipFill>
        </p:spPr>
        <p:txBody>
          <a:bodyPr wrap="square" lIns="0" tIns="0" rIns="0" bIns="0" rtlCol="0"/>
          <a:lstStyle/>
          <a:p>
            <a:endParaRPr sz="1539"/>
          </a:p>
        </p:txBody>
      </p:sp>
      <p:sp>
        <p:nvSpPr>
          <p:cNvPr id="3" name="object 3"/>
          <p:cNvSpPr/>
          <p:nvPr/>
        </p:nvSpPr>
        <p:spPr>
          <a:xfrm>
            <a:off x="5715614" y="5967457"/>
            <a:ext cx="955492" cy="461755"/>
          </a:xfrm>
          <a:prstGeom prst="rect">
            <a:avLst/>
          </a:prstGeom>
          <a:blipFill>
            <a:blip r:embed="rId3" cstate="print"/>
            <a:stretch>
              <a:fillRect/>
            </a:stretch>
          </a:blipFill>
        </p:spPr>
        <p:txBody>
          <a:bodyPr wrap="square" lIns="0" tIns="0" rIns="0" bIns="0" rtlCol="0"/>
          <a:lstStyle/>
          <a:p>
            <a:endParaRPr sz="1539"/>
          </a:p>
        </p:txBody>
      </p:sp>
      <p:sp>
        <p:nvSpPr>
          <p:cNvPr id="4" name="object 4"/>
          <p:cNvSpPr/>
          <p:nvPr/>
        </p:nvSpPr>
        <p:spPr>
          <a:xfrm>
            <a:off x="3237482" y="6034640"/>
            <a:ext cx="1777486" cy="330056"/>
          </a:xfrm>
          <a:prstGeom prst="rect">
            <a:avLst/>
          </a:prstGeom>
          <a:blipFill>
            <a:blip r:embed="rId4" cstate="print"/>
            <a:stretch>
              <a:fillRect/>
            </a:stretch>
          </a:blipFill>
        </p:spPr>
        <p:txBody>
          <a:bodyPr wrap="square" lIns="0" tIns="0" rIns="0" bIns="0" rtlCol="0"/>
          <a:lstStyle/>
          <a:p>
            <a:endParaRPr sz="1539"/>
          </a:p>
        </p:txBody>
      </p:sp>
      <p:sp>
        <p:nvSpPr>
          <p:cNvPr id="5" name="object 5"/>
          <p:cNvSpPr/>
          <p:nvPr/>
        </p:nvSpPr>
        <p:spPr>
          <a:xfrm>
            <a:off x="2471704" y="5967460"/>
            <a:ext cx="692859" cy="462087"/>
          </a:xfrm>
          <a:custGeom>
            <a:avLst/>
            <a:gdLst/>
            <a:ahLst/>
            <a:cxnLst/>
            <a:rect l="l" t="t" r="r" b="b"/>
            <a:pathLst>
              <a:path w="810260" h="540384">
                <a:moveTo>
                  <a:pt x="0" y="0"/>
                </a:moveTo>
                <a:lnTo>
                  <a:pt x="810006" y="0"/>
                </a:lnTo>
                <a:lnTo>
                  <a:pt x="810006" y="540004"/>
                </a:lnTo>
                <a:lnTo>
                  <a:pt x="0" y="540004"/>
                </a:lnTo>
                <a:lnTo>
                  <a:pt x="0" y="0"/>
                </a:lnTo>
                <a:close/>
              </a:path>
            </a:pathLst>
          </a:custGeom>
          <a:solidFill>
            <a:srgbClr val="164194"/>
          </a:solidFill>
        </p:spPr>
        <p:txBody>
          <a:bodyPr wrap="square" lIns="0" tIns="0" rIns="0" bIns="0" rtlCol="0"/>
          <a:lstStyle/>
          <a:p>
            <a:endParaRPr sz="1539"/>
          </a:p>
        </p:txBody>
      </p:sp>
      <p:sp>
        <p:nvSpPr>
          <p:cNvPr id="6" name="object 6"/>
          <p:cNvSpPr/>
          <p:nvPr/>
        </p:nvSpPr>
        <p:spPr>
          <a:xfrm>
            <a:off x="2793616" y="6018765"/>
            <a:ext cx="48869" cy="46697"/>
          </a:xfrm>
          <a:custGeom>
            <a:avLst/>
            <a:gdLst/>
            <a:ahLst/>
            <a:cxnLst/>
            <a:rect l="l" t="t" r="r" b="b"/>
            <a:pathLst>
              <a:path w="57150" h="54609">
                <a:moveTo>
                  <a:pt x="57073" y="20726"/>
                </a:moveTo>
                <a:lnTo>
                  <a:pt x="0" y="20726"/>
                </a:lnTo>
                <a:lnTo>
                  <a:pt x="17640" y="33540"/>
                </a:lnTo>
                <a:lnTo>
                  <a:pt x="10909" y="54267"/>
                </a:lnTo>
                <a:lnTo>
                  <a:pt x="28536" y="41452"/>
                </a:lnTo>
                <a:lnTo>
                  <a:pt x="42002" y="41452"/>
                </a:lnTo>
                <a:lnTo>
                  <a:pt x="39433" y="33540"/>
                </a:lnTo>
                <a:lnTo>
                  <a:pt x="57073" y="20726"/>
                </a:lnTo>
                <a:close/>
              </a:path>
              <a:path w="57150" h="54609">
                <a:moveTo>
                  <a:pt x="42002" y="41452"/>
                </a:moveTo>
                <a:lnTo>
                  <a:pt x="28536" y="41452"/>
                </a:lnTo>
                <a:lnTo>
                  <a:pt x="46164" y="54267"/>
                </a:lnTo>
                <a:lnTo>
                  <a:pt x="42002"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539"/>
          </a:p>
        </p:txBody>
      </p:sp>
      <p:sp>
        <p:nvSpPr>
          <p:cNvPr id="7" name="object 7"/>
          <p:cNvSpPr/>
          <p:nvPr/>
        </p:nvSpPr>
        <p:spPr>
          <a:xfrm>
            <a:off x="2716657" y="6039387"/>
            <a:ext cx="48869" cy="46697"/>
          </a:xfrm>
          <a:custGeom>
            <a:avLst/>
            <a:gdLst/>
            <a:ahLst/>
            <a:cxnLst/>
            <a:rect l="l" t="t" r="r" b="b"/>
            <a:pathLst>
              <a:path w="57150" h="54609">
                <a:moveTo>
                  <a:pt x="57073" y="20726"/>
                </a:moveTo>
                <a:lnTo>
                  <a:pt x="0" y="20726"/>
                </a:lnTo>
                <a:lnTo>
                  <a:pt x="17640" y="33528"/>
                </a:lnTo>
                <a:lnTo>
                  <a:pt x="10909"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539"/>
          </a:p>
        </p:txBody>
      </p:sp>
      <p:sp>
        <p:nvSpPr>
          <p:cNvPr id="8" name="object 8"/>
          <p:cNvSpPr/>
          <p:nvPr/>
        </p:nvSpPr>
        <p:spPr>
          <a:xfrm>
            <a:off x="2660318" y="6095713"/>
            <a:ext cx="48869" cy="46697"/>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9" name="object 9"/>
          <p:cNvSpPr/>
          <p:nvPr/>
        </p:nvSpPr>
        <p:spPr>
          <a:xfrm>
            <a:off x="2639698" y="6172685"/>
            <a:ext cx="48869" cy="46697"/>
          </a:xfrm>
          <a:custGeom>
            <a:avLst/>
            <a:gdLst/>
            <a:ahLst/>
            <a:cxnLst/>
            <a:rect l="l" t="t" r="r" b="b"/>
            <a:pathLst>
              <a:path w="57150" h="54609">
                <a:moveTo>
                  <a:pt x="57061" y="20726"/>
                </a:moveTo>
                <a:lnTo>
                  <a:pt x="0" y="20726"/>
                </a:lnTo>
                <a:lnTo>
                  <a:pt x="17640" y="33528"/>
                </a:lnTo>
                <a:lnTo>
                  <a:pt x="10896" y="54267"/>
                </a:lnTo>
                <a:lnTo>
                  <a:pt x="28536" y="41452"/>
                </a:lnTo>
                <a:lnTo>
                  <a:pt x="42005" y="41452"/>
                </a:lnTo>
                <a:lnTo>
                  <a:pt x="39433" y="33528"/>
                </a:lnTo>
                <a:lnTo>
                  <a:pt x="57061"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539"/>
          </a:p>
        </p:txBody>
      </p:sp>
      <p:sp>
        <p:nvSpPr>
          <p:cNvPr id="10" name="object 10"/>
          <p:cNvSpPr/>
          <p:nvPr/>
        </p:nvSpPr>
        <p:spPr>
          <a:xfrm>
            <a:off x="2947536" y="6172685"/>
            <a:ext cx="48869" cy="46697"/>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539"/>
          </a:p>
        </p:txBody>
      </p:sp>
      <p:sp>
        <p:nvSpPr>
          <p:cNvPr id="11" name="object 11"/>
          <p:cNvSpPr/>
          <p:nvPr/>
        </p:nvSpPr>
        <p:spPr>
          <a:xfrm>
            <a:off x="2926915" y="6095713"/>
            <a:ext cx="48869" cy="46697"/>
          </a:xfrm>
          <a:custGeom>
            <a:avLst/>
            <a:gdLst/>
            <a:ahLst/>
            <a:cxnLst/>
            <a:rect l="l" t="t" r="r" b="b"/>
            <a:pathLst>
              <a:path w="57150" h="54609">
                <a:moveTo>
                  <a:pt x="57061" y="20739"/>
                </a:moveTo>
                <a:lnTo>
                  <a:pt x="0" y="20739"/>
                </a:lnTo>
                <a:lnTo>
                  <a:pt x="17640" y="33553"/>
                </a:lnTo>
                <a:lnTo>
                  <a:pt x="10896" y="54279"/>
                </a:lnTo>
                <a:lnTo>
                  <a:pt x="28536" y="41465"/>
                </a:lnTo>
                <a:lnTo>
                  <a:pt x="42002" y="41465"/>
                </a:lnTo>
                <a:lnTo>
                  <a:pt x="39433" y="33553"/>
                </a:lnTo>
                <a:lnTo>
                  <a:pt x="57061"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2" name="object 12"/>
          <p:cNvSpPr/>
          <p:nvPr/>
        </p:nvSpPr>
        <p:spPr>
          <a:xfrm>
            <a:off x="2870576" y="6039387"/>
            <a:ext cx="48869" cy="46697"/>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539"/>
          </a:p>
        </p:txBody>
      </p:sp>
      <p:sp>
        <p:nvSpPr>
          <p:cNvPr id="13" name="object 13"/>
          <p:cNvSpPr/>
          <p:nvPr/>
        </p:nvSpPr>
        <p:spPr>
          <a:xfrm>
            <a:off x="2926915" y="6249635"/>
            <a:ext cx="48869" cy="46697"/>
          </a:xfrm>
          <a:custGeom>
            <a:avLst/>
            <a:gdLst/>
            <a:ahLst/>
            <a:cxnLst/>
            <a:rect l="l" t="t" r="r" b="b"/>
            <a:pathLst>
              <a:path w="57150" h="54609">
                <a:moveTo>
                  <a:pt x="57061" y="20739"/>
                </a:moveTo>
                <a:lnTo>
                  <a:pt x="0" y="20739"/>
                </a:lnTo>
                <a:lnTo>
                  <a:pt x="17640" y="33540"/>
                </a:lnTo>
                <a:lnTo>
                  <a:pt x="10896" y="54279"/>
                </a:lnTo>
                <a:lnTo>
                  <a:pt x="28536" y="41465"/>
                </a:lnTo>
                <a:lnTo>
                  <a:pt x="42005" y="41465"/>
                </a:lnTo>
                <a:lnTo>
                  <a:pt x="39433" y="33540"/>
                </a:lnTo>
                <a:lnTo>
                  <a:pt x="57061"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4" name="object 14"/>
          <p:cNvSpPr/>
          <p:nvPr/>
        </p:nvSpPr>
        <p:spPr>
          <a:xfrm>
            <a:off x="2870576" y="6305971"/>
            <a:ext cx="48869" cy="46697"/>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5" name="object 15"/>
          <p:cNvSpPr/>
          <p:nvPr/>
        </p:nvSpPr>
        <p:spPr>
          <a:xfrm>
            <a:off x="2793616" y="6326593"/>
            <a:ext cx="48869" cy="46697"/>
          </a:xfrm>
          <a:custGeom>
            <a:avLst/>
            <a:gdLst/>
            <a:ahLst/>
            <a:cxnLst/>
            <a:rect l="l" t="t" r="r" b="b"/>
            <a:pathLst>
              <a:path w="57150" h="54609">
                <a:moveTo>
                  <a:pt x="57073" y="20739"/>
                </a:moveTo>
                <a:lnTo>
                  <a:pt x="0" y="20739"/>
                </a:lnTo>
                <a:lnTo>
                  <a:pt x="17640" y="33540"/>
                </a:lnTo>
                <a:lnTo>
                  <a:pt x="10909"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6" name="object 16"/>
          <p:cNvSpPr/>
          <p:nvPr/>
        </p:nvSpPr>
        <p:spPr>
          <a:xfrm>
            <a:off x="2716657" y="6305971"/>
            <a:ext cx="48869" cy="46697"/>
          </a:xfrm>
          <a:custGeom>
            <a:avLst/>
            <a:gdLst/>
            <a:ahLst/>
            <a:cxnLst/>
            <a:rect l="l" t="t" r="r" b="b"/>
            <a:pathLst>
              <a:path w="57150" h="54609">
                <a:moveTo>
                  <a:pt x="57073" y="20739"/>
                </a:moveTo>
                <a:lnTo>
                  <a:pt x="0" y="20739"/>
                </a:lnTo>
                <a:lnTo>
                  <a:pt x="17640" y="33553"/>
                </a:lnTo>
                <a:lnTo>
                  <a:pt x="10909"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7" name="object 17"/>
          <p:cNvSpPr/>
          <p:nvPr/>
        </p:nvSpPr>
        <p:spPr>
          <a:xfrm>
            <a:off x="2660318" y="6249635"/>
            <a:ext cx="48869" cy="46697"/>
          </a:xfrm>
          <a:custGeom>
            <a:avLst/>
            <a:gdLst/>
            <a:ahLst/>
            <a:cxnLst/>
            <a:rect l="l" t="t" r="r" b="b"/>
            <a:pathLst>
              <a:path w="57150" h="54609">
                <a:moveTo>
                  <a:pt x="57073" y="20739"/>
                </a:moveTo>
                <a:lnTo>
                  <a:pt x="0" y="20739"/>
                </a:lnTo>
                <a:lnTo>
                  <a:pt x="17640" y="33540"/>
                </a:lnTo>
                <a:lnTo>
                  <a:pt x="10896"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539"/>
          </a:p>
        </p:txBody>
      </p:sp>
      <p:sp>
        <p:nvSpPr>
          <p:cNvPr id="18" name="object 18"/>
          <p:cNvSpPr txBox="1"/>
          <p:nvPr/>
        </p:nvSpPr>
        <p:spPr>
          <a:xfrm>
            <a:off x="765785" y="2178687"/>
            <a:ext cx="7612217" cy="1025922"/>
          </a:xfrm>
          <a:prstGeom prst="rect">
            <a:avLst/>
          </a:prstGeom>
        </p:spPr>
        <p:txBody>
          <a:bodyPr vert="horz" wrap="square" lIns="0" tIns="0" rIns="0" bIns="0" rtlCol="0">
            <a:spAutoFit/>
          </a:bodyPr>
          <a:lstStyle/>
          <a:p>
            <a:pPr algn="ctr">
              <a:lnSpc>
                <a:spcPts val="4019"/>
              </a:lnSpc>
            </a:pPr>
            <a:r>
              <a:rPr lang="cs-CZ" sz="2736" b="1" spc="-17" dirty="0">
                <a:solidFill>
                  <a:srgbClr val="428F9B"/>
                </a:solidFill>
                <a:cs typeface="Calibri"/>
              </a:rPr>
              <a:t>ESF II projekt Západočeské univerzity v Plzni</a:t>
            </a:r>
          </a:p>
          <a:p>
            <a:pPr algn="ctr">
              <a:lnSpc>
                <a:spcPts val="4019"/>
              </a:lnSpc>
            </a:pPr>
            <a:r>
              <a:rPr lang="cs-CZ" sz="1710" b="1" spc="-17" dirty="0" err="1">
                <a:solidFill>
                  <a:srgbClr val="428F9B"/>
                </a:solidFill>
                <a:cs typeface="Calibri"/>
              </a:rPr>
              <a:t>reg</a:t>
            </a:r>
            <a:r>
              <a:rPr lang="cs-CZ" sz="1710" b="1" spc="-17" dirty="0">
                <a:solidFill>
                  <a:srgbClr val="428F9B"/>
                </a:solidFill>
                <a:cs typeface="Calibri"/>
              </a:rPr>
              <a:t>. č. CZ.02.2.69/0.0/0.0/18_056/0013239</a:t>
            </a:r>
            <a:endParaRPr sz="3420" dirty="0">
              <a:latin typeface="Calibri"/>
              <a:cs typeface="Calibri"/>
            </a:endParaRPr>
          </a:p>
        </p:txBody>
      </p:sp>
    </p:spTree>
    <p:extLst>
      <p:ext uri="{BB962C8B-B14F-4D97-AF65-F5344CB8AC3E}">
        <p14:creationId xmlns:p14="http://schemas.microsoft.com/office/powerpoint/2010/main" val="1723791868"/>
      </p:ext>
    </p:extLst>
  </p:cSld>
  <p:clrMapOvr>
    <a:masterClrMapping/>
  </p:clrMapOvr>
  <p:transition>
    <p:push dir="r"/>
  </p:transition>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1907</TotalTime>
  <Words>3885</Words>
  <Application>Microsoft Office PowerPoint</Application>
  <PresentationFormat>Předvádění na obrazovce (4:3)</PresentationFormat>
  <Paragraphs>1060</Paragraphs>
  <Slides>110</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110</vt:i4>
      </vt:variant>
    </vt:vector>
  </HeadingPairs>
  <TitlesOfParts>
    <vt:vector size="116" baseType="lpstr">
      <vt:lpstr>Arial</vt:lpstr>
      <vt:lpstr>Calibri</vt:lpstr>
      <vt:lpstr>Symbol</vt:lpstr>
      <vt:lpstr>Times New Roman</vt:lpstr>
      <vt:lpstr>Wingdings</vt:lpstr>
      <vt:lpstr>Motiv systému Office</vt:lpstr>
      <vt:lpstr>ÚVOD DO MATERIÁLOVÉ CHEMIE - III</vt:lpstr>
      <vt:lpstr>Kovy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Hliník</vt:lpstr>
      <vt:lpstr>Prezentace aplikace PowerPoint</vt:lpstr>
      <vt:lpstr>Prezentace aplikace PowerPoint</vt:lpstr>
      <vt:lpstr>Prezentace aplikace PowerPoint</vt:lpstr>
      <vt:lpstr>Prezentace aplikace PowerPoint</vt:lpstr>
      <vt:lpstr>Prezentace aplikace PowerPoint</vt:lpstr>
      <vt:lpstr>Titan</vt:lpstr>
      <vt:lpstr>Kovová vlákna</vt:lpstr>
      <vt:lpstr>Vybrané nekovy a polokovy Uhlík</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Křemík a silikátové výrobky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Vlákna z oxidu hliníku, boritá, karbidová a nitridová</vt:lpstr>
      <vt:lpstr>Technické plyny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Vodík</vt:lpstr>
      <vt:lpstr>Prezentace aplikace PowerPoint</vt:lpstr>
      <vt:lpstr>Prezentace aplikace PowerPoint</vt:lpstr>
      <vt:lpstr>Prezentace aplikace PowerPoint</vt:lpstr>
      <vt:lpstr>Prezentace aplikace PowerPoint</vt:lpstr>
      <vt:lpstr>Kyslík</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Vzácné plyny</vt:lpstr>
      <vt:lpstr>Prezentace aplikace PowerPoint</vt:lpstr>
      <vt:lpstr>Halogeny – F, Cl, Br, I.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Polymerní materiály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Fosilní suroviny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ATC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Kovy</dc:title>
  <dc:creator>a</dc:creator>
  <cp:lastModifiedBy>pocitac</cp:lastModifiedBy>
  <cp:revision>163</cp:revision>
  <dcterms:created xsi:type="dcterms:W3CDTF">2014-11-15T07:47:45Z</dcterms:created>
  <dcterms:modified xsi:type="dcterms:W3CDTF">2021-09-16T07:27:53Z</dcterms:modified>
</cp:coreProperties>
</file>