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subTitle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subTitle"/>
          </p:nvPr>
        </p:nvSpPr>
        <p:spPr>
          <a:xfrm>
            <a:off x="677160" y="609480"/>
            <a:ext cx="8596440" cy="6122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body"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 type="body"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859644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5" name="PlaceHolder 5"/>
          <p:cNvSpPr>
            <a:spLocks noGrp="1"/>
          </p:cNvSpPr>
          <p:nvPr>
            <p:ph type="body"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276768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3583440" y="2160720"/>
            <a:ext cx="276768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6490080" y="2160720"/>
            <a:ext cx="276768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0" name="PlaceHolder 5"/>
          <p:cNvSpPr>
            <a:spLocks noGrp="1"/>
          </p:cNvSpPr>
          <p:nvPr>
            <p:ph type="body"/>
          </p:nvPr>
        </p:nvSpPr>
        <p:spPr>
          <a:xfrm>
            <a:off x="677160" y="4187520"/>
            <a:ext cx="276768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1" name="PlaceHolder 6"/>
          <p:cNvSpPr>
            <a:spLocks noGrp="1"/>
          </p:cNvSpPr>
          <p:nvPr>
            <p:ph type="body"/>
          </p:nvPr>
        </p:nvSpPr>
        <p:spPr>
          <a:xfrm>
            <a:off x="3583440" y="4187520"/>
            <a:ext cx="276768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2" name="PlaceHolder 7"/>
          <p:cNvSpPr>
            <a:spLocks noGrp="1"/>
          </p:cNvSpPr>
          <p:nvPr>
            <p:ph type="body"/>
          </p:nvPr>
        </p:nvSpPr>
        <p:spPr>
          <a:xfrm>
            <a:off x="6490080" y="4187520"/>
            <a:ext cx="276768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subTitle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subTitle"/>
          </p:nvPr>
        </p:nvSpPr>
        <p:spPr>
          <a:xfrm>
            <a:off x="677160" y="609480"/>
            <a:ext cx="8596440" cy="6122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1" name="PlaceHolder 4"/>
          <p:cNvSpPr>
            <a:spLocks noGrp="1"/>
          </p:cNvSpPr>
          <p:nvPr>
            <p:ph type="body"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859644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07" name="PlaceHolder 5"/>
          <p:cNvSpPr>
            <a:spLocks noGrp="1"/>
          </p:cNvSpPr>
          <p:nvPr>
            <p:ph type="body"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276768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3583440" y="2160720"/>
            <a:ext cx="276768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1" name="PlaceHolder 4"/>
          <p:cNvSpPr>
            <a:spLocks noGrp="1"/>
          </p:cNvSpPr>
          <p:nvPr>
            <p:ph type="body"/>
          </p:nvPr>
        </p:nvSpPr>
        <p:spPr>
          <a:xfrm>
            <a:off x="6490080" y="2160720"/>
            <a:ext cx="276768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2" name="PlaceHolder 5"/>
          <p:cNvSpPr>
            <a:spLocks noGrp="1"/>
          </p:cNvSpPr>
          <p:nvPr>
            <p:ph type="body"/>
          </p:nvPr>
        </p:nvSpPr>
        <p:spPr>
          <a:xfrm>
            <a:off x="677160" y="4187520"/>
            <a:ext cx="276768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3" name="PlaceHolder 6"/>
          <p:cNvSpPr>
            <a:spLocks noGrp="1"/>
          </p:cNvSpPr>
          <p:nvPr>
            <p:ph type="body"/>
          </p:nvPr>
        </p:nvSpPr>
        <p:spPr>
          <a:xfrm>
            <a:off x="3583440" y="4187520"/>
            <a:ext cx="276768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4" name="PlaceHolder 7"/>
          <p:cNvSpPr>
            <a:spLocks noGrp="1"/>
          </p:cNvSpPr>
          <p:nvPr>
            <p:ph type="body"/>
          </p:nvPr>
        </p:nvSpPr>
        <p:spPr>
          <a:xfrm>
            <a:off x="6490080" y="4187520"/>
            <a:ext cx="2767680" cy="185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1"/>
          <p:cNvGrpSpPr/>
          <p:nvPr/>
        </p:nvGrpSpPr>
        <p:grpSpPr>
          <a:xfrm>
            <a:off x="0" y="-8640"/>
            <a:ext cx="12191760" cy="6866640"/>
            <a:chOff x="0" y="-8640"/>
            <a:chExt cx="12191760" cy="6866640"/>
          </a:xfrm>
        </p:grpSpPr>
        <p:sp>
          <p:nvSpPr>
            <p:cNvPr id="28" name="Line 2"/>
            <p:cNvSpPr/>
            <p:nvPr/>
          </p:nvSpPr>
          <p:spPr>
            <a:xfrm>
              <a:off x="9370800" y="0"/>
              <a:ext cx="1219320" cy="6858000"/>
            </a:xfrm>
            <a:prstGeom prst="line">
              <a:avLst/>
            </a:prstGeom>
            <a:ln w="9525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2" name="Line 3"/>
            <p:cNvSpPr/>
            <p:nvPr/>
          </p:nvSpPr>
          <p:spPr>
            <a:xfrm flipH="1">
              <a:off x="7425000" y="3681360"/>
              <a:ext cx="4763520" cy="3176640"/>
            </a:xfrm>
            <a:prstGeom prst="line">
              <a:avLst/>
            </a:prstGeom>
            <a:ln w="952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3" name="CustomShape 4"/>
            <p:cNvSpPr/>
            <p:nvPr/>
          </p:nvSpPr>
          <p:spPr>
            <a:xfrm>
              <a:off x="9181440" y="-8640"/>
              <a:ext cx="3007080" cy="6866280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4" name="CustomShape 5"/>
            <p:cNvSpPr/>
            <p:nvPr/>
          </p:nvSpPr>
          <p:spPr>
            <a:xfrm>
              <a:off x="9603360" y="-8640"/>
              <a:ext cx="2588040" cy="6866280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5" name="CustomShape 6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" name="CustomShape 7"/>
            <p:cNvSpPr/>
            <p:nvPr/>
          </p:nvSpPr>
          <p:spPr>
            <a:xfrm>
              <a:off x="9334440" y="-8640"/>
              <a:ext cx="2854080" cy="6866280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" name="CustomShape 8"/>
            <p:cNvSpPr/>
            <p:nvPr/>
          </p:nvSpPr>
          <p:spPr>
            <a:xfrm>
              <a:off x="10898640" y="-8640"/>
              <a:ext cx="1289880" cy="6866280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8" name="CustomShape 9"/>
            <p:cNvSpPr/>
            <p:nvPr/>
          </p:nvSpPr>
          <p:spPr>
            <a:xfrm>
              <a:off x="10938960" y="-8640"/>
              <a:ext cx="1249560" cy="6866280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9" name="CustomShape 10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0" name="CustomShape 11"/>
            <p:cNvSpPr/>
            <p:nvPr/>
          </p:nvSpPr>
          <p:spPr>
            <a:xfrm>
              <a:off x="0" y="4013280"/>
              <a:ext cx="448200" cy="284436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grpSp>
        <p:nvGrpSpPr>
          <p:cNvPr id="11" name="Group 12"/>
          <p:cNvGrpSpPr/>
          <p:nvPr/>
        </p:nvGrpSpPr>
        <p:grpSpPr>
          <a:xfrm>
            <a:off x="360" y="-8640"/>
            <a:ext cx="12191400" cy="6866640"/>
            <a:chOff x="360" y="-8640"/>
            <a:chExt cx="12191400" cy="6866640"/>
          </a:xfrm>
        </p:grpSpPr>
        <p:sp>
          <p:nvSpPr>
            <p:cNvPr id="12" name="Line 13"/>
            <p:cNvSpPr/>
            <p:nvPr/>
          </p:nvSpPr>
          <p:spPr>
            <a:xfrm>
              <a:off x="9370800" y="0"/>
              <a:ext cx="1219320" cy="6858000"/>
            </a:xfrm>
            <a:prstGeom prst="line">
              <a:avLst/>
            </a:prstGeom>
            <a:ln w="9525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3" name="Line 14"/>
            <p:cNvSpPr/>
            <p:nvPr/>
          </p:nvSpPr>
          <p:spPr>
            <a:xfrm flipH="1">
              <a:off x="7425000" y="3681360"/>
              <a:ext cx="4763520" cy="3176640"/>
            </a:xfrm>
            <a:prstGeom prst="line">
              <a:avLst/>
            </a:prstGeom>
            <a:ln w="952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4" name="CustomShape 15"/>
            <p:cNvSpPr/>
            <p:nvPr/>
          </p:nvSpPr>
          <p:spPr>
            <a:xfrm>
              <a:off x="9181440" y="-8640"/>
              <a:ext cx="3007080" cy="6866280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5" name="CustomShape 16"/>
            <p:cNvSpPr/>
            <p:nvPr/>
          </p:nvSpPr>
          <p:spPr>
            <a:xfrm>
              <a:off x="9603360" y="-8640"/>
              <a:ext cx="2588040" cy="6866280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6" name="CustomShape 17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7" name="CustomShape 18"/>
            <p:cNvSpPr/>
            <p:nvPr/>
          </p:nvSpPr>
          <p:spPr>
            <a:xfrm>
              <a:off x="9334440" y="-8640"/>
              <a:ext cx="2854080" cy="6866280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8" name="CustomShape 19"/>
            <p:cNvSpPr/>
            <p:nvPr/>
          </p:nvSpPr>
          <p:spPr>
            <a:xfrm>
              <a:off x="10898640" y="-8640"/>
              <a:ext cx="1289880" cy="6866280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9" name="CustomShape 20"/>
            <p:cNvSpPr/>
            <p:nvPr/>
          </p:nvSpPr>
          <p:spPr>
            <a:xfrm>
              <a:off x="10938960" y="-8640"/>
              <a:ext cx="1249560" cy="6866280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20" name="CustomShape 21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21" name="CustomShape 22"/>
            <p:cNvSpPr/>
            <p:nvPr/>
          </p:nvSpPr>
          <p:spPr>
            <a:xfrm rot="10800000">
              <a:off x="360" y="360"/>
              <a:ext cx="842400" cy="566568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sp>
        <p:nvSpPr>
          <p:cNvPr id="22" name="PlaceHolder 23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</p:spPr>
        <p:txBody>
          <a:bodyPr anchor="b">
            <a:noAutofit/>
          </a:bodyPr>
          <a:lstStyle/>
          <a:p>
            <a:pPr algn="r">
              <a:lnSpc>
                <a:spcPct val="100000"/>
              </a:lnSpc>
            </a:pPr>
            <a:r>
              <a:rPr lang="cs-CZ" sz="5400" b="0" strike="noStrike" spc="-1">
                <a:solidFill>
                  <a:srgbClr val="90C226"/>
                </a:solidFill>
                <a:latin typeface="Trebuchet MS"/>
              </a:rPr>
              <a:t>Kliknutím lze upravit styl.</a:t>
            </a:r>
            <a:endParaRPr lang="en-US" sz="54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3" name="PlaceHolder 24"/>
          <p:cNvSpPr>
            <a:spLocks noGrp="1"/>
          </p:cNvSpPr>
          <p:nvPr>
            <p:ph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9F7C8DC9-1F75-4E0B-B939-FC0433758A47}" type="datetime">
              <a:rPr lang="en-US" sz="900" b="0" strike="noStrike" spc="-1">
                <a:solidFill>
                  <a:srgbClr val="8B8B8B"/>
                </a:solidFill>
                <a:latin typeface="Trebuchet MS"/>
              </a:rPr>
              <a:t>2/26/2023</a:t>
            </a:fld>
            <a:endParaRPr lang="cs-CZ" sz="900" b="0" strike="noStrike" spc="-1">
              <a:latin typeface="Times New Roman"/>
            </a:endParaRPr>
          </a:p>
        </p:txBody>
      </p:sp>
      <p:sp>
        <p:nvSpPr>
          <p:cNvPr id="24" name="PlaceHolder 25"/>
          <p:cNvSpPr>
            <a:spLocks noGrp="1"/>
          </p:cNvSpPr>
          <p:nvPr>
            <p:ph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25" name="PlaceHolder 26"/>
          <p:cNvSpPr>
            <a:spLocks noGrp="1"/>
          </p:cNvSpPr>
          <p:nvPr>
            <p:ph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A2E5F5EB-4792-486C-8992-10F8BFE730FF}" type="slidenum">
              <a:rPr lang="en-US" sz="900" b="0" strike="noStrike" spc="-1">
                <a:solidFill>
                  <a:srgbClr val="90C226"/>
                </a:solidFill>
                <a:latin typeface="Trebuchet MS"/>
              </a:rPr>
              <a:t>‹#›</a:t>
            </a:fld>
            <a:endParaRPr lang="cs-CZ" sz="900" b="0" strike="noStrike" spc="-1">
              <a:latin typeface="Times New Roman"/>
            </a:endParaRPr>
          </a:p>
        </p:txBody>
      </p:sp>
      <p:sp>
        <p:nvSpPr>
          <p:cNvPr id="26" name="PlaceHolder 27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rgbClr val="404040"/>
                </a:solidFill>
                <a:latin typeface="Trebuchet MS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400" b="0" strike="noStrike" spc="-1">
                <a:solidFill>
                  <a:srgbClr val="404040"/>
                </a:solidFill>
                <a:latin typeface="Trebuchet MS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200" b="0" strike="noStrike" spc="-1">
                <a:solidFill>
                  <a:srgbClr val="404040"/>
                </a:solidFill>
                <a:latin typeface="Trebuchet MS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200" b="0" strike="noStrike" spc="-1">
                <a:solidFill>
                  <a:srgbClr val="404040"/>
                </a:solidFill>
                <a:latin typeface="Trebuchet MS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404040"/>
                </a:solidFill>
                <a:latin typeface="Trebuchet MS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404040"/>
                </a:solidFill>
                <a:latin typeface="Trebuchet MS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404040"/>
                </a:solidFill>
                <a:latin typeface="Trebuchet MS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1"/>
          <p:cNvGrpSpPr/>
          <p:nvPr/>
        </p:nvGrpSpPr>
        <p:grpSpPr>
          <a:xfrm>
            <a:off x="0" y="-8640"/>
            <a:ext cx="12191760" cy="6866640"/>
            <a:chOff x="0" y="-8640"/>
            <a:chExt cx="12191760" cy="6866640"/>
          </a:xfrm>
        </p:grpSpPr>
        <p:sp>
          <p:nvSpPr>
            <p:cNvPr id="64" name="Line 2"/>
            <p:cNvSpPr/>
            <p:nvPr/>
          </p:nvSpPr>
          <p:spPr>
            <a:xfrm>
              <a:off x="9370800" y="0"/>
              <a:ext cx="1219320" cy="6858000"/>
            </a:xfrm>
            <a:prstGeom prst="line">
              <a:avLst/>
            </a:prstGeom>
            <a:ln w="9525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65" name="Line 3"/>
            <p:cNvSpPr/>
            <p:nvPr/>
          </p:nvSpPr>
          <p:spPr>
            <a:xfrm flipH="1">
              <a:off x="7425000" y="3681360"/>
              <a:ext cx="4763520" cy="3176640"/>
            </a:xfrm>
            <a:prstGeom prst="line">
              <a:avLst/>
            </a:prstGeom>
            <a:ln w="952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66" name="CustomShape 4"/>
            <p:cNvSpPr/>
            <p:nvPr/>
          </p:nvSpPr>
          <p:spPr>
            <a:xfrm>
              <a:off x="9181440" y="-8640"/>
              <a:ext cx="3007080" cy="6866280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7" name="CustomShape 5"/>
            <p:cNvSpPr/>
            <p:nvPr/>
          </p:nvSpPr>
          <p:spPr>
            <a:xfrm>
              <a:off x="9603360" y="-8640"/>
              <a:ext cx="2588040" cy="6866280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8" name="CustomShape 6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9" name="CustomShape 7"/>
            <p:cNvSpPr/>
            <p:nvPr/>
          </p:nvSpPr>
          <p:spPr>
            <a:xfrm>
              <a:off x="9334440" y="-8640"/>
              <a:ext cx="2854080" cy="6866280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0" name="CustomShape 8"/>
            <p:cNvSpPr/>
            <p:nvPr/>
          </p:nvSpPr>
          <p:spPr>
            <a:xfrm>
              <a:off x="10898640" y="-8640"/>
              <a:ext cx="1289880" cy="6866280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1" name="CustomShape 9"/>
            <p:cNvSpPr/>
            <p:nvPr/>
          </p:nvSpPr>
          <p:spPr>
            <a:xfrm>
              <a:off x="10938960" y="-8640"/>
              <a:ext cx="1249560" cy="6866280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2" name="CustomShape 10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3" name="CustomShape 11"/>
            <p:cNvSpPr/>
            <p:nvPr/>
          </p:nvSpPr>
          <p:spPr>
            <a:xfrm>
              <a:off x="0" y="4013280"/>
              <a:ext cx="448200" cy="284436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0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sp>
        <p:nvSpPr>
          <p:cNvPr id="74" name="PlaceHolder 12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cs-CZ" sz="3600" b="0" strike="noStrike" spc="-1">
                <a:solidFill>
                  <a:srgbClr val="90C226"/>
                </a:solidFill>
                <a:latin typeface="Trebuchet MS"/>
              </a:rPr>
              <a:t>Kliknutím lze upravit styl.</a:t>
            </a:r>
            <a:endParaRPr lang="en-US" sz="36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5" name="PlaceHolder 13"/>
          <p:cNvSpPr>
            <a:spLocks noGrp="1"/>
          </p:cNvSpPr>
          <p:nvPr>
            <p:ph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Upravte styly předlohy textu.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743040" lvl="1" indent="-2854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600" b="0" strike="noStrike" spc="-1">
                <a:solidFill>
                  <a:srgbClr val="404040"/>
                </a:solidFill>
                <a:latin typeface="Trebuchet MS"/>
              </a:rPr>
              <a:t>Druhá úroveň</a:t>
            </a:r>
            <a:endParaRPr lang="en-US" sz="1600" b="0" strike="noStrike" spc="-1">
              <a:solidFill>
                <a:srgbClr val="404040"/>
              </a:solidFill>
              <a:latin typeface="Trebuchet MS"/>
            </a:endParaRPr>
          </a:p>
          <a:p>
            <a:pPr marL="1143000" lvl="2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400" b="0" strike="noStrike" spc="-1">
                <a:solidFill>
                  <a:srgbClr val="404040"/>
                </a:solidFill>
                <a:latin typeface="Trebuchet MS"/>
              </a:rPr>
              <a:t>Třetí úroveň</a:t>
            </a:r>
            <a:endParaRPr lang="en-US" sz="1400" b="0" strike="noStrike" spc="-1">
              <a:solidFill>
                <a:srgbClr val="404040"/>
              </a:solidFill>
              <a:latin typeface="Trebuchet MS"/>
            </a:endParaRPr>
          </a:p>
          <a:p>
            <a:pPr marL="1600200" lvl="3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200" b="0" strike="noStrike" spc="-1">
                <a:solidFill>
                  <a:srgbClr val="404040"/>
                </a:solidFill>
                <a:latin typeface="Trebuchet MS"/>
              </a:rPr>
              <a:t>Čtvrtá úroveň</a:t>
            </a:r>
            <a:endParaRPr lang="en-US" sz="1200" b="0" strike="noStrike" spc="-1">
              <a:solidFill>
                <a:srgbClr val="404040"/>
              </a:solidFill>
              <a:latin typeface="Trebuchet MS"/>
            </a:endParaRPr>
          </a:p>
          <a:p>
            <a:pPr marL="2057400" lvl="4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200" b="0" strike="noStrike" spc="-1">
                <a:solidFill>
                  <a:srgbClr val="404040"/>
                </a:solidFill>
                <a:latin typeface="Trebuchet MS"/>
              </a:rPr>
              <a:t>Pátá úroveň</a:t>
            </a:r>
            <a:endParaRPr lang="en-US" sz="1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76" name="PlaceHolder 14"/>
          <p:cNvSpPr>
            <a:spLocks noGrp="1"/>
          </p:cNvSpPr>
          <p:nvPr>
            <p:ph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54AA40C5-6507-4B6C-A511-007F85C4B3D1}" type="datetime">
              <a:rPr lang="en-US" sz="900" b="0" strike="noStrike" spc="-1">
                <a:solidFill>
                  <a:srgbClr val="8B8B8B"/>
                </a:solidFill>
                <a:latin typeface="Trebuchet MS"/>
              </a:rPr>
              <a:t>2/26/2023</a:t>
            </a:fld>
            <a:endParaRPr lang="cs-CZ" sz="900" b="0" strike="noStrike" spc="-1">
              <a:latin typeface="Times New Roman"/>
            </a:endParaRPr>
          </a:p>
        </p:txBody>
      </p:sp>
      <p:sp>
        <p:nvSpPr>
          <p:cNvPr id="77" name="PlaceHolder 15"/>
          <p:cNvSpPr>
            <a:spLocks noGrp="1"/>
          </p:cNvSpPr>
          <p:nvPr>
            <p:ph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78" name="PlaceHolder 16"/>
          <p:cNvSpPr>
            <a:spLocks noGrp="1"/>
          </p:cNvSpPr>
          <p:nvPr>
            <p:ph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D00062AB-2EF0-4BBB-A54C-C22EA74A6F9F}" type="slidenum">
              <a:rPr lang="en-US" sz="900" b="0" strike="noStrike" spc="-1">
                <a:solidFill>
                  <a:srgbClr val="90C226"/>
                </a:solidFill>
                <a:latin typeface="Trebuchet MS"/>
              </a:rPr>
              <a:t>‹#›</a:t>
            </a:fld>
            <a:endParaRPr lang="cs-CZ" sz="9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TextShape 1"/>
          <p:cNvSpPr txBox="1"/>
          <p:nvPr/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algn="r">
              <a:lnSpc>
                <a:spcPct val="100000"/>
              </a:lnSpc>
            </a:pPr>
            <a:r>
              <a:rPr lang="cs-CZ" sz="5400" b="0" strike="noStrike" spc="-1">
                <a:solidFill>
                  <a:srgbClr val="90C226"/>
                </a:solidFill>
                <a:latin typeface="Trebuchet MS"/>
              </a:rPr>
              <a:t>Introduction</a:t>
            </a:r>
            <a:endParaRPr lang="en-US" sz="54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16" name="TextShape 2"/>
          <p:cNvSpPr txBox="1"/>
          <p:nvPr/>
        </p:nvSpPr>
        <p:spPr>
          <a:xfrm>
            <a:off x="1506960" y="4050720"/>
            <a:ext cx="7766640" cy="109656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 algn="r"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808080"/>
                </a:solidFill>
                <a:latin typeface="Trebuchet MS"/>
              </a:rPr>
              <a:t>Development and Globalization</a:t>
            </a:r>
            <a:endParaRPr lang="cs-CZ" sz="1800" b="0" strike="noStrike" spc="-1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808080"/>
                </a:solidFill>
                <a:latin typeface="Trebuchet MS"/>
              </a:rPr>
              <a:t>UNYP</a:t>
            </a:r>
            <a:endParaRPr lang="cs-CZ" sz="1800" b="0" strike="noStrike" spc="-1">
              <a:latin typeface="Arial"/>
            </a:endParaRPr>
          </a:p>
        </p:txBody>
      </p:sp>
      <p:pic>
        <p:nvPicPr>
          <p:cNvPr id="8" name="Obrázek 7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217" y="5474421"/>
            <a:ext cx="5273675" cy="12477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Obdélník 4"/>
          <p:cNvSpPr/>
          <p:nvPr/>
        </p:nvSpPr>
        <p:spPr>
          <a:xfrm>
            <a:off x="2410691" y="902042"/>
            <a:ext cx="6096000" cy="6165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ESF II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project</a:t>
            </a: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University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</a:t>
            </a: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Bohemia in </a:t>
            </a:r>
            <a:r>
              <a:rPr lang="cs-CZ" sz="12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Pilsen</a:t>
            </a:r>
            <a:endParaRPr lang="cs-CZ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cs-CZ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</a:t>
            </a:r>
            <a:r>
              <a:rPr lang="cs-CZ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cs-CZ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</a:t>
            </a:r>
            <a:r>
              <a:rPr lang="cs-CZ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CZ.02.2.69/0.0/0.0/18_056/0013239</a:t>
            </a:r>
            <a:endParaRPr lang="cs-C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cs-CZ" sz="3600" b="0" strike="noStrike" spc="-1">
                <a:solidFill>
                  <a:srgbClr val="90C226"/>
                </a:solidFill>
                <a:latin typeface="Trebuchet MS"/>
              </a:rPr>
              <a:t>What is Globalization?</a:t>
            </a:r>
            <a:endParaRPr lang="en-US" sz="36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18" name="TextShape 2"/>
          <p:cNvSpPr txBox="1"/>
          <p:nvPr/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Globalization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743040" lvl="1" indent="-2854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600" b="0" strike="noStrike" spc="-1">
                <a:solidFill>
                  <a:srgbClr val="404040"/>
                </a:solidFill>
                <a:latin typeface="Trebuchet MS"/>
              </a:rPr>
              <a:t>Globalization</a:t>
            </a:r>
            <a:endParaRPr lang="en-US" sz="1600" b="0" strike="noStrike" spc="-1">
              <a:solidFill>
                <a:srgbClr val="404040"/>
              </a:solidFill>
              <a:latin typeface="Trebuchet MS"/>
            </a:endParaRPr>
          </a:p>
          <a:p>
            <a:pPr marL="1143000" lvl="2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400" b="0" strike="noStrike" spc="-1">
                <a:solidFill>
                  <a:srgbClr val="404040"/>
                </a:solidFill>
                <a:latin typeface="Trebuchet MS"/>
              </a:rPr>
              <a:t>Globalization</a:t>
            </a:r>
            <a:endParaRPr lang="en-US" sz="1400" b="0" strike="noStrike" spc="-1">
              <a:solidFill>
                <a:srgbClr val="404040"/>
              </a:solidFill>
              <a:latin typeface="Trebuchet MS"/>
            </a:endParaRPr>
          </a:p>
          <a:p>
            <a:pPr marL="1600200" lvl="3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200" b="0" strike="noStrike" spc="-1">
                <a:solidFill>
                  <a:srgbClr val="404040"/>
                </a:solidFill>
                <a:latin typeface="Trebuchet MS"/>
              </a:rPr>
              <a:t>Globalization</a:t>
            </a:r>
            <a:endParaRPr lang="en-US" sz="1200" b="0" strike="noStrike" spc="-1">
              <a:solidFill>
                <a:srgbClr val="404040"/>
              </a:solidFill>
              <a:latin typeface="Trebuchet MS"/>
            </a:endParaRPr>
          </a:p>
          <a:p>
            <a:pPr marL="2057400" lvl="4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200" b="0" strike="noStrike" spc="-1">
                <a:solidFill>
                  <a:srgbClr val="404040"/>
                </a:solidFill>
                <a:latin typeface="Trebuchet MS"/>
              </a:rPr>
              <a:t>Globalization</a:t>
            </a:r>
            <a:endParaRPr lang="en-US" sz="1200" b="0" strike="noStrike" spc="-1">
              <a:solidFill>
                <a:srgbClr val="404040"/>
              </a:solidFill>
              <a:latin typeface="Trebuchet MS"/>
            </a:endParaRPr>
          </a:p>
          <a:p>
            <a:pPr marL="2514600" lvl="5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200" b="0" strike="noStrike" spc="-1">
                <a:solidFill>
                  <a:srgbClr val="404040"/>
                </a:solidFill>
                <a:latin typeface="Trebuchet MS"/>
              </a:rPr>
              <a:t>Globalization</a:t>
            </a:r>
            <a:endParaRPr lang="en-US" sz="1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cs-CZ" sz="3600" b="0" strike="noStrike" spc="-1">
                <a:solidFill>
                  <a:srgbClr val="90C226"/>
                </a:solidFill>
                <a:latin typeface="Trebuchet MS"/>
              </a:rPr>
              <a:t>Globalization</a:t>
            </a:r>
            <a:endParaRPr lang="en-US" sz="36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20" name="TextShape 2"/>
          <p:cNvSpPr txBox="1"/>
          <p:nvPr/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Brettonwoods institutions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Opposition in the South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Transfer of production of ecologically HARMFUL Products to the south 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ANTI-CAPITALIST PROTESTS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cs-CZ" sz="3600" b="0" strike="noStrike" spc="-1">
                <a:solidFill>
                  <a:srgbClr val="90C226"/>
                </a:solidFill>
                <a:latin typeface="Trebuchet MS"/>
              </a:rPr>
              <a:t>Evils of globalization?</a:t>
            </a:r>
            <a:endParaRPr lang="en-US" sz="36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22" name="TextShape 2"/>
          <p:cNvSpPr txBox="1"/>
          <p:nvPr/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According to some: globalization has ethical and ecological dimension because everything is tradeable: genes, organs, seeds, knowledge, information, water….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It eliminates state borders due to the flow of capital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cs-CZ" sz="3600" b="0" strike="noStrike" spc="-1">
                <a:solidFill>
                  <a:srgbClr val="90C226"/>
                </a:solidFill>
                <a:latin typeface="Trebuchet MS"/>
              </a:rPr>
              <a:t>Immanuel wallerstein</a:t>
            </a:r>
            <a:endParaRPr lang="en-US" sz="36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24" name="TextShape 2"/>
          <p:cNvSpPr txBox="1"/>
          <p:nvPr/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Dependency theory derived from Marxism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Impossible to understand political and ideological changes in the world without material or economic processes 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Wallerstein theory of world systems: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743040" lvl="1" indent="-2854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600" b="0" strike="noStrike" spc="-1">
                <a:solidFill>
                  <a:srgbClr val="404040"/>
                </a:solidFill>
                <a:latin typeface="Trebuchet MS"/>
              </a:rPr>
              <a:t>Minisystems</a:t>
            </a:r>
            <a:endParaRPr lang="en-US" sz="1600" b="0" strike="noStrike" spc="-1">
              <a:solidFill>
                <a:srgbClr val="404040"/>
              </a:solidFill>
              <a:latin typeface="Trebuchet MS"/>
            </a:endParaRPr>
          </a:p>
          <a:p>
            <a:pPr marL="743040" lvl="1" indent="-2854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600" b="0" strike="noStrike" spc="-1">
                <a:solidFill>
                  <a:srgbClr val="404040"/>
                </a:solidFill>
                <a:latin typeface="Trebuchet MS"/>
              </a:rPr>
              <a:t>World empires</a:t>
            </a:r>
            <a:endParaRPr lang="en-US" sz="1600" b="0" strike="noStrike" spc="-1">
              <a:solidFill>
                <a:srgbClr val="404040"/>
              </a:solidFill>
              <a:latin typeface="Trebuchet MS"/>
            </a:endParaRPr>
          </a:p>
          <a:p>
            <a:pPr marL="743040" lvl="1" indent="-2854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600" b="0" strike="noStrike" spc="-1">
                <a:solidFill>
                  <a:srgbClr val="404040"/>
                </a:solidFill>
                <a:latin typeface="Trebuchet MS"/>
              </a:rPr>
              <a:t>World economies</a:t>
            </a:r>
            <a:endParaRPr lang="en-US" sz="1600" b="0" strike="noStrike" spc="-1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en-US" sz="16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cs-CZ" sz="3600" b="0" strike="noStrike" spc="-1">
                <a:solidFill>
                  <a:srgbClr val="90C226"/>
                </a:solidFill>
                <a:latin typeface="Trebuchet MS"/>
              </a:rPr>
              <a:t>World system theory</a:t>
            </a:r>
            <a:endParaRPr lang="en-US" sz="36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26" name="TextShape 2"/>
          <p:cNvSpPr txBox="1"/>
          <p:nvPr/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Minisystems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1143000" lvl="2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400" b="0" strike="noStrike" spc="-1">
                <a:solidFill>
                  <a:srgbClr val="404040"/>
                </a:solidFill>
                <a:latin typeface="Trebuchet MS"/>
              </a:rPr>
              <a:t>Primitive division of labor</a:t>
            </a:r>
            <a:endParaRPr lang="en-US" sz="1400" b="0" strike="noStrike" spc="-1">
              <a:solidFill>
                <a:srgbClr val="404040"/>
              </a:solidFill>
              <a:latin typeface="Trebuchet MS"/>
            </a:endParaRPr>
          </a:p>
          <a:p>
            <a:pPr marL="1143000" lvl="2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400" b="0" strike="noStrike" spc="-1">
                <a:solidFill>
                  <a:srgbClr val="404040"/>
                </a:solidFill>
                <a:latin typeface="Trebuchet MS"/>
              </a:rPr>
              <a:t>Simple agricultural or foraging societies</a:t>
            </a:r>
            <a:endParaRPr lang="en-US" sz="14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World empires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1143000" lvl="2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400" b="0" strike="noStrike" spc="-1">
                <a:solidFill>
                  <a:srgbClr val="404040"/>
                </a:solidFill>
                <a:latin typeface="Trebuchet MS"/>
              </a:rPr>
              <a:t>Diverse cultural systems </a:t>
            </a:r>
            <a:endParaRPr lang="en-US" sz="1400" b="0" strike="noStrike" spc="-1">
              <a:solidFill>
                <a:srgbClr val="404040"/>
              </a:solidFill>
              <a:latin typeface="Trebuchet MS"/>
            </a:endParaRPr>
          </a:p>
          <a:p>
            <a:pPr marL="1143000" lvl="2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400" b="0" strike="noStrike" spc="-1">
                <a:solidFill>
                  <a:srgbClr val="404040"/>
                </a:solidFill>
                <a:latin typeface="Trebuchet MS"/>
              </a:rPr>
              <a:t>But only one political-economic system</a:t>
            </a:r>
            <a:endParaRPr lang="en-US" sz="14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World economies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1143000" lvl="2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400" b="0" strike="noStrike" spc="-1">
                <a:solidFill>
                  <a:srgbClr val="404040"/>
                </a:solidFill>
                <a:latin typeface="Trebuchet MS"/>
              </a:rPr>
              <a:t>Diverse states and cultures</a:t>
            </a:r>
            <a:endParaRPr lang="en-US" sz="1400" b="0" strike="noStrike" spc="-1">
              <a:solidFill>
                <a:srgbClr val="404040"/>
              </a:solidFill>
              <a:latin typeface="Trebuchet MS"/>
            </a:endParaRPr>
          </a:p>
          <a:p>
            <a:pPr marL="1143000" lvl="2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400" b="0" strike="noStrike" spc="-1">
                <a:solidFill>
                  <a:srgbClr val="404040"/>
                </a:solidFill>
                <a:latin typeface="Trebuchet MS"/>
              </a:rPr>
              <a:t>Division of labor organized by the core</a:t>
            </a:r>
            <a:endParaRPr lang="en-US" sz="14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cs-CZ" sz="3600" b="0" strike="noStrike" spc="-1">
                <a:solidFill>
                  <a:srgbClr val="90C226"/>
                </a:solidFill>
                <a:latin typeface="Trebuchet MS"/>
              </a:rPr>
              <a:t>World system theory</a:t>
            </a:r>
            <a:endParaRPr lang="en-US" sz="36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28" name="TextShape 2"/>
          <p:cNvSpPr txBox="1"/>
          <p:nvPr/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Core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1143000" lvl="2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400" b="0" strike="noStrike" spc="-1">
                <a:solidFill>
                  <a:srgbClr val="404040"/>
                </a:solidFill>
                <a:latin typeface="Trebuchet MS"/>
              </a:rPr>
              <a:t>Concentration of key technologies, knowledge, sophisticated economic activities and services</a:t>
            </a:r>
            <a:endParaRPr lang="en-US" sz="1400" b="0" strike="noStrike" spc="-1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en-US" sz="14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Semiperiphery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1143000" lvl="2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400" b="0" strike="noStrike" spc="-1">
                <a:solidFill>
                  <a:srgbClr val="404040"/>
                </a:solidFill>
                <a:latin typeface="Trebuchet MS"/>
              </a:rPr>
              <a:t>Used by the core and at the same time (ab)uses the periphery</a:t>
            </a:r>
            <a:endParaRPr lang="en-US" sz="1400" b="0" strike="noStrike" spc="-1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en-US" sz="14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Periphery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1143000" lvl="2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400" b="0" strike="noStrike" spc="-1">
                <a:solidFill>
                  <a:srgbClr val="404040"/>
                </a:solidFill>
                <a:latin typeface="Trebuchet MS"/>
              </a:rPr>
              <a:t>Cheap labor and Natural resources</a:t>
            </a:r>
            <a:endParaRPr lang="en-US" sz="14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cs-CZ" sz="3600" b="0" strike="noStrike" spc="-1">
                <a:solidFill>
                  <a:srgbClr val="90C226"/>
                </a:solidFill>
                <a:latin typeface="Trebuchet MS"/>
              </a:rPr>
              <a:t>Wallerstein geo-economic model</a:t>
            </a:r>
            <a:endParaRPr lang="en-US" sz="36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30" name="TextShape 2"/>
          <p:cNvSpPr txBox="1"/>
          <p:nvPr/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 fontScale="91500"/>
          </a:bodyPr>
          <a:lstStyle/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1450-1600 Western Europe (Amsterdam, Antwerp) was the core, the mediterranean was a semiperiphery, new world a periphery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1600-1750 Western Europe including england turned most of the word into a periphery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1730-1870 industrial revolution, England was the core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End of 19th century:  Recession of england coincided with rise of france and germany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Another phase was acquisition of colonies in africa 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WWI: rise of the USA – central power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Last phase (1970s and 1980s) characterized by state protectionism, recession, and instability was accoridng to Wallerstein another era in the development of the world system</a:t>
            </a:r>
            <a:r>
              <a:t/>
            </a:r>
            <a:br/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 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132" name="Zástupný symbol pro obsah 4"/>
          <p:cNvPicPr/>
          <p:nvPr/>
        </p:nvPicPr>
        <p:blipFill>
          <a:blip r:embed="rId2"/>
          <a:stretch/>
        </p:blipFill>
        <p:spPr>
          <a:xfrm>
            <a:off x="0" y="733320"/>
            <a:ext cx="12161160" cy="53337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cs-CZ" sz="3600" b="0" strike="noStrike" spc="-1">
                <a:solidFill>
                  <a:srgbClr val="90C226"/>
                </a:solidFill>
                <a:latin typeface="Trebuchet MS"/>
              </a:rPr>
              <a:t>Göran Therborn</a:t>
            </a:r>
            <a:endParaRPr lang="en-US" sz="36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34" name="TextShape 2"/>
          <p:cNvSpPr txBox="1"/>
          <p:nvPr/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1) expansion of world religions 4th to 7th century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2) european colonial expansion at the end of the 15th century, 1494 Treaty of Tordesillas 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3) Seven years war 1756-1763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4) from the mid-19th century to 1918 Era of European colonialism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5) WWII and cold war, dynamics of technological revolution primarily in transportation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6) Contemporary era, former power blocs replaced by dynamical economic processes</a:t>
            </a:r>
            <a:r>
              <a:t/>
            </a:r>
            <a:br/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 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cs-CZ" sz="3600" b="0" strike="noStrike" spc="-1">
                <a:solidFill>
                  <a:srgbClr val="90C226"/>
                </a:solidFill>
                <a:latin typeface="Trebuchet MS"/>
              </a:rPr>
              <a:t>Main global institutions</a:t>
            </a:r>
            <a:endParaRPr lang="en-US" sz="36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36" name="TextShape 2"/>
          <p:cNvSpPr txBox="1"/>
          <p:nvPr/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World bank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743040" lvl="1" indent="-2854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600" b="0" strike="noStrike" spc="-1">
                <a:solidFill>
                  <a:srgbClr val="404040"/>
                </a:solidFill>
                <a:latin typeface="Trebuchet MS"/>
              </a:rPr>
              <a:t>Assistance in financing development projects</a:t>
            </a:r>
            <a:endParaRPr lang="en-US" sz="16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International monetary fund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743040" lvl="1" indent="-2854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600" b="0" strike="noStrike" spc="-1">
                <a:solidFill>
                  <a:srgbClr val="404040"/>
                </a:solidFill>
                <a:latin typeface="Trebuchet MS"/>
              </a:rPr>
              <a:t>For the stability of global economy </a:t>
            </a:r>
            <a:endParaRPr lang="en-US" sz="1600" b="0" strike="noStrike" spc="-1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cs-CZ" sz="1800" b="0" strike="noStrike" spc="-1">
                <a:solidFill>
                  <a:srgbClr val="404040"/>
                </a:solidFill>
                <a:latin typeface="Trebuchet MS"/>
              </a:rPr>
              <a:t>GATT – general agreement on tariffs and trade , 1995 replaced by World trade organization 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209</TotalTime>
  <Words>412</Words>
  <Application>Microsoft Office PowerPoint</Application>
  <PresentationFormat>Širokoúhlá obrazovka</PresentationFormat>
  <Paragraphs>71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21" baseType="lpstr">
      <vt:lpstr>Arial</vt:lpstr>
      <vt:lpstr>Calibri</vt:lpstr>
      <vt:lpstr>DejaVu Sans</vt:lpstr>
      <vt:lpstr>Symbol</vt:lpstr>
      <vt:lpstr>Times New Roman</vt:lpstr>
      <vt:lpstr>Trebuchet MS</vt:lpstr>
      <vt:lpstr>Wingdings</vt:lpstr>
      <vt:lpstr>Wingdings 3</vt:lpstr>
      <vt:lpstr>Office Theme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in the Era of GLOBALIZATION</dc:title>
  <dc:subject/>
  <dc:creator>Jan Zahorik</dc:creator>
  <dc:description/>
  <cp:lastModifiedBy>martin.buk@tiscali.cz</cp:lastModifiedBy>
  <cp:revision>31</cp:revision>
  <dcterms:created xsi:type="dcterms:W3CDTF">2017-08-14T16:26:36Z</dcterms:created>
  <dcterms:modified xsi:type="dcterms:W3CDTF">2023-02-26T18:34:46Z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Širokoúhlá obrazovka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20</vt:i4>
  </property>
</Properties>
</file>