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9" r:id="rId3"/>
    <p:sldId id="260" r:id="rId4"/>
    <p:sldId id="261" r:id="rId5"/>
    <p:sldId id="272" r:id="rId6"/>
    <p:sldId id="270" r:id="rId7"/>
    <p:sldId id="271" r:id="rId8"/>
    <p:sldId id="273" r:id="rId9"/>
    <p:sldId id="27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-1" y="2545080"/>
            <a:ext cx="9144000" cy="3255264"/>
          </a:xfrm>
          <a:prstGeom prst="rect">
            <a:avLst/>
          </a:prstGeom>
          <a:solidFill>
            <a:srgbClr val="FFFFFF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-1" y="2667000"/>
            <a:ext cx="9144000" cy="2739571"/>
          </a:xfrm>
          <a:prstGeom prst="rect">
            <a:avLst/>
          </a:prstGeom>
          <a:solidFill>
            <a:schemeClr val="accent2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-1" y="5479143"/>
            <a:ext cx="9144000" cy="235857"/>
          </a:xfrm>
          <a:prstGeom prst="rect">
            <a:avLst/>
          </a:prstGeom>
          <a:solidFill>
            <a:schemeClr val="accent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599" y="2819400"/>
            <a:ext cx="8686800" cy="1470025"/>
          </a:xfrm>
        </p:spPr>
        <p:txBody>
          <a:bodyPr anchor="b">
            <a:noAutofit/>
          </a:bodyPr>
          <a:lstStyle>
            <a:lvl1pPr>
              <a:defRPr sz="7200" b="0" cap="none" spc="0">
                <a:ln w="13970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71499" y="4800600"/>
            <a:ext cx="8001000" cy="5334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A034B-9F40-4D9B-82BB-77C52A66AC63}" type="datetimeFigureOut">
              <a:rPr lang="cs-CZ" smtClean="0"/>
              <a:t>11.02.2021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791200" y="6356350"/>
            <a:ext cx="2895600" cy="365125"/>
          </a:xfrm>
        </p:spPr>
        <p:txBody>
          <a:bodyPr/>
          <a:lstStyle>
            <a:lvl1pPr algn="r">
              <a:defRPr/>
            </a:lvl1pPr>
          </a:lstStyle>
          <a:p>
            <a:endParaRPr lang="cs-CZ"/>
          </a:p>
        </p:txBody>
      </p:sp>
      <p:sp>
        <p:nvSpPr>
          <p:cNvPr id="11" name="TextBox 10"/>
          <p:cNvSpPr txBox="1"/>
          <p:nvPr/>
        </p:nvSpPr>
        <p:spPr>
          <a:xfrm>
            <a:off x="3148584" y="4261104"/>
            <a:ext cx="1219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spc="150" dirty="0" smtClean="0">
                <a:solidFill>
                  <a:schemeClr val="accent1"/>
                </a:solidFill>
                <a:sym typeface="Wingdings"/>
              </a:rPr>
              <a:t></a:t>
            </a:r>
            <a:endParaRPr lang="en-US" sz="3200" spc="150" dirty="0">
              <a:solidFill>
                <a:schemeClr val="accent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62399" y="4392168"/>
            <a:ext cx="1219200" cy="365125"/>
          </a:xfrm>
        </p:spPr>
        <p:txBody>
          <a:bodyPr/>
          <a:lstStyle>
            <a:lvl1pPr algn="ctr">
              <a:defRPr sz="2400">
                <a:latin typeface="+mj-lt"/>
              </a:defRPr>
            </a:lvl1pPr>
          </a:lstStyle>
          <a:p>
            <a:fld id="{A49318BD-23F9-495E-A0C0-678436C04354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TextBox 14"/>
          <p:cNvSpPr txBox="1"/>
          <p:nvPr/>
        </p:nvSpPr>
        <p:spPr>
          <a:xfrm>
            <a:off x="4818888" y="4261104"/>
            <a:ext cx="1219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200" spc="150" dirty="0" smtClean="0">
                <a:solidFill>
                  <a:schemeClr val="accent1"/>
                </a:solidFill>
                <a:sym typeface="Wingdings"/>
              </a:rPr>
              <a:t></a:t>
            </a:r>
            <a:endParaRPr lang="en-US" sz="3200" spc="150" dirty="0">
              <a:solidFill>
                <a:schemeClr val="accent1"/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A034B-9F40-4D9B-82BB-77C52A66AC63}" type="datetimeFigureOut">
              <a:rPr lang="cs-CZ" smtClean="0"/>
              <a:t>11.02.2021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318BD-23F9-495E-A0C0-678436C0435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1" y="2545080"/>
            <a:ext cx="9144000" cy="3255264"/>
          </a:xfrm>
          <a:prstGeom prst="rect">
            <a:avLst/>
          </a:prstGeom>
          <a:solidFill>
            <a:srgbClr val="FFFFFF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-1" y="2667000"/>
            <a:ext cx="9144000" cy="2739571"/>
          </a:xfrm>
          <a:prstGeom prst="rect">
            <a:avLst/>
          </a:prstGeom>
          <a:solidFill>
            <a:schemeClr val="accent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-1" y="5479143"/>
            <a:ext cx="9144000" cy="235857"/>
          </a:xfrm>
          <a:prstGeom prst="rect">
            <a:avLst/>
          </a:prstGeom>
          <a:solidFill>
            <a:schemeClr val="accent2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599" y="2819400"/>
            <a:ext cx="8686800" cy="1463040"/>
          </a:xfrm>
        </p:spPr>
        <p:txBody>
          <a:bodyPr anchor="b" anchorCtr="0">
            <a:noAutofit/>
          </a:bodyPr>
          <a:lstStyle>
            <a:lvl1pPr algn="ctr">
              <a:defRPr sz="72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1499" y="4800600"/>
            <a:ext cx="8001000" cy="548640"/>
          </a:xfrm>
        </p:spPr>
        <p:txBody>
          <a:bodyPr anchor="b"/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A034B-9F40-4D9B-82BB-77C52A66AC63}" type="datetimeFigureOut">
              <a:rPr lang="cs-CZ" smtClean="0"/>
              <a:t>11.02.2021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791200" y="6356350"/>
            <a:ext cx="28956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59352" y="4389120"/>
            <a:ext cx="1216152" cy="365125"/>
          </a:xfrm>
        </p:spPr>
        <p:txBody>
          <a:bodyPr/>
          <a:lstStyle>
            <a:lvl1pPr algn="ctr">
              <a:defRPr sz="2400">
                <a:solidFill>
                  <a:srgbClr val="FFFFFF"/>
                </a:solidFill>
              </a:defRPr>
            </a:lvl1pPr>
          </a:lstStyle>
          <a:p>
            <a:fld id="{A49318BD-23F9-495E-A0C0-678436C04354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TextBox 10"/>
          <p:cNvSpPr txBox="1"/>
          <p:nvPr/>
        </p:nvSpPr>
        <p:spPr>
          <a:xfrm>
            <a:off x="4818888" y="4261104"/>
            <a:ext cx="1219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200" spc="150" dirty="0" smtClean="0">
                <a:solidFill>
                  <a:srgbClr val="FFFFFF"/>
                </a:solidFill>
                <a:sym typeface="Wingdings"/>
              </a:rPr>
              <a:t></a:t>
            </a:r>
            <a:endParaRPr lang="en-US" sz="3200" spc="150" dirty="0">
              <a:solidFill>
                <a:srgbClr val="FFFFFF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148584" y="4261104"/>
            <a:ext cx="1219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spc="150" dirty="0" smtClean="0">
                <a:solidFill>
                  <a:srgbClr val="FFFFFF"/>
                </a:solidFill>
                <a:sym typeface="Wingdings"/>
              </a:rPr>
              <a:t></a:t>
            </a:r>
            <a:endParaRPr lang="en-US" sz="3200" spc="150" dirty="0">
              <a:solidFill>
                <a:srgbClr val="FFFFFF"/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A034B-9F40-4D9B-82BB-77C52A66AC63}" type="datetimeFigureOut">
              <a:rPr lang="cs-CZ" smtClean="0"/>
              <a:t>11.02.2021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318BD-23F9-495E-A0C0-678436C0435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A034B-9F40-4D9B-82BB-77C52A66AC63}" type="datetimeFigureOut">
              <a:rPr lang="cs-CZ" smtClean="0"/>
              <a:t>11.02.2021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318BD-23F9-495E-A0C0-678436C0435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A034B-9F40-4D9B-82BB-77C52A66AC63}" type="datetimeFigureOut">
              <a:rPr lang="cs-CZ" smtClean="0"/>
              <a:t>11.02.2021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318BD-23F9-495E-A0C0-678436C0435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A034B-9F40-4D9B-82BB-77C52A66AC63}" type="datetimeFigureOut">
              <a:rPr lang="cs-CZ" smtClean="0"/>
              <a:t>11.02.2021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318BD-23F9-495E-A0C0-678436C0435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5638800" cy="946150"/>
          </a:xfrm>
        </p:spPr>
        <p:txBody>
          <a:bodyPr anchor="ctr">
            <a:noAutofit/>
          </a:bodyPr>
          <a:lstStyle>
            <a:lvl1pPr algn="l">
              <a:defRPr sz="40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8912" y="1719072"/>
            <a:ext cx="8247888" cy="45354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A034B-9F40-4D9B-82BB-77C52A66AC63}" type="datetimeFigureOut">
              <a:rPr lang="cs-CZ" smtClean="0"/>
              <a:t>11.02.2021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318BD-23F9-495E-A0C0-678436C04354}" type="slidenum">
              <a:rPr lang="cs-CZ" smtClean="0"/>
              <a:t>‹#›</a:t>
            </a:fld>
            <a:endParaRPr lang="cs-CZ"/>
          </a:p>
        </p:txBody>
      </p:sp>
      <p:sp>
        <p:nvSpPr>
          <p:cNvPr id="8" name="Rectangle 7"/>
          <p:cNvSpPr/>
          <p:nvPr/>
        </p:nvSpPr>
        <p:spPr>
          <a:xfrm>
            <a:off x="6172200" y="161544"/>
            <a:ext cx="2971800" cy="115214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48400" y="274320"/>
            <a:ext cx="2743200" cy="944880"/>
          </a:xfrm>
        </p:spPr>
        <p:txBody>
          <a:bodyPr anchor="ctr">
            <a:normAutofit/>
          </a:bodyPr>
          <a:lstStyle>
            <a:lvl1pPr marL="0" indent="0">
              <a:buNone/>
              <a:defRPr sz="16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Rectangle 8"/>
          <p:cNvSpPr/>
          <p:nvPr/>
        </p:nvSpPr>
        <p:spPr>
          <a:xfrm>
            <a:off x="6144768" y="134112"/>
            <a:ext cx="76200" cy="1219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144768" y="134112"/>
            <a:ext cx="76200" cy="1219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36880" y="1717040"/>
            <a:ext cx="8249920" cy="4531360"/>
          </a:xfrm>
          <a:solidFill>
            <a:schemeClr val="bg2">
              <a:lumMod val="60000"/>
              <a:lumOff val="40000"/>
            </a:schemeClr>
          </a:solidFill>
          <a:effectLst>
            <a:outerShdw blurRad="76200" dist="38100" dir="3600000" algn="ctr" rotWithShape="0">
              <a:srgbClr val="000000">
                <a:alpha val="50000"/>
              </a:srgb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A034B-9F40-4D9B-82BB-77C52A66AC63}" type="datetimeFigureOut">
              <a:rPr lang="cs-CZ" smtClean="0"/>
              <a:t>11.02.2021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318BD-23F9-495E-A0C0-678436C04354}" type="slidenum">
              <a:rPr lang="cs-CZ" smtClean="0"/>
              <a:t>‹#›</a:t>
            </a:fld>
            <a:endParaRPr lang="cs-CZ"/>
          </a:p>
        </p:txBody>
      </p:sp>
      <p:sp>
        <p:nvSpPr>
          <p:cNvPr id="8" name="Rectangle 7"/>
          <p:cNvSpPr/>
          <p:nvPr/>
        </p:nvSpPr>
        <p:spPr>
          <a:xfrm>
            <a:off x="6172200" y="161544"/>
            <a:ext cx="2971800" cy="115214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144768" y="134112"/>
            <a:ext cx="76200" cy="1219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5638800" cy="1005840"/>
          </a:xfrm>
        </p:spPr>
        <p:txBody>
          <a:bodyPr anchor="ctr">
            <a:noAutofit/>
          </a:bodyPr>
          <a:lstStyle>
            <a:lvl1pPr algn="l">
              <a:defRPr sz="40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48400" y="228600"/>
            <a:ext cx="2819400" cy="1005840"/>
          </a:xfrm>
        </p:spPr>
        <p:txBody>
          <a:bodyPr anchor="ctr">
            <a:normAutofit/>
          </a:bodyPr>
          <a:lstStyle>
            <a:lvl1pPr marL="0" indent="0">
              <a:buNone/>
              <a:defRPr sz="16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144768" y="134112"/>
            <a:ext cx="76200" cy="1219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A034B-9F40-4D9B-82BB-77C52A66AC63}" type="datetimeFigureOut">
              <a:rPr lang="cs-CZ" smtClean="0"/>
              <a:t>11.02.2021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318BD-23F9-495E-A0C0-678436C0435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 rot="5400000">
            <a:off x="4591050" y="2409824"/>
            <a:ext cx="6858000" cy="2038351"/>
          </a:xfrm>
          <a:prstGeom prst="rect">
            <a:avLst/>
          </a:prstGeom>
          <a:solidFill>
            <a:srgbClr val="FFFFFF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 rot="5400000">
            <a:off x="4668203" y="2570797"/>
            <a:ext cx="6858000" cy="1716405"/>
          </a:xfrm>
          <a:prstGeom prst="rect">
            <a:avLst/>
          </a:prstGeom>
          <a:solidFill>
            <a:schemeClr val="accent2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15200" y="274638"/>
            <a:ext cx="1447800" cy="5851525"/>
          </a:xfrm>
        </p:spPr>
        <p:txBody>
          <a:bodyPr vert="eaVert" anchor="b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199" y="274638"/>
            <a:ext cx="6353175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A034B-9F40-4D9B-82BB-77C52A66AC63}" type="datetimeFigureOut">
              <a:rPr lang="cs-CZ" smtClean="0"/>
              <a:t>11.02.2021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096000" y="6356350"/>
            <a:ext cx="762000" cy="365125"/>
          </a:xfrm>
        </p:spPr>
        <p:txBody>
          <a:bodyPr/>
          <a:lstStyle/>
          <a:p>
            <a:fld id="{A49318BD-23F9-495E-A0C0-678436C04354}" type="slidenum">
              <a:rPr lang="cs-CZ" smtClean="0"/>
              <a:t>‹#›</a:t>
            </a:fld>
            <a:endParaRPr lang="cs-CZ"/>
          </a:p>
        </p:txBody>
      </p:sp>
      <p:sp>
        <p:nvSpPr>
          <p:cNvPr id="9" name="Rectangle 8"/>
          <p:cNvSpPr/>
          <p:nvPr/>
        </p:nvSpPr>
        <p:spPr>
          <a:xfrm rot="5400000">
            <a:off x="3681476" y="3354324"/>
            <a:ext cx="6858000" cy="149352"/>
          </a:xfrm>
          <a:prstGeom prst="rect">
            <a:avLst/>
          </a:prstGeom>
          <a:solidFill>
            <a:schemeClr val="accent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100584"/>
            <a:ext cx="9144000" cy="1453896"/>
          </a:xfrm>
          <a:prstGeom prst="rect">
            <a:avLst/>
          </a:prstGeom>
          <a:solidFill>
            <a:srgbClr val="FFFFFF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167641"/>
            <a:ext cx="9144000" cy="1154314"/>
          </a:xfrm>
          <a:prstGeom prst="rect">
            <a:avLst/>
          </a:prstGeom>
          <a:solidFill>
            <a:schemeClr val="accent2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82880"/>
            <a:ext cx="8229600" cy="11116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EF2A034B-9F40-4D9B-82BB-77C52A66AC63}" type="datetimeFigureOut">
              <a:rPr lang="cs-CZ" smtClean="0"/>
              <a:t>11.02.2021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A49318BD-23F9-495E-A0C0-678436C04354}" type="slidenum">
              <a:rPr lang="cs-CZ" smtClean="0"/>
              <a:t>‹#›</a:t>
            </a:fld>
            <a:endParaRPr lang="cs-CZ"/>
          </a:p>
        </p:txBody>
      </p:sp>
      <p:sp>
        <p:nvSpPr>
          <p:cNvPr id="9" name="Rectangle 8"/>
          <p:cNvSpPr/>
          <p:nvPr/>
        </p:nvSpPr>
        <p:spPr>
          <a:xfrm>
            <a:off x="0" y="1368552"/>
            <a:ext cx="9144000" cy="149352"/>
          </a:xfrm>
          <a:prstGeom prst="rect">
            <a:avLst/>
          </a:prstGeom>
          <a:solidFill>
            <a:schemeClr val="accent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wipe/>
  </p:transition>
  <p:txStyles>
    <p:titleStyle>
      <a:lvl1pPr algn="ctr" defTabSz="914400" rtl="0" eaLnBrk="1" latinLnBrk="0" hangingPunct="1">
        <a:spcBef>
          <a:spcPct val="0"/>
        </a:spcBef>
        <a:buNone/>
        <a:defRPr sz="5400" b="0" kern="1200" cap="none" spc="0">
          <a:ln w="13970" cmpd="sng">
            <a:solidFill>
              <a:srgbClr val="FFFFFF"/>
            </a:solidFill>
            <a:prstDash val="solid"/>
          </a:ln>
          <a:solidFill>
            <a:srgbClr val="FFFFFF"/>
          </a:solidFill>
          <a:effectLst>
            <a:outerShdw blurRad="63500" dir="3600000" algn="tl" rotWithShape="0">
              <a:srgbClr val="000000">
                <a:alpha val="7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Clr>
          <a:schemeClr val="accent1"/>
        </a:buClr>
        <a:buSzPct val="75000"/>
        <a:buFont typeface="Wingdings" pitchFamily="2" charset="2"/>
        <a:buChar char="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Courier New" pitchFamily="49" charset="0"/>
        <a:buChar char="o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2204865"/>
            <a:ext cx="8686800" cy="360040"/>
          </a:xfrm>
        </p:spPr>
        <p:txBody>
          <a:bodyPr/>
          <a:lstStyle/>
          <a:p>
            <a:r>
              <a:rPr lang="cs-CZ" dirty="0" err="1" smtClean="0"/>
              <a:t>Nordic</a:t>
            </a:r>
            <a:r>
              <a:rPr lang="cs-CZ" dirty="0" smtClean="0"/>
              <a:t> </a:t>
            </a:r>
            <a:r>
              <a:rPr lang="cs-CZ" dirty="0" err="1" smtClean="0"/>
              <a:t>walking</a:t>
            </a:r>
            <a:r>
              <a:rPr lang="cs-CZ" dirty="0" smtClean="0"/>
              <a:t> – severská chůze 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94420" y="6021288"/>
            <a:ext cx="8001000" cy="576064"/>
          </a:xfrm>
        </p:spPr>
        <p:txBody>
          <a:bodyPr/>
          <a:lstStyle/>
          <a:p>
            <a:r>
              <a:rPr lang="cs-CZ" dirty="0" smtClean="0"/>
              <a:t>Mgr. Věra Knappová, Ph.D.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5656" y="2924944"/>
            <a:ext cx="5762000" cy="2115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9818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Fitness v novém pojetí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268760"/>
            <a:ext cx="8784976" cy="5400600"/>
          </a:xfrm>
        </p:spPr>
        <p:txBody>
          <a:bodyPr>
            <a:normAutofit fontScale="92500" lnSpcReduction="20000"/>
          </a:bodyPr>
          <a:lstStyle/>
          <a:p>
            <a:r>
              <a:rPr lang="pt-BR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„Cvičím, abych se dobře cítil a byl fit“ </a:t>
            </a:r>
            <a:endParaRPr lang="cs-CZ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/>
              <a:t>kondičně-zdravotní programy </a:t>
            </a:r>
            <a:r>
              <a:rPr lang="cs-CZ" dirty="0" smtClean="0"/>
              <a:t>ve fitness</a:t>
            </a:r>
          </a:p>
          <a:p>
            <a:r>
              <a:rPr lang="cs-CZ" dirty="0"/>
              <a:t>fitness je součástí </a:t>
            </a:r>
            <a:r>
              <a:rPr lang="cs-CZ" dirty="0" err="1" smtClean="0"/>
              <a:t>wellness</a:t>
            </a:r>
            <a:r>
              <a:rPr lang="cs-CZ" dirty="0" smtClean="0"/>
              <a:t>, obsahem </a:t>
            </a:r>
            <a:r>
              <a:rPr lang="cs-CZ" dirty="0"/>
              <a:t>jsou </a:t>
            </a:r>
            <a:r>
              <a:rPr lang="cs-CZ" dirty="0" smtClean="0"/>
              <a:t>čtyři složky:</a:t>
            </a:r>
          </a:p>
          <a:p>
            <a:pPr lvl="1"/>
            <a:r>
              <a:rPr lang="cs-CZ" dirty="0"/>
              <a:t>K</a:t>
            </a:r>
            <a:r>
              <a:rPr lang="cs-CZ" dirty="0" smtClean="0"/>
              <a:t>ardiorespirační vytrvalost</a:t>
            </a:r>
          </a:p>
          <a:p>
            <a:pPr lvl="1"/>
            <a:r>
              <a:rPr lang="cs-CZ" dirty="0"/>
              <a:t>S</a:t>
            </a:r>
            <a:r>
              <a:rPr lang="cs-CZ" dirty="0" smtClean="0"/>
              <a:t>valová síla </a:t>
            </a:r>
            <a:r>
              <a:rPr lang="cs-CZ" dirty="0"/>
              <a:t>a </a:t>
            </a:r>
            <a:r>
              <a:rPr lang="cs-CZ" dirty="0" smtClean="0"/>
              <a:t>svalová vytrvalost</a:t>
            </a:r>
          </a:p>
          <a:p>
            <a:pPr lvl="1"/>
            <a:r>
              <a:rPr lang="cs-CZ" dirty="0" smtClean="0"/>
              <a:t>Flexibilita</a:t>
            </a:r>
          </a:p>
          <a:p>
            <a:pPr lvl="1"/>
            <a:r>
              <a:rPr lang="cs-CZ" dirty="0" smtClean="0"/>
              <a:t>Celkové složení těla</a:t>
            </a:r>
            <a:endParaRPr lang="cs-CZ" dirty="0"/>
          </a:p>
          <a:p>
            <a:pPr marL="457200" lvl="1" indent="0">
              <a:buNone/>
            </a:pPr>
            <a:r>
              <a:rPr lang="cs-CZ" dirty="0" smtClean="0"/>
              <a:t>Všechny </a:t>
            </a:r>
            <a:r>
              <a:rPr lang="cs-CZ" dirty="0"/>
              <a:t>tyto složky spolu vzájemně souvisejí, </a:t>
            </a:r>
            <a:r>
              <a:rPr lang="cs-CZ" dirty="0" smtClean="0"/>
              <a:t>nesmíme žádnou opomenout </a:t>
            </a:r>
          </a:p>
          <a:p>
            <a:pPr marL="457200" lvl="1" indent="0">
              <a:buNone/>
            </a:pPr>
            <a:endParaRPr lang="cs-CZ" dirty="0" smtClean="0"/>
          </a:p>
          <a:p>
            <a:pPr marL="265176" indent="-265176">
              <a:buFont typeface="Wingdings 2"/>
              <a:buChar char=""/>
              <a:defRPr/>
            </a:pPr>
            <a:r>
              <a:rPr lang="cs-CZ" b="1" i="1" u="sng" dirty="0" smtClean="0"/>
              <a:t>Kondičně </a:t>
            </a:r>
            <a:r>
              <a:rPr lang="cs-CZ" b="1" i="1" u="sng" dirty="0"/>
              <a:t>orientované </a:t>
            </a:r>
            <a:r>
              <a:rPr lang="cs-CZ" b="1" i="1" u="sng" dirty="0" smtClean="0"/>
              <a:t>programy </a:t>
            </a:r>
            <a:r>
              <a:rPr lang="cs-CZ" dirty="0" smtClean="0"/>
              <a:t>(často </a:t>
            </a:r>
            <a:r>
              <a:rPr lang="cs-CZ" dirty="0"/>
              <a:t>označované jako tzv. rychlé, tj. související s energetickými možnostmi </a:t>
            </a:r>
            <a:r>
              <a:rPr lang="cs-CZ" dirty="0" smtClean="0"/>
              <a:t>organismu </a:t>
            </a:r>
            <a:r>
              <a:rPr lang="cs-CZ" dirty="0"/>
              <a:t>člověka)</a:t>
            </a:r>
          </a:p>
          <a:p>
            <a:pPr marL="265176" indent="-265176">
              <a:buFont typeface="Wingdings 2"/>
              <a:buChar char=""/>
              <a:defRPr/>
            </a:pPr>
            <a:endParaRPr lang="cs-CZ" dirty="0"/>
          </a:p>
          <a:p>
            <a:pPr marL="265176" indent="-265176">
              <a:buFont typeface="Wingdings 2"/>
              <a:buChar char=""/>
              <a:defRPr/>
            </a:pPr>
            <a:r>
              <a:rPr lang="cs-CZ" b="1" i="1" u="sng" dirty="0"/>
              <a:t>Zdravotně </a:t>
            </a:r>
            <a:r>
              <a:rPr lang="cs-CZ" b="1" i="1" u="sng" dirty="0" smtClean="0"/>
              <a:t>orientované programy </a:t>
            </a:r>
            <a:r>
              <a:rPr lang="cs-CZ" dirty="0"/>
              <a:t>(často označované jako tzv. pomalé, tj. související s procesy řízení a regulace pohybu). </a:t>
            </a:r>
          </a:p>
          <a:p>
            <a:pPr marL="0" indent="0">
              <a:buNone/>
              <a:defRPr/>
            </a:pPr>
            <a:endParaRPr lang="cs-CZ" dirty="0" smtClean="0"/>
          </a:p>
          <a:p>
            <a:r>
              <a:rPr lang="cs-CZ" dirty="0" smtClean="0"/>
              <a:t>Na pomezí 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NORDIC WALKING</a:t>
            </a:r>
            <a:endParaRPr lang="cs-CZ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2349355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RYCHLÉ PROGRAMY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funkční </a:t>
            </a:r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programy </a:t>
            </a:r>
            <a:r>
              <a:rPr lang="cs-CZ" dirty="0" smtClean="0"/>
              <a:t>– největší současný trend</a:t>
            </a:r>
          </a:p>
          <a:p>
            <a:r>
              <a:rPr lang="cs-CZ" dirty="0" smtClean="0"/>
              <a:t>Ve fitness centru: zóna </a:t>
            </a:r>
            <a:r>
              <a:rPr lang="cs-CZ" dirty="0"/>
              <a:t>strečinku, </a:t>
            </a:r>
            <a:r>
              <a:rPr lang="cs-CZ" dirty="0" err="1"/>
              <a:t>kardio</a:t>
            </a:r>
            <a:r>
              <a:rPr lang="cs-CZ" dirty="0"/>
              <a:t> </a:t>
            </a:r>
            <a:r>
              <a:rPr lang="cs-CZ" dirty="0" smtClean="0"/>
              <a:t>zóna, </a:t>
            </a:r>
            <a:r>
              <a:rPr lang="cs-CZ" dirty="0"/>
              <a:t>fitness </a:t>
            </a:r>
            <a:r>
              <a:rPr lang="cs-CZ" dirty="0" smtClean="0"/>
              <a:t>zóna, </a:t>
            </a:r>
            <a:r>
              <a:rPr lang="cs-CZ" dirty="0"/>
              <a:t>relaxační </a:t>
            </a:r>
            <a:r>
              <a:rPr lang="cs-CZ" dirty="0" smtClean="0"/>
              <a:t>zóna, příp. </a:t>
            </a:r>
            <a:r>
              <a:rPr lang="cs-CZ" dirty="0" err="1"/>
              <a:t>aqua</a:t>
            </a:r>
            <a:r>
              <a:rPr lang="cs-CZ" dirty="0"/>
              <a:t> </a:t>
            </a:r>
            <a:r>
              <a:rPr lang="cs-CZ" dirty="0" smtClean="0"/>
              <a:t>zóna </a:t>
            </a:r>
          </a:p>
          <a:p>
            <a:endParaRPr lang="cs-CZ" dirty="0"/>
          </a:p>
          <a:p>
            <a:r>
              <a:rPr lang="cs-CZ" dirty="0" err="1" smtClean="0"/>
              <a:t>Outdoorový</a:t>
            </a:r>
            <a:r>
              <a:rPr lang="cs-CZ" dirty="0" smtClean="0"/>
              <a:t> program, aerobní zdatnost, zapojení svalových smyček podílejících se na SDT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933056"/>
            <a:ext cx="3985471" cy="2648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5445824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Kardio</a:t>
            </a:r>
            <a:r>
              <a:rPr lang="cs-CZ" dirty="0" smtClean="0"/>
              <a:t>-zóna, </a:t>
            </a:r>
            <a:r>
              <a:rPr lang="cs-CZ" dirty="0" err="1" smtClean="0"/>
              <a:t>kardio</a:t>
            </a:r>
            <a:r>
              <a:rPr lang="cs-CZ" dirty="0" smtClean="0"/>
              <a:t>-trénink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484784"/>
            <a:ext cx="8435280" cy="5161756"/>
          </a:xfrm>
        </p:spPr>
        <p:txBody>
          <a:bodyPr>
            <a:normAutofit/>
          </a:bodyPr>
          <a:lstStyle/>
          <a:p>
            <a:r>
              <a:rPr lang="cs-CZ" dirty="0" err="1" smtClean="0"/>
              <a:t>Kardio</a:t>
            </a:r>
            <a:r>
              <a:rPr lang="cs-CZ" dirty="0" smtClean="0"/>
              <a:t> stroje:</a:t>
            </a:r>
          </a:p>
          <a:p>
            <a:pPr lvl="1"/>
            <a:r>
              <a:rPr lang="cs-CZ" dirty="0" err="1" smtClean="0"/>
              <a:t>Orbitrek</a:t>
            </a:r>
            <a:endParaRPr lang="cs-CZ" dirty="0" smtClean="0"/>
          </a:p>
          <a:p>
            <a:pPr lvl="1"/>
            <a:r>
              <a:rPr lang="cs-CZ" dirty="0" smtClean="0"/>
              <a:t>Běhací pás</a:t>
            </a:r>
          </a:p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cs-CZ" dirty="0" smtClean="0"/>
              <a:t>Hromadné provedení :</a:t>
            </a:r>
          </a:p>
          <a:p>
            <a:pPr marL="742950" lvl="2" indent="-342900"/>
            <a:r>
              <a:rPr lang="cs-CZ" dirty="0" smtClean="0"/>
              <a:t>Heat</a:t>
            </a:r>
          </a:p>
          <a:p>
            <a:pPr marL="742950" lvl="2" indent="-342900"/>
            <a:r>
              <a:rPr lang="cs-CZ" dirty="0" err="1" smtClean="0"/>
              <a:t>Alpinning</a:t>
            </a:r>
            <a:endParaRPr lang="cs-CZ" dirty="0" smtClean="0"/>
          </a:p>
          <a:p>
            <a:pPr marL="742950" lvl="2" indent="-342900"/>
            <a:r>
              <a:rPr lang="cs-CZ" dirty="0" smtClean="0"/>
              <a:t>K2 </a:t>
            </a:r>
            <a:r>
              <a:rPr lang="cs-CZ" dirty="0" err="1"/>
              <a:t>Hiking</a:t>
            </a:r>
            <a:r>
              <a:rPr lang="cs-CZ" dirty="0"/>
              <a:t> 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457200" lvl="1" indent="0">
              <a:buNone/>
            </a:pPr>
            <a:endParaRPr lang="cs-CZ" sz="2100" dirty="0"/>
          </a:p>
          <a:p>
            <a:pPr marL="457200" lvl="1" indent="0">
              <a:buNone/>
            </a:pPr>
            <a:endParaRPr lang="cs-CZ" dirty="0" smtClean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365104"/>
            <a:ext cx="1419225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4365104"/>
            <a:ext cx="2619375" cy="174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450454"/>
            <a:ext cx="1905000" cy="291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650854"/>
            <a:ext cx="2924175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1700808"/>
            <a:ext cx="228600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0866449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dirty="0" err="1" smtClean="0"/>
              <a:t>Nordic</a:t>
            </a:r>
            <a:r>
              <a:rPr lang="cs-CZ" dirty="0" smtClean="0"/>
              <a:t> </a:t>
            </a:r>
            <a:r>
              <a:rPr lang="cs-CZ" dirty="0" err="1" smtClean="0"/>
              <a:t>walking</a:t>
            </a:r>
            <a:endParaRPr lang="cs-CZ" dirty="0"/>
          </a:p>
        </p:txBody>
      </p:sp>
      <p:sp>
        <p:nvSpPr>
          <p:cNvPr id="2" name="Zástupný symbol pro text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457200" y="2174874"/>
            <a:ext cx="4040188" cy="4350469"/>
          </a:xfrm>
        </p:spPr>
        <p:txBody>
          <a:bodyPr>
            <a:normAutofit fontScale="85000" lnSpcReduction="10000"/>
          </a:bodyPr>
          <a:lstStyle/>
          <a:p>
            <a:pPr>
              <a:defRPr/>
            </a:pPr>
            <a:r>
              <a:rPr lang="cs-CZ" sz="1800" dirty="0" smtClean="0"/>
              <a:t>Specifika oproti běžné chůzi, mj. větší uvědomění si aspektů lokomoce, zapojení svalů.</a:t>
            </a:r>
          </a:p>
          <a:p>
            <a:pPr>
              <a:defRPr/>
            </a:pPr>
            <a:r>
              <a:rPr lang="cs-CZ" sz="1800" dirty="0" smtClean="0"/>
              <a:t>Vyvažovací funkce (</a:t>
            </a:r>
            <a:r>
              <a:rPr lang="cs-CZ" sz="1800" dirty="0" err="1" smtClean="0"/>
              <a:t>punctum</a:t>
            </a:r>
            <a:r>
              <a:rPr lang="cs-CZ" sz="1800" dirty="0" smtClean="0"/>
              <a:t> mobile) i funkce opěrná (</a:t>
            </a:r>
            <a:r>
              <a:rPr lang="cs-CZ" sz="1800" dirty="0" err="1" smtClean="0"/>
              <a:t>punctum</a:t>
            </a:r>
            <a:r>
              <a:rPr lang="cs-CZ" sz="1800" dirty="0" smtClean="0"/>
              <a:t> </a:t>
            </a:r>
            <a:r>
              <a:rPr lang="cs-CZ" sz="1800" dirty="0" err="1" smtClean="0"/>
              <a:t>fixum</a:t>
            </a:r>
            <a:r>
              <a:rPr lang="cs-CZ" sz="1800" dirty="0" smtClean="0"/>
              <a:t>)  - ovlivnění aktivity paží (silové provedení), zapojení svalových řetězců mezi opěrnými body horních a dolních končetin.</a:t>
            </a:r>
          </a:p>
          <a:p>
            <a:pPr>
              <a:defRPr/>
            </a:pPr>
            <a:r>
              <a:rPr lang="cs-CZ" sz="1800" dirty="0" smtClean="0"/>
              <a:t>Většinou poslední pohybovou aktivitou kterou ještě jedinci provádí.</a:t>
            </a:r>
          </a:p>
          <a:p>
            <a:pPr>
              <a:defRPr/>
            </a:pPr>
            <a:r>
              <a:rPr lang="cs-CZ" sz="1800" dirty="0" smtClean="0"/>
              <a:t>Možno pozvolné dávkování kondiční zátěže, zvyšování trénovanosti organismu</a:t>
            </a:r>
          </a:p>
          <a:p>
            <a:pPr>
              <a:defRPr/>
            </a:pPr>
            <a:r>
              <a:rPr lang="cs-CZ" sz="1800" dirty="0" smtClean="0"/>
              <a:t>Kontakt s klientem – rozhovor </a:t>
            </a:r>
            <a:r>
              <a:rPr lang="cs-CZ" sz="1800" dirty="0" err="1" smtClean="0"/>
              <a:t>apod</a:t>
            </a:r>
            <a:r>
              <a:rPr lang="cs-CZ" sz="1800" dirty="0" smtClean="0"/>
              <a:t>…psychologický efekt venkovního prostředí "okysličení“  ovlivnění </a:t>
            </a:r>
            <a:r>
              <a:rPr lang="cs-CZ" sz="1800" dirty="0" err="1" smtClean="0"/>
              <a:t>plosky</a:t>
            </a:r>
            <a:r>
              <a:rPr lang="cs-CZ" sz="1800" dirty="0" smtClean="0"/>
              <a:t> nohy</a:t>
            </a:r>
          </a:p>
          <a:p>
            <a:pPr>
              <a:defRPr/>
            </a:pPr>
            <a:r>
              <a:rPr lang="cs-CZ" sz="1800" dirty="0" smtClean="0"/>
              <a:t>Možnost začít i s funkčně „zanedbaným“ jedincem okamžitě s pohybem</a:t>
            </a:r>
          </a:p>
          <a:p>
            <a:pPr marL="0" indent="0">
              <a:buFont typeface="Wingdings 2" pitchFamily="18" charset="2"/>
              <a:buNone/>
              <a:defRPr/>
            </a:pPr>
            <a:endParaRPr lang="cs-CZ" sz="180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5015" y="2145531"/>
            <a:ext cx="3829422" cy="437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449482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Nordic</a:t>
            </a:r>
            <a:r>
              <a:rPr lang="cs-CZ" dirty="0" smtClean="0"/>
              <a:t> </a:t>
            </a:r>
            <a:r>
              <a:rPr lang="cs-CZ" dirty="0" err="1" smtClean="0"/>
              <a:t>walking</a:t>
            </a:r>
            <a:r>
              <a:rPr lang="cs-CZ" dirty="0" smtClean="0"/>
              <a:t> </a:t>
            </a:r>
            <a:r>
              <a:rPr lang="cs-CZ" smtClean="0"/>
              <a:t>– „typ“ chůze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Fyzioterapeutická, vstupní </a:t>
            </a:r>
            <a:r>
              <a:rPr lang="cs-CZ" sz="1800" dirty="0"/>
              <a:t>– hole </a:t>
            </a:r>
            <a:r>
              <a:rPr lang="cs-CZ" sz="1800" dirty="0" smtClean="0"/>
              <a:t>pro oporu </a:t>
            </a:r>
            <a:r>
              <a:rPr lang="cs-CZ" sz="1800" dirty="0"/>
              <a:t>a </a:t>
            </a:r>
            <a:r>
              <a:rPr lang="cs-CZ" sz="1800" dirty="0" smtClean="0"/>
              <a:t>stabilitu, podporu SDT. </a:t>
            </a:r>
            <a:r>
              <a:rPr lang="cs-CZ" sz="1800" dirty="0"/>
              <a:t>Chůze </a:t>
            </a:r>
            <a:r>
              <a:rPr lang="cs-CZ" sz="1800" dirty="0" smtClean="0"/>
              <a:t>plynulá, zdravotní benefity.</a:t>
            </a:r>
            <a:endParaRPr lang="cs-CZ" sz="1800" dirty="0"/>
          </a:p>
          <a:p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Zdravotně - kondiční </a:t>
            </a:r>
            <a:r>
              <a:rPr lang="cs-CZ" sz="1800" dirty="0" smtClean="0"/>
              <a:t>– </a:t>
            </a:r>
            <a:r>
              <a:rPr lang="cs-CZ" sz="1800" dirty="0"/>
              <a:t>uplatnění klasické techniky </a:t>
            </a:r>
            <a:r>
              <a:rPr lang="cs-CZ" sz="1800" dirty="0" err="1" smtClean="0"/>
              <a:t>Nordic</a:t>
            </a:r>
            <a:r>
              <a:rPr lang="cs-CZ" sz="1800" dirty="0" smtClean="0"/>
              <a:t> </a:t>
            </a:r>
            <a:r>
              <a:rPr lang="cs-CZ" sz="1800" dirty="0" err="1"/>
              <a:t>walking</a:t>
            </a:r>
            <a:r>
              <a:rPr lang="cs-CZ" sz="1800" dirty="0"/>
              <a:t>; chůze vhodná pro začátečníky i pokročilé </a:t>
            </a:r>
            <a:r>
              <a:rPr lang="cs-CZ" sz="1800" dirty="0" smtClean="0"/>
              <a:t>podle intenzity a doby trvání, tvarování </a:t>
            </a:r>
            <a:r>
              <a:rPr lang="cs-CZ" sz="1800" dirty="0"/>
              <a:t>těla, snižování nadváhy, odstraňování </a:t>
            </a:r>
            <a:r>
              <a:rPr lang="cs-CZ" sz="1800" dirty="0" smtClean="0"/>
              <a:t>vadných </a:t>
            </a:r>
            <a:r>
              <a:rPr lang="cs-CZ" sz="1800" dirty="0"/>
              <a:t>pohybových stereotypů, zlepšování kondice, ….</a:t>
            </a:r>
          </a:p>
          <a:p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Výkonnostní </a:t>
            </a:r>
            <a:r>
              <a:rPr lang="cs-CZ" sz="1800" dirty="0" smtClean="0"/>
              <a:t>– rozvíjející efekt,  </a:t>
            </a:r>
            <a:r>
              <a:rPr lang="cs-CZ" sz="1800" dirty="0"/>
              <a:t>zlepšování výkonu a zdokonalení techniky </a:t>
            </a:r>
            <a:r>
              <a:rPr lang="cs-CZ" sz="1800" dirty="0" smtClean="0"/>
              <a:t>pohybu.</a:t>
            </a:r>
          </a:p>
          <a:p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Funkční, běh s holemi</a:t>
            </a:r>
            <a:endParaRPr lang="cs-CZ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sz="1800" dirty="0" smtClean="0"/>
              <a:t>Svalový systém – svalová rovnováha – zapojení fázických svalových skupin (odlehčení C)</a:t>
            </a:r>
          </a:p>
          <a:p>
            <a:r>
              <a:rPr lang="cs-CZ" sz="1800" dirty="0" smtClean="0"/>
              <a:t>Kardiovaskulární systém</a:t>
            </a:r>
          </a:p>
          <a:p>
            <a:r>
              <a:rPr lang="cs-CZ" sz="1800" dirty="0" smtClean="0"/>
              <a:t>Dýchací systém – bránice, poloha dolních žeber</a:t>
            </a:r>
          </a:p>
          <a:p>
            <a:r>
              <a:rPr lang="cs-CZ" sz="1800" dirty="0" smtClean="0"/>
              <a:t>Centrace kořenových kloubů, odlehčení, došlap!!</a:t>
            </a:r>
          </a:p>
          <a:p>
            <a:r>
              <a:rPr lang="cs-CZ" sz="1800" dirty="0" smtClean="0"/>
              <a:t>Ploska nohy – výběr obuvi a terénu</a:t>
            </a:r>
          </a:p>
          <a:p>
            <a:r>
              <a:rPr lang="cs-CZ" sz="1800" dirty="0" smtClean="0"/>
              <a:t>Uvolňovací cvičení s holemi</a:t>
            </a:r>
          </a:p>
          <a:p>
            <a:r>
              <a:rPr lang="cs-CZ" sz="1800" dirty="0" smtClean="0"/>
              <a:t>Protahovací cvičení s holemi</a:t>
            </a:r>
          </a:p>
          <a:p>
            <a:r>
              <a:rPr lang="cs-CZ" sz="1800" dirty="0" smtClean="0"/>
              <a:t>Posilovací cvičení s holemi</a:t>
            </a:r>
          </a:p>
          <a:p>
            <a:r>
              <a:rPr lang="cs-CZ" sz="1800" dirty="0" smtClean="0"/>
              <a:t>Možný funkční trénink…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37184310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Kontraindikace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Stabilita -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+pro např. </a:t>
            </a:r>
            <a:r>
              <a:rPr lang="cs-CZ" dirty="0" smtClean="0">
                <a:solidFill>
                  <a:schemeClr val="tx1"/>
                </a:solidFill>
              </a:rPr>
              <a:t>seniory</a:t>
            </a:r>
            <a:r>
              <a:rPr lang="cs-CZ" dirty="0">
                <a:solidFill>
                  <a:schemeClr val="tx1"/>
                </a:solidFill>
              </a:rPr>
              <a:t>,</a:t>
            </a:r>
            <a:r>
              <a:rPr lang="cs-CZ" dirty="0" smtClean="0"/>
              <a:t> ale i 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!!!pozor </a:t>
            </a:r>
            <a:r>
              <a:rPr lang="cs-CZ" dirty="0" smtClean="0">
                <a:solidFill>
                  <a:schemeClr val="tx1"/>
                </a:solidFill>
              </a:rPr>
              <a:t>na dodatečné </a:t>
            </a:r>
            <a:r>
              <a:rPr lang="cs-CZ" dirty="0" smtClean="0"/>
              <a:t>procvičení bočních fixátorů pánve</a:t>
            </a:r>
          </a:p>
          <a:p>
            <a:r>
              <a:rPr lang="cs-CZ" dirty="0" smtClean="0"/>
              <a:t>Nebrzdit </a:t>
            </a:r>
            <a:r>
              <a:rPr lang="cs-CZ" dirty="0"/>
              <a:t>holemi </a:t>
            </a:r>
            <a:r>
              <a:rPr lang="cs-CZ" dirty="0" smtClean="0"/>
              <a:t>před </a:t>
            </a:r>
            <a:r>
              <a:rPr lang="cs-CZ" dirty="0"/>
              <a:t>tělem </a:t>
            </a:r>
          </a:p>
          <a:p>
            <a:r>
              <a:rPr lang="cs-CZ" dirty="0" smtClean="0"/>
              <a:t>Nezapichovat u nohou blízko</a:t>
            </a:r>
            <a:endParaRPr lang="cs-CZ" dirty="0"/>
          </a:p>
          <a:p>
            <a:r>
              <a:rPr lang="cs-CZ" dirty="0" smtClean="0"/>
              <a:t>Soustředění na chůzi - </a:t>
            </a:r>
            <a:r>
              <a:rPr lang="cs-CZ" dirty="0" smtClean="0">
                <a:solidFill>
                  <a:schemeClr val="accent1"/>
                </a:solidFill>
              </a:rPr>
              <a:t>!! </a:t>
            </a:r>
            <a:r>
              <a:rPr lang="cs-CZ" dirty="0" smtClean="0">
                <a:solidFill>
                  <a:schemeClr val="tx1"/>
                </a:solidFill>
              </a:rPr>
              <a:t>na</a:t>
            </a:r>
            <a:r>
              <a:rPr lang="cs-CZ" dirty="0" smtClean="0">
                <a:solidFill>
                  <a:schemeClr val="accent1"/>
                </a:solidFill>
              </a:rPr>
              <a:t> </a:t>
            </a:r>
            <a:r>
              <a:rPr lang="cs-CZ" dirty="0" smtClean="0"/>
              <a:t>mobil, úpravy oblečení apod. s holemi v rukou</a:t>
            </a:r>
            <a:endParaRPr lang="cs-CZ" dirty="0"/>
          </a:p>
          <a:p>
            <a:r>
              <a:rPr lang="cs-CZ" dirty="0" smtClean="0"/>
              <a:t>Vhodná volba trati a povrchu</a:t>
            </a: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Výška holí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4"/>
          </p:nvPr>
        </p:nvSpPr>
        <p:spPr>
          <a:xfrm>
            <a:off x="4744417" y="2276872"/>
            <a:ext cx="4041775" cy="3951288"/>
          </a:xfrm>
        </p:spPr>
        <p:txBody>
          <a:bodyPr/>
          <a:lstStyle/>
          <a:p>
            <a:r>
              <a:rPr lang="fi-FI" dirty="0"/>
              <a:t>výška postavy (cm) x </a:t>
            </a:r>
            <a:r>
              <a:rPr lang="fi-FI" dirty="0" smtClean="0"/>
              <a:t>0,68</a:t>
            </a:r>
            <a:endParaRPr lang="cs-CZ" dirty="0" smtClean="0"/>
          </a:p>
          <a:p>
            <a:r>
              <a:rPr lang="cs-CZ" dirty="0" smtClean="0"/>
              <a:t>Pravý úhel v lokti/běh výše</a:t>
            </a:r>
          </a:p>
          <a:p>
            <a:r>
              <a:rPr lang="cs-CZ" dirty="0" smtClean="0"/>
              <a:t>Nastavitelnost - 		</a:t>
            </a:r>
          </a:p>
          <a:p>
            <a:r>
              <a:rPr lang="cs-CZ" dirty="0" smtClean="0"/>
              <a:t>Hliník </a:t>
            </a:r>
            <a:r>
              <a:rPr lang="cs-CZ" dirty="0" smtClean="0">
                <a:sym typeface="Wingdings" panose="05000000000000000000" pitchFamily="2" charset="2"/>
              </a:rPr>
              <a:t>  ….sklolaminát </a:t>
            </a:r>
            <a:endParaRPr lang="cs-CZ" dirty="0" smtClean="0"/>
          </a:p>
          <a:p>
            <a:r>
              <a:rPr lang="cs-CZ" dirty="0" smtClean="0"/>
              <a:t>Karbon </a:t>
            </a:r>
            <a:endParaRPr lang="cs-CZ" dirty="0"/>
          </a:p>
        </p:txBody>
      </p:sp>
      <p:sp>
        <p:nvSpPr>
          <p:cNvPr id="9" name="Plus 8"/>
          <p:cNvSpPr/>
          <p:nvPr/>
        </p:nvSpPr>
        <p:spPr>
          <a:xfrm>
            <a:off x="7438849" y="3140968"/>
            <a:ext cx="457200" cy="504056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Minus 9"/>
          <p:cNvSpPr/>
          <p:nvPr/>
        </p:nvSpPr>
        <p:spPr>
          <a:xfrm>
            <a:off x="8100392" y="3140968"/>
            <a:ext cx="457200" cy="504056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eselý obličej 10"/>
          <p:cNvSpPr/>
          <p:nvPr/>
        </p:nvSpPr>
        <p:spPr>
          <a:xfrm>
            <a:off x="6300192" y="4005064"/>
            <a:ext cx="554360" cy="626368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192375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8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8579296" cy="804704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cs-CZ" dirty="0" smtClean="0"/>
              <a:t>Pohybově – relaxační víkendy: foto z praxe</a:t>
            </a:r>
            <a:endParaRPr lang="cs-CZ" dirty="0"/>
          </a:p>
        </p:txBody>
      </p:sp>
      <p:sp>
        <p:nvSpPr>
          <p:cNvPr id="3072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1075" cy="4525963"/>
          </a:xfrm>
        </p:spPr>
        <p:txBody>
          <a:bodyPr/>
          <a:lstStyle/>
          <a:p>
            <a:endParaRPr lang="cs-CZ" altLang="cs-CZ" smtClean="0"/>
          </a:p>
        </p:txBody>
      </p:sp>
      <p:sp>
        <p:nvSpPr>
          <p:cNvPr id="3072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300" y="1600200"/>
            <a:ext cx="3521075" cy="4525963"/>
          </a:xfrm>
        </p:spPr>
        <p:txBody>
          <a:bodyPr/>
          <a:lstStyle/>
          <a:p>
            <a:endParaRPr lang="cs-CZ" altLang="cs-CZ" smtClean="0"/>
          </a:p>
        </p:txBody>
      </p:sp>
      <p:pic>
        <p:nvPicPr>
          <p:cNvPr id="30725" name="Picture 2" descr="C:\Users\CQ\Documents\Kašperky_hůlky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96975"/>
            <a:ext cx="3022600" cy="226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6" name="Picture 3" descr="C:\Users\CQ\Documents\Kašperky_hůlky_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838" y="1203325"/>
            <a:ext cx="3241675" cy="2430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7" name="Picture 4" descr="C:\Users\CQ\Documents\Kašperky_hůlky_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138" y="3633788"/>
            <a:ext cx="3744912" cy="280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8" name="Picture 5" descr="C:\Users\CQ\Documents\Kašperky_přírod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3670300"/>
            <a:ext cx="4248150" cy="318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2994927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07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dirty="0" smtClean="0"/>
              <a:t>Děkuji za pozornost</a:t>
            </a:r>
            <a:endParaRPr lang="cs-CZ" dirty="0"/>
          </a:p>
        </p:txBody>
      </p:sp>
      <p:pic>
        <p:nvPicPr>
          <p:cNvPr id="31747" name="Picture 2" descr="C:\Users\CQ\Documents\Kašperk_výlet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528" y="1556792"/>
            <a:ext cx="5760640" cy="4321187"/>
          </a:xfrm>
          <a:noFill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8580" y="260648"/>
            <a:ext cx="2125273" cy="20888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bdélník 2"/>
          <p:cNvSpPr/>
          <p:nvPr/>
        </p:nvSpPr>
        <p:spPr>
          <a:xfrm>
            <a:off x="457200" y="6021288"/>
            <a:ext cx="77152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Odkaz na </a:t>
            </a:r>
            <a:r>
              <a:rPr lang="cs-CZ" dirty="0" smtClean="0"/>
              <a:t>video metodiky </a:t>
            </a:r>
            <a:r>
              <a:rPr lang="cs-CZ" dirty="0" err="1" smtClean="0"/>
              <a:t>Nordic</a:t>
            </a:r>
            <a:r>
              <a:rPr lang="cs-CZ" dirty="0" smtClean="0"/>
              <a:t> </a:t>
            </a:r>
            <a:r>
              <a:rPr lang="cs-CZ" dirty="0" err="1" smtClean="0"/>
              <a:t>walkingu</a:t>
            </a:r>
            <a:r>
              <a:rPr lang="cs-CZ" dirty="0" smtClean="0"/>
              <a:t> vytvořené v </a:t>
            </a:r>
            <a:r>
              <a:rPr lang="cs-CZ" dirty="0" smtClean="0"/>
              <a:t>rámci </a:t>
            </a:r>
            <a:r>
              <a:rPr lang="cs-CZ" dirty="0" err="1"/>
              <a:t>k</a:t>
            </a:r>
            <a:r>
              <a:rPr lang="cs-CZ" dirty="0" err="1" smtClean="0"/>
              <a:t>oronakrize</a:t>
            </a:r>
            <a:r>
              <a:rPr lang="cs-CZ" dirty="0" smtClean="0"/>
              <a:t> na jaře 2020: </a:t>
            </a:r>
            <a:r>
              <a:rPr lang="cs-CZ" dirty="0" smtClean="0">
                <a:solidFill>
                  <a:srgbClr val="0070C0"/>
                </a:solidFill>
              </a:rPr>
              <a:t>https</a:t>
            </a:r>
            <a:r>
              <a:rPr lang="cs-CZ" dirty="0">
                <a:solidFill>
                  <a:srgbClr val="0070C0"/>
                </a:solidFill>
              </a:rPr>
              <a:t>://www.youtube.com/watch?v=g-ctIb5l88E&amp;t=3s</a:t>
            </a:r>
          </a:p>
        </p:txBody>
      </p:sp>
    </p:spTree>
    <p:extLst>
      <p:ext uri="{BB962C8B-B14F-4D97-AF65-F5344CB8AC3E}">
        <p14:creationId xmlns:p14="http://schemas.microsoft.com/office/powerpoint/2010/main" val="138441118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ecatur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Decatur">
      <a:majorFont>
        <a:latin typeface="Bodoni MT Condensed"/>
        <a:ea typeface=""/>
        <a:cs typeface=""/>
        <a:font script="Grek" typeface="Times New Roman"/>
        <a:font script="Cyrl" typeface="Times New Roman"/>
        <a:font script="Jpan" typeface="HG明朝E"/>
        <a:font script="Hang" typeface="HY목각파임B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catur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  <a:satMod val="110000"/>
              </a:schemeClr>
            </a:gs>
            <a:gs pos="47500">
              <a:schemeClr val="phClr">
                <a:tint val="53000"/>
                <a:satMod val="120000"/>
              </a:schemeClr>
            </a:gs>
            <a:gs pos="58500">
              <a:schemeClr val="phClr">
                <a:tint val="53000"/>
                <a:satMod val="120000"/>
              </a:schemeClr>
            </a:gs>
            <a:gs pos="100000">
              <a:schemeClr val="phClr">
                <a:tint val="90000"/>
                <a:satMod val="110000"/>
              </a:schemeClr>
            </a:gs>
          </a:gsLst>
          <a:lin ang="3600000" scaled="1"/>
        </a:gradFill>
        <a:gradFill rotWithShape="1">
          <a:gsLst>
            <a:gs pos="0">
              <a:schemeClr val="phClr">
                <a:shade val="54000"/>
                <a:satMod val="105000"/>
              </a:schemeClr>
            </a:gs>
            <a:gs pos="47500">
              <a:schemeClr val="phClr">
                <a:shade val="88000"/>
                <a:satMod val="105000"/>
              </a:schemeClr>
            </a:gs>
            <a:gs pos="58500">
              <a:schemeClr val="phClr">
                <a:shade val="88000"/>
                <a:satMod val="105000"/>
              </a:schemeClr>
            </a:gs>
            <a:gs pos="100000">
              <a:schemeClr val="phClr">
                <a:shade val="54000"/>
                <a:satMod val="105000"/>
              </a:schemeClr>
            </a:gs>
          </a:gsLst>
          <a:lin ang="36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82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3600000" algn="r" rotWithShape="0">
              <a:srgbClr val="000000">
                <a:alpha val="30000"/>
              </a:srgbClr>
            </a:outerShdw>
          </a:effectLst>
        </a:effectStyle>
        <a:effectStyle>
          <a:effectLst>
            <a:outerShdw blurRad="63500" dist="25400" dir="3600000" algn="r" rotWithShape="0">
              <a:srgbClr val="000000">
                <a:alpha val="36000"/>
              </a:srgbClr>
            </a:outerShdw>
          </a:effectLst>
          <a:scene3d>
            <a:camera prst="orthographicFront">
              <a:rot lat="0" lon="0" rev="0"/>
            </a:camera>
            <a:lightRig rig="harsh" dir="tl">
              <a:rot lat="0" lon="0" rev="9000000"/>
            </a:lightRig>
          </a:scene3d>
          <a:sp3d prstMaterial="flat">
            <a:bevelT w="38100" h="50800" prst="softRound"/>
          </a:sp3d>
        </a:effectStyle>
        <a:effectStyle>
          <a:effectLst>
            <a:outerShdw blurRad="76200" dist="38100" dir="3600000" algn="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harsh" dir="tl">
              <a:rot lat="0" lon="0" rev="9000000"/>
            </a:lightRig>
          </a:scene3d>
          <a:sp3d contourW="44450" prstMaterial="flat">
            <a:bevelT w="38100" h="50800" prst="softRound"/>
            <a:contourClr>
              <a:schemeClr val="phClr">
                <a:tint val="5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52000"/>
                <a:satMod val="105000"/>
              </a:schemeClr>
            </a:gs>
            <a:gs pos="47500">
              <a:schemeClr val="phClr">
                <a:tint val="90000"/>
                <a:shade val="89000"/>
                <a:satMod val="105000"/>
              </a:schemeClr>
            </a:gs>
            <a:gs pos="58500">
              <a:schemeClr val="phClr">
                <a:tint val="85000"/>
                <a:shade val="89000"/>
                <a:satMod val="105000"/>
              </a:schemeClr>
            </a:gs>
            <a:gs pos="100000">
              <a:schemeClr val="phClr">
                <a:tint val="100000"/>
                <a:shade val="52000"/>
                <a:satMod val="105000"/>
              </a:schemeClr>
            </a:gs>
          </a:gsLst>
          <a:lin ang="36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8000"/>
              </a:schemeClr>
              <a:schemeClr val="phClr">
                <a:shade val="85000"/>
                <a:satMod val="120000"/>
              </a:schemeClr>
            </a:duotone>
          </a:blip>
          <a:tile tx="0" ty="0" sx="52000" sy="52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TC101790490[[fn=Decatur]]</Template>
  <TotalTime>352</TotalTime>
  <Words>455</Words>
  <Application>Microsoft Office PowerPoint</Application>
  <PresentationFormat>Předvádění na obrazovce (4:3)</PresentationFormat>
  <Paragraphs>67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6" baseType="lpstr">
      <vt:lpstr>Arial</vt:lpstr>
      <vt:lpstr>Bodoni MT Condensed</vt:lpstr>
      <vt:lpstr>Courier New</vt:lpstr>
      <vt:lpstr>Franklin Gothic Book</vt:lpstr>
      <vt:lpstr>Wingdings</vt:lpstr>
      <vt:lpstr>Wingdings 2</vt:lpstr>
      <vt:lpstr>Decatur</vt:lpstr>
      <vt:lpstr>Nordic walking – severská chůze </vt:lpstr>
      <vt:lpstr>Fitness v novém pojetí</vt:lpstr>
      <vt:lpstr>RYCHLÉ PROGRAMY </vt:lpstr>
      <vt:lpstr>Kardio-zóna, kardio-trénink</vt:lpstr>
      <vt:lpstr>Nordic walking</vt:lpstr>
      <vt:lpstr>Nordic walking – „typ“ chůze</vt:lpstr>
      <vt:lpstr>Prezentace aplikace PowerPoint</vt:lpstr>
      <vt:lpstr>Pohybově – relaxační víkendy: foto z praxe</vt:lpstr>
      <vt:lpstr>Děkuji za pozornost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Moderní trendy ve fitness tréninku</dc:title>
  <dc:creator>Mgr. Věra Knappová, PhD.</dc:creator>
  <cp:lastModifiedBy>Uživatel systému Windows</cp:lastModifiedBy>
  <cp:revision>33</cp:revision>
  <dcterms:created xsi:type="dcterms:W3CDTF">2013-11-10T21:09:10Z</dcterms:created>
  <dcterms:modified xsi:type="dcterms:W3CDTF">2021-02-11T18:54:00Z</dcterms:modified>
</cp:coreProperties>
</file>