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  <p:sldMasterId id="2147483668" r:id="rId5"/>
  </p:sldMasterIdLst>
  <p:notesMasterIdLst>
    <p:notesMasterId r:id="rId51"/>
  </p:notesMasterIdLst>
  <p:handoutMasterIdLst>
    <p:handoutMasterId r:id="rId52"/>
  </p:handoutMasterIdLst>
  <p:sldIdLst>
    <p:sldId id="316" r:id="rId6"/>
    <p:sldId id="269" r:id="rId7"/>
    <p:sldId id="270" r:id="rId8"/>
    <p:sldId id="275" r:id="rId9"/>
    <p:sldId id="271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84" r:id="rId19"/>
    <p:sldId id="285" r:id="rId20"/>
    <p:sldId id="286" r:id="rId21"/>
    <p:sldId id="287" r:id="rId22"/>
    <p:sldId id="288" r:id="rId23"/>
    <p:sldId id="290" r:id="rId24"/>
    <p:sldId id="291" r:id="rId25"/>
    <p:sldId id="292" r:id="rId26"/>
    <p:sldId id="293" r:id="rId27"/>
    <p:sldId id="294" r:id="rId28"/>
    <p:sldId id="295" r:id="rId29"/>
    <p:sldId id="296" r:id="rId30"/>
    <p:sldId id="297" r:id="rId31"/>
    <p:sldId id="298" r:id="rId32"/>
    <p:sldId id="299" r:id="rId33"/>
    <p:sldId id="300" r:id="rId34"/>
    <p:sldId id="301" r:id="rId35"/>
    <p:sldId id="302" r:id="rId36"/>
    <p:sldId id="303" r:id="rId37"/>
    <p:sldId id="304" r:id="rId38"/>
    <p:sldId id="305" r:id="rId39"/>
    <p:sldId id="306" r:id="rId40"/>
    <p:sldId id="307" r:id="rId41"/>
    <p:sldId id="308" r:id="rId42"/>
    <p:sldId id="309" r:id="rId43"/>
    <p:sldId id="310" r:id="rId44"/>
    <p:sldId id="311" r:id="rId45"/>
    <p:sldId id="312" r:id="rId46"/>
    <p:sldId id="313" r:id="rId47"/>
    <p:sldId id="314" r:id="rId48"/>
    <p:sldId id="273" r:id="rId49"/>
    <p:sldId id="315" r:id="rId50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1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3826B01-CBAC-44FD-B9C6-E71AA6FAFAAC}" v="9" dt="2022-05-05T11:56:58.45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451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4" d="100"/>
          <a:sy n="64" d="100"/>
        </p:scale>
        <p:origin x="3180" y="5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theme" Target="theme/theme1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tableStyles" Target="tableStyles.xml"/><Relationship Id="rId8" Type="http://schemas.openxmlformats.org/officeDocument/2006/relationships/slide" Target="slides/slide3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microsoft.com/office/2015/10/relationships/revisionInfo" Target="revisionInfo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>
            <a:extLst>
              <a:ext uri="{FF2B5EF4-FFF2-40B4-BE49-F238E27FC236}">
                <a16:creationId xmlns="" xmlns:a16="http://schemas.microsoft.com/office/drawing/2014/main" id="{DD7F6884-F0F6-2771-059C-90784EE931C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>
            <a:extLst>
              <a:ext uri="{FF2B5EF4-FFF2-40B4-BE49-F238E27FC236}">
                <a16:creationId xmlns="" xmlns:a16="http://schemas.microsoft.com/office/drawing/2014/main" id="{5151BE47-0E8D-E483-88D6-C4AF935705A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7191BD-8D40-4F72-B740-734856589923}" type="datetimeFigureOut">
              <a:rPr lang="cs-CZ" smtClean="0"/>
              <a:t>17.02.2023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="" xmlns:a16="http://schemas.microsoft.com/office/drawing/2014/main" id="{7EE5F73D-09C7-57C2-AE23-F077C029916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26C449F5-034D-D218-2099-331485970B4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DABE4E-EDB9-4D27-8B03-BB40B90FB7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10300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3CF073-C44D-4896-AFD6-7B90818C6377}" type="datetimeFigureOut">
              <a:rPr lang="cs-CZ" smtClean="0"/>
              <a:t>17.02.2023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F5DD1C-DF26-4E55-8456-FAA672D670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7152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1281ae760a8_0_137:notes"/>
          <p:cNvSpPr txBox="1">
            <a:spLocks noGrp="1"/>
          </p:cNvSpPr>
          <p:nvPr>
            <p:ph type="body" idx="1"/>
          </p:nvPr>
        </p:nvSpPr>
        <p:spPr>
          <a:xfrm>
            <a:off x="685790" y="4343395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" name="Google Shape;102;g1281ae760a8_0_1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44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293770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00BEC3-0511-428B-8CF4-EB178838BD36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2128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5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A6E3FC40-1409-E2AA-93BC-3CC9D595B06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14350" y="523876"/>
            <a:ext cx="11153775" cy="1565058"/>
          </a:xfrm>
        </p:spPr>
        <p:txBody>
          <a:bodyPr anchor="t"/>
          <a:lstStyle>
            <a:lvl1pPr algn="l">
              <a:defRPr sz="40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9" name="Zástupný obsah 2">
            <a:extLst>
              <a:ext uri="{FF2B5EF4-FFF2-40B4-BE49-F238E27FC236}">
                <a16:creationId xmlns="" xmlns:a16="http://schemas.microsoft.com/office/drawing/2014/main" id="{29335B22-4531-1052-7D57-F2D507BEB18F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514349" y="2264286"/>
            <a:ext cx="11153773" cy="461661"/>
          </a:xfrm>
        </p:spPr>
        <p:txBody>
          <a:bodyPr/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b="1">
                <a:solidFill>
                  <a:srgbClr val="0081C6"/>
                </a:solidFill>
              </a:defRPr>
            </a:lvl1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10" name="Zástupný obsah 3">
            <a:extLst>
              <a:ext uri="{FF2B5EF4-FFF2-40B4-BE49-F238E27FC236}">
                <a16:creationId xmlns="" xmlns:a16="http://schemas.microsoft.com/office/drawing/2014/main" id="{0C6C099D-0205-E181-9A93-0D373E4F04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" y="2880000"/>
            <a:ext cx="11153774" cy="657644"/>
          </a:xfrm>
        </p:spPr>
        <p:txBody>
          <a:bodyPr/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12" name="Kosoúhelník 11">
            <a:extLst>
              <a:ext uri="{FF2B5EF4-FFF2-40B4-BE49-F238E27FC236}">
                <a16:creationId xmlns="" xmlns:a16="http://schemas.microsoft.com/office/drawing/2014/main" id="{D2380767-131E-2D7D-8E04-E1005D66E2D7}"/>
              </a:ext>
            </a:extLst>
          </p:cNvPr>
          <p:cNvSpPr/>
          <p:nvPr userDrawn="1"/>
        </p:nvSpPr>
        <p:spPr>
          <a:xfrm rot="5400000" flipH="1">
            <a:off x="-259866" y="6183646"/>
            <a:ext cx="824401" cy="304669"/>
          </a:xfrm>
          <a:prstGeom prst="parallelogram">
            <a:avLst>
              <a:gd name="adj" fmla="val 20238"/>
            </a:avLst>
          </a:prstGeom>
          <a:solidFill>
            <a:srgbClr val="008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Obrázek 6">
            <a:extLst>
              <a:ext uri="{FF2B5EF4-FFF2-40B4-BE49-F238E27FC236}">
                <a16:creationId xmlns="" xmlns:a16="http://schemas.microsoft.com/office/drawing/2014/main" id="{D589A213-724D-4DB2-8678-2022CC58BB8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835" y="5981027"/>
            <a:ext cx="2106699" cy="625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0162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637FA929-82D4-66D3-0DE4-A4781DAC25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sz="40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87776234-FAD6-CC65-D560-A07A1D89A9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300" y="2047875"/>
            <a:ext cx="11191874" cy="3955883"/>
          </a:xfrm>
        </p:spPr>
        <p:txBody>
          <a:bodyPr/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="" xmlns:a16="http://schemas.microsoft.com/office/drawing/2014/main" id="{FD955D9C-FA20-B225-E37D-733294106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11751"/>
            <a:ext cx="1950715" cy="30777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81C6"/>
                </a:solidFill>
                <a:latin typeface="Arial Nova Cond" panose="020B0506020202020204" pitchFamily="34" charset="0"/>
              </a:defRPr>
            </a:lvl1pPr>
          </a:lstStyle>
          <a:p>
            <a:fld id="{FF52D3A4-36BD-428B-B38C-34F4683E4A60}" type="slidenum">
              <a:rPr lang="cs-CZ" smtClean="0"/>
              <a:pPr/>
              <a:t>‹#›</a:t>
            </a:fld>
            <a:r>
              <a:rPr lang="cs-CZ" dirty="0"/>
              <a:t> / 42</a:t>
            </a:r>
          </a:p>
        </p:txBody>
      </p:sp>
      <p:sp>
        <p:nvSpPr>
          <p:cNvPr id="7" name="Kosoúhelník 2">
            <a:extLst>
              <a:ext uri="{FF2B5EF4-FFF2-40B4-BE49-F238E27FC236}">
                <a16:creationId xmlns="" xmlns:a16="http://schemas.microsoft.com/office/drawing/2014/main" id="{11ACAD0C-266D-DADC-CA35-A781795A1FE6}"/>
              </a:ext>
            </a:extLst>
          </p:cNvPr>
          <p:cNvSpPr/>
          <p:nvPr userDrawn="1"/>
        </p:nvSpPr>
        <p:spPr>
          <a:xfrm>
            <a:off x="10633434" y="6311751"/>
            <a:ext cx="1558566" cy="307777"/>
          </a:xfrm>
          <a:custGeom>
            <a:avLst/>
            <a:gdLst>
              <a:gd name="connsiteX0" fmla="*/ 0 w 1637969"/>
              <a:gd name="connsiteY0" fmla="*/ 307777 h 307777"/>
              <a:gd name="connsiteX1" fmla="*/ 76944 w 1637969"/>
              <a:gd name="connsiteY1" fmla="*/ 0 h 307777"/>
              <a:gd name="connsiteX2" fmla="*/ 1637969 w 1637969"/>
              <a:gd name="connsiteY2" fmla="*/ 0 h 307777"/>
              <a:gd name="connsiteX3" fmla="*/ 1561025 w 1637969"/>
              <a:gd name="connsiteY3" fmla="*/ 307777 h 307777"/>
              <a:gd name="connsiteX4" fmla="*/ 0 w 1637969"/>
              <a:gd name="connsiteY4" fmla="*/ 307777 h 307777"/>
              <a:gd name="connsiteX0" fmla="*/ 0 w 1561025"/>
              <a:gd name="connsiteY0" fmla="*/ 307777 h 307777"/>
              <a:gd name="connsiteX1" fmla="*/ 76944 w 1561025"/>
              <a:gd name="connsiteY1" fmla="*/ 0 h 307777"/>
              <a:gd name="connsiteX2" fmla="*/ 1558456 w 1561025"/>
              <a:gd name="connsiteY2" fmla="*/ 0 h 307777"/>
              <a:gd name="connsiteX3" fmla="*/ 1561025 w 1561025"/>
              <a:gd name="connsiteY3" fmla="*/ 307777 h 307777"/>
              <a:gd name="connsiteX4" fmla="*/ 0 w 1561025"/>
              <a:gd name="connsiteY4" fmla="*/ 307777 h 307777"/>
              <a:gd name="connsiteX0" fmla="*/ 0 w 1558566"/>
              <a:gd name="connsiteY0" fmla="*/ 307777 h 307777"/>
              <a:gd name="connsiteX1" fmla="*/ 76944 w 1558566"/>
              <a:gd name="connsiteY1" fmla="*/ 0 h 307777"/>
              <a:gd name="connsiteX2" fmla="*/ 1558456 w 1558566"/>
              <a:gd name="connsiteY2" fmla="*/ 0 h 307777"/>
              <a:gd name="connsiteX3" fmla="*/ 1555724 w 1558566"/>
              <a:gd name="connsiteY3" fmla="*/ 307777 h 307777"/>
              <a:gd name="connsiteX4" fmla="*/ 0 w 1558566"/>
              <a:gd name="connsiteY4" fmla="*/ 307777 h 307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58566" h="307777">
                <a:moveTo>
                  <a:pt x="0" y="307777"/>
                </a:moveTo>
                <a:lnTo>
                  <a:pt x="76944" y="0"/>
                </a:lnTo>
                <a:lnTo>
                  <a:pt x="1558456" y="0"/>
                </a:lnTo>
                <a:cubicBezTo>
                  <a:pt x="1559312" y="102592"/>
                  <a:pt x="1554868" y="205185"/>
                  <a:pt x="1555724" y="307777"/>
                </a:cubicBezTo>
                <a:lnTo>
                  <a:pt x="0" y="307777"/>
                </a:lnTo>
                <a:close/>
              </a:path>
            </a:pathLst>
          </a:custGeom>
          <a:solidFill>
            <a:srgbClr val="008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Box 6">
            <a:extLst>
              <a:ext uri="{FF2B5EF4-FFF2-40B4-BE49-F238E27FC236}">
                <a16:creationId xmlns="" xmlns:a16="http://schemas.microsoft.com/office/drawing/2014/main" id="{8452E806-4123-EBAB-47D0-2BDF965B0863}"/>
              </a:ext>
            </a:extLst>
          </p:cNvPr>
          <p:cNvSpPr txBox="1"/>
          <p:nvPr userDrawn="1"/>
        </p:nvSpPr>
        <p:spPr>
          <a:xfrm>
            <a:off x="10763940" y="6320213"/>
            <a:ext cx="122543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b="1" dirty="0">
                <a:solidFill>
                  <a:schemeClr val="bg1"/>
                </a:solidFill>
                <a:latin typeface="Arial Nova Cond" panose="020B0506020202020204" pitchFamily="34" charset="0"/>
              </a:rPr>
              <a:t>FEL.ZCU.CZ</a:t>
            </a:r>
          </a:p>
        </p:txBody>
      </p:sp>
    </p:spTree>
    <p:extLst>
      <p:ext uri="{BB962C8B-B14F-4D97-AF65-F5344CB8AC3E}">
        <p14:creationId xmlns:p14="http://schemas.microsoft.com/office/powerpoint/2010/main" val="2151363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Nadpis a 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364AB4-7490-7055-FBA1-7FA2BE7256A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54BCF5F8-A71D-D41C-BFCE-75A3AB01BD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95298" y="2038350"/>
            <a:ext cx="5464345" cy="4138612"/>
          </a:xfrm>
        </p:spPr>
        <p:txBody>
          <a:bodyPr/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="" xmlns:a16="http://schemas.microsoft.com/office/drawing/2014/main" id="{F2754036-24BA-990F-F4CD-832E976260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32358" y="2042873"/>
            <a:ext cx="5454815" cy="4134089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11" name="Zástupný symbol pro číslo snímku 5">
            <a:extLst>
              <a:ext uri="{FF2B5EF4-FFF2-40B4-BE49-F238E27FC236}">
                <a16:creationId xmlns="" xmlns:a16="http://schemas.microsoft.com/office/drawing/2014/main" id="{3AA36A26-4132-D5C6-B3BD-ACB43BE895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11751"/>
            <a:ext cx="1950715" cy="30777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81C6"/>
                </a:solidFill>
                <a:latin typeface="Arial Nova Cond" panose="020B0506020202020204" pitchFamily="34" charset="0"/>
              </a:defRPr>
            </a:lvl1pPr>
          </a:lstStyle>
          <a:p>
            <a:fld id="{FF52D3A4-36BD-428B-B38C-34F4683E4A60}" type="slidenum">
              <a:rPr lang="cs-CZ" smtClean="0"/>
              <a:pPr/>
              <a:t>‹#›</a:t>
            </a:fld>
            <a:r>
              <a:rPr lang="cs-CZ" dirty="0"/>
              <a:t> / 42</a:t>
            </a:r>
          </a:p>
        </p:txBody>
      </p:sp>
      <p:sp>
        <p:nvSpPr>
          <p:cNvPr id="12" name="Kosoúhelník 2">
            <a:extLst>
              <a:ext uri="{FF2B5EF4-FFF2-40B4-BE49-F238E27FC236}">
                <a16:creationId xmlns="" xmlns:a16="http://schemas.microsoft.com/office/drawing/2014/main" id="{FE492681-74AE-9DC4-D512-BED9271DD83E}"/>
              </a:ext>
            </a:extLst>
          </p:cNvPr>
          <p:cNvSpPr/>
          <p:nvPr userDrawn="1"/>
        </p:nvSpPr>
        <p:spPr>
          <a:xfrm>
            <a:off x="10633434" y="6311751"/>
            <a:ext cx="1558566" cy="307777"/>
          </a:xfrm>
          <a:custGeom>
            <a:avLst/>
            <a:gdLst>
              <a:gd name="connsiteX0" fmla="*/ 0 w 1637969"/>
              <a:gd name="connsiteY0" fmla="*/ 307777 h 307777"/>
              <a:gd name="connsiteX1" fmla="*/ 76944 w 1637969"/>
              <a:gd name="connsiteY1" fmla="*/ 0 h 307777"/>
              <a:gd name="connsiteX2" fmla="*/ 1637969 w 1637969"/>
              <a:gd name="connsiteY2" fmla="*/ 0 h 307777"/>
              <a:gd name="connsiteX3" fmla="*/ 1561025 w 1637969"/>
              <a:gd name="connsiteY3" fmla="*/ 307777 h 307777"/>
              <a:gd name="connsiteX4" fmla="*/ 0 w 1637969"/>
              <a:gd name="connsiteY4" fmla="*/ 307777 h 307777"/>
              <a:gd name="connsiteX0" fmla="*/ 0 w 1561025"/>
              <a:gd name="connsiteY0" fmla="*/ 307777 h 307777"/>
              <a:gd name="connsiteX1" fmla="*/ 76944 w 1561025"/>
              <a:gd name="connsiteY1" fmla="*/ 0 h 307777"/>
              <a:gd name="connsiteX2" fmla="*/ 1558456 w 1561025"/>
              <a:gd name="connsiteY2" fmla="*/ 0 h 307777"/>
              <a:gd name="connsiteX3" fmla="*/ 1561025 w 1561025"/>
              <a:gd name="connsiteY3" fmla="*/ 307777 h 307777"/>
              <a:gd name="connsiteX4" fmla="*/ 0 w 1561025"/>
              <a:gd name="connsiteY4" fmla="*/ 307777 h 307777"/>
              <a:gd name="connsiteX0" fmla="*/ 0 w 1558566"/>
              <a:gd name="connsiteY0" fmla="*/ 307777 h 307777"/>
              <a:gd name="connsiteX1" fmla="*/ 76944 w 1558566"/>
              <a:gd name="connsiteY1" fmla="*/ 0 h 307777"/>
              <a:gd name="connsiteX2" fmla="*/ 1558456 w 1558566"/>
              <a:gd name="connsiteY2" fmla="*/ 0 h 307777"/>
              <a:gd name="connsiteX3" fmla="*/ 1555724 w 1558566"/>
              <a:gd name="connsiteY3" fmla="*/ 307777 h 307777"/>
              <a:gd name="connsiteX4" fmla="*/ 0 w 1558566"/>
              <a:gd name="connsiteY4" fmla="*/ 307777 h 307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58566" h="307777">
                <a:moveTo>
                  <a:pt x="0" y="307777"/>
                </a:moveTo>
                <a:lnTo>
                  <a:pt x="76944" y="0"/>
                </a:lnTo>
                <a:lnTo>
                  <a:pt x="1558456" y="0"/>
                </a:lnTo>
                <a:cubicBezTo>
                  <a:pt x="1559312" y="102592"/>
                  <a:pt x="1554868" y="205185"/>
                  <a:pt x="1555724" y="307777"/>
                </a:cubicBezTo>
                <a:lnTo>
                  <a:pt x="0" y="307777"/>
                </a:lnTo>
                <a:close/>
              </a:path>
            </a:pathLst>
          </a:custGeom>
          <a:solidFill>
            <a:srgbClr val="008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Box 6">
            <a:extLst>
              <a:ext uri="{FF2B5EF4-FFF2-40B4-BE49-F238E27FC236}">
                <a16:creationId xmlns="" xmlns:a16="http://schemas.microsoft.com/office/drawing/2014/main" id="{4A054D74-013E-EA11-D5CD-CD08ECCF647E}"/>
              </a:ext>
            </a:extLst>
          </p:cNvPr>
          <p:cNvSpPr txBox="1"/>
          <p:nvPr userDrawn="1"/>
        </p:nvSpPr>
        <p:spPr>
          <a:xfrm>
            <a:off x="10763940" y="6320213"/>
            <a:ext cx="122543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b="1" dirty="0">
                <a:solidFill>
                  <a:schemeClr val="bg1"/>
                </a:solidFill>
                <a:latin typeface="Arial Nova Cond" panose="020B0506020202020204" pitchFamily="34" charset="0"/>
              </a:rPr>
              <a:t>FEL.ZCU.CZ</a:t>
            </a:r>
          </a:p>
        </p:txBody>
      </p:sp>
    </p:spTree>
    <p:extLst>
      <p:ext uri="{BB962C8B-B14F-4D97-AF65-F5344CB8AC3E}">
        <p14:creationId xmlns:p14="http://schemas.microsoft.com/office/powerpoint/2010/main" val="18414609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B175016-A17B-88EE-85F6-AFB28E81BAA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3295" y="501756"/>
            <a:ext cx="11189368" cy="1179407"/>
          </a:xfrm>
        </p:spPr>
        <p:txBody>
          <a:bodyPr>
            <a:no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="" xmlns:a16="http://schemas.microsoft.com/office/drawing/2014/main" id="{8A696483-39DB-C4BA-349F-DA4BC4D078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3296" y="2038349"/>
            <a:ext cx="5504280" cy="717214"/>
          </a:xfrm>
        </p:spPr>
        <p:txBody>
          <a:bodyPr anchor="t">
            <a:noAutofit/>
          </a:bodyPr>
          <a:lstStyle>
            <a:lvl1pPr marL="0" indent="0">
              <a:spcBef>
                <a:spcPts val="0"/>
              </a:spcBef>
              <a:buNone/>
              <a:defRPr sz="2400" b="1">
                <a:solidFill>
                  <a:srgbClr val="0081C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="" xmlns:a16="http://schemas.microsoft.com/office/drawing/2014/main" id="{34CD7CBA-CF9C-5577-678B-4AC59A8109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93296" y="2755563"/>
            <a:ext cx="5504280" cy="3434099"/>
          </a:xfrm>
        </p:spPr>
        <p:txBody>
          <a:bodyPr>
            <a:no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="" xmlns:a16="http://schemas.microsoft.com/office/drawing/2014/main" id="{55014463-3511-5CB2-2E79-424C3E35B0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2038349"/>
            <a:ext cx="5526504" cy="717214"/>
          </a:xfrm>
        </p:spPr>
        <p:txBody>
          <a:bodyPr anchor="t">
            <a:noAutofit/>
          </a:bodyPr>
          <a:lstStyle>
            <a:lvl1pPr marL="0" indent="0">
              <a:spcBef>
                <a:spcPts val="0"/>
              </a:spcBef>
              <a:buNone/>
              <a:defRPr sz="2400" b="1">
                <a:solidFill>
                  <a:srgbClr val="0081C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="" xmlns:a16="http://schemas.microsoft.com/office/drawing/2014/main" id="{A24E39E5-1986-546C-7791-D22713F0A1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755563"/>
            <a:ext cx="5526504" cy="3434099"/>
          </a:xfrm>
        </p:spPr>
        <p:txBody>
          <a:bodyPr>
            <a:no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10" name="Zástupný symbol pro číslo snímku 5">
            <a:extLst>
              <a:ext uri="{FF2B5EF4-FFF2-40B4-BE49-F238E27FC236}">
                <a16:creationId xmlns="" xmlns:a16="http://schemas.microsoft.com/office/drawing/2014/main" id="{8C2FDC65-A414-05F6-C3F5-0064F4AE28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11751"/>
            <a:ext cx="1950715" cy="30777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81C6"/>
                </a:solidFill>
                <a:latin typeface="Arial Nova Cond" panose="020B0506020202020204" pitchFamily="34" charset="0"/>
              </a:defRPr>
            </a:lvl1pPr>
          </a:lstStyle>
          <a:p>
            <a:fld id="{FF52D3A4-36BD-428B-B38C-34F4683E4A60}" type="slidenum">
              <a:rPr lang="cs-CZ" smtClean="0"/>
              <a:pPr/>
              <a:t>‹#›</a:t>
            </a:fld>
            <a:r>
              <a:rPr lang="cs-CZ" dirty="0"/>
              <a:t> / 42</a:t>
            </a:r>
          </a:p>
        </p:txBody>
      </p:sp>
      <p:sp>
        <p:nvSpPr>
          <p:cNvPr id="11" name="Kosoúhelník 2">
            <a:extLst>
              <a:ext uri="{FF2B5EF4-FFF2-40B4-BE49-F238E27FC236}">
                <a16:creationId xmlns="" xmlns:a16="http://schemas.microsoft.com/office/drawing/2014/main" id="{E29487BB-D602-4057-412B-9B1B5B4C7742}"/>
              </a:ext>
            </a:extLst>
          </p:cNvPr>
          <p:cNvSpPr/>
          <p:nvPr userDrawn="1"/>
        </p:nvSpPr>
        <p:spPr>
          <a:xfrm>
            <a:off x="10633434" y="6311751"/>
            <a:ext cx="1558566" cy="307777"/>
          </a:xfrm>
          <a:custGeom>
            <a:avLst/>
            <a:gdLst>
              <a:gd name="connsiteX0" fmla="*/ 0 w 1637969"/>
              <a:gd name="connsiteY0" fmla="*/ 307777 h 307777"/>
              <a:gd name="connsiteX1" fmla="*/ 76944 w 1637969"/>
              <a:gd name="connsiteY1" fmla="*/ 0 h 307777"/>
              <a:gd name="connsiteX2" fmla="*/ 1637969 w 1637969"/>
              <a:gd name="connsiteY2" fmla="*/ 0 h 307777"/>
              <a:gd name="connsiteX3" fmla="*/ 1561025 w 1637969"/>
              <a:gd name="connsiteY3" fmla="*/ 307777 h 307777"/>
              <a:gd name="connsiteX4" fmla="*/ 0 w 1637969"/>
              <a:gd name="connsiteY4" fmla="*/ 307777 h 307777"/>
              <a:gd name="connsiteX0" fmla="*/ 0 w 1561025"/>
              <a:gd name="connsiteY0" fmla="*/ 307777 h 307777"/>
              <a:gd name="connsiteX1" fmla="*/ 76944 w 1561025"/>
              <a:gd name="connsiteY1" fmla="*/ 0 h 307777"/>
              <a:gd name="connsiteX2" fmla="*/ 1558456 w 1561025"/>
              <a:gd name="connsiteY2" fmla="*/ 0 h 307777"/>
              <a:gd name="connsiteX3" fmla="*/ 1561025 w 1561025"/>
              <a:gd name="connsiteY3" fmla="*/ 307777 h 307777"/>
              <a:gd name="connsiteX4" fmla="*/ 0 w 1561025"/>
              <a:gd name="connsiteY4" fmla="*/ 307777 h 307777"/>
              <a:gd name="connsiteX0" fmla="*/ 0 w 1558566"/>
              <a:gd name="connsiteY0" fmla="*/ 307777 h 307777"/>
              <a:gd name="connsiteX1" fmla="*/ 76944 w 1558566"/>
              <a:gd name="connsiteY1" fmla="*/ 0 h 307777"/>
              <a:gd name="connsiteX2" fmla="*/ 1558456 w 1558566"/>
              <a:gd name="connsiteY2" fmla="*/ 0 h 307777"/>
              <a:gd name="connsiteX3" fmla="*/ 1555724 w 1558566"/>
              <a:gd name="connsiteY3" fmla="*/ 307777 h 307777"/>
              <a:gd name="connsiteX4" fmla="*/ 0 w 1558566"/>
              <a:gd name="connsiteY4" fmla="*/ 307777 h 307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58566" h="307777">
                <a:moveTo>
                  <a:pt x="0" y="307777"/>
                </a:moveTo>
                <a:lnTo>
                  <a:pt x="76944" y="0"/>
                </a:lnTo>
                <a:lnTo>
                  <a:pt x="1558456" y="0"/>
                </a:lnTo>
                <a:cubicBezTo>
                  <a:pt x="1559312" y="102592"/>
                  <a:pt x="1554868" y="205185"/>
                  <a:pt x="1555724" y="307777"/>
                </a:cubicBezTo>
                <a:lnTo>
                  <a:pt x="0" y="307777"/>
                </a:lnTo>
                <a:close/>
              </a:path>
            </a:pathLst>
          </a:custGeom>
          <a:solidFill>
            <a:srgbClr val="008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Box 6">
            <a:extLst>
              <a:ext uri="{FF2B5EF4-FFF2-40B4-BE49-F238E27FC236}">
                <a16:creationId xmlns="" xmlns:a16="http://schemas.microsoft.com/office/drawing/2014/main" id="{AF0DE90F-6A7D-4084-75CF-EEA6562E1685}"/>
              </a:ext>
            </a:extLst>
          </p:cNvPr>
          <p:cNvSpPr txBox="1"/>
          <p:nvPr userDrawn="1"/>
        </p:nvSpPr>
        <p:spPr>
          <a:xfrm>
            <a:off x="10763940" y="6320213"/>
            <a:ext cx="122543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b="1" dirty="0">
                <a:solidFill>
                  <a:schemeClr val="bg1"/>
                </a:solidFill>
                <a:latin typeface="Arial Nova Cond" panose="020B0506020202020204" pitchFamily="34" charset="0"/>
              </a:rPr>
              <a:t>FEL.ZCU.CZ</a:t>
            </a:r>
          </a:p>
        </p:txBody>
      </p:sp>
    </p:spTree>
    <p:extLst>
      <p:ext uri="{BB962C8B-B14F-4D97-AF65-F5344CB8AC3E}">
        <p14:creationId xmlns:p14="http://schemas.microsoft.com/office/powerpoint/2010/main" val="18477457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věrečný snímek"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B175016-A17B-88EE-85F6-AFB28E81BAA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3295" y="493294"/>
            <a:ext cx="5504280" cy="1187869"/>
          </a:xfrm>
        </p:spPr>
        <p:txBody>
          <a:bodyPr anchor="t">
            <a:noAutofit/>
          </a:bodyPr>
          <a:lstStyle>
            <a:lvl1pPr>
              <a:defRPr sz="35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="" xmlns:a16="http://schemas.microsoft.com/office/drawing/2014/main" id="{8A696483-39DB-C4BA-349F-DA4BC4D078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3296" y="2047874"/>
            <a:ext cx="5504280" cy="714376"/>
          </a:xfrm>
        </p:spPr>
        <p:txBody>
          <a:bodyPr anchor="t">
            <a:noAutofit/>
          </a:bodyPr>
          <a:lstStyle>
            <a:lvl1pPr marL="0" indent="0">
              <a:spcBef>
                <a:spcPts val="0"/>
              </a:spcBef>
              <a:buNone/>
              <a:defRPr sz="2400" b="1">
                <a:solidFill>
                  <a:srgbClr val="0081C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="" xmlns:a16="http://schemas.microsoft.com/office/drawing/2014/main" id="{34CD7CBA-CF9C-5577-678B-4AC59A8109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93296" y="2762250"/>
            <a:ext cx="5504280" cy="2746710"/>
          </a:xfrm>
        </p:spPr>
        <p:txBody>
          <a:bodyPr anchor="t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/>
            </a:lvl1pPr>
            <a:lvl2pPr marL="457200" indent="0">
              <a:buFont typeface="Arial" panose="020B0604020202020204" pitchFamily="34" charset="0"/>
              <a:buNone/>
              <a:defRPr/>
            </a:lvl2pPr>
            <a:lvl3pPr marL="914400" indent="0">
              <a:buFont typeface="Arial" panose="020B0604020202020204" pitchFamily="34" charset="0"/>
              <a:buNone/>
              <a:defRPr/>
            </a:lvl3pPr>
            <a:lvl4pPr marL="1371600" indent="0">
              <a:buFont typeface="Arial" panose="020B0604020202020204" pitchFamily="34" charset="0"/>
              <a:buNone/>
              <a:defRPr/>
            </a:lvl4pPr>
            <a:lvl5pPr marL="1828800" indent="0">
              <a:buFont typeface="Arial" panose="020B0604020202020204" pitchFamily="34" charset="0"/>
              <a:buNone/>
              <a:defRPr/>
            </a:lvl5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10" name="Kosoúhelník 9">
            <a:extLst>
              <a:ext uri="{FF2B5EF4-FFF2-40B4-BE49-F238E27FC236}">
                <a16:creationId xmlns="" xmlns:a16="http://schemas.microsoft.com/office/drawing/2014/main" id="{2DAAACFF-513D-27CA-0689-0BBF3B813802}"/>
              </a:ext>
            </a:extLst>
          </p:cNvPr>
          <p:cNvSpPr/>
          <p:nvPr userDrawn="1"/>
        </p:nvSpPr>
        <p:spPr>
          <a:xfrm rot="5400000" flipH="1">
            <a:off x="-259866" y="6183646"/>
            <a:ext cx="824401" cy="304669"/>
          </a:xfrm>
          <a:prstGeom prst="parallelogram">
            <a:avLst>
              <a:gd name="adj" fmla="val 20238"/>
            </a:avLst>
          </a:prstGeom>
          <a:solidFill>
            <a:srgbClr val="008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Obrázek 6">
            <a:extLst>
              <a:ext uri="{FF2B5EF4-FFF2-40B4-BE49-F238E27FC236}">
                <a16:creationId xmlns="" xmlns:a16="http://schemas.microsoft.com/office/drawing/2014/main" id="{314A2CB5-34FD-59DB-DEB5-9E4578619CC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529011" y="6158308"/>
            <a:ext cx="2055358" cy="338745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="" xmlns:a16="http://schemas.microsoft.com/office/drawing/2014/main" id="{D589A213-724D-4DB2-8678-2022CC58BB8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835" y="5981027"/>
            <a:ext cx="2106699" cy="625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5635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>
            <a:spLocks noGrp="1"/>
          </p:cNvSpPr>
          <p:nvPr>
            <p:ph type="sldNum" idx="12"/>
          </p:nvPr>
        </p:nvSpPr>
        <p:spPr>
          <a:xfrm>
            <a:off x="11398211" y="6420822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cs" smtClean="0"/>
              <a:pPr/>
              <a:t>‹#›</a:t>
            </a:fld>
            <a:endParaRPr lang="cs"/>
          </a:p>
        </p:txBody>
      </p:sp>
    </p:spTree>
    <p:extLst>
      <p:ext uri="{BB962C8B-B14F-4D97-AF65-F5344CB8AC3E}">
        <p14:creationId xmlns:p14="http://schemas.microsoft.com/office/powerpoint/2010/main" val="9497666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A6E3FC40-1409-E2AA-93BC-3CC9D595B06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14350" y="523876"/>
            <a:ext cx="11153775" cy="1565058"/>
          </a:xfrm>
        </p:spPr>
        <p:txBody>
          <a:bodyPr anchor="t"/>
          <a:lstStyle>
            <a:lvl1pPr algn="l">
              <a:defRPr sz="40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9" name="Zástupný obsah 2">
            <a:extLst>
              <a:ext uri="{FF2B5EF4-FFF2-40B4-BE49-F238E27FC236}">
                <a16:creationId xmlns="" xmlns:a16="http://schemas.microsoft.com/office/drawing/2014/main" id="{29335B22-4531-1052-7D57-F2D507BEB18F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514349" y="2264286"/>
            <a:ext cx="11153773" cy="461661"/>
          </a:xfrm>
        </p:spPr>
        <p:txBody>
          <a:bodyPr/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b="1">
                <a:solidFill>
                  <a:srgbClr val="0081C6"/>
                </a:solidFill>
              </a:defRPr>
            </a:lvl1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10" name="Zástupný obsah 3">
            <a:extLst>
              <a:ext uri="{FF2B5EF4-FFF2-40B4-BE49-F238E27FC236}">
                <a16:creationId xmlns="" xmlns:a16="http://schemas.microsoft.com/office/drawing/2014/main" id="{0C6C099D-0205-E181-9A93-0D373E4F04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" y="2880000"/>
            <a:ext cx="11153774" cy="657644"/>
          </a:xfrm>
        </p:spPr>
        <p:txBody>
          <a:bodyPr/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12" name="Kosoúhelník 11">
            <a:extLst>
              <a:ext uri="{FF2B5EF4-FFF2-40B4-BE49-F238E27FC236}">
                <a16:creationId xmlns="" xmlns:a16="http://schemas.microsoft.com/office/drawing/2014/main" id="{D2380767-131E-2D7D-8E04-E1005D66E2D7}"/>
              </a:ext>
            </a:extLst>
          </p:cNvPr>
          <p:cNvSpPr/>
          <p:nvPr userDrawn="1"/>
        </p:nvSpPr>
        <p:spPr>
          <a:xfrm rot="5400000" flipH="1">
            <a:off x="-259866" y="6183646"/>
            <a:ext cx="824401" cy="304669"/>
          </a:xfrm>
          <a:prstGeom prst="parallelogram">
            <a:avLst>
              <a:gd name="adj" fmla="val 20238"/>
            </a:avLst>
          </a:prstGeom>
          <a:solidFill>
            <a:srgbClr val="008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Obrázek 6">
            <a:extLst>
              <a:ext uri="{FF2B5EF4-FFF2-40B4-BE49-F238E27FC236}">
                <a16:creationId xmlns="" xmlns:a16="http://schemas.microsoft.com/office/drawing/2014/main" id="{B145B0FD-4C92-47FF-B528-8679B82642B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02" y="5978256"/>
            <a:ext cx="4219956" cy="62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3176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637FA929-82D4-66D3-0DE4-A4781DAC25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87776234-FAD6-CC65-D560-A07A1D89A9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300" y="2047875"/>
            <a:ext cx="11191874" cy="3955883"/>
          </a:xfrm>
        </p:spPr>
        <p:txBody>
          <a:bodyPr/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="" xmlns:a16="http://schemas.microsoft.com/office/drawing/2014/main" id="{FD955D9C-FA20-B225-E37D-733294106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11751"/>
            <a:ext cx="1950715" cy="30777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81C6"/>
                </a:solidFill>
                <a:latin typeface="Arial Nova Cond" panose="020B0506020202020204" pitchFamily="34" charset="0"/>
              </a:defRPr>
            </a:lvl1pPr>
          </a:lstStyle>
          <a:p>
            <a:fld id="{FF52D3A4-36BD-428B-B38C-34F4683E4A60}" type="slidenum">
              <a:rPr lang="cs-CZ" smtClean="0"/>
              <a:pPr/>
              <a:t>‹#›</a:t>
            </a:fld>
            <a:r>
              <a:rPr lang="cs-CZ" dirty="0"/>
              <a:t> / 42</a:t>
            </a:r>
          </a:p>
        </p:txBody>
      </p:sp>
      <p:sp>
        <p:nvSpPr>
          <p:cNvPr id="7" name="Kosoúhelník 2">
            <a:extLst>
              <a:ext uri="{FF2B5EF4-FFF2-40B4-BE49-F238E27FC236}">
                <a16:creationId xmlns="" xmlns:a16="http://schemas.microsoft.com/office/drawing/2014/main" id="{11ACAD0C-266D-DADC-CA35-A781795A1FE6}"/>
              </a:ext>
            </a:extLst>
          </p:cNvPr>
          <p:cNvSpPr/>
          <p:nvPr userDrawn="1"/>
        </p:nvSpPr>
        <p:spPr>
          <a:xfrm>
            <a:off x="10633434" y="6311751"/>
            <a:ext cx="1558566" cy="307777"/>
          </a:xfrm>
          <a:custGeom>
            <a:avLst/>
            <a:gdLst>
              <a:gd name="connsiteX0" fmla="*/ 0 w 1637969"/>
              <a:gd name="connsiteY0" fmla="*/ 307777 h 307777"/>
              <a:gd name="connsiteX1" fmla="*/ 76944 w 1637969"/>
              <a:gd name="connsiteY1" fmla="*/ 0 h 307777"/>
              <a:gd name="connsiteX2" fmla="*/ 1637969 w 1637969"/>
              <a:gd name="connsiteY2" fmla="*/ 0 h 307777"/>
              <a:gd name="connsiteX3" fmla="*/ 1561025 w 1637969"/>
              <a:gd name="connsiteY3" fmla="*/ 307777 h 307777"/>
              <a:gd name="connsiteX4" fmla="*/ 0 w 1637969"/>
              <a:gd name="connsiteY4" fmla="*/ 307777 h 307777"/>
              <a:gd name="connsiteX0" fmla="*/ 0 w 1561025"/>
              <a:gd name="connsiteY0" fmla="*/ 307777 h 307777"/>
              <a:gd name="connsiteX1" fmla="*/ 76944 w 1561025"/>
              <a:gd name="connsiteY1" fmla="*/ 0 h 307777"/>
              <a:gd name="connsiteX2" fmla="*/ 1558456 w 1561025"/>
              <a:gd name="connsiteY2" fmla="*/ 0 h 307777"/>
              <a:gd name="connsiteX3" fmla="*/ 1561025 w 1561025"/>
              <a:gd name="connsiteY3" fmla="*/ 307777 h 307777"/>
              <a:gd name="connsiteX4" fmla="*/ 0 w 1561025"/>
              <a:gd name="connsiteY4" fmla="*/ 307777 h 307777"/>
              <a:gd name="connsiteX0" fmla="*/ 0 w 1558566"/>
              <a:gd name="connsiteY0" fmla="*/ 307777 h 307777"/>
              <a:gd name="connsiteX1" fmla="*/ 76944 w 1558566"/>
              <a:gd name="connsiteY1" fmla="*/ 0 h 307777"/>
              <a:gd name="connsiteX2" fmla="*/ 1558456 w 1558566"/>
              <a:gd name="connsiteY2" fmla="*/ 0 h 307777"/>
              <a:gd name="connsiteX3" fmla="*/ 1555724 w 1558566"/>
              <a:gd name="connsiteY3" fmla="*/ 307777 h 307777"/>
              <a:gd name="connsiteX4" fmla="*/ 0 w 1558566"/>
              <a:gd name="connsiteY4" fmla="*/ 307777 h 307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58566" h="307777">
                <a:moveTo>
                  <a:pt x="0" y="307777"/>
                </a:moveTo>
                <a:lnTo>
                  <a:pt x="76944" y="0"/>
                </a:lnTo>
                <a:lnTo>
                  <a:pt x="1558456" y="0"/>
                </a:lnTo>
                <a:cubicBezTo>
                  <a:pt x="1559312" y="102592"/>
                  <a:pt x="1554868" y="205185"/>
                  <a:pt x="1555724" y="307777"/>
                </a:cubicBezTo>
                <a:lnTo>
                  <a:pt x="0" y="307777"/>
                </a:lnTo>
                <a:close/>
              </a:path>
            </a:pathLst>
          </a:custGeom>
          <a:solidFill>
            <a:srgbClr val="008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Box 6">
            <a:extLst>
              <a:ext uri="{FF2B5EF4-FFF2-40B4-BE49-F238E27FC236}">
                <a16:creationId xmlns="" xmlns:a16="http://schemas.microsoft.com/office/drawing/2014/main" id="{8452E806-4123-EBAB-47D0-2BDF965B0863}"/>
              </a:ext>
            </a:extLst>
          </p:cNvPr>
          <p:cNvSpPr txBox="1"/>
          <p:nvPr userDrawn="1"/>
        </p:nvSpPr>
        <p:spPr>
          <a:xfrm>
            <a:off x="10763940" y="6320213"/>
            <a:ext cx="122543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b="1" dirty="0">
                <a:solidFill>
                  <a:schemeClr val="bg1"/>
                </a:solidFill>
                <a:latin typeface="Arial Nova Cond" panose="020B0506020202020204" pitchFamily="34" charset="0"/>
              </a:rPr>
              <a:t>FEL.ZCU.CZ</a:t>
            </a:r>
          </a:p>
        </p:txBody>
      </p:sp>
    </p:spTree>
    <p:extLst>
      <p:ext uri="{BB962C8B-B14F-4D97-AF65-F5344CB8AC3E}">
        <p14:creationId xmlns:p14="http://schemas.microsoft.com/office/powerpoint/2010/main" val="1330418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Nadpis a 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364AB4-7490-7055-FBA1-7FA2BE7256A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54BCF5F8-A71D-D41C-BFCE-75A3AB01BD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95298" y="2038350"/>
            <a:ext cx="5464345" cy="4138612"/>
          </a:xfrm>
        </p:spPr>
        <p:txBody>
          <a:bodyPr/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="" xmlns:a16="http://schemas.microsoft.com/office/drawing/2014/main" id="{F2754036-24BA-990F-F4CD-832E976260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32358" y="2042873"/>
            <a:ext cx="5454815" cy="4134089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11" name="Zástupný symbol pro číslo snímku 5">
            <a:extLst>
              <a:ext uri="{FF2B5EF4-FFF2-40B4-BE49-F238E27FC236}">
                <a16:creationId xmlns="" xmlns:a16="http://schemas.microsoft.com/office/drawing/2014/main" id="{3AA36A26-4132-D5C6-B3BD-ACB43BE895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11751"/>
            <a:ext cx="1950715" cy="30777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81C6"/>
                </a:solidFill>
                <a:latin typeface="Arial Nova Cond" panose="020B0506020202020204" pitchFamily="34" charset="0"/>
              </a:defRPr>
            </a:lvl1pPr>
          </a:lstStyle>
          <a:p>
            <a:fld id="{FF52D3A4-36BD-428B-B38C-34F4683E4A60}" type="slidenum">
              <a:rPr lang="cs-CZ" smtClean="0"/>
              <a:pPr/>
              <a:t>‹#›</a:t>
            </a:fld>
            <a:r>
              <a:rPr lang="cs-CZ" dirty="0"/>
              <a:t> / 42</a:t>
            </a:r>
          </a:p>
        </p:txBody>
      </p:sp>
      <p:sp>
        <p:nvSpPr>
          <p:cNvPr id="12" name="Kosoúhelník 2">
            <a:extLst>
              <a:ext uri="{FF2B5EF4-FFF2-40B4-BE49-F238E27FC236}">
                <a16:creationId xmlns="" xmlns:a16="http://schemas.microsoft.com/office/drawing/2014/main" id="{FE492681-74AE-9DC4-D512-BED9271DD83E}"/>
              </a:ext>
            </a:extLst>
          </p:cNvPr>
          <p:cNvSpPr/>
          <p:nvPr userDrawn="1"/>
        </p:nvSpPr>
        <p:spPr>
          <a:xfrm>
            <a:off x="10633434" y="6311751"/>
            <a:ext cx="1558566" cy="307777"/>
          </a:xfrm>
          <a:custGeom>
            <a:avLst/>
            <a:gdLst>
              <a:gd name="connsiteX0" fmla="*/ 0 w 1637969"/>
              <a:gd name="connsiteY0" fmla="*/ 307777 h 307777"/>
              <a:gd name="connsiteX1" fmla="*/ 76944 w 1637969"/>
              <a:gd name="connsiteY1" fmla="*/ 0 h 307777"/>
              <a:gd name="connsiteX2" fmla="*/ 1637969 w 1637969"/>
              <a:gd name="connsiteY2" fmla="*/ 0 h 307777"/>
              <a:gd name="connsiteX3" fmla="*/ 1561025 w 1637969"/>
              <a:gd name="connsiteY3" fmla="*/ 307777 h 307777"/>
              <a:gd name="connsiteX4" fmla="*/ 0 w 1637969"/>
              <a:gd name="connsiteY4" fmla="*/ 307777 h 307777"/>
              <a:gd name="connsiteX0" fmla="*/ 0 w 1561025"/>
              <a:gd name="connsiteY0" fmla="*/ 307777 h 307777"/>
              <a:gd name="connsiteX1" fmla="*/ 76944 w 1561025"/>
              <a:gd name="connsiteY1" fmla="*/ 0 h 307777"/>
              <a:gd name="connsiteX2" fmla="*/ 1558456 w 1561025"/>
              <a:gd name="connsiteY2" fmla="*/ 0 h 307777"/>
              <a:gd name="connsiteX3" fmla="*/ 1561025 w 1561025"/>
              <a:gd name="connsiteY3" fmla="*/ 307777 h 307777"/>
              <a:gd name="connsiteX4" fmla="*/ 0 w 1561025"/>
              <a:gd name="connsiteY4" fmla="*/ 307777 h 307777"/>
              <a:gd name="connsiteX0" fmla="*/ 0 w 1558566"/>
              <a:gd name="connsiteY0" fmla="*/ 307777 h 307777"/>
              <a:gd name="connsiteX1" fmla="*/ 76944 w 1558566"/>
              <a:gd name="connsiteY1" fmla="*/ 0 h 307777"/>
              <a:gd name="connsiteX2" fmla="*/ 1558456 w 1558566"/>
              <a:gd name="connsiteY2" fmla="*/ 0 h 307777"/>
              <a:gd name="connsiteX3" fmla="*/ 1555724 w 1558566"/>
              <a:gd name="connsiteY3" fmla="*/ 307777 h 307777"/>
              <a:gd name="connsiteX4" fmla="*/ 0 w 1558566"/>
              <a:gd name="connsiteY4" fmla="*/ 307777 h 307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58566" h="307777">
                <a:moveTo>
                  <a:pt x="0" y="307777"/>
                </a:moveTo>
                <a:lnTo>
                  <a:pt x="76944" y="0"/>
                </a:lnTo>
                <a:lnTo>
                  <a:pt x="1558456" y="0"/>
                </a:lnTo>
                <a:cubicBezTo>
                  <a:pt x="1559312" y="102592"/>
                  <a:pt x="1554868" y="205185"/>
                  <a:pt x="1555724" y="307777"/>
                </a:cubicBezTo>
                <a:lnTo>
                  <a:pt x="0" y="307777"/>
                </a:lnTo>
                <a:close/>
              </a:path>
            </a:pathLst>
          </a:custGeom>
          <a:solidFill>
            <a:srgbClr val="008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Box 6">
            <a:extLst>
              <a:ext uri="{FF2B5EF4-FFF2-40B4-BE49-F238E27FC236}">
                <a16:creationId xmlns="" xmlns:a16="http://schemas.microsoft.com/office/drawing/2014/main" id="{4A054D74-013E-EA11-D5CD-CD08ECCF647E}"/>
              </a:ext>
            </a:extLst>
          </p:cNvPr>
          <p:cNvSpPr txBox="1"/>
          <p:nvPr userDrawn="1"/>
        </p:nvSpPr>
        <p:spPr>
          <a:xfrm>
            <a:off x="10763940" y="6320213"/>
            <a:ext cx="122543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b="1" dirty="0">
                <a:solidFill>
                  <a:schemeClr val="bg1"/>
                </a:solidFill>
                <a:latin typeface="Arial Nova Cond" panose="020B0506020202020204" pitchFamily="34" charset="0"/>
              </a:rPr>
              <a:t>FEL.ZCU.CZ</a:t>
            </a:r>
          </a:p>
        </p:txBody>
      </p:sp>
    </p:spTree>
    <p:extLst>
      <p:ext uri="{BB962C8B-B14F-4D97-AF65-F5344CB8AC3E}">
        <p14:creationId xmlns:p14="http://schemas.microsoft.com/office/powerpoint/2010/main" val="3631867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B175016-A17B-88EE-85F6-AFB28E81BAA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3295" y="501756"/>
            <a:ext cx="11189368" cy="1179407"/>
          </a:xfrm>
        </p:spPr>
        <p:txBody>
          <a:bodyPr>
            <a:no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="" xmlns:a16="http://schemas.microsoft.com/office/drawing/2014/main" id="{8A696483-39DB-C4BA-349F-DA4BC4D078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3296" y="2038349"/>
            <a:ext cx="5504280" cy="717214"/>
          </a:xfrm>
        </p:spPr>
        <p:txBody>
          <a:bodyPr anchor="t">
            <a:noAutofit/>
          </a:bodyPr>
          <a:lstStyle>
            <a:lvl1pPr marL="0" indent="0">
              <a:spcBef>
                <a:spcPts val="0"/>
              </a:spcBef>
              <a:buNone/>
              <a:defRPr sz="2400" b="1">
                <a:solidFill>
                  <a:srgbClr val="0081C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="" xmlns:a16="http://schemas.microsoft.com/office/drawing/2014/main" id="{34CD7CBA-CF9C-5577-678B-4AC59A8109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93296" y="2755563"/>
            <a:ext cx="5504280" cy="3434099"/>
          </a:xfrm>
        </p:spPr>
        <p:txBody>
          <a:bodyPr>
            <a:no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="" xmlns:a16="http://schemas.microsoft.com/office/drawing/2014/main" id="{55014463-3511-5CB2-2E79-424C3E35B0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2038349"/>
            <a:ext cx="5526504" cy="717214"/>
          </a:xfrm>
        </p:spPr>
        <p:txBody>
          <a:bodyPr anchor="t">
            <a:noAutofit/>
          </a:bodyPr>
          <a:lstStyle>
            <a:lvl1pPr marL="0" indent="0">
              <a:spcBef>
                <a:spcPts val="0"/>
              </a:spcBef>
              <a:buNone/>
              <a:defRPr sz="2400" b="1">
                <a:solidFill>
                  <a:srgbClr val="0081C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="" xmlns:a16="http://schemas.microsoft.com/office/drawing/2014/main" id="{A24E39E5-1986-546C-7791-D22713F0A1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755563"/>
            <a:ext cx="5526504" cy="3434099"/>
          </a:xfrm>
        </p:spPr>
        <p:txBody>
          <a:bodyPr>
            <a:no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10" name="Zástupný symbol pro číslo snímku 5">
            <a:extLst>
              <a:ext uri="{FF2B5EF4-FFF2-40B4-BE49-F238E27FC236}">
                <a16:creationId xmlns="" xmlns:a16="http://schemas.microsoft.com/office/drawing/2014/main" id="{8C2FDC65-A414-05F6-C3F5-0064F4AE28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11751"/>
            <a:ext cx="1950715" cy="30777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81C6"/>
                </a:solidFill>
                <a:latin typeface="Arial Nova Cond" panose="020B0506020202020204" pitchFamily="34" charset="0"/>
              </a:defRPr>
            </a:lvl1pPr>
          </a:lstStyle>
          <a:p>
            <a:fld id="{FF52D3A4-36BD-428B-B38C-34F4683E4A60}" type="slidenum">
              <a:rPr lang="cs-CZ" smtClean="0"/>
              <a:pPr/>
              <a:t>‹#›</a:t>
            </a:fld>
            <a:r>
              <a:rPr lang="cs-CZ" dirty="0"/>
              <a:t> / 42</a:t>
            </a:r>
          </a:p>
        </p:txBody>
      </p:sp>
      <p:sp>
        <p:nvSpPr>
          <p:cNvPr id="11" name="Kosoúhelník 2">
            <a:extLst>
              <a:ext uri="{FF2B5EF4-FFF2-40B4-BE49-F238E27FC236}">
                <a16:creationId xmlns="" xmlns:a16="http://schemas.microsoft.com/office/drawing/2014/main" id="{E29487BB-D602-4057-412B-9B1B5B4C7742}"/>
              </a:ext>
            </a:extLst>
          </p:cNvPr>
          <p:cNvSpPr/>
          <p:nvPr userDrawn="1"/>
        </p:nvSpPr>
        <p:spPr>
          <a:xfrm>
            <a:off x="10633434" y="6311751"/>
            <a:ext cx="1558566" cy="307777"/>
          </a:xfrm>
          <a:custGeom>
            <a:avLst/>
            <a:gdLst>
              <a:gd name="connsiteX0" fmla="*/ 0 w 1637969"/>
              <a:gd name="connsiteY0" fmla="*/ 307777 h 307777"/>
              <a:gd name="connsiteX1" fmla="*/ 76944 w 1637969"/>
              <a:gd name="connsiteY1" fmla="*/ 0 h 307777"/>
              <a:gd name="connsiteX2" fmla="*/ 1637969 w 1637969"/>
              <a:gd name="connsiteY2" fmla="*/ 0 h 307777"/>
              <a:gd name="connsiteX3" fmla="*/ 1561025 w 1637969"/>
              <a:gd name="connsiteY3" fmla="*/ 307777 h 307777"/>
              <a:gd name="connsiteX4" fmla="*/ 0 w 1637969"/>
              <a:gd name="connsiteY4" fmla="*/ 307777 h 307777"/>
              <a:gd name="connsiteX0" fmla="*/ 0 w 1561025"/>
              <a:gd name="connsiteY0" fmla="*/ 307777 h 307777"/>
              <a:gd name="connsiteX1" fmla="*/ 76944 w 1561025"/>
              <a:gd name="connsiteY1" fmla="*/ 0 h 307777"/>
              <a:gd name="connsiteX2" fmla="*/ 1558456 w 1561025"/>
              <a:gd name="connsiteY2" fmla="*/ 0 h 307777"/>
              <a:gd name="connsiteX3" fmla="*/ 1561025 w 1561025"/>
              <a:gd name="connsiteY3" fmla="*/ 307777 h 307777"/>
              <a:gd name="connsiteX4" fmla="*/ 0 w 1561025"/>
              <a:gd name="connsiteY4" fmla="*/ 307777 h 307777"/>
              <a:gd name="connsiteX0" fmla="*/ 0 w 1558566"/>
              <a:gd name="connsiteY0" fmla="*/ 307777 h 307777"/>
              <a:gd name="connsiteX1" fmla="*/ 76944 w 1558566"/>
              <a:gd name="connsiteY1" fmla="*/ 0 h 307777"/>
              <a:gd name="connsiteX2" fmla="*/ 1558456 w 1558566"/>
              <a:gd name="connsiteY2" fmla="*/ 0 h 307777"/>
              <a:gd name="connsiteX3" fmla="*/ 1555724 w 1558566"/>
              <a:gd name="connsiteY3" fmla="*/ 307777 h 307777"/>
              <a:gd name="connsiteX4" fmla="*/ 0 w 1558566"/>
              <a:gd name="connsiteY4" fmla="*/ 307777 h 307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58566" h="307777">
                <a:moveTo>
                  <a:pt x="0" y="307777"/>
                </a:moveTo>
                <a:lnTo>
                  <a:pt x="76944" y="0"/>
                </a:lnTo>
                <a:lnTo>
                  <a:pt x="1558456" y="0"/>
                </a:lnTo>
                <a:cubicBezTo>
                  <a:pt x="1559312" y="102592"/>
                  <a:pt x="1554868" y="205185"/>
                  <a:pt x="1555724" y="307777"/>
                </a:cubicBezTo>
                <a:lnTo>
                  <a:pt x="0" y="307777"/>
                </a:lnTo>
                <a:close/>
              </a:path>
            </a:pathLst>
          </a:custGeom>
          <a:solidFill>
            <a:srgbClr val="008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Box 6">
            <a:extLst>
              <a:ext uri="{FF2B5EF4-FFF2-40B4-BE49-F238E27FC236}">
                <a16:creationId xmlns="" xmlns:a16="http://schemas.microsoft.com/office/drawing/2014/main" id="{AF0DE90F-6A7D-4084-75CF-EEA6562E1685}"/>
              </a:ext>
            </a:extLst>
          </p:cNvPr>
          <p:cNvSpPr txBox="1"/>
          <p:nvPr userDrawn="1"/>
        </p:nvSpPr>
        <p:spPr>
          <a:xfrm>
            <a:off x="10763940" y="6320213"/>
            <a:ext cx="122543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b="1" dirty="0">
                <a:solidFill>
                  <a:schemeClr val="bg1"/>
                </a:solidFill>
                <a:latin typeface="Arial Nova Cond" panose="020B0506020202020204" pitchFamily="34" charset="0"/>
              </a:rPr>
              <a:t>FEL.ZCU.CZ</a:t>
            </a:r>
          </a:p>
        </p:txBody>
      </p:sp>
    </p:spTree>
    <p:extLst>
      <p:ext uri="{BB962C8B-B14F-4D97-AF65-F5344CB8AC3E}">
        <p14:creationId xmlns:p14="http://schemas.microsoft.com/office/powerpoint/2010/main" val="1782632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věrečný snímek"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B175016-A17B-88EE-85F6-AFB28E81BAA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3295" y="493294"/>
            <a:ext cx="5504280" cy="1187869"/>
          </a:xfrm>
        </p:spPr>
        <p:txBody>
          <a:bodyPr anchor="t">
            <a:noAutofit/>
          </a:bodyPr>
          <a:lstStyle>
            <a:lvl1pPr>
              <a:defRPr sz="35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="" xmlns:a16="http://schemas.microsoft.com/office/drawing/2014/main" id="{8A696483-39DB-C4BA-349F-DA4BC4D078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3296" y="2047874"/>
            <a:ext cx="5504280" cy="714376"/>
          </a:xfrm>
        </p:spPr>
        <p:txBody>
          <a:bodyPr anchor="t">
            <a:noAutofit/>
          </a:bodyPr>
          <a:lstStyle>
            <a:lvl1pPr marL="0" indent="0">
              <a:spcBef>
                <a:spcPts val="0"/>
              </a:spcBef>
              <a:buNone/>
              <a:defRPr sz="2400" b="1">
                <a:solidFill>
                  <a:srgbClr val="0081C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="" xmlns:a16="http://schemas.microsoft.com/office/drawing/2014/main" id="{34CD7CBA-CF9C-5577-678B-4AC59A8109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93296" y="2762250"/>
            <a:ext cx="5504280" cy="2746710"/>
          </a:xfrm>
        </p:spPr>
        <p:txBody>
          <a:bodyPr anchor="t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/>
            </a:lvl1pPr>
            <a:lvl2pPr marL="457200" indent="0">
              <a:buFont typeface="Arial" panose="020B0604020202020204" pitchFamily="34" charset="0"/>
              <a:buNone/>
              <a:defRPr/>
            </a:lvl2pPr>
            <a:lvl3pPr marL="914400" indent="0">
              <a:buFont typeface="Arial" panose="020B0604020202020204" pitchFamily="34" charset="0"/>
              <a:buNone/>
              <a:defRPr/>
            </a:lvl3pPr>
            <a:lvl4pPr marL="1371600" indent="0">
              <a:buFont typeface="Arial" panose="020B0604020202020204" pitchFamily="34" charset="0"/>
              <a:buNone/>
              <a:defRPr/>
            </a:lvl4pPr>
            <a:lvl5pPr marL="1828800" indent="0">
              <a:buFont typeface="Arial" panose="020B0604020202020204" pitchFamily="34" charset="0"/>
              <a:buNone/>
              <a:defRPr/>
            </a:lvl5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10" name="Kosoúhelník 9">
            <a:extLst>
              <a:ext uri="{FF2B5EF4-FFF2-40B4-BE49-F238E27FC236}">
                <a16:creationId xmlns="" xmlns:a16="http://schemas.microsoft.com/office/drawing/2014/main" id="{2DAAACFF-513D-27CA-0689-0BBF3B813802}"/>
              </a:ext>
            </a:extLst>
          </p:cNvPr>
          <p:cNvSpPr/>
          <p:nvPr userDrawn="1"/>
        </p:nvSpPr>
        <p:spPr>
          <a:xfrm rot="5400000" flipH="1">
            <a:off x="-259866" y="6183646"/>
            <a:ext cx="824401" cy="304669"/>
          </a:xfrm>
          <a:prstGeom prst="parallelogram">
            <a:avLst>
              <a:gd name="adj" fmla="val 20238"/>
            </a:avLst>
          </a:prstGeom>
          <a:solidFill>
            <a:srgbClr val="008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Obrázek 6">
            <a:extLst>
              <a:ext uri="{FF2B5EF4-FFF2-40B4-BE49-F238E27FC236}">
                <a16:creationId xmlns="" xmlns:a16="http://schemas.microsoft.com/office/drawing/2014/main" id="{314A2CB5-34FD-59DB-DEB5-9E4578619CC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529011" y="6158308"/>
            <a:ext cx="2055358" cy="338745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="" xmlns:a16="http://schemas.microsoft.com/office/drawing/2014/main" id="{B145B0FD-4C92-47FF-B528-8679B82642BA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02" y="5978256"/>
            <a:ext cx="4219956" cy="62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4963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="" xmlns:a16="http://schemas.microsoft.com/office/drawing/2014/main" id="{3A2DBB9B-B0AF-BAFA-D10B-6E0D14BE05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299" y="495300"/>
            <a:ext cx="11191875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cs-CZ" dirty="0"/>
              <a:t>KLIKNUTÍM LZE UPRAKLIKNUTÍM LZE UPRAVIT STYL. 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="" xmlns:a16="http://schemas.microsoft.com/office/drawing/2014/main" id="{330395C6-1BE6-D0A7-E0C0-99F6CB3684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5300" y="2038350"/>
            <a:ext cx="11191874" cy="401353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9" name="Zástupný symbol pro číslo snímku 5">
            <a:extLst>
              <a:ext uri="{FF2B5EF4-FFF2-40B4-BE49-F238E27FC236}">
                <a16:creationId xmlns="" xmlns:a16="http://schemas.microsoft.com/office/drawing/2014/main" id="{5E2817EB-CBFF-DCB1-A93A-D317C3A70A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11751"/>
            <a:ext cx="1950715" cy="307778"/>
          </a:xfrm>
          <a:prstGeom prst="rect">
            <a:avLst/>
          </a:prstGeom>
        </p:spPr>
        <p:txBody>
          <a:bodyPr/>
          <a:lstStyle>
            <a:lvl1pPr algn="r">
              <a:defRPr sz="1400">
                <a:solidFill>
                  <a:srgbClr val="0081C6"/>
                </a:solidFill>
                <a:latin typeface="Arial Nova Cond" panose="020B0506020202020204" pitchFamily="34" charset="0"/>
              </a:defRPr>
            </a:lvl1pPr>
          </a:lstStyle>
          <a:p>
            <a:fld id="{FF52D3A4-36BD-428B-B38C-34F4683E4A60}" type="slidenum">
              <a:rPr lang="cs-CZ" smtClean="0"/>
              <a:pPr/>
              <a:t>‹#›</a:t>
            </a:fld>
            <a:r>
              <a:rPr lang="cs-CZ" dirty="0"/>
              <a:t> / 42</a:t>
            </a:r>
          </a:p>
        </p:txBody>
      </p:sp>
    </p:spTree>
    <p:extLst>
      <p:ext uri="{BB962C8B-B14F-4D97-AF65-F5344CB8AC3E}">
        <p14:creationId xmlns:p14="http://schemas.microsoft.com/office/powerpoint/2010/main" val="1445389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5" r:id="rId5"/>
    <p:sldLayoutId id="2147483674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Arial Nova Cond" panose="020B0506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Tx/>
        <a:buBlip>
          <a:blip r:embed="rId8"/>
        </a:buBlip>
        <a:defRPr sz="2400" kern="1200">
          <a:solidFill>
            <a:schemeClr val="tx1"/>
          </a:solidFill>
          <a:latin typeface="Arial Nova Cond" panose="020B0506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8"/>
        </a:buBlip>
        <a:defRPr sz="2400" kern="1200">
          <a:solidFill>
            <a:schemeClr val="tx1"/>
          </a:solidFill>
          <a:latin typeface="Arial Nova Cond" panose="020B0506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8"/>
        </a:buBlip>
        <a:defRPr sz="2400" kern="1200">
          <a:solidFill>
            <a:schemeClr val="tx1"/>
          </a:solidFill>
          <a:latin typeface="Arial Nova Cond" panose="020B0506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8"/>
        </a:buBlip>
        <a:defRPr sz="2400" kern="1200">
          <a:solidFill>
            <a:schemeClr val="tx1"/>
          </a:solidFill>
          <a:latin typeface="Arial Nova Cond" panose="020B0506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8"/>
        </a:buBlip>
        <a:defRPr sz="2400" kern="1200">
          <a:solidFill>
            <a:schemeClr val="tx1"/>
          </a:solidFill>
          <a:latin typeface="Arial Nova Cond" panose="020B0506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="" xmlns:a16="http://schemas.microsoft.com/office/drawing/2014/main" id="{3A2DBB9B-B0AF-BAFA-D10B-6E0D14BE05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299" y="495300"/>
            <a:ext cx="11191875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cs-CZ" dirty="0"/>
              <a:t>KLIKNUTÍM LZE UPRAKLIKNUTÍM LZE UPRAVIT STYL. 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="" xmlns:a16="http://schemas.microsoft.com/office/drawing/2014/main" id="{330395C6-1BE6-D0A7-E0C0-99F6CB3684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5300" y="2038350"/>
            <a:ext cx="11191874" cy="401353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9" name="Zástupný symbol pro číslo snímku 5">
            <a:extLst>
              <a:ext uri="{FF2B5EF4-FFF2-40B4-BE49-F238E27FC236}">
                <a16:creationId xmlns="" xmlns:a16="http://schemas.microsoft.com/office/drawing/2014/main" id="{5E2817EB-CBFF-DCB1-A93A-D317C3A70A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11751"/>
            <a:ext cx="1950715" cy="307778"/>
          </a:xfrm>
          <a:prstGeom prst="rect">
            <a:avLst/>
          </a:prstGeom>
        </p:spPr>
        <p:txBody>
          <a:bodyPr/>
          <a:lstStyle>
            <a:lvl1pPr algn="r">
              <a:defRPr sz="1400">
                <a:solidFill>
                  <a:srgbClr val="0081C6"/>
                </a:solidFill>
                <a:latin typeface="Arial Nova Cond" panose="020B0506020202020204" pitchFamily="34" charset="0"/>
              </a:defRPr>
            </a:lvl1pPr>
          </a:lstStyle>
          <a:p>
            <a:fld id="{FF52D3A4-36BD-428B-B38C-34F4683E4A60}" type="slidenum">
              <a:rPr lang="cs-CZ" smtClean="0"/>
              <a:pPr/>
              <a:t>‹#›</a:t>
            </a:fld>
            <a:r>
              <a:rPr lang="cs-CZ" dirty="0"/>
              <a:t> / 42</a:t>
            </a:r>
          </a:p>
        </p:txBody>
      </p:sp>
    </p:spTree>
    <p:extLst>
      <p:ext uri="{BB962C8B-B14F-4D97-AF65-F5344CB8AC3E}">
        <p14:creationId xmlns:p14="http://schemas.microsoft.com/office/powerpoint/2010/main" val="1841048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Arial Nova Cond" panose="020B0506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Tx/>
        <a:buBlip>
          <a:blip r:embed="rId7"/>
        </a:buBlip>
        <a:defRPr sz="2400" kern="1200">
          <a:solidFill>
            <a:schemeClr val="tx1"/>
          </a:solidFill>
          <a:latin typeface="Arial Nova Cond" panose="020B0506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7"/>
        </a:buBlip>
        <a:defRPr sz="2400" kern="1200">
          <a:solidFill>
            <a:schemeClr val="tx1"/>
          </a:solidFill>
          <a:latin typeface="Arial Nova Cond" panose="020B0506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7"/>
        </a:buBlip>
        <a:defRPr sz="2400" kern="1200">
          <a:solidFill>
            <a:schemeClr val="tx1"/>
          </a:solidFill>
          <a:latin typeface="Arial Nova Cond" panose="020B0506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7"/>
        </a:buBlip>
        <a:defRPr sz="2400" kern="1200">
          <a:solidFill>
            <a:schemeClr val="tx1"/>
          </a:solidFill>
          <a:latin typeface="Arial Nova Cond" panose="020B0506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7"/>
        </a:buBlip>
        <a:defRPr sz="2400" kern="1200">
          <a:solidFill>
            <a:schemeClr val="tx1"/>
          </a:solidFill>
          <a:latin typeface="Arial Nova Cond" panose="020B0506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CD5AX2JljaM" TargetMode="Externa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Cjw4Bzt1SOw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0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0"/>
          <p:cNvSpPr/>
          <p:nvPr/>
        </p:nvSpPr>
        <p:spPr>
          <a:xfrm>
            <a:off x="1247607" y="701779"/>
            <a:ext cx="9696786" cy="4651467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endParaRPr sz="1909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20"/>
          <p:cNvSpPr txBox="1"/>
          <p:nvPr/>
        </p:nvSpPr>
        <p:spPr>
          <a:xfrm>
            <a:off x="2059806" y="2374460"/>
            <a:ext cx="8072383" cy="16058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/>
            <a:r>
              <a:rPr lang="cs-CZ" sz="2121" b="1" dirty="0">
                <a:solidFill>
                  <a:schemeClr val="accent5">
                    <a:lumMod val="75000"/>
                  </a:schemeClr>
                </a:solidFill>
              </a:rPr>
              <a:t>ESF II </a:t>
            </a:r>
            <a:r>
              <a:rPr lang="cs-CZ" sz="2121" b="1" dirty="0" err="1">
                <a:solidFill>
                  <a:schemeClr val="accent5">
                    <a:lumMod val="75000"/>
                  </a:schemeClr>
                </a:solidFill>
              </a:rPr>
              <a:t>project</a:t>
            </a:r>
            <a:r>
              <a:rPr lang="cs-CZ" sz="2121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2121" b="1" dirty="0" err="1">
                <a:solidFill>
                  <a:schemeClr val="accent5">
                    <a:lumMod val="75000"/>
                  </a:schemeClr>
                </a:solidFill>
              </a:rPr>
              <a:t>of</a:t>
            </a:r>
            <a:r>
              <a:rPr lang="cs-CZ" sz="2121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2121" b="1" dirty="0" err="1">
                <a:solidFill>
                  <a:schemeClr val="accent5">
                    <a:lumMod val="75000"/>
                  </a:schemeClr>
                </a:solidFill>
              </a:rPr>
              <a:t>the</a:t>
            </a:r>
            <a:r>
              <a:rPr lang="cs-CZ" sz="2121" b="1" dirty="0">
                <a:solidFill>
                  <a:schemeClr val="accent5">
                    <a:lumMod val="75000"/>
                  </a:schemeClr>
                </a:solidFill>
              </a:rPr>
              <a:t> University </a:t>
            </a:r>
            <a:r>
              <a:rPr lang="cs-CZ" sz="2121" b="1" dirty="0" err="1">
                <a:solidFill>
                  <a:schemeClr val="accent5">
                    <a:lumMod val="75000"/>
                  </a:schemeClr>
                </a:solidFill>
              </a:rPr>
              <a:t>of</a:t>
            </a:r>
            <a:r>
              <a:rPr lang="cs-CZ" sz="2121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2121" b="1" dirty="0" err="1">
                <a:solidFill>
                  <a:schemeClr val="accent5">
                    <a:lumMod val="75000"/>
                  </a:schemeClr>
                </a:solidFill>
              </a:rPr>
              <a:t>West</a:t>
            </a:r>
            <a:r>
              <a:rPr lang="cs-CZ" sz="2121" b="1" dirty="0">
                <a:solidFill>
                  <a:schemeClr val="accent5">
                    <a:lumMod val="75000"/>
                  </a:schemeClr>
                </a:solidFill>
              </a:rPr>
              <a:t> Bohemia in </a:t>
            </a:r>
            <a:r>
              <a:rPr lang="cs-CZ" sz="2121" b="1" dirty="0" err="1">
                <a:solidFill>
                  <a:schemeClr val="accent5">
                    <a:lumMod val="75000"/>
                  </a:schemeClr>
                </a:solidFill>
              </a:rPr>
              <a:t>Pilsen</a:t>
            </a:r>
            <a:endParaRPr lang="cs-CZ" sz="2121" b="1" dirty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endParaRPr lang="cs-CZ" sz="2121" b="1" dirty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r>
              <a:rPr lang="cs-CZ" sz="2121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2121" dirty="0" err="1">
                <a:solidFill>
                  <a:schemeClr val="accent5">
                    <a:lumMod val="75000"/>
                  </a:schemeClr>
                </a:solidFill>
              </a:rPr>
              <a:t>reg</a:t>
            </a:r>
            <a:r>
              <a:rPr lang="cs-CZ" sz="2121" dirty="0">
                <a:solidFill>
                  <a:schemeClr val="accent5">
                    <a:lumMod val="75000"/>
                  </a:schemeClr>
                </a:solidFill>
              </a:rPr>
              <a:t>. </a:t>
            </a:r>
            <a:r>
              <a:rPr lang="cs-CZ" sz="2121" dirty="0" err="1">
                <a:solidFill>
                  <a:schemeClr val="accent5">
                    <a:lumMod val="75000"/>
                  </a:schemeClr>
                </a:solidFill>
              </a:rPr>
              <a:t>number</a:t>
            </a:r>
            <a:r>
              <a:rPr lang="cs-CZ" sz="2121" dirty="0">
                <a:solidFill>
                  <a:schemeClr val="accent5">
                    <a:lumMod val="75000"/>
                  </a:schemeClr>
                </a:solidFill>
              </a:rPr>
              <a:t>: CZ.02.2.69/0.0/0.0/18_056/0013239</a:t>
            </a:r>
          </a:p>
          <a:p>
            <a:pPr algn="ctr"/>
            <a:endParaRPr lang="cs-CZ" sz="2121" dirty="0">
              <a:solidFill>
                <a:schemeClr val="accent5">
                  <a:lumMod val="75000"/>
                </a:schemeClr>
              </a:solidFill>
            </a:endParaRPr>
          </a:p>
          <a:p>
            <a:pPr lvl="0" algn="ctr">
              <a:lnSpc>
                <a:spcPct val="115000"/>
              </a:lnSpc>
            </a:pPr>
            <a:r>
              <a:rPr lang="cs-CZ" sz="1697" dirty="0" smtClean="0"/>
              <a:t>KEV/EPV</a:t>
            </a:r>
            <a:endParaRPr lang="cs-CZ" sz="1697" dirty="0"/>
          </a:p>
        </p:txBody>
      </p:sp>
      <p:pic>
        <p:nvPicPr>
          <p:cNvPr id="6" name="Obrázek 5" descr="https://opvvv.msmt.cz/media/msmt/uploads/OP_VVV/Pravidla_pro_publicitu/logolinky/JVS2_opraveny_aj/logolink_OP_VVV_hor_barva_eng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7562" y="5778340"/>
            <a:ext cx="4576396" cy="10100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72513604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B4863AF-C8D0-50A7-ED4A-4AF425ED3F8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ADHESION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07F468A9-6D56-3A8B-06E6-94B5491C02BF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r>
              <a:rPr lang="cs-CZ" dirty="0"/>
              <a:t>ELEKTRICKÉ POHONY VOZIDEL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="" xmlns:a16="http://schemas.microsoft.com/office/drawing/2014/main" id="{6E9F0B27-8A5E-1A1F-C114-F886EC55941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/>
              <a:t>Antonín Glac</a:t>
            </a:r>
          </a:p>
        </p:txBody>
      </p:sp>
      <p:pic>
        <p:nvPicPr>
          <p:cNvPr id="5" name="Obrázek 4" descr="https://opvvv.msmt.cz/media/msmt/uploads/OP_VVV/Pravidla_pro_publicitu/logolinky/JVS2_opraveny_aj/logolink_OP_VVV_hor_barva_eng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9779" y="296342"/>
            <a:ext cx="4576396" cy="10100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67133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134025-234C-25A8-BD3A-F1944F13F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Content</a:t>
            </a:r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41C6BB35-7EB0-EA14-A44E-25FA6C25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3</a:t>
            </a:fld>
            <a:r>
              <a:rPr lang="cs-CZ" dirty="0"/>
              <a:t> / 42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Slip and slide characteristics. </a:t>
            </a:r>
          </a:p>
          <a:p>
            <a:r>
              <a:rPr lang="cs-CZ" dirty="0"/>
              <a:t>Influence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vehicle</a:t>
            </a:r>
            <a:r>
              <a:rPr lang="cs-CZ" dirty="0"/>
              <a:t> </a:t>
            </a:r>
            <a:r>
              <a:rPr lang="cs-CZ" dirty="0" err="1"/>
              <a:t>construction</a:t>
            </a:r>
            <a:r>
              <a:rPr lang="cs-CZ" dirty="0"/>
              <a:t> to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adhesion</a:t>
            </a:r>
            <a:endParaRPr lang="en-US" dirty="0"/>
          </a:p>
          <a:p>
            <a:r>
              <a:rPr lang="cs-CZ" dirty="0" err="1"/>
              <a:t>Adhesion</a:t>
            </a:r>
            <a:r>
              <a:rPr lang="cs-CZ" dirty="0"/>
              <a:t> </a:t>
            </a:r>
            <a:r>
              <a:rPr lang="cs-CZ" dirty="0" err="1"/>
              <a:t>measurement</a:t>
            </a:r>
            <a:r>
              <a:rPr lang="cs-CZ" dirty="0"/>
              <a:t> and modeling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cs-CZ" b="1" dirty="0"/>
              <a:t>Support </a:t>
            </a:r>
            <a:r>
              <a:rPr lang="cs-CZ" b="1" dirty="0" err="1"/>
              <a:t>materials</a:t>
            </a:r>
            <a:endParaRPr lang="en-US" b="1" dirty="0"/>
          </a:p>
          <a:p>
            <a:pPr lvl="1"/>
            <a:r>
              <a:rPr lang="en-US" dirty="0" err="1"/>
              <a:t>Elektrická</a:t>
            </a:r>
            <a:r>
              <a:rPr lang="en-US" dirty="0"/>
              <a:t> </a:t>
            </a:r>
            <a:r>
              <a:rPr lang="en-US" dirty="0" err="1"/>
              <a:t>trakce</a:t>
            </a:r>
            <a:r>
              <a:rPr lang="en-US" dirty="0"/>
              <a:t> 7: </a:t>
            </a:r>
            <a:r>
              <a:rPr lang="en-US" dirty="0" err="1"/>
              <a:t>Adheze</a:t>
            </a:r>
            <a:r>
              <a:rPr lang="en-US" dirty="0"/>
              <a:t>. </a:t>
            </a:r>
            <a:r>
              <a:rPr lang="en-US" i="1" dirty="0"/>
              <a:t>Doc. </a:t>
            </a:r>
            <a:r>
              <a:rPr lang="en-US" i="1" dirty="0" err="1"/>
              <a:t>Ing</a:t>
            </a:r>
            <a:r>
              <a:rPr lang="en-US" i="1" dirty="0"/>
              <a:t>. </a:t>
            </a:r>
            <a:r>
              <a:rPr lang="en-US" i="1" dirty="0" err="1"/>
              <a:t>Jiří</a:t>
            </a:r>
            <a:r>
              <a:rPr lang="en-US" i="1" dirty="0"/>
              <a:t> </a:t>
            </a:r>
            <a:r>
              <a:rPr lang="en-US" i="1" dirty="0" err="1"/>
              <a:t>Danzer</a:t>
            </a:r>
            <a:r>
              <a:rPr lang="en-US" i="1" dirty="0"/>
              <a:t> </a:t>
            </a:r>
            <a:r>
              <a:rPr lang="en-US" i="1" dirty="0" err="1"/>
              <a:t>CSc</a:t>
            </a:r>
            <a:r>
              <a:rPr lang="en-US" i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735596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134025-234C-25A8-BD3A-F1944F13F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Adhesion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2B357FF1-E5FA-3B13-30E3-C16A45EC50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Ability</a:t>
            </a:r>
            <a:r>
              <a:rPr lang="cs-CZ" dirty="0"/>
              <a:t> to </a:t>
            </a:r>
            <a:r>
              <a:rPr lang="cs-CZ" dirty="0" err="1"/>
              <a:t>transmit</a:t>
            </a:r>
            <a:r>
              <a:rPr lang="cs-CZ" dirty="0"/>
              <a:t> </a:t>
            </a:r>
            <a:r>
              <a:rPr lang="cs-CZ" dirty="0" err="1"/>
              <a:t>tangential</a:t>
            </a:r>
            <a:r>
              <a:rPr lang="cs-CZ" dirty="0"/>
              <a:t> </a:t>
            </a:r>
            <a:r>
              <a:rPr lang="cs-CZ" dirty="0" err="1"/>
              <a:t>forces</a:t>
            </a:r>
            <a:r>
              <a:rPr lang="cs-CZ" dirty="0"/>
              <a:t> in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contact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two</a:t>
            </a:r>
            <a:r>
              <a:rPr lang="cs-CZ" dirty="0"/>
              <a:t> </a:t>
            </a:r>
            <a:r>
              <a:rPr lang="cs-CZ" dirty="0" err="1"/>
              <a:t>surfaces</a:t>
            </a:r>
            <a:r>
              <a:rPr lang="cs-CZ" dirty="0"/>
              <a:t> </a:t>
            </a:r>
            <a:r>
              <a:rPr lang="cs-CZ" dirty="0" err="1"/>
              <a:t>without</a:t>
            </a:r>
            <a:r>
              <a:rPr lang="cs-CZ" dirty="0"/>
              <a:t> </a:t>
            </a:r>
            <a:r>
              <a:rPr lang="cs-CZ" dirty="0" err="1"/>
              <a:t>any</a:t>
            </a:r>
            <a:r>
              <a:rPr lang="cs-CZ" dirty="0"/>
              <a:t> (</a:t>
            </a:r>
            <a:r>
              <a:rPr lang="cs-CZ" dirty="0" err="1"/>
              <a:t>obvious</a:t>
            </a:r>
            <a:r>
              <a:rPr lang="cs-CZ" dirty="0"/>
              <a:t>) </a:t>
            </a:r>
            <a:r>
              <a:rPr lang="cs-CZ" dirty="0" err="1"/>
              <a:t>relative</a:t>
            </a:r>
            <a:r>
              <a:rPr lang="cs-CZ" dirty="0"/>
              <a:t> </a:t>
            </a:r>
            <a:r>
              <a:rPr lang="cs-CZ" dirty="0" err="1"/>
              <a:t>movement</a:t>
            </a:r>
            <a:endParaRPr lang="cs-CZ" dirty="0"/>
          </a:p>
          <a:p>
            <a:r>
              <a:rPr lang="cs-CZ" dirty="0"/>
              <a:t>Set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physical</a:t>
            </a:r>
            <a:r>
              <a:rPr lang="cs-CZ" dirty="0"/>
              <a:t> </a:t>
            </a:r>
            <a:r>
              <a:rPr lang="cs-CZ" dirty="0" err="1"/>
              <a:t>properties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contact</a:t>
            </a:r>
            <a:r>
              <a:rPr lang="cs-CZ" dirty="0"/>
              <a:t> </a:t>
            </a:r>
            <a:r>
              <a:rPr lang="cs-CZ" dirty="0" err="1"/>
              <a:t>surfaces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a </a:t>
            </a:r>
            <a:r>
              <a:rPr lang="cs-CZ" dirty="0" err="1"/>
              <a:t>wheel</a:t>
            </a:r>
            <a:r>
              <a:rPr lang="cs-CZ" dirty="0"/>
              <a:t> and a </a:t>
            </a:r>
            <a:r>
              <a:rPr lang="cs-CZ" dirty="0" err="1"/>
              <a:t>rail</a:t>
            </a:r>
            <a:r>
              <a:rPr lang="cs-CZ" dirty="0"/>
              <a:t> to </a:t>
            </a:r>
            <a:r>
              <a:rPr lang="cs-CZ" dirty="0" err="1"/>
              <a:t>transmit</a:t>
            </a:r>
            <a:r>
              <a:rPr lang="cs-CZ" dirty="0"/>
              <a:t> </a:t>
            </a:r>
            <a:r>
              <a:rPr lang="cs-CZ" dirty="0" err="1"/>
              <a:t>tangential</a:t>
            </a:r>
            <a:r>
              <a:rPr lang="cs-CZ" dirty="0"/>
              <a:t> </a:t>
            </a:r>
            <a:r>
              <a:rPr lang="cs-CZ" dirty="0" err="1"/>
              <a:t>force</a:t>
            </a:r>
            <a:r>
              <a:rPr lang="cs-CZ" dirty="0"/>
              <a:t> 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41C6BB35-7EB0-EA14-A44E-25FA6C25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4</a:t>
            </a:fld>
            <a:r>
              <a:rPr lang="cs-CZ" dirty="0"/>
              <a:t> / 42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4609" y="3750115"/>
            <a:ext cx="4033254" cy="2480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6004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E4B69B43-55F4-2839-27F9-16AA7314A9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Adhesion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181F90AE-2694-3841-1CAB-9F53EC3B47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88561" y="1598212"/>
            <a:ext cx="11494157" cy="4936191"/>
          </a:xfrm>
        </p:spPr>
        <p:txBody>
          <a:bodyPr/>
          <a:lstStyle/>
          <a:p>
            <a:r>
              <a:rPr lang="cs-CZ" dirty="0"/>
              <a:t>Slip</a:t>
            </a:r>
          </a:p>
          <a:p>
            <a:pPr lvl="1"/>
            <a:r>
              <a:rPr lang="cs-CZ" dirty="0"/>
              <a:t>Speed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wheels</a:t>
            </a:r>
            <a:r>
              <a:rPr lang="cs-CZ" dirty="0"/>
              <a:t> </a:t>
            </a:r>
            <a:r>
              <a:rPr lang="cs-CZ" dirty="0" err="1"/>
              <a:t>rapidly</a:t>
            </a:r>
            <a:r>
              <a:rPr lang="cs-CZ" dirty="0"/>
              <a:t> </a:t>
            </a:r>
            <a:r>
              <a:rPr lang="cs-CZ" dirty="0" err="1"/>
              <a:t>increase</a:t>
            </a:r>
            <a:r>
              <a:rPr lang="cs-CZ" dirty="0"/>
              <a:t> </a:t>
            </a:r>
            <a:r>
              <a:rPr lang="cs-CZ" dirty="0" err="1"/>
              <a:t>relatively</a:t>
            </a:r>
            <a:r>
              <a:rPr lang="cs-CZ" dirty="0"/>
              <a:t> to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longitudinal</a:t>
            </a:r>
            <a:r>
              <a:rPr lang="cs-CZ" dirty="0"/>
              <a:t> speed </a:t>
            </a:r>
            <a:r>
              <a:rPr lang="cs-CZ" dirty="0" err="1"/>
              <a:t>of</a:t>
            </a:r>
            <a:r>
              <a:rPr lang="cs-CZ" dirty="0"/>
              <a:t> a </a:t>
            </a:r>
            <a:r>
              <a:rPr lang="cs-CZ" dirty="0" err="1"/>
              <a:t>vehicle</a:t>
            </a:r>
            <a:r>
              <a:rPr lang="cs-CZ" dirty="0"/>
              <a:t> </a:t>
            </a:r>
            <a:r>
              <a:rPr lang="cs-CZ" dirty="0" err="1"/>
              <a:t>due</a:t>
            </a:r>
            <a:r>
              <a:rPr lang="cs-CZ" dirty="0"/>
              <a:t> to </a:t>
            </a:r>
            <a:r>
              <a:rPr lang="cs-CZ" dirty="0" err="1"/>
              <a:t>increase</a:t>
            </a:r>
            <a:r>
              <a:rPr lang="cs-CZ" dirty="0"/>
              <a:t> </a:t>
            </a:r>
            <a:r>
              <a:rPr lang="cs-CZ" dirty="0" err="1"/>
              <a:t>traction</a:t>
            </a:r>
            <a:r>
              <a:rPr lang="cs-CZ" dirty="0"/>
              <a:t> </a:t>
            </a:r>
            <a:r>
              <a:rPr lang="cs-CZ" dirty="0" err="1"/>
              <a:t>force</a:t>
            </a:r>
            <a:r>
              <a:rPr lang="cs-CZ" dirty="0"/>
              <a:t> </a:t>
            </a:r>
            <a:r>
              <a:rPr lang="cs-CZ" dirty="0" err="1"/>
              <a:t>or</a:t>
            </a:r>
            <a:r>
              <a:rPr lang="cs-CZ" dirty="0"/>
              <a:t> </a:t>
            </a:r>
            <a:r>
              <a:rPr lang="cs-CZ" dirty="0" err="1"/>
              <a:t>worsening</a:t>
            </a:r>
            <a:r>
              <a:rPr lang="cs-CZ" dirty="0"/>
              <a:t> </a:t>
            </a:r>
            <a:r>
              <a:rPr lang="cs-CZ" dirty="0" err="1"/>
              <a:t>adhesion</a:t>
            </a:r>
            <a:r>
              <a:rPr lang="cs-CZ" dirty="0"/>
              <a:t> </a:t>
            </a:r>
            <a:r>
              <a:rPr lang="cs-CZ" dirty="0" err="1"/>
              <a:t>conditions</a:t>
            </a:r>
            <a:endParaRPr lang="cs-CZ" dirty="0"/>
          </a:p>
          <a:p>
            <a:pPr lvl="2"/>
            <a:r>
              <a:rPr lang="cs-CZ" sz="2000" dirty="0" err="1"/>
              <a:t>Mechanical</a:t>
            </a:r>
            <a:r>
              <a:rPr lang="cs-CZ" sz="2000" dirty="0"/>
              <a:t> stress </a:t>
            </a:r>
            <a:r>
              <a:rPr lang="cs-CZ" sz="2000" dirty="0" err="1"/>
              <a:t>of</a:t>
            </a:r>
            <a:r>
              <a:rPr lang="cs-CZ" sz="2000" dirty="0"/>
              <a:t> a drive, </a:t>
            </a:r>
            <a:r>
              <a:rPr lang="cs-CZ" sz="2000" dirty="0" err="1"/>
              <a:t>possible</a:t>
            </a:r>
            <a:r>
              <a:rPr lang="cs-CZ" sz="2000" dirty="0"/>
              <a:t> </a:t>
            </a:r>
            <a:r>
              <a:rPr lang="cs-CZ" sz="2000" dirty="0" err="1"/>
              <a:t>overspeed</a:t>
            </a:r>
            <a:endParaRPr lang="cs-CZ" sz="2000" dirty="0"/>
          </a:p>
          <a:p>
            <a:pPr lvl="2"/>
            <a:r>
              <a:rPr lang="cs-CZ" sz="2000" dirty="0" err="1"/>
              <a:t>Wheels</a:t>
            </a:r>
            <a:r>
              <a:rPr lang="cs-CZ" sz="2000" dirty="0"/>
              <a:t> and </a:t>
            </a:r>
            <a:r>
              <a:rPr lang="cs-CZ" sz="2000" dirty="0" err="1"/>
              <a:t>rail</a:t>
            </a:r>
            <a:r>
              <a:rPr lang="cs-CZ" sz="2000" dirty="0"/>
              <a:t> </a:t>
            </a:r>
            <a:r>
              <a:rPr lang="cs-CZ" sz="2000" dirty="0" err="1"/>
              <a:t>damage</a:t>
            </a:r>
            <a:endParaRPr lang="cs-CZ" sz="2000" dirty="0"/>
          </a:p>
          <a:p>
            <a:pPr lvl="2"/>
            <a:r>
              <a:rPr lang="cs-CZ" sz="2000" dirty="0" err="1"/>
              <a:t>Longitudinal</a:t>
            </a:r>
            <a:r>
              <a:rPr lang="cs-CZ" sz="2000" dirty="0"/>
              <a:t> </a:t>
            </a:r>
            <a:r>
              <a:rPr lang="cs-CZ" sz="2000" dirty="0" err="1"/>
              <a:t>shocks</a:t>
            </a:r>
            <a:r>
              <a:rPr lang="cs-CZ" sz="2000" dirty="0"/>
              <a:t> </a:t>
            </a:r>
            <a:r>
              <a:rPr lang="cs-CZ" sz="2000" dirty="0" err="1"/>
              <a:t>of</a:t>
            </a:r>
            <a:r>
              <a:rPr lang="cs-CZ" sz="2000" dirty="0"/>
              <a:t> a </a:t>
            </a:r>
            <a:r>
              <a:rPr lang="cs-CZ" sz="2000" dirty="0" err="1"/>
              <a:t>train</a:t>
            </a:r>
            <a:r>
              <a:rPr lang="cs-CZ" sz="2000" dirty="0"/>
              <a:t> set</a:t>
            </a:r>
          </a:p>
          <a:p>
            <a:pPr lvl="2"/>
            <a:r>
              <a:rPr lang="cs-CZ" sz="2000" dirty="0" err="1"/>
              <a:t>Traction</a:t>
            </a:r>
            <a:r>
              <a:rPr lang="cs-CZ" sz="2000" dirty="0"/>
              <a:t> </a:t>
            </a:r>
            <a:r>
              <a:rPr lang="cs-CZ" sz="2000" dirty="0" err="1"/>
              <a:t>force</a:t>
            </a:r>
            <a:r>
              <a:rPr lang="cs-CZ" sz="2000" dirty="0"/>
              <a:t> </a:t>
            </a:r>
            <a:r>
              <a:rPr lang="cs-CZ" sz="2000" dirty="0" err="1"/>
              <a:t>decrease</a:t>
            </a:r>
            <a:r>
              <a:rPr lang="cs-CZ" sz="2000" dirty="0"/>
              <a:t>, </a:t>
            </a:r>
            <a:r>
              <a:rPr lang="cs-CZ" sz="2000" dirty="0" err="1"/>
              <a:t>possible</a:t>
            </a:r>
            <a:r>
              <a:rPr lang="cs-CZ" sz="2000" dirty="0"/>
              <a:t> </a:t>
            </a:r>
            <a:r>
              <a:rPr lang="cs-CZ" sz="2000" dirty="0" err="1"/>
              <a:t>delay</a:t>
            </a:r>
            <a:r>
              <a:rPr lang="cs-CZ" sz="2000" dirty="0"/>
              <a:t> </a:t>
            </a:r>
            <a:r>
              <a:rPr lang="cs-CZ" sz="2000" dirty="0" err="1"/>
              <a:t>or</a:t>
            </a:r>
            <a:r>
              <a:rPr lang="cs-CZ" sz="2000" dirty="0"/>
              <a:t> </a:t>
            </a:r>
            <a:r>
              <a:rPr lang="cs-CZ" sz="2000" dirty="0" err="1"/>
              <a:t>getting</a:t>
            </a:r>
            <a:r>
              <a:rPr lang="cs-CZ" sz="2000" dirty="0"/>
              <a:t> </a:t>
            </a:r>
            <a:r>
              <a:rPr lang="cs-CZ" sz="2000" dirty="0" err="1"/>
              <a:t>stuck</a:t>
            </a:r>
            <a:r>
              <a:rPr lang="cs-CZ" sz="2000" dirty="0"/>
              <a:t> on a track</a:t>
            </a:r>
          </a:p>
          <a:p>
            <a:r>
              <a:rPr lang="cs-CZ" dirty="0" err="1"/>
              <a:t>Skid</a:t>
            </a:r>
            <a:endParaRPr lang="cs-CZ" dirty="0"/>
          </a:p>
          <a:p>
            <a:pPr lvl="1"/>
            <a:r>
              <a:rPr lang="cs-CZ" dirty="0"/>
              <a:t>Speed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wheels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significantly</a:t>
            </a:r>
            <a:r>
              <a:rPr lang="cs-CZ" dirty="0"/>
              <a:t> </a:t>
            </a:r>
            <a:r>
              <a:rPr lang="cs-CZ" dirty="0" err="1"/>
              <a:t>lower</a:t>
            </a:r>
            <a:r>
              <a:rPr lang="cs-CZ" dirty="0"/>
              <a:t> (</a:t>
            </a:r>
            <a:r>
              <a:rPr lang="cs-CZ" dirty="0" err="1"/>
              <a:t>or</a:t>
            </a:r>
            <a:r>
              <a:rPr lang="cs-CZ" dirty="0"/>
              <a:t> </a:t>
            </a:r>
            <a:r>
              <a:rPr lang="cs-CZ" dirty="0" err="1"/>
              <a:t>zero</a:t>
            </a:r>
            <a:r>
              <a:rPr lang="cs-CZ" dirty="0"/>
              <a:t>) </a:t>
            </a:r>
            <a:r>
              <a:rPr lang="cs-CZ" dirty="0" err="1"/>
              <a:t>relatively</a:t>
            </a:r>
            <a:r>
              <a:rPr lang="cs-CZ" dirty="0"/>
              <a:t> to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longitudinal</a:t>
            </a:r>
            <a:r>
              <a:rPr lang="cs-CZ" dirty="0"/>
              <a:t> speed </a:t>
            </a:r>
            <a:r>
              <a:rPr lang="cs-CZ" dirty="0" err="1"/>
              <a:t>of</a:t>
            </a:r>
            <a:r>
              <a:rPr lang="cs-CZ" dirty="0"/>
              <a:t> a </a:t>
            </a:r>
            <a:r>
              <a:rPr lang="cs-CZ" dirty="0" err="1"/>
              <a:t>vehicle</a:t>
            </a:r>
            <a:r>
              <a:rPr lang="cs-CZ" dirty="0"/>
              <a:t>, </a:t>
            </a:r>
          </a:p>
          <a:p>
            <a:pPr lvl="2"/>
            <a:r>
              <a:rPr lang="cs-CZ" sz="2000" dirty="0" err="1"/>
              <a:t>Flat</a:t>
            </a:r>
            <a:r>
              <a:rPr lang="cs-CZ" sz="2000" dirty="0"/>
              <a:t> </a:t>
            </a:r>
            <a:r>
              <a:rPr lang="cs-CZ" sz="2000" dirty="0" err="1"/>
              <a:t>shaped</a:t>
            </a:r>
            <a:r>
              <a:rPr lang="cs-CZ" sz="2000" dirty="0"/>
              <a:t> </a:t>
            </a:r>
            <a:r>
              <a:rPr lang="cs-CZ" sz="2000" dirty="0" err="1"/>
              <a:t>damage</a:t>
            </a:r>
            <a:r>
              <a:rPr lang="cs-CZ" sz="2000" dirty="0"/>
              <a:t> </a:t>
            </a:r>
            <a:r>
              <a:rPr lang="cs-CZ" sz="2000" dirty="0" err="1"/>
              <a:t>of</a:t>
            </a:r>
            <a:r>
              <a:rPr lang="cs-CZ" sz="2000" dirty="0"/>
              <a:t> </a:t>
            </a:r>
            <a:r>
              <a:rPr lang="cs-CZ" sz="2000" dirty="0" err="1"/>
              <a:t>wheels</a:t>
            </a:r>
            <a:endParaRPr lang="cs-CZ" sz="2000" dirty="0"/>
          </a:p>
          <a:p>
            <a:pPr lvl="2"/>
            <a:r>
              <a:rPr lang="cs-CZ" sz="2000" dirty="0" err="1"/>
              <a:t>Decrease</a:t>
            </a:r>
            <a:r>
              <a:rPr lang="cs-CZ" sz="2000" dirty="0"/>
              <a:t> </a:t>
            </a:r>
            <a:r>
              <a:rPr lang="cs-CZ" sz="2000" dirty="0" err="1"/>
              <a:t>of</a:t>
            </a:r>
            <a:r>
              <a:rPr lang="cs-CZ" sz="2000" dirty="0"/>
              <a:t> </a:t>
            </a:r>
            <a:r>
              <a:rPr lang="cs-CZ" sz="2000" dirty="0" err="1"/>
              <a:t>average</a:t>
            </a:r>
            <a:r>
              <a:rPr lang="cs-CZ" sz="2000" dirty="0"/>
              <a:t> </a:t>
            </a:r>
            <a:r>
              <a:rPr lang="cs-CZ" sz="2000" dirty="0" err="1"/>
              <a:t>braking</a:t>
            </a:r>
            <a:r>
              <a:rPr lang="cs-CZ" sz="2000" dirty="0"/>
              <a:t> </a:t>
            </a:r>
            <a:r>
              <a:rPr lang="cs-CZ" sz="2000" dirty="0" err="1"/>
              <a:t>force</a:t>
            </a:r>
            <a:r>
              <a:rPr lang="cs-CZ" sz="2000" dirty="0"/>
              <a:t> (</a:t>
            </a:r>
            <a:r>
              <a:rPr lang="cs-CZ" sz="2000" dirty="0" err="1"/>
              <a:t>leads</a:t>
            </a:r>
            <a:r>
              <a:rPr lang="cs-CZ" sz="2000" dirty="0"/>
              <a:t> to </a:t>
            </a:r>
            <a:r>
              <a:rPr lang="cs-CZ" sz="2000" dirty="0" err="1"/>
              <a:t>longer</a:t>
            </a:r>
            <a:r>
              <a:rPr lang="cs-CZ" sz="2000" dirty="0"/>
              <a:t> </a:t>
            </a:r>
            <a:r>
              <a:rPr lang="cs-CZ" sz="2000" dirty="0" err="1"/>
              <a:t>braking</a:t>
            </a:r>
            <a:r>
              <a:rPr lang="cs-CZ" sz="2000" dirty="0"/>
              <a:t> distance)</a:t>
            </a:r>
          </a:p>
          <a:p>
            <a:pPr lvl="2"/>
            <a:r>
              <a:rPr lang="cs-CZ" sz="2000" dirty="0" err="1"/>
              <a:t>Could</a:t>
            </a:r>
            <a:r>
              <a:rPr lang="cs-CZ" sz="2000" dirty="0"/>
              <a:t> </a:t>
            </a:r>
            <a:r>
              <a:rPr lang="cs-CZ" sz="2000" dirty="0" err="1"/>
              <a:t>be</a:t>
            </a:r>
            <a:r>
              <a:rPr lang="cs-CZ" sz="2000" dirty="0"/>
              <a:t> </a:t>
            </a:r>
            <a:r>
              <a:rPr lang="cs-CZ" sz="2000" dirty="0" err="1"/>
              <a:t>caused</a:t>
            </a:r>
            <a:r>
              <a:rPr lang="cs-CZ" sz="2000" dirty="0"/>
              <a:t> by </a:t>
            </a:r>
            <a:r>
              <a:rPr lang="cs-CZ" sz="2000" dirty="0" err="1"/>
              <a:t>brakes</a:t>
            </a:r>
            <a:r>
              <a:rPr lang="cs-CZ" sz="2000" dirty="0"/>
              <a:t>, </a:t>
            </a:r>
            <a:r>
              <a:rPr lang="cs-CZ" sz="2000" dirty="0" err="1"/>
              <a:t>even</a:t>
            </a:r>
            <a:r>
              <a:rPr lang="cs-CZ" sz="2000" dirty="0"/>
              <a:t> </a:t>
            </a:r>
            <a:r>
              <a:rPr lang="cs-CZ" sz="2000" dirty="0" err="1"/>
              <a:t>the</a:t>
            </a:r>
            <a:r>
              <a:rPr lang="cs-CZ" sz="2000" dirty="0"/>
              <a:t> non-</a:t>
            </a:r>
            <a:r>
              <a:rPr lang="cs-CZ" sz="2000" dirty="0" err="1"/>
              <a:t>driven</a:t>
            </a:r>
            <a:r>
              <a:rPr lang="cs-CZ" sz="2000" dirty="0"/>
              <a:t> </a:t>
            </a:r>
            <a:r>
              <a:rPr lang="cs-CZ" sz="2000" dirty="0" err="1"/>
              <a:t>axles</a:t>
            </a:r>
            <a:r>
              <a:rPr lang="cs-CZ" sz="2000" dirty="0"/>
              <a:t> </a:t>
            </a:r>
            <a:r>
              <a:rPr lang="cs-CZ" sz="2000" dirty="0" err="1"/>
              <a:t>must</a:t>
            </a:r>
            <a:r>
              <a:rPr lang="cs-CZ" sz="2000" dirty="0"/>
              <a:t> </a:t>
            </a:r>
            <a:r>
              <a:rPr lang="cs-CZ" sz="2000" dirty="0" err="1"/>
              <a:t>have</a:t>
            </a:r>
            <a:r>
              <a:rPr lang="cs-CZ" sz="2000" dirty="0"/>
              <a:t> anti-</a:t>
            </a:r>
            <a:r>
              <a:rPr lang="cs-CZ" sz="2000" dirty="0" err="1"/>
              <a:t>skid</a:t>
            </a:r>
            <a:r>
              <a:rPr lang="cs-CZ" sz="2000" dirty="0"/>
              <a:t> </a:t>
            </a:r>
            <a:r>
              <a:rPr lang="cs-CZ" sz="2000" dirty="0" err="1"/>
              <a:t>device</a:t>
            </a:r>
            <a:endParaRPr lang="cs-CZ" sz="2000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="" xmlns:a16="http://schemas.microsoft.com/office/drawing/2014/main" id="{304FA384-CE2E-7EF9-12C5-C9E2B69B4D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5</a:t>
            </a:fld>
            <a:r>
              <a:rPr lang="cs-CZ" dirty="0"/>
              <a:t> / 42</a:t>
            </a:r>
          </a:p>
        </p:txBody>
      </p:sp>
    </p:spTree>
    <p:extLst>
      <p:ext uri="{BB962C8B-B14F-4D97-AF65-F5344CB8AC3E}">
        <p14:creationId xmlns:p14="http://schemas.microsoft.com/office/powerpoint/2010/main" val="15390141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CD5AX2JljaM"/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360118" y="0"/>
            <a:ext cx="11259672" cy="6333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7254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134025-234C-25A8-BD3A-F1944F13F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Adhesion</a:t>
            </a:r>
            <a:r>
              <a:rPr lang="cs-CZ" dirty="0"/>
              <a:t> </a:t>
            </a:r>
            <a:r>
              <a:rPr lang="cs-CZ" dirty="0" err="1"/>
              <a:t>value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obsah 2">
                <a:extLst>
                  <a:ext uri="{FF2B5EF4-FFF2-40B4-BE49-F238E27FC236}">
                    <a16:creationId xmlns="" xmlns:a16="http://schemas.microsoft.com/office/drawing/2014/main" id="{2B357FF1-E5FA-3B13-30E3-C16A45EC500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95300" y="2047875"/>
                <a:ext cx="6295465" cy="3955883"/>
              </a:xfrm>
            </p:spPr>
            <p:txBody>
              <a:bodyPr/>
              <a:lstStyle/>
              <a:p>
                <a:r>
                  <a:rPr lang="cs-CZ" dirty="0" err="1"/>
                  <a:t>Coefficient</a:t>
                </a:r>
                <a:r>
                  <a:rPr lang="cs-CZ" dirty="0"/>
                  <a:t> </a:t>
                </a:r>
                <a:r>
                  <a:rPr lang="cs-CZ" dirty="0" err="1"/>
                  <a:t>of</a:t>
                </a:r>
                <a:r>
                  <a:rPr lang="cs-CZ" dirty="0"/>
                  <a:t> </a:t>
                </a:r>
                <a:r>
                  <a:rPr lang="cs-CZ" dirty="0" err="1"/>
                  <a:t>adhesion</a:t>
                </a:r>
                <a:r>
                  <a:rPr lang="cs-CZ" dirty="0"/>
                  <a:t> µ</a:t>
                </a:r>
              </a:p>
              <a:p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𝜇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 panose="02040503050406030204" pitchFamily="18" charset="0"/>
                          </a:rPr>
                          <m:t>𝑇</m:t>
                        </m:r>
                      </m:num>
                      <m:den>
                        <m:r>
                          <a:rPr lang="cs-CZ" i="1">
                            <a:latin typeface="Cambria Math" panose="02040503050406030204" pitchFamily="18" charset="0"/>
                          </a:rPr>
                          <m:t>𝑁</m:t>
                        </m:r>
                      </m:den>
                    </m:f>
                  </m:oMath>
                </a14:m>
                <a:r>
                  <a:rPr lang="cs-CZ" dirty="0"/>
                  <a:t> 	[-] / [‰] / [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 dirty="0">
                            <a:latin typeface="Cambria Math" panose="02040503050406030204" pitchFamily="18" charset="0"/>
                          </a:rPr>
                          <m:t>𝑁</m:t>
                        </m:r>
                      </m:num>
                      <m:den>
                        <m:r>
                          <a:rPr lang="cs-CZ" i="1" dirty="0">
                            <a:latin typeface="Cambria Math" panose="02040503050406030204" pitchFamily="18" charset="0"/>
                          </a:rPr>
                          <m:t>𝑘𝑁</m:t>
                        </m:r>
                      </m:den>
                    </m:f>
                  </m:oMath>
                </a14:m>
                <a:r>
                  <a:rPr lang="cs-CZ" dirty="0"/>
                  <a:t>]</a:t>
                </a:r>
              </a:p>
              <a:p>
                <a:pPr marL="0" indent="0">
                  <a:buNone/>
                </a:pPr>
                <a:endParaRPr lang="cs-CZ" dirty="0"/>
              </a:p>
              <a:p>
                <a:r>
                  <a:rPr lang="cs-CZ" dirty="0" err="1"/>
                  <a:t>Adhesion</a:t>
                </a:r>
                <a:r>
                  <a:rPr lang="cs-CZ" dirty="0"/>
                  <a:t> </a:t>
                </a:r>
                <a:r>
                  <a:rPr lang="cs-CZ" dirty="0" err="1"/>
                  <a:t>value</a:t>
                </a:r>
                <a:r>
                  <a:rPr lang="cs-CZ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 dirty="0">
                            <a:latin typeface="Cambria Math" panose="02040503050406030204" pitchFamily="18" charset="0"/>
                          </a:rPr>
                          <m:t>µ</m:t>
                        </m:r>
                      </m:e>
                      <m:sub>
                        <m:r>
                          <a:rPr lang="cs-CZ" i="1" dirty="0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</m:oMath>
                </a14:m>
                <a:endParaRPr lang="cs-CZ" dirty="0"/>
              </a:p>
              <a:p>
                <a:pPr lvl="1"/>
                <a:r>
                  <a:rPr lang="cs-CZ" dirty="0"/>
                  <a:t>Maximum </a:t>
                </a:r>
                <a:r>
                  <a:rPr lang="cs-CZ" dirty="0" err="1"/>
                  <a:t>value</a:t>
                </a:r>
                <a:r>
                  <a:rPr lang="cs-CZ" dirty="0"/>
                  <a:t> </a:t>
                </a:r>
                <a:r>
                  <a:rPr lang="cs-CZ" dirty="0" err="1"/>
                  <a:t>of</a:t>
                </a:r>
                <a:r>
                  <a:rPr lang="cs-CZ" dirty="0"/>
                  <a:t> </a:t>
                </a:r>
                <a:r>
                  <a:rPr lang="cs-CZ" dirty="0" err="1"/>
                  <a:t>coefficient</a:t>
                </a:r>
                <a:r>
                  <a:rPr lang="cs-CZ" dirty="0"/>
                  <a:t> </a:t>
                </a:r>
                <a:r>
                  <a:rPr lang="cs-CZ" dirty="0" err="1"/>
                  <a:t>of</a:t>
                </a:r>
                <a:r>
                  <a:rPr lang="cs-CZ" dirty="0"/>
                  <a:t> </a:t>
                </a:r>
                <a:r>
                  <a:rPr lang="cs-CZ" dirty="0" err="1"/>
                  <a:t>adhesion</a:t>
                </a:r>
                <a:r>
                  <a:rPr lang="cs-CZ" dirty="0"/>
                  <a:t> </a:t>
                </a:r>
                <a:r>
                  <a:rPr lang="cs-CZ" dirty="0" err="1"/>
                  <a:t>before</a:t>
                </a:r>
                <a:r>
                  <a:rPr lang="cs-CZ" dirty="0"/>
                  <a:t> </a:t>
                </a:r>
                <a:r>
                  <a:rPr lang="cs-CZ" dirty="0" err="1"/>
                  <a:t>the</a:t>
                </a:r>
                <a:r>
                  <a:rPr lang="cs-CZ" dirty="0"/>
                  <a:t> slip </a:t>
                </a:r>
                <a:r>
                  <a:rPr lang="cs-CZ" dirty="0" err="1"/>
                  <a:t>occurs</a:t>
                </a:r>
                <a:endParaRPr lang="cs-CZ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𝑚𝑎𝑥</m:t>
                            </m:r>
                          </m:sub>
                        </m:sSub>
                      </m:num>
                      <m:den>
                        <m:r>
                          <a:rPr lang="cs-CZ" i="1">
                            <a:latin typeface="Cambria Math" panose="02040503050406030204" pitchFamily="18" charset="0"/>
                          </a:rPr>
                          <m:t>𝑁</m:t>
                        </m:r>
                      </m:den>
                    </m:f>
                  </m:oMath>
                </a14:m>
                <a:endParaRPr lang="cs-CZ" dirty="0"/>
              </a:p>
              <a:p>
                <a:pPr marL="0" indent="0">
                  <a:buNone/>
                </a:pPr>
                <a:endParaRPr lang="cs-CZ" dirty="0"/>
              </a:p>
            </p:txBody>
          </p:sp>
        </mc:Choice>
        <mc:Fallback xmlns="">
          <p:sp>
            <p:nvSpPr>
              <p:cNvPr id="3" name="Zástupný obsah 2">
                <a:extLst>
                  <a:ext uri="{FF2B5EF4-FFF2-40B4-BE49-F238E27FC236}">
                    <a16:creationId xmlns:a16="http://schemas.microsoft.com/office/drawing/2014/main" id="{2B357FF1-E5FA-3B13-30E3-C16A45EC500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95300" y="2047875"/>
                <a:ext cx="6295465" cy="3955883"/>
              </a:xfrm>
              <a:blipFill>
                <a:blip r:embed="rId2"/>
                <a:stretch>
                  <a:fillRect t="-2311" r="-87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41C6BB35-7EB0-EA14-A44E-25FA6C25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7</a:t>
            </a:fld>
            <a:r>
              <a:rPr lang="cs-CZ" dirty="0"/>
              <a:t> / 42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3716" y="440719"/>
            <a:ext cx="4033254" cy="248065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26941" y="3467343"/>
            <a:ext cx="4632400" cy="2569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0528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134025-234C-25A8-BD3A-F1944F13F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Adhesion</a:t>
            </a:r>
            <a:r>
              <a:rPr lang="cs-CZ" dirty="0"/>
              <a:t> </a:t>
            </a:r>
            <a:r>
              <a:rPr lang="cs-CZ" dirty="0" err="1"/>
              <a:t>value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2B357FF1-E5FA-3B13-30E3-C16A45EC50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adhesion</a:t>
            </a:r>
            <a:r>
              <a:rPr lang="cs-CZ" dirty="0"/>
              <a:t> </a:t>
            </a:r>
            <a:r>
              <a:rPr lang="cs-CZ" dirty="0" err="1"/>
              <a:t>value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influenced</a:t>
            </a:r>
            <a:r>
              <a:rPr lang="cs-CZ" dirty="0"/>
              <a:t> by many </a:t>
            </a:r>
            <a:r>
              <a:rPr lang="cs-CZ" dirty="0" err="1"/>
              <a:t>effects</a:t>
            </a:r>
            <a:r>
              <a:rPr lang="cs-CZ" dirty="0"/>
              <a:t>, </a:t>
            </a:r>
            <a:r>
              <a:rPr lang="cs-CZ" dirty="0" err="1"/>
              <a:t>measured</a:t>
            </a:r>
            <a:r>
              <a:rPr lang="cs-CZ" dirty="0"/>
              <a:t> </a:t>
            </a:r>
            <a:r>
              <a:rPr lang="cs-CZ" dirty="0" err="1"/>
              <a:t>values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large</a:t>
            </a:r>
            <a:r>
              <a:rPr lang="cs-CZ" dirty="0"/>
              <a:t> variance</a:t>
            </a:r>
          </a:p>
          <a:p>
            <a:endParaRPr lang="cs-CZ" dirty="0"/>
          </a:p>
          <a:p>
            <a:r>
              <a:rPr lang="cs-CZ" dirty="0" err="1"/>
              <a:t>Conditons</a:t>
            </a:r>
            <a:r>
              <a:rPr lang="cs-CZ" dirty="0"/>
              <a:t> in a </a:t>
            </a:r>
            <a:r>
              <a:rPr lang="cs-CZ" dirty="0" err="1"/>
              <a:t>contact</a:t>
            </a:r>
            <a:r>
              <a:rPr lang="cs-CZ" dirty="0"/>
              <a:t> </a:t>
            </a:r>
            <a:r>
              <a:rPr lang="cs-CZ" dirty="0" err="1"/>
              <a:t>surface</a:t>
            </a:r>
            <a:endParaRPr lang="cs-CZ" dirty="0"/>
          </a:p>
          <a:p>
            <a:pPr lvl="1"/>
            <a:r>
              <a:rPr lang="cs-CZ" dirty="0"/>
              <a:t>Presence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substances</a:t>
            </a:r>
            <a:r>
              <a:rPr lang="cs-CZ" dirty="0"/>
              <a:t> in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contact</a:t>
            </a:r>
            <a:r>
              <a:rPr lang="cs-CZ" dirty="0"/>
              <a:t> </a:t>
            </a:r>
            <a:r>
              <a:rPr lang="cs-CZ" dirty="0" err="1"/>
              <a:t>surface</a:t>
            </a:r>
            <a:r>
              <a:rPr lang="cs-CZ" dirty="0"/>
              <a:t> (</a:t>
            </a:r>
            <a:r>
              <a:rPr lang="cs-CZ" dirty="0" err="1"/>
              <a:t>water</a:t>
            </a:r>
            <a:r>
              <a:rPr lang="cs-CZ" dirty="0"/>
              <a:t>, </a:t>
            </a:r>
            <a:r>
              <a:rPr lang="cs-CZ" dirty="0" err="1"/>
              <a:t>oil</a:t>
            </a:r>
            <a:r>
              <a:rPr lang="cs-CZ" dirty="0"/>
              <a:t>, </a:t>
            </a:r>
            <a:r>
              <a:rPr lang="cs-CZ" dirty="0" err="1"/>
              <a:t>dust</a:t>
            </a:r>
            <a:r>
              <a:rPr lang="cs-CZ" dirty="0"/>
              <a:t>, </a:t>
            </a:r>
            <a:r>
              <a:rPr lang="cs-CZ" dirty="0" err="1"/>
              <a:t>rust</a:t>
            </a:r>
            <a:r>
              <a:rPr lang="cs-CZ" dirty="0"/>
              <a:t>, </a:t>
            </a:r>
            <a:r>
              <a:rPr lang="cs-CZ" dirty="0" err="1"/>
              <a:t>leaves</a:t>
            </a:r>
            <a:r>
              <a:rPr lang="cs-CZ" dirty="0"/>
              <a:t>,...)</a:t>
            </a:r>
          </a:p>
          <a:p>
            <a:pPr lvl="1"/>
            <a:r>
              <a:rPr lang="cs-CZ" dirty="0" err="1"/>
              <a:t>Contact</a:t>
            </a:r>
            <a:r>
              <a:rPr lang="cs-CZ" dirty="0"/>
              <a:t> </a:t>
            </a:r>
            <a:r>
              <a:rPr lang="cs-CZ" dirty="0" err="1"/>
              <a:t>surfaces</a:t>
            </a:r>
            <a:r>
              <a:rPr lang="cs-CZ" dirty="0"/>
              <a:t> </a:t>
            </a:r>
            <a:r>
              <a:rPr lang="cs-CZ" dirty="0" err="1"/>
              <a:t>material</a:t>
            </a:r>
            <a:r>
              <a:rPr lang="cs-CZ" dirty="0"/>
              <a:t> </a:t>
            </a:r>
            <a:r>
              <a:rPr lang="cs-CZ" dirty="0" err="1"/>
              <a:t>properties</a:t>
            </a:r>
            <a:endParaRPr lang="cs-CZ" dirty="0"/>
          </a:p>
          <a:p>
            <a:r>
              <a:rPr lang="cs-CZ" dirty="0"/>
              <a:t>Speed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41C6BB35-7EB0-EA14-A44E-25FA6C25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8</a:t>
            </a:fld>
            <a:r>
              <a:rPr lang="cs-CZ" dirty="0"/>
              <a:t> / 42</a:t>
            </a:r>
          </a:p>
        </p:txBody>
      </p:sp>
    </p:spTree>
    <p:extLst>
      <p:ext uri="{BB962C8B-B14F-4D97-AF65-F5344CB8AC3E}">
        <p14:creationId xmlns:p14="http://schemas.microsoft.com/office/powerpoint/2010/main" val="2476521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134025-234C-25A8-BD3A-F1944F13F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Adhesion</a:t>
            </a:r>
            <a:r>
              <a:rPr lang="cs-CZ" dirty="0"/>
              <a:t> </a:t>
            </a:r>
            <a:r>
              <a:rPr lang="cs-CZ" dirty="0" err="1"/>
              <a:t>value</a:t>
            </a:r>
            <a:r>
              <a:rPr lang="cs-CZ" dirty="0"/>
              <a:t> – </a:t>
            </a:r>
            <a:r>
              <a:rPr lang="cs-CZ" dirty="0" err="1"/>
              <a:t>empirical</a:t>
            </a:r>
            <a:r>
              <a:rPr lang="cs-CZ" dirty="0"/>
              <a:t> </a:t>
            </a:r>
            <a:r>
              <a:rPr lang="cs-CZ" dirty="0" err="1"/>
              <a:t>formulas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obsah 2">
                <a:extLst>
                  <a:ext uri="{FF2B5EF4-FFF2-40B4-BE49-F238E27FC236}">
                    <a16:creationId xmlns="" xmlns:a16="http://schemas.microsoft.com/office/drawing/2014/main" id="{2B357FF1-E5FA-3B13-30E3-C16A45EC500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cs-CZ" dirty="0" err="1"/>
                  <a:t>Curtius</a:t>
                </a:r>
                <a:r>
                  <a:rPr lang="cs-CZ" dirty="0"/>
                  <a:t> and </a:t>
                </a:r>
                <a:r>
                  <a:rPr lang="cs-CZ" dirty="0" err="1"/>
                  <a:t>Kniffler</a:t>
                </a:r>
                <a:endParaRPr lang="cs-CZ" dirty="0"/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 panose="02040503050406030204" pitchFamily="18" charset="0"/>
                          </a:rPr>
                          <m:t>7500</m:t>
                        </m:r>
                      </m:num>
                      <m:den>
                        <m:r>
                          <a:rPr lang="cs-CZ" i="1">
                            <a:latin typeface="Cambria Math" panose="02040503050406030204" pitchFamily="18" charset="0"/>
                          </a:rPr>
                          <m:t>𝑉</m:t>
                        </m:r>
                        <m:r>
                          <a:rPr lang="cs-CZ" i="1">
                            <a:latin typeface="Cambria Math" panose="02040503050406030204" pitchFamily="18" charset="0"/>
                          </a:rPr>
                          <m:t>+44</m:t>
                        </m:r>
                      </m:den>
                    </m:f>
                    <m:r>
                      <a:rPr lang="cs-CZ" i="1">
                        <a:latin typeface="Cambria Math" panose="02040503050406030204" pitchFamily="18" charset="0"/>
                      </a:rPr>
                      <m:t>+161</m:t>
                    </m:r>
                  </m:oMath>
                </a14:m>
                <a:r>
                  <a:rPr lang="cs-CZ" dirty="0"/>
                  <a:t> [‰, km/h]</a:t>
                </a:r>
              </a:p>
              <a:p>
                <a:endParaRPr lang="cs-CZ" dirty="0"/>
              </a:p>
              <a:p>
                <a:r>
                  <a:rPr lang="cs-CZ" dirty="0" err="1"/>
                  <a:t>Kother</a:t>
                </a:r>
                <a:endParaRPr lang="cs-CZ" dirty="0"/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 panose="02040503050406030204" pitchFamily="18" charset="0"/>
                          </a:rPr>
                          <m:t>9000</m:t>
                        </m:r>
                      </m:num>
                      <m:den>
                        <m:r>
                          <a:rPr lang="cs-CZ" i="1">
                            <a:latin typeface="Cambria Math" panose="02040503050406030204" pitchFamily="18" charset="0"/>
                          </a:rPr>
                          <m:t>𝑉</m:t>
                        </m:r>
                        <m:r>
                          <a:rPr lang="cs-CZ" i="1">
                            <a:latin typeface="Cambria Math" panose="02040503050406030204" pitchFamily="18" charset="0"/>
                          </a:rPr>
                          <m:t>+42</m:t>
                        </m:r>
                      </m:den>
                    </m:f>
                    <m:r>
                      <a:rPr lang="cs-CZ" i="1">
                        <a:latin typeface="Cambria Math" panose="02040503050406030204" pitchFamily="18" charset="0"/>
                      </a:rPr>
                      <m:t>+116</m:t>
                    </m:r>
                  </m:oMath>
                </a14:m>
                <a:r>
                  <a:rPr lang="cs-CZ" dirty="0"/>
                  <a:t> [‰, km/h]</a:t>
                </a:r>
              </a:p>
              <a:p>
                <a:endParaRPr lang="cs-CZ" dirty="0"/>
              </a:p>
              <a:p>
                <a:pPr marL="0" indent="0">
                  <a:buNone/>
                </a:pPr>
                <a:endParaRPr lang="cs-CZ" dirty="0"/>
              </a:p>
            </p:txBody>
          </p:sp>
        </mc:Choice>
        <mc:Fallback xmlns="">
          <p:sp>
            <p:nvSpPr>
              <p:cNvPr id="3" name="Zástupný obsah 2">
                <a:extLst>
                  <a:ext uri="{FF2B5EF4-FFF2-40B4-BE49-F238E27FC236}">
                    <a16:creationId xmlns:a16="http://schemas.microsoft.com/office/drawing/2014/main" id="{2B357FF1-E5FA-3B13-30E3-C16A45EC500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t="-23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41C6BB35-7EB0-EA14-A44E-25FA6C25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9</a:t>
            </a:fld>
            <a:r>
              <a:rPr lang="cs-CZ" dirty="0"/>
              <a:t> / 42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6896" y="1481062"/>
            <a:ext cx="5243930" cy="4609336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6901179" y="5721066"/>
            <a:ext cx="450850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b="1" dirty="0" err="1"/>
              <a:t>Adhesion</a:t>
            </a:r>
            <a:r>
              <a:rPr lang="cs-CZ" b="1" dirty="0"/>
              <a:t> </a:t>
            </a:r>
            <a:r>
              <a:rPr lang="cs-CZ" b="1" dirty="0" err="1"/>
              <a:t>value</a:t>
            </a:r>
            <a:r>
              <a:rPr lang="cs-CZ" b="1" dirty="0"/>
              <a:t> by </a:t>
            </a:r>
            <a:r>
              <a:rPr lang="cs-CZ" b="1" dirty="0" err="1"/>
              <a:t>Curtius-Kniffler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3285783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134025-234C-25A8-BD3A-F1944F13F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Adhesion</a:t>
            </a:r>
            <a:r>
              <a:rPr lang="cs-CZ" dirty="0"/>
              <a:t> </a:t>
            </a:r>
            <a:r>
              <a:rPr lang="cs-CZ" dirty="0" err="1"/>
              <a:t>value</a:t>
            </a:r>
            <a:r>
              <a:rPr lang="cs-CZ" dirty="0"/>
              <a:t> – </a:t>
            </a:r>
            <a:r>
              <a:rPr lang="cs-CZ" dirty="0" err="1"/>
              <a:t>measurement</a:t>
            </a:r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41C6BB35-7EB0-EA14-A44E-25FA6C25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10</a:t>
            </a:fld>
            <a:r>
              <a:rPr lang="cs-CZ" dirty="0"/>
              <a:t> / 42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673" y="1407459"/>
            <a:ext cx="8034464" cy="5002306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185419" y="5954746"/>
            <a:ext cx="9984741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err="1"/>
              <a:t>Measured</a:t>
            </a:r>
            <a:r>
              <a:rPr lang="cs-CZ" sz="2000" b="1" dirty="0"/>
              <a:t> </a:t>
            </a:r>
            <a:r>
              <a:rPr lang="cs-CZ" sz="2000" b="1" dirty="0" err="1"/>
              <a:t>adhesion</a:t>
            </a:r>
            <a:r>
              <a:rPr lang="cs-CZ" sz="2000" b="1" dirty="0"/>
              <a:t> </a:t>
            </a:r>
            <a:r>
              <a:rPr lang="cs-CZ" sz="2000" b="1" dirty="0" err="1"/>
              <a:t>values</a:t>
            </a:r>
            <a:r>
              <a:rPr lang="cs-CZ" sz="2000" b="1" dirty="0"/>
              <a:t> a) in </a:t>
            </a:r>
            <a:r>
              <a:rPr lang="cs-CZ" sz="2000" b="1" dirty="0" err="1"/>
              <a:t>Germany</a:t>
            </a:r>
            <a:r>
              <a:rPr lang="cs-CZ" sz="2000" b="1" dirty="0"/>
              <a:t> 1944 and 1950 b) in France 1959</a:t>
            </a:r>
          </a:p>
        </p:txBody>
      </p:sp>
    </p:spTree>
    <p:extLst>
      <p:ext uri="{BB962C8B-B14F-4D97-AF65-F5344CB8AC3E}">
        <p14:creationId xmlns:p14="http://schemas.microsoft.com/office/powerpoint/2010/main" val="22618937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134025-234C-25A8-BD3A-F1944F13F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Adhesion</a:t>
            </a:r>
            <a:r>
              <a:rPr lang="cs-CZ" dirty="0"/>
              <a:t> </a:t>
            </a:r>
            <a:r>
              <a:rPr lang="cs-CZ" dirty="0" err="1"/>
              <a:t>value</a:t>
            </a:r>
            <a:r>
              <a:rPr lang="cs-CZ" dirty="0"/>
              <a:t> – </a:t>
            </a:r>
            <a:r>
              <a:rPr lang="cs-CZ" dirty="0" err="1"/>
              <a:t>measurement</a:t>
            </a:r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41C6BB35-7EB0-EA14-A44E-25FA6C25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11</a:t>
            </a:fld>
            <a:r>
              <a:rPr lang="cs-CZ" dirty="0"/>
              <a:t> / 42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4922" y="1506341"/>
            <a:ext cx="8321489" cy="4589602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0" y="5650905"/>
            <a:ext cx="9984741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err="1"/>
              <a:t>Measured</a:t>
            </a:r>
            <a:r>
              <a:rPr lang="cs-CZ" sz="2000" b="1" dirty="0"/>
              <a:t> </a:t>
            </a:r>
            <a:r>
              <a:rPr lang="cs-CZ" sz="2000" b="1" dirty="0" err="1"/>
              <a:t>adhesion</a:t>
            </a:r>
            <a:r>
              <a:rPr lang="cs-CZ" sz="2000" b="1" dirty="0"/>
              <a:t> </a:t>
            </a:r>
            <a:r>
              <a:rPr lang="cs-CZ" sz="2000" b="1" dirty="0" err="1"/>
              <a:t>values</a:t>
            </a:r>
            <a:r>
              <a:rPr lang="cs-CZ" sz="2000" b="1" dirty="0"/>
              <a:t> c) in France 1971 d) in </a:t>
            </a:r>
            <a:r>
              <a:rPr lang="cs-CZ" sz="2000" b="1" dirty="0" err="1"/>
              <a:t>Netherland</a:t>
            </a:r>
            <a:r>
              <a:rPr lang="cs-CZ" sz="2000" b="1" dirty="0"/>
              <a:t> 1979</a:t>
            </a:r>
          </a:p>
        </p:txBody>
      </p:sp>
    </p:spTree>
    <p:extLst>
      <p:ext uri="{BB962C8B-B14F-4D97-AF65-F5344CB8AC3E}">
        <p14:creationId xmlns:p14="http://schemas.microsoft.com/office/powerpoint/2010/main" val="6790270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134025-234C-25A8-BD3A-F1944F13F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Adhesion</a:t>
            </a:r>
            <a:r>
              <a:rPr lang="cs-CZ" dirty="0"/>
              <a:t> </a:t>
            </a:r>
            <a:r>
              <a:rPr lang="cs-CZ" dirty="0" err="1"/>
              <a:t>value</a:t>
            </a:r>
            <a:r>
              <a:rPr lang="cs-CZ" dirty="0"/>
              <a:t> – </a:t>
            </a:r>
            <a:r>
              <a:rPr lang="cs-CZ" dirty="0" err="1"/>
              <a:t>measurement</a:t>
            </a:r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41C6BB35-7EB0-EA14-A44E-25FA6C25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12</a:t>
            </a:fld>
            <a:r>
              <a:rPr lang="cs-CZ" dirty="0"/>
              <a:t> / 42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862" y="1093916"/>
            <a:ext cx="9295145" cy="540856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576574" y="5654464"/>
            <a:ext cx="10055866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err="1"/>
              <a:t>Comparison</a:t>
            </a:r>
            <a:r>
              <a:rPr lang="cs-CZ" sz="2000" b="1" dirty="0"/>
              <a:t> </a:t>
            </a:r>
            <a:r>
              <a:rPr lang="cs-CZ" sz="2000" b="1" dirty="0" err="1"/>
              <a:t>of</a:t>
            </a:r>
            <a:r>
              <a:rPr lang="cs-CZ" sz="2000" b="1" dirty="0"/>
              <a:t> </a:t>
            </a:r>
            <a:r>
              <a:rPr lang="cs-CZ" sz="2000" b="1" dirty="0" err="1"/>
              <a:t>adhesion</a:t>
            </a:r>
            <a:r>
              <a:rPr lang="cs-CZ" sz="2000" b="1" dirty="0"/>
              <a:t> </a:t>
            </a:r>
            <a:r>
              <a:rPr lang="cs-CZ" sz="2000" b="1" dirty="0" err="1"/>
              <a:t>coefficient</a:t>
            </a:r>
            <a:r>
              <a:rPr lang="cs-CZ" sz="2000" b="1" dirty="0"/>
              <a:t> by </a:t>
            </a:r>
            <a:r>
              <a:rPr lang="cs-CZ" sz="2000" b="1" dirty="0" err="1"/>
              <a:t>various</a:t>
            </a:r>
            <a:r>
              <a:rPr lang="cs-CZ" sz="2000" b="1" dirty="0"/>
              <a:t> </a:t>
            </a:r>
            <a:r>
              <a:rPr lang="cs-CZ" sz="2000" b="1" dirty="0" err="1"/>
              <a:t>conditions</a:t>
            </a:r>
            <a:endParaRPr lang="cs-CZ" sz="2000" b="1" dirty="0"/>
          </a:p>
          <a:p>
            <a:pPr algn="ctr"/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8194673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134025-234C-25A8-BD3A-F1944F13F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Slip </a:t>
            </a:r>
            <a:r>
              <a:rPr lang="cs-CZ" dirty="0" err="1"/>
              <a:t>characteristics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obsah 2">
                <a:extLst>
                  <a:ext uri="{FF2B5EF4-FFF2-40B4-BE49-F238E27FC236}">
                    <a16:creationId xmlns="" xmlns:a16="http://schemas.microsoft.com/office/drawing/2014/main" id="{2B357FF1-E5FA-3B13-30E3-C16A45EC500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cs-CZ" dirty="0"/>
                  <a:t>Dependence </a:t>
                </a:r>
                <a:r>
                  <a:rPr lang="cs-CZ" dirty="0" err="1"/>
                  <a:t>of</a:t>
                </a:r>
                <a:r>
                  <a:rPr lang="cs-CZ" dirty="0"/>
                  <a:t> </a:t>
                </a:r>
                <a:r>
                  <a:rPr lang="cs-CZ" dirty="0" err="1"/>
                  <a:t>Coefficient</a:t>
                </a:r>
                <a:r>
                  <a:rPr lang="cs-CZ" dirty="0"/>
                  <a:t> </a:t>
                </a:r>
                <a:r>
                  <a:rPr lang="cs-CZ" dirty="0" err="1"/>
                  <a:t>of</a:t>
                </a:r>
                <a:r>
                  <a:rPr lang="cs-CZ" dirty="0"/>
                  <a:t> </a:t>
                </a:r>
                <a:r>
                  <a:rPr lang="cs-CZ" dirty="0" err="1"/>
                  <a:t>adhesion</a:t>
                </a:r>
                <a:r>
                  <a:rPr lang="cs-CZ" dirty="0"/>
                  <a:t> (</a:t>
                </a:r>
                <a:r>
                  <a:rPr lang="cs-CZ" dirty="0" err="1"/>
                  <a:t>traction</a:t>
                </a:r>
                <a:r>
                  <a:rPr lang="cs-CZ" dirty="0"/>
                  <a:t> </a:t>
                </a:r>
                <a:r>
                  <a:rPr lang="cs-CZ" dirty="0" err="1"/>
                  <a:t>force</a:t>
                </a:r>
                <a:r>
                  <a:rPr lang="cs-CZ" dirty="0"/>
                  <a:t>) on a speed </a:t>
                </a:r>
                <a:r>
                  <a:rPr lang="cs-CZ" dirty="0" err="1"/>
                  <a:t>difference</a:t>
                </a:r>
                <a:endParaRPr lang="cs-CZ" dirty="0"/>
              </a:p>
              <a:p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𝜇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 panose="02040503050406030204" pitchFamily="18" charset="0"/>
                          </a:rPr>
                          <m:t>𝑇</m:t>
                        </m:r>
                      </m:num>
                      <m:den>
                        <m:r>
                          <a:rPr lang="cs-CZ" i="1">
                            <a:latin typeface="Cambria Math" panose="02040503050406030204" pitchFamily="18" charset="0"/>
                          </a:rPr>
                          <m:t>𝑁</m:t>
                        </m:r>
                      </m:den>
                    </m:f>
                  </m:oMath>
                </a14:m>
                <a:endParaRPr lang="cs-CZ" dirty="0"/>
              </a:p>
              <a:p>
                <a:pPr marL="0" indent="0">
                  <a:buNone/>
                </a:pPr>
                <a:endParaRPr lang="cs-CZ" dirty="0"/>
              </a:p>
            </p:txBody>
          </p:sp>
        </mc:Choice>
        <mc:Fallback xmlns="">
          <p:sp>
            <p:nvSpPr>
              <p:cNvPr id="3" name="Zástupný obsah 2">
                <a:extLst>
                  <a:ext uri="{FF2B5EF4-FFF2-40B4-BE49-F238E27FC236}">
                    <a16:creationId xmlns:a16="http://schemas.microsoft.com/office/drawing/2014/main" id="{2B357FF1-E5FA-3B13-30E3-C16A45EC500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t="-23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41C6BB35-7EB0-EA14-A44E-25FA6C25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13</a:t>
            </a:fld>
            <a:r>
              <a:rPr lang="cs-CZ" dirty="0"/>
              <a:t> / 42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7237" y="2562316"/>
            <a:ext cx="5204764" cy="4100523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5189221" y="5578148"/>
            <a:ext cx="187452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err="1"/>
              <a:t>unstable</a:t>
            </a:r>
            <a:r>
              <a:rPr lang="cs-CZ" dirty="0"/>
              <a:t> slip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4475348" y="6230769"/>
            <a:ext cx="294294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b="1" dirty="0"/>
              <a:t>Slip </a:t>
            </a:r>
            <a:r>
              <a:rPr lang="cs-CZ" b="1" dirty="0" err="1"/>
              <a:t>characteristics</a:t>
            </a:r>
            <a:endParaRPr lang="cs-CZ" b="1" dirty="0"/>
          </a:p>
        </p:txBody>
      </p:sp>
      <p:sp>
        <p:nvSpPr>
          <p:cNvPr id="9" name="Obdélník 8"/>
          <p:cNvSpPr/>
          <p:nvPr/>
        </p:nvSpPr>
        <p:spPr>
          <a:xfrm>
            <a:off x="4170548" y="5418634"/>
            <a:ext cx="609600" cy="297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4271010" y="5674681"/>
            <a:ext cx="557530" cy="297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4094480" y="5388796"/>
            <a:ext cx="845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/>
              <a:t>stable</a:t>
            </a:r>
            <a:r>
              <a:rPr lang="cs-CZ" dirty="0"/>
              <a:t> slip</a:t>
            </a:r>
          </a:p>
        </p:txBody>
      </p:sp>
    </p:spTree>
    <p:extLst>
      <p:ext uri="{BB962C8B-B14F-4D97-AF65-F5344CB8AC3E}">
        <p14:creationId xmlns:p14="http://schemas.microsoft.com/office/powerpoint/2010/main" val="40073873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134025-234C-25A8-BD3A-F1944F13F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Slip </a:t>
            </a:r>
            <a:r>
              <a:rPr lang="cs-CZ" dirty="0" err="1"/>
              <a:t>characteristics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obsah 2">
                <a:extLst>
                  <a:ext uri="{FF2B5EF4-FFF2-40B4-BE49-F238E27FC236}">
                    <a16:creationId xmlns="" xmlns:a16="http://schemas.microsoft.com/office/drawing/2014/main" id="{2B357FF1-E5FA-3B13-30E3-C16A45EC500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cs-CZ" dirty="0" err="1"/>
                  <a:t>Characteristics</a:t>
                </a:r>
                <a:r>
                  <a:rPr lang="cs-CZ" dirty="0"/>
                  <a:t> </a:t>
                </a:r>
                <a:r>
                  <a:rPr lang="cs-CZ" dirty="0" err="1"/>
                  <a:t>before</a:t>
                </a:r>
                <a:r>
                  <a:rPr lang="cs-CZ" dirty="0"/>
                  <a:t> and </a:t>
                </a:r>
                <a:r>
                  <a:rPr lang="cs-CZ" dirty="0" err="1"/>
                  <a:t>after</a:t>
                </a:r>
                <a:r>
                  <a:rPr lang="cs-CZ" dirty="0"/>
                  <a:t> slip </a:t>
                </a:r>
                <a:r>
                  <a:rPr lang="cs-CZ" dirty="0" err="1"/>
                  <a:t>is</a:t>
                </a:r>
                <a:r>
                  <a:rPr lang="cs-CZ" dirty="0"/>
                  <a:t> not </a:t>
                </a:r>
                <a:r>
                  <a:rPr lang="cs-CZ" dirty="0" err="1"/>
                  <a:t>the</a:t>
                </a:r>
                <a:r>
                  <a:rPr lang="cs-CZ" dirty="0"/>
                  <a:t> </a:t>
                </a:r>
                <a:r>
                  <a:rPr lang="cs-CZ" dirty="0" err="1"/>
                  <a:t>same</a:t>
                </a:r>
                <a:endParaRPr lang="cs-CZ" dirty="0"/>
              </a:p>
              <a:p>
                <a:pPr lvl="1"/>
                <a:r>
                  <a:rPr lang="cs-CZ" dirty="0" err="1"/>
                  <a:t>Adhesion</a:t>
                </a:r>
                <a:r>
                  <a:rPr lang="cs-CZ" dirty="0"/>
                  <a:t> </a:t>
                </a:r>
                <a:r>
                  <a:rPr lang="cs-CZ" dirty="0" err="1"/>
                  <a:t>loss</a:t>
                </a:r>
                <a:r>
                  <a:rPr lang="cs-CZ" dirty="0"/>
                  <a:t> and </a:t>
                </a:r>
                <a:r>
                  <a:rPr lang="cs-CZ" dirty="0" err="1"/>
                  <a:t>adhesion</a:t>
                </a:r>
                <a:r>
                  <a:rPr lang="cs-CZ" dirty="0"/>
                  <a:t> </a:t>
                </a:r>
                <a:r>
                  <a:rPr lang="cs-CZ" dirty="0" err="1"/>
                  <a:t>recovery</a:t>
                </a:r>
                <a:r>
                  <a:rPr lang="cs-CZ" dirty="0"/>
                  <a:t> </a:t>
                </a:r>
                <a:r>
                  <a:rPr lang="cs-CZ" dirty="0" err="1"/>
                  <a:t>curve</a:t>
                </a:r>
                <a:endParaRPr lang="cs-CZ" dirty="0"/>
              </a:p>
              <a:p>
                <a:pPr lvl="1"/>
                <a:r>
                  <a:rPr lang="cs-CZ" dirty="0" err="1"/>
                  <a:t>Caused</a:t>
                </a:r>
                <a:r>
                  <a:rPr lang="cs-CZ" dirty="0"/>
                  <a:t> by </a:t>
                </a:r>
                <a:r>
                  <a:rPr lang="cs-CZ" dirty="0" err="1"/>
                  <a:t>heat</a:t>
                </a:r>
                <a:r>
                  <a:rPr lang="cs-CZ" dirty="0"/>
                  <a:t> </a:t>
                </a:r>
                <a:r>
                  <a:rPr lang="cs-CZ" dirty="0" err="1"/>
                  <a:t>generated</a:t>
                </a:r>
                <a:r>
                  <a:rPr lang="cs-CZ" dirty="0"/>
                  <a:t> in </a:t>
                </a:r>
                <a:r>
                  <a:rPr lang="cs-CZ" dirty="0" err="1"/>
                  <a:t>the</a:t>
                </a:r>
                <a:r>
                  <a:rPr lang="cs-CZ" dirty="0"/>
                  <a:t> </a:t>
                </a:r>
                <a:r>
                  <a:rPr lang="cs-CZ" dirty="0" err="1"/>
                  <a:t>contact</a:t>
                </a:r>
                <a:r>
                  <a:rPr lang="cs-CZ" dirty="0"/>
                  <a:t> area</a:t>
                </a:r>
              </a:p>
              <a:p>
                <a:pPr lvl="1"/>
                <a:endParaRPr lang="cs-CZ" dirty="0"/>
              </a:p>
              <a:p>
                <a:pPr lvl="1"/>
                <a:endParaRPr lang="cs-CZ" dirty="0"/>
              </a:p>
              <a:p>
                <a:pPr lvl="1"/>
                <a:endParaRPr lang="cs-CZ" dirty="0"/>
              </a:p>
              <a:p>
                <a:pPr lvl="1"/>
                <a:r>
                  <a:rPr lang="cs-CZ" dirty="0" err="1"/>
                  <a:t>For</a:t>
                </a:r>
                <a:r>
                  <a:rPr lang="cs-CZ" dirty="0"/>
                  <a:t> </a:t>
                </a:r>
                <a14:m>
                  <m:oMath xmlns:m="http://schemas.openxmlformats.org/officeDocument/2006/math">
                    <m:r>
                      <a:rPr lang="cs-CZ" i="1" dirty="0">
                        <a:latin typeface="Cambria Math" panose="02040503050406030204" pitchFamily="18" charset="0"/>
                      </a:rPr>
                      <m:t>𝑁</m:t>
                    </m:r>
                    <m:r>
                      <a:rPr lang="cs-CZ" i="1" dirty="0">
                        <a:latin typeface="Cambria Math" panose="02040503050406030204" pitchFamily="18" charset="0"/>
                      </a:rPr>
                      <m:t>=100 </m:t>
                    </m:r>
                    <m:r>
                      <a:rPr lang="cs-CZ" i="1" dirty="0">
                        <a:latin typeface="Cambria Math" panose="02040503050406030204" pitchFamily="18" charset="0"/>
                      </a:rPr>
                      <m:t>𝑘𝑁</m:t>
                    </m:r>
                  </m:oMath>
                </a14:m>
                <a:r>
                  <a:rPr lang="cs-CZ" dirty="0"/>
                  <a:t>,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𝜇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=0,3</m:t>
                    </m:r>
                  </m:oMath>
                </a14:m>
                <a:r>
                  <a:rPr lang="cs-CZ" dirty="0"/>
                  <a:t>,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𝑣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=1,8 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𝑘𝑚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h</m:t>
                    </m:r>
                  </m:oMath>
                </a14:m>
                <a:endParaRPr lang="cs-CZ" dirty="0"/>
              </a:p>
              <a:p>
                <a:pPr lvl="1"/>
                <a14:m>
                  <m:oMath xmlns:m="http://schemas.openxmlformats.org/officeDocument/2006/math">
                    <m:r>
                      <a:rPr lang="cs-CZ" i="1" dirty="0">
                        <a:latin typeface="Cambria Math" panose="02040503050406030204" pitchFamily="18" charset="0"/>
                      </a:rPr>
                      <m:t>𝑃</m:t>
                    </m:r>
                    <m:r>
                      <a:rPr lang="cs-CZ" i="1" dirty="0">
                        <a:latin typeface="Cambria Math" panose="02040503050406030204" pitchFamily="18" charset="0"/>
                      </a:rPr>
                      <m:t> =15 </m:t>
                    </m:r>
                    <m:r>
                      <a:rPr lang="cs-CZ" i="1" dirty="0">
                        <a:latin typeface="Cambria Math" panose="02040503050406030204" pitchFamily="18" charset="0"/>
                      </a:rPr>
                      <m:t>𝑘𝑊</m:t>
                    </m:r>
                    <m:r>
                      <a:rPr lang="cs-CZ" i="1" dirty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cs-CZ" dirty="0"/>
              </a:p>
              <a:p>
                <a:pPr marL="0" indent="0">
                  <a:buNone/>
                </a:pPr>
                <a:endParaRPr lang="cs-CZ" dirty="0"/>
              </a:p>
            </p:txBody>
          </p:sp>
        </mc:Choice>
        <mc:Fallback xmlns="">
          <p:sp>
            <p:nvSpPr>
              <p:cNvPr id="3" name="Zástupný obsah 2">
                <a:extLst>
                  <a:ext uri="{FF2B5EF4-FFF2-40B4-BE49-F238E27FC236}">
                    <a16:creationId xmlns:a16="http://schemas.microsoft.com/office/drawing/2014/main" id="{2B357FF1-E5FA-3B13-30E3-C16A45EC500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t="-23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41C6BB35-7EB0-EA14-A44E-25FA6C25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14</a:t>
            </a:fld>
            <a:r>
              <a:rPr lang="cs-CZ" dirty="0"/>
              <a:t> / 42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1774" y="3471582"/>
            <a:ext cx="6292566" cy="65532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61729" y="2802856"/>
            <a:ext cx="4431919" cy="3278698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7561729" y="5680592"/>
            <a:ext cx="460756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1"/>
            <a:r>
              <a:rPr lang="cs-CZ" dirty="0" err="1"/>
              <a:t>Adhesion</a:t>
            </a:r>
            <a:r>
              <a:rPr lang="cs-CZ" dirty="0"/>
              <a:t> </a:t>
            </a:r>
            <a:r>
              <a:rPr lang="cs-CZ" dirty="0" err="1"/>
              <a:t>loss</a:t>
            </a:r>
            <a:r>
              <a:rPr lang="cs-CZ" dirty="0"/>
              <a:t> and </a:t>
            </a:r>
            <a:r>
              <a:rPr lang="cs-CZ" dirty="0" err="1"/>
              <a:t>adhesion</a:t>
            </a:r>
            <a:r>
              <a:rPr lang="cs-CZ" dirty="0"/>
              <a:t> </a:t>
            </a:r>
            <a:r>
              <a:rPr lang="cs-CZ" dirty="0" err="1"/>
              <a:t>recovery</a:t>
            </a:r>
            <a:r>
              <a:rPr lang="cs-CZ" dirty="0"/>
              <a:t> </a:t>
            </a:r>
            <a:r>
              <a:rPr lang="cs-CZ" dirty="0" err="1"/>
              <a:t>curve</a:t>
            </a:r>
            <a:r>
              <a:rPr lang="cs-CZ" dirty="0"/>
              <a:t> (</a:t>
            </a:r>
            <a:r>
              <a:rPr lang="cs-CZ" dirty="0" err="1"/>
              <a:t>measured</a:t>
            </a:r>
            <a:r>
              <a:rPr lang="cs-CZ" dirty="0"/>
              <a:t> on ES499.0)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0202111" y="3471582"/>
            <a:ext cx="1092200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1400" dirty="0"/>
              <a:t>1. </a:t>
            </a:r>
            <a:r>
              <a:rPr lang="cs-CZ" sz="1400" dirty="0" err="1"/>
              <a:t>axle</a:t>
            </a:r>
            <a:endParaRPr lang="cs-CZ" sz="1400" dirty="0"/>
          </a:p>
          <a:p>
            <a:r>
              <a:rPr lang="cs-CZ" sz="1400" dirty="0"/>
              <a:t>3. </a:t>
            </a:r>
            <a:r>
              <a:rPr lang="cs-CZ" sz="1400" dirty="0" err="1"/>
              <a:t>axle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9286190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134025-234C-25A8-BD3A-F1944F13F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Contact</a:t>
            </a:r>
            <a:r>
              <a:rPr lang="cs-CZ" dirty="0"/>
              <a:t> area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2B357FF1-E5FA-3B13-30E3-C16A45EC50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We</a:t>
            </a:r>
            <a:r>
              <a:rPr lang="cs-CZ" dirty="0"/>
              <a:t> </a:t>
            </a:r>
            <a:r>
              <a:rPr lang="cs-CZ" dirty="0" err="1"/>
              <a:t>assume</a:t>
            </a:r>
            <a:r>
              <a:rPr lang="cs-CZ" dirty="0"/>
              <a:t> </a:t>
            </a:r>
            <a:r>
              <a:rPr lang="cs-CZ" dirty="0" err="1"/>
              <a:t>contact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two</a:t>
            </a:r>
            <a:r>
              <a:rPr lang="cs-CZ" dirty="0"/>
              <a:t> </a:t>
            </a:r>
            <a:r>
              <a:rPr lang="cs-CZ" dirty="0" err="1"/>
              <a:t>cylindrical</a:t>
            </a:r>
            <a:r>
              <a:rPr lang="cs-CZ" dirty="0"/>
              <a:t> </a:t>
            </a:r>
            <a:r>
              <a:rPr lang="cs-CZ" dirty="0" err="1"/>
              <a:t>surfaces</a:t>
            </a:r>
            <a:endParaRPr lang="cs-CZ" dirty="0"/>
          </a:p>
          <a:p>
            <a:pPr lvl="1"/>
            <a:r>
              <a:rPr lang="cs-CZ" dirty="0" err="1"/>
              <a:t>Contact</a:t>
            </a:r>
            <a:r>
              <a:rPr lang="cs-CZ" dirty="0"/>
              <a:t> area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ellipse</a:t>
            </a:r>
            <a:r>
              <a:rPr lang="cs-CZ" dirty="0"/>
              <a:t> </a:t>
            </a:r>
            <a:r>
              <a:rPr lang="cs-CZ" dirty="0" err="1"/>
              <a:t>shaped</a:t>
            </a:r>
            <a:endParaRPr lang="cs-CZ" dirty="0"/>
          </a:p>
          <a:p>
            <a:r>
              <a:rPr lang="cs-CZ" dirty="0" err="1"/>
              <a:t>For</a:t>
            </a:r>
            <a:r>
              <a:rPr lang="cs-CZ" dirty="0"/>
              <a:t> </a:t>
            </a:r>
          </a:p>
          <a:p>
            <a:pPr lvl="1"/>
            <a:r>
              <a:rPr lang="cs-CZ" dirty="0"/>
              <a:t>Wheel </a:t>
            </a:r>
            <a:r>
              <a:rPr lang="cs-CZ" dirty="0" err="1"/>
              <a:t>load</a:t>
            </a:r>
            <a:r>
              <a:rPr lang="cs-CZ" dirty="0"/>
              <a:t> </a:t>
            </a:r>
            <a:r>
              <a:rPr lang="cs-CZ" dirty="0" err="1"/>
              <a:t>force</a:t>
            </a:r>
            <a:r>
              <a:rPr lang="cs-CZ" dirty="0"/>
              <a:t> 100 </a:t>
            </a:r>
            <a:r>
              <a:rPr lang="cs-CZ" dirty="0" err="1"/>
              <a:t>kN</a:t>
            </a:r>
            <a:endParaRPr lang="cs-CZ" dirty="0"/>
          </a:p>
          <a:p>
            <a:pPr lvl="1"/>
            <a:r>
              <a:rPr lang="cs-CZ" dirty="0"/>
              <a:t>Wheel </a:t>
            </a:r>
            <a:r>
              <a:rPr lang="cs-CZ" dirty="0" err="1"/>
              <a:t>diameter</a:t>
            </a:r>
            <a:r>
              <a:rPr lang="cs-CZ" dirty="0"/>
              <a:t> 1000 mm </a:t>
            </a:r>
          </a:p>
          <a:p>
            <a:pPr lvl="1"/>
            <a:r>
              <a:rPr lang="cs-CZ" dirty="0" err="1"/>
              <a:t>Radius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a </a:t>
            </a:r>
            <a:r>
              <a:rPr lang="cs-CZ" dirty="0" err="1"/>
              <a:t>rail</a:t>
            </a:r>
            <a:r>
              <a:rPr lang="cs-CZ" dirty="0"/>
              <a:t> </a:t>
            </a:r>
            <a:r>
              <a:rPr lang="cs-CZ" dirty="0" err="1"/>
              <a:t>head</a:t>
            </a:r>
            <a:r>
              <a:rPr lang="cs-CZ" dirty="0"/>
              <a:t> 100 mm </a:t>
            </a:r>
          </a:p>
          <a:p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contact</a:t>
            </a:r>
            <a:r>
              <a:rPr lang="cs-CZ" dirty="0"/>
              <a:t> </a:t>
            </a:r>
            <a:r>
              <a:rPr lang="cs-CZ" dirty="0" err="1"/>
              <a:t>ellipse</a:t>
            </a:r>
            <a:r>
              <a:rPr lang="cs-CZ" dirty="0"/>
              <a:t> </a:t>
            </a:r>
            <a:r>
              <a:rPr lang="cs-CZ" dirty="0" err="1"/>
              <a:t>dimensions</a:t>
            </a:r>
            <a:r>
              <a:rPr lang="cs-CZ" dirty="0"/>
              <a:t>: </a:t>
            </a:r>
          </a:p>
          <a:p>
            <a:pPr lvl="1"/>
            <a:r>
              <a:rPr lang="cs-CZ" dirty="0"/>
              <a:t>Major axis a=8,6 mm </a:t>
            </a:r>
          </a:p>
          <a:p>
            <a:pPr lvl="1"/>
            <a:r>
              <a:rPr lang="cs-CZ" dirty="0"/>
              <a:t>Minor axis b=3,0 mm </a:t>
            </a:r>
          </a:p>
          <a:p>
            <a:pPr lvl="1"/>
            <a:r>
              <a:rPr lang="cs-CZ" dirty="0"/>
              <a:t>Area 81 mm</a:t>
            </a:r>
            <a:r>
              <a:rPr lang="cs-CZ" baseline="30000" dirty="0"/>
              <a:t>2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41C6BB35-7EB0-EA14-A44E-25FA6C25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15</a:t>
            </a:fld>
            <a:r>
              <a:rPr lang="cs-CZ" dirty="0"/>
              <a:t> / 42</a:t>
            </a: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2902" y="1969923"/>
            <a:ext cx="5207969" cy="3852653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0009" y="723279"/>
            <a:ext cx="3626020" cy="938651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8371840" y="1369930"/>
            <a:ext cx="1884680" cy="3665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err="1"/>
              <a:t>contact</a:t>
            </a:r>
            <a:r>
              <a:rPr lang="cs-CZ" dirty="0"/>
              <a:t> area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358551" y="5422466"/>
            <a:ext cx="586232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err="1"/>
              <a:t>Contact</a:t>
            </a:r>
            <a:r>
              <a:rPr lang="cs-CZ" sz="2000" b="1" dirty="0"/>
              <a:t> area and </a:t>
            </a:r>
            <a:r>
              <a:rPr lang="cs-CZ" sz="2000" b="1" dirty="0" err="1"/>
              <a:t>load</a:t>
            </a:r>
            <a:r>
              <a:rPr lang="cs-CZ" sz="2000" b="1" dirty="0"/>
              <a:t> </a:t>
            </a:r>
            <a:r>
              <a:rPr lang="cs-CZ" sz="2000" b="1" dirty="0" err="1"/>
              <a:t>distribution</a:t>
            </a:r>
            <a:endParaRPr lang="cs-CZ" sz="20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11059159" y="2858370"/>
                <a:ext cx="769285" cy="366530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dirty="0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b="0" i="1" dirty="0" smtClean="0">
                              <a:latin typeface="Cambria Math" panose="02040503050406030204" pitchFamily="18" charset="0"/>
                            </a:rPr>
                            <m:t>𝑤h𝑒𝑒𝑙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59159" y="2858370"/>
                <a:ext cx="769285" cy="366530"/>
              </a:xfrm>
              <a:prstGeom prst="rect">
                <a:avLst/>
              </a:prstGeom>
              <a:blipFill>
                <a:blip r:embed="rId4"/>
                <a:stretch>
                  <a:fillRect l="-555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854632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134025-234C-25A8-BD3A-F1944F13F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Contact</a:t>
            </a:r>
            <a:r>
              <a:rPr lang="cs-CZ" dirty="0"/>
              <a:t> area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obsah 2">
                <a:extLst>
                  <a:ext uri="{FF2B5EF4-FFF2-40B4-BE49-F238E27FC236}">
                    <a16:creationId xmlns="" xmlns:a16="http://schemas.microsoft.com/office/drawing/2014/main" id="{2B357FF1-E5FA-3B13-30E3-C16A45EC500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95300" y="2047875"/>
                <a:ext cx="6347460" cy="3955883"/>
              </a:xfrm>
            </p:spPr>
            <p:txBody>
              <a:bodyPr/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cs-CZ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cs-CZ" i="1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</m:oMath>
                </a14:m>
                <a:r>
                  <a:rPr lang="cs-CZ" dirty="0"/>
                  <a:t> - </a:t>
                </a:r>
                <a:r>
                  <a:rPr lang="cs-CZ" dirty="0" err="1"/>
                  <a:t>Friction</a:t>
                </a:r>
                <a:r>
                  <a:rPr lang="cs-CZ" dirty="0"/>
                  <a:t> </a:t>
                </a:r>
                <a:r>
                  <a:rPr lang="cs-CZ" dirty="0" err="1"/>
                  <a:t>coefficient</a:t>
                </a:r>
                <a:endParaRPr lang="cs-CZ" dirty="0"/>
              </a:p>
              <a:p>
                <a:pPr lvl="1"/>
                <a:r>
                  <a:rPr lang="cs-CZ" dirty="0" err="1"/>
                  <a:t>Dependent</a:t>
                </a:r>
                <a:r>
                  <a:rPr lang="cs-CZ" dirty="0"/>
                  <a:t> on </a:t>
                </a:r>
                <a:r>
                  <a:rPr lang="cs-CZ" dirty="0" err="1"/>
                  <a:t>surface</a:t>
                </a:r>
                <a:r>
                  <a:rPr lang="cs-CZ" dirty="0"/>
                  <a:t> </a:t>
                </a:r>
                <a:r>
                  <a:rPr lang="cs-CZ" dirty="0" err="1"/>
                  <a:t>properties</a:t>
                </a:r>
                <a:r>
                  <a:rPr lang="cs-CZ" dirty="0"/>
                  <a:t>, </a:t>
                </a:r>
                <a:r>
                  <a:rPr lang="cs-CZ" dirty="0" err="1"/>
                  <a:t>material</a:t>
                </a:r>
                <a:r>
                  <a:rPr lang="cs-CZ" dirty="0"/>
                  <a:t> </a:t>
                </a:r>
                <a:r>
                  <a:rPr lang="cs-CZ" dirty="0" err="1"/>
                  <a:t>properties</a:t>
                </a:r>
                <a:r>
                  <a:rPr lang="cs-CZ" dirty="0"/>
                  <a:t> and </a:t>
                </a:r>
                <a:r>
                  <a:rPr lang="cs-CZ" dirty="0" err="1"/>
                  <a:t>yield</a:t>
                </a:r>
                <a:r>
                  <a:rPr lang="cs-CZ" dirty="0"/>
                  <a:t> stress</a:t>
                </a:r>
              </a:p>
              <a:p>
                <a:r>
                  <a:rPr lang="cs-CZ" dirty="0" err="1"/>
                  <a:t>Integral</a:t>
                </a:r>
                <a:r>
                  <a:rPr lang="cs-CZ" dirty="0"/>
                  <a:t> </a:t>
                </a:r>
                <a:r>
                  <a:rPr lang="cs-CZ" dirty="0" err="1"/>
                  <a:t>formula</a:t>
                </a:r>
                <a:r>
                  <a:rPr lang="cs-CZ" dirty="0"/>
                  <a:t> </a:t>
                </a:r>
                <a:r>
                  <a:rPr lang="cs-CZ" dirty="0" err="1"/>
                  <a:t>compute</a:t>
                </a:r>
                <a:r>
                  <a:rPr lang="cs-CZ" dirty="0"/>
                  <a:t> maximum </a:t>
                </a:r>
                <a:r>
                  <a:rPr lang="cs-CZ" dirty="0" err="1"/>
                  <a:t>tangential</a:t>
                </a:r>
                <a:r>
                  <a:rPr lang="cs-CZ" dirty="0"/>
                  <a:t> </a:t>
                </a:r>
                <a:r>
                  <a:rPr lang="cs-CZ" dirty="0" err="1"/>
                  <a:t>force</a:t>
                </a:r>
                <a:r>
                  <a:rPr lang="cs-CZ" dirty="0"/>
                  <a:t> (maximum </a:t>
                </a:r>
                <a:r>
                  <a:rPr lang="cs-CZ" dirty="0" err="1"/>
                  <a:t>of</a:t>
                </a:r>
                <a:r>
                  <a:rPr lang="cs-CZ" dirty="0"/>
                  <a:t> a slip </a:t>
                </a:r>
                <a:r>
                  <a:rPr lang="cs-CZ" dirty="0" err="1"/>
                  <a:t>characteristics</a:t>
                </a:r>
                <a:r>
                  <a:rPr lang="cs-CZ" dirty="0"/>
                  <a:t>)</a:t>
                </a:r>
              </a:p>
              <a:p>
                <a:pPr marL="0" indent="0">
                  <a:buNone/>
                </a:pPr>
                <a:endParaRPr lang="cs-CZ" dirty="0"/>
              </a:p>
            </p:txBody>
          </p:sp>
        </mc:Choice>
        <mc:Fallback xmlns="">
          <p:sp>
            <p:nvSpPr>
              <p:cNvPr id="3" name="Zástupný obsah 2">
                <a:extLst>
                  <a:ext uri="{FF2B5EF4-FFF2-40B4-BE49-F238E27FC236}">
                    <a16:creationId xmlns:a16="http://schemas.microsoft.com/office/drawing/2014/main" id="{2B357FF1-E5FA-3B13-30E3-C16A45EC500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95300" y="2047875"/>
                <a:ext cx="6347460" cy="3955883"/>
              </a:xfrm>
              <a:blipFill>
                <a:blip r:embed="rId2"/>
                <a:stretch>
                  <a:fillRect t="-23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41C6BB35-7EB0-EA14-A44E-25FA6C25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16</a:t>
            </a:fld>
            <a:r>
              <a:rPr lang="cs-CZ" dirty="0"/>
              <a:t> / 42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3585" y="2883554"/>
            <a:ext cx="3855720" cy="285231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6896" y="436498"/>
            <a:ext cx="3715703" cy="1137586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56899" y="1687160"/>
            <a:ext cx="3710815" cy="1083318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7838440" y="2361789"/>
            <a:ext cx="1884680" cy="3665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err="1"/>
              <a:t>contact</a:t>
            </a:r>
            <a:r>
              <a:rPr lang="cs-CZ" dirty="0"/>
              <a:t> area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6358551" y="5422466"/>
            <a:ext cx="586232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b="1" dirty="0" err="1"/>
              <a:t>Contact</a:t>
            </a:r>
            <a:r>
              <a:rPr lang="cs-CZ" b="1" dirty="0"/>
              <a:t> area and </a:t>
            </a:r>
            <a:r>
              <a:rPr lang="cs-CZ" b="1" dirty="0" err="1"/>
              <a:t>load</a:t>
            </a:r>
            <a:r>
              <a:rPr lang="cs-CZ" b="1" dirty="0"/>
              <a:t> </a:t>
            </a:r>
            <a:r>
              <a:rPr lang="cs-CZ" b="1" dirty="0" err="1"/>
              <a:t>distribution</a:t>
            </a:r>
            <a:endParaRPr lang="cs-CZ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10322559" y="3494615"/>
                <a:ext cx="769285" cy="33855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600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 dirty="0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sz="1600" b="0" i="1" dirty="0" smtClean="0">
                              <a:latin typeface="Cambria Math" panose="02040503050406030204" pitchFamily="18" charset="0"/>
                            </a:rPr>
                            <m:t>𝑤h𝑒𝑒𝑙</m:t>
                          </m:r>
                        </m:sub>
                      </m:sSub>
                    </m:oMath>
                  </m:oMathPara>
                </a14:m>
                <a:endParaRPr lang="cs-CZ" sz="1600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22559" y="3494615"/>
                <a:ext cx="769285" cy="33855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752507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134025-234C-25A8-BD3A-F1944F13F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Contact</a:t>
            </a:r>
            <a:r>
              <a:rPr lang="cs-CZ" dirty="0"/>
              <a:t> area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2B357FF1-E5FA-3B13-30E3-C16A45EC50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300" y="2047875"/>
            <a:ext cx="9652747" cy="3955883"/>
          </a:xfrm>
        </p:spPr>
        <p:txBody>
          <a:bodyPr/>
          <a:lstStyle/>
          <a:p>
            <a:r>
              <a:rPr lang="cs-CZ" dirty="0"/>
              <a:t>Model by </a:t>
            </a:r>
            <a:r>
              <a:rPr lang="cs-CZ" dirty="0" err="1"/>
              <a:t>Carter</a:t>
            </a:r>
            <a:r>
              <a:rPr lang="cs-CZ" dirty="0"/>
              <a:t> (1926)</a:t>
            </a:r>
          </a:p>
          <a:p>
            <a:pPr lvl="1"/>
            <a:r>
              <a:rPr lang="cs-CZ" dirty="0" err="1"/>
              <a:t>Division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contact</a:t>
            </a:r>
            <a:r>
              <a:rPr lang="cs-CZ" dirty="0"/>
              <a:t> area to </a:t>
            </a:r>
            <a:r>
              <a:rPr lang="cs-CZ" dirty="0" err="1"/>
              <a:t>adhesion</a:t>
            </a:r>
            <a:r>
              <a:rPr lang="cs-CZ" dirty="0"/>
              <a:t> and slip area. </a:t>
            </a:r>
          </a:p>
          <a:p>
            <a:pPr lvl="1"/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41C6BB35-7EB0-EA14-A44E-25FA6C25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17</a:t>
            </a:fld>
            <a:r>
              <a:rPr lang="cs-CZ" dirty="0"/>
              <a:t> / 42</a:t>
            </a: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384" y="2973977"/>
            <a:ext cx="8755381" cy="3760861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1944031" y="6434863"/>
            <a:ext cx="586232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b="1" dirty="0" err="1"/>
              <a:t>Contact</a:t>
            </a:r>
            <a:r>
              <a:rPr lang="cs-CZ" b="1" dirty="0"/>
              <a:t> area by </a:t>
            </a:r>
            <a:r>
              <a:rPr lang="cs-CZ" b="1" dirty="0" err="1"/>
              <a:t>rising</a:t>
            </a:r>
            <a:r>
              <a:rPr lang="cs-CZ" b="1" dirty="0"/>
              <a:t> </a:t>
            </a:r>
            <a:r>
              <a:rPr lang="cs-CZ" b="1" dirty="0" err="1"/>
              <a:t>traction</a:t>
            </a:r>
            <a:r>
              <a:rPr lang="cs-CZ" b="1" dirty="0"/>
              <a:t> </a:t>
            </a:r>
            <a:r>
              <a:rPr lang="cs-CZ" b="1" dirty="0" err="1"/>
              <a:t>force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797293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upload.wikimedia.org/wikipedia/commons/f/ff/Creep_phenom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5248" y="1873173"/>
            <a:ext cx="5471774" cy="4103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134025-234C-25A8-BD3A-F1944F13F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Contact</a:t>
            </a:r>
            <a:r>
              <a:rPr lang="cs-CZ" dirty="0"/>
              <a:t> area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obsah 2">
                <a:extLst>
                  <a:ext uri="{FF2B5EF4-FFF2-40B4-BE49-F238E27FC236}">
                    <a16:creationId xmlns="" xmlns:a16="http://schemas.microsoft.com/office/drawing/2014/main" id="{2B357FF1-E5FA-3B13-30E3-C16A45EC500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95301" y="2047875"/>
                <a:ext cx="6663017" cy="4312584"/>
              </a:xfrm>
            </p:spPr>
            <p:txBody>
              <a:bodyPr/>
              <a:lstStyle/>
              <a:p>
                <a:r>
                  <a:rPr lang="cs-CZ" dirty="0" err="1"/>
                  <a:t>Adhesion</a:t>
                </a:r>
                <a:r>
                  <a:rPr lang="cs-CZ" dirty="0"/>
                  <a:t> area (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𝜏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&lt;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𝜏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</m:oMath>
                </a14:m>
                <a:r>
                  <a:rPr lang="cs-CZ" dirty="0"/>
                  <a:t>)</a:t>
                </a:r>
              </a:p>
              <a:p>
                <a:pPr lvl="1"/>
                <a:r>
                  <a:rPr lang="cs-CZ" dirty="0" err="1"/>
                  <a:t>Thin</a:t>
                </a:r>
                <a:r>
                  <a:rPr lang="cs-CZ" dirty="0"/>
                  <a:t> </a:t>
                </a:r>
                <a:r>
                  <a:rPr lang="cs-CZ" dirty="0" err="1"/>
                  <a:t>contact</a:t>
                </a:r>
                <a:r>
                  <a:rPr lang="cs-CZ" dirty="0"/>
                  <a:t> </a:t>
                </a:r>
                <a:r>
                  <a:rPr lang="cs-CZ" dirty="0" err="1"/>
                  <a:t>surface</a:t>
                </a:r>
                <a:r>
                  <a:rPr lang="cs-CZ" dirty="0"/>
                  <a:t> </a:t>
                </a:r>
                <a:r>
                  <a:rPr lang="cs-CZ" dirty="0" err="1"/>
                  <a:t>layers</a:t>
                </a:r>
                <a:r>
                  <a:rPr lang="cs-CZ" dirty="0"/>
                  <a:t> </a:t>
                </a:r>
                <a:r>
                  <a:rPr lang="cs-CZ" dirty="0" err="1"/>
                  <a:t>of</a:t>
                </a:r>
                <a:r>
                  <a:rPr lang="cs-CZ" dirty="0"/>
                  <a:t> </a:t>
                </a:r>
                <a:r>
                  <a:rPr lang="cs-CZ" dirty="0" err="1"/>
                  <a:t>the</a:t>
                </a:r>
                <a:r>
                  <a:rPr lang="cs-CZ" dirty="0"/>
                  <a:t> </a:t>
                </a:r>
                <a:r>
                  <a:rPr lang="cs-CZ" dirty="0" err="1"/>
                  <a:t>wheel</a:t>
                </a:r>
                <a:r>
                  <a:rPr lang="cs-CZ" dirty="0"/>
                  <a:t> and </a:t>
                </a:r>
                <a:r>
                  <a:rPr lang="cs-CZ" dirty="0" err="1"/>
                  <a:t>the</a:t>
                </a:r>
                <a:r>
                  <a:rPr lang="cs-CZ" dirty="0"/>
                  <a:t> </a:t>
                </a:r>
                <a:r>
                  <a:rPr lang="cs-CZ" dirty="0" err="1"/>
                  <a:t>rail</a:t>
                </a:r>
                <a:r>
                  <a:rPr lang="cs-CZ" dirty="0"/>
                  <a:t> are </a:t>
                </a:r>
                <a:r>
                  <a:rPr lang="cs-CZ" dirty="0" err="1"/>
                  <a:t>flexible</a:t>
                </a:r>
                <a:r>
                  <a:rPr lang="cs-CZ" dirty="0"/>
                  <a:t>. </a:t>
                </a:r>
                <a:r>
                  <a:rPr lang="cs-CZ" dirty="0" err="1"/>
                  <a:t>Deformation</a:t>
                </a:r>
                <a:r>
                  <a:rPr lang="cs-CZ" dirty="0"/>
                  <a:t> </a:t>
                </a:r>
                <a:r>
                  <a:rPr lang="cs-CZ" dirty="0" err="1"/>
                  <a:t>is</a:t>
                </a:r>
                <a:r>
                  <a:rPr lang="cs-CZ" dirty="0"/>
                  <a:t> </a:t>
                </a:r>
                <a:r>
                  <a:rPr lang="cs-CZ" dirty="0" err="1"/>
                  <a:t>proportional</a:t>
                </a:r>
                <a:r>
                  <a:rPr lang="cs-CZ" dirty="0"/>
                  <a:t> to </a:t>
                </a:r>
                <a:r>
                  <a:rPr lang="cs-CZ" dirty="0" err="1"/>
                  <a:t>tangential</a:t>
                </a:r>
                <a:r>
                  <a:rPr lang="cs-CZ" dirty="0"/>
                  <a:t> </a:t>
                </a:r>
                <a:r>
                  <a:rPr lang="cs-CZ" dirty="0" err="1"/>
                  <a:t>force</a:t>
                </a:r>
                <a:r>
                  <a:rPr lang="cs-CZ" dirty="0"/>
                  <a:t>. </a:t>
                </a:r>
              </a:p>
              <a:p>
                <a:pPr lvl="1"/>
                <a:r>
                  <a:rPr lang="cs-CZ" dirty="0"/>
                  <a:t>Wheel </a:t>
                </a:r>
                <a:r>
                  <a:rPr lang="cs-CZ" dirty="0" err="1"/>
                  <a:t>surface</a:t>
                </a:r>
                <a:r>
                  <a:rPr lang="cs-CZ" dirty="0"/>
                  <a:t> </a:t>
                </a:r>
                <a:r>
                  <a:rPr lang="cs-CZ" dirty="0" err="1"/>
                  <a:t>rotating</a:t>
                </a:r>
                <a:r>
                  <a:rPr lang="cs-CZ" dirty="0"/>
                  <a:t> </a:t>
                </a:r>
                <a:r>
                  <a:rPr lang="cs-CZ" dirty="0" err="1"/>
                  <a:t>slower</a:t>
                </a:r>
                <a:r>
                  <a:rPr lang="cs-CZ" dirty="0"/>
                  <a:t> </a:t>
                </a:r>
                <a:r>
                  <a:rPr lang="cs-CZ" dirty="0" err="1"/>
                  <a:t>than</a:t>
                </a:r>
                <a:r>
                  <a:rPr lang="cs-CZ" dirty="0"/>
                  <a:t> </a:t>
                </a:r>
                <a:r>
                  <a:rPr lang="cs-CZ" dirty="0" err="1"/>
                  <a:t>the</a:t>
                </a:r>
                <a:r>
                  <a:rPr lang="cs-CZ" dirty="0"/>
                  <a:t> </a:t>
                </a:r>
                <a:r>
                  <a:rPr lang="cs-CZ" dirty="0" err="1"/>
                  <a:t>axle</a:t>
                </a:r>
                <a:endParaRPr lang="cs-CZ" dirty="0"/>
              </a:p>
              <a:p>
                <a:r>
                  <a:rPr lang="cs-CZ" dirty="0"/>
                  <a:t>Slip area (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𝜏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𝜏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</m:oMath>
                </a14:m>
                <a:r>
                  <a:rPr lang="cs-CZ" dirty="0"/>
                  <a:t>)</a:t>
                </a:r>
              </a:p>
              <a:p>
                <a:pPr lvl="1"/>
                <a:r>
                  <a:rPr lang="cs-CZ" dirty="0" err="1"/>
                  <a:t>Relative</a:t>
                </a:r>
                <a:r>
                  <a:rPr lang="cs-CZ" dirty="0"/>
                  <a:t> </a:t>
                </a:r>
                <a:r>
                  <a:rPr lang="cs-CZ" dirty="0" err="1"/>
                  <a:t>movement</a:t>
                </a:r>
                <a:r>
                  <a:rPr lang="cs-CZ" dirty="0"/>
                  <a:t> cause </a:t>
                </a:r>
                <a:r>
                  <a:rPr lang="cs-CZ" dirty="0" err="1"/>
                  <a:t>balancing</a:t>
                </a:r>
                <a:r>
                  <a:rPr lang="cs-CZ" dirty="0"/>
                  <a:t> </a:t>
                </a:r>
                <a:r>
                  <a:rPr lang="cs-CZ" dirty="0" err="1"/>
                  <a:t>the</a:t>
                </a:r>
                <a:r>
                  <a:rPr lang="cs-CZ" dirty="0"/>
                  <a:t> </a:t>
                </a:r>
                <a:r>
                  <a:rPr lang="cs-CZ" dirty="0" err="1"/>
                  <a:t>deformations</a:t>
                </a:r>
                <a:r>
                  <a:rPr lang="cs-CZ" dirty="0"/>
                  <a:t> </a:t>
                </a:r>
                <a:r>
                  <a:rPr lang="cs-CZ" dirty="0" err="1"/>
                  <a:t>surface</a:t>
                </a:r>
                <a:r>
                  <a:rPr lang="cs-CZ" dirty="0"/>
                  <a:t> </a:t>
                </a:r>
                <a:r>
                  <a:rPr lang="cs-CZ" dirty="0" err="1"/>
                  <a:t>layers</a:t>
                </a:r>
                <a:r>
                  <a:rPr lang="cs-CZ" dirty="0"/>
                  <a:t> </a:t>
                </a:r>
                <a:r>
                  <a:rPr lang="cs-CZ" dirty="0" err="1"/>
                  <a:t>of</a:t>
                </a:r>
                <a:r>
                  <a:rPr lang="cs-CZ" dirty="0"/>
                  <a:t> </a:t>
                </a:r>
                <a:r>
                  <a:rPr lang="cs-CZ" dirty="0" err="1"/>
                  <a:t>the</a:t>
                </a:r>
                <a:r>
                  <a:rPr lang="cs-CZ" dirty="0"/>
                  <a:t> </a:t>
                </a:r>
                <a:r>
                  <a:rPr lang="cs-CZ" dirty="0" err="1"/>
                  <a:t>wheel</a:t>
                </a:r>
                <a:r>
                  <a:rPr lang="cs-CZ" dirty="0"/>
                  <a:t> and </a:t>
                </a:r>
                <a:r>
                  <a:rPr lang="cs-CZ" dirty="0" err="1"/>
                  <a:t>the</a:t>
                </a:r>
                <a:r>
                  <a:rPr lang="cs-CZ" dirty="0"/>
                  <a:t> </a:t>
                </a:r>
                <a:r>
                  <a:rPr lang="cs-CZ" dirty="0" err="1"/>
                  <a:t>rail</a:t>
                </a:r>
                <a:r>
                  <a:rPr lang="cs-CZ" dirty="0"/>
                  <a:t> </a:t>
                </a:r>
                <a:r>
                  <a:rPr lang="cs-CZ" dirty="0" err="1"/>
                  <a:t>without</a:t>
                </a:r>
                <a:r>
                  <a:rPr lang="cs-CZ" dirty="0"/>
                  <a:t> influence </a:t>
                </a:r>
                <a:r>
                  <a:rPr lang="cs-CZ" dirty="0" err="1"/>
                  <a:t>of</a:t>
                </a:r>
                <a:r>
                  <a:rPr lang="cs-CZ" dirty="0"/>
                  <a:t> </a:t>
                </a:r>
                <a:r>
                  <a:rPr lang="cs-CZ" dirty="0" err="1"/>
                  <a:t>axle</a:t>
                </a:r>
                <a:r>
                  <a:rPr lang="cs-CZ" dirty="0"/>
                  <a:t> speed</a:t>
                </a:r>
              </a:p>
              <a:p>
                <a:pPr marL="0" indent="0">
                  <a:buNone/>
                </a:pPr>
                <a:endParaRPr lang="cs-CZ" dirty="0"/>
              </a:p>
            </p:txBody>
          </p:sp>
        </mc:Choice>
        <mc:Fallback xmlns="">
          <p:sp>
            <p:nvSpPr>
              <p:cNvPr id="3" name="Zástupný obsah 2">
                <a:extLst>
                  <a:ext uri="{FF2B5EF4-FFF2-40B4-BE49-F238E27FC236}">
                    <a16:creationId xmlns:a16="http://schemas.microsoft.com/office/drawing/2014/main" id="{2B357FF1-E5FA-3B13-30E3-C16A45EC500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95301" y="2047875"/>
                <a:ext cx="6663017" cy="4312584"/>
              </a:xfrm>
              <a:blipFill>
                <a:blip r:embed="rId3"/>
                <a:stretch>
                  <a:fillRect t="-2122" r="-64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41C6BB35-7EB0-EA14-A44E-25FA6C25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18</a:t>
            </a:fld>
            <a:r>
              <a:rPr lang="cs-CZ" dirty="0"/>
              <a:t> / 42</a:t>
            </a:r>
          </a:p>
        </p:txBody>
      </p:sp>
    </p:spTree>
    <p:extLst>
      <p:ext uri="{BB962C8B-B14F-4D97-AF65-F5344CB8AC3E}">
        <p14:creationId xmlns:p14="http://schemas.microsoft.com/office/powerpoint/2010/main" val="30712555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134025-234C-25A8-BD3A-F1944F13F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Contact</a:t>
            </a:r>
            <a:r>
              <a:rPr lang="cs-CZ" dirty="0"/>
              <a:t> area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obsah 2">
                <a:extLst>
                  <a:ext uri="{FF2B5EF4-FFF2-40B4-BE49-F238E27FC236}">
                    <a16:creationId xmlns="" xmlns:a16="http://schemas.microsoft.com/office/drawing/2014/main" id="{2B357FF1-E5FA-3B13-30E3-C16A45EC500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45994" y="1362075"/>
                <a:ext cx="9652747" cy="3955883"/>
              </a:xfrm>
            </p:spPr>
            <p:txBody>
              <a:bodyPr/>
              <a:lstStyle/>
              <a:p>
                <a:r>
                  <a:rPr lang="cs-CZ" dirty="0" err="1"/>
                  <a:t>Adhesion</a:t>
                </a:r>
                <a:r>
                  <a:rPr lang="cs-CZ" dirty="0"/>
                  <a:t> area – no </a:t>
                </a:r>
                <a:r>
                  <a:rPr lang="cs-CZ" dirty="0" err="1"/>
                  <a:t>relative</a:t>
                </a:r>
                <a:r>
                  <a:rPr lang="cs-CZ" dirty="0"/>
                  <a:t> </a:t>
                </a:r>
                <a:r>
                  <a:rPr lang="cs-CZ" dirty="0" err="1"/>
                  <a:t>movement</a:t>
                </a:r>
                <a:r>
                  <a:rPr lang="cs-CZ" dirty="0"/>
                  <a:t> in </a:t>
                </a:r>
                <a:r>
                  <a:rPr lang="cs-CZ" dirty="0" err="1"/>
                  <a:t>the</a:t>
                </a:r>
                <a:r>
                  <a:rPr lang="cs-CZ" dirty="0"/>
                  <a:t> </a:t>
                </a:r>
                <a:r>
                  <a:rPr lang="cs-CZ" dirty="0" err="1"/>
                  <a:t>contact</a:t>
                </a:r>
                <a:r>
                  <a:rPr lang="cs-CZ" dirty="0"/>
                  <a:t> area (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𝜏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&lt;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𝜏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</m:oMath>
                </a14:m>
                <a:r>
                  <a:rPr lang="cs-CZ" dirty="0"/>
                  <a:t>)</a:t>
                </a:r>
              </a:p>
              <a:p>
                <a:r>
                  <a:rPr lang="cs-CZ" dirty="0"/>
                  <a:t>Slip area – </a:t>
                </a:r>
                <a:r>
                  <a:rPr lang="cs-CZ" dirty="0" err="1"/>
                  <a:t>relative</a:t>
                </a:r>
                <a:r>
                  <a:rPr lang="cs-CZ" dirty="0"/>
                  <a:t> </a:t>
                </a:r>
                <a:r>
                  <a:rPr lang="cs-CZ" dirty="0" err="1"/>
                  <a:t>movement</a:t>
                </a:r>
                <a:r>
                  <a:rPr lang="cs-CZ" dirty="0"/>
                  <a:t> </a:t>
                </a:r>
                <a:r>
                  <a:rPr lang="cs-CZ" dirty="0" err="1"/>
                  <a:t>occurs</a:t>
                </a:r>
                <a:r>
                  <a:rPr lang="cs-CZ" dirty="0"/>
                  <a:t> in </a:t>
                </a:r>
                <a:r>
                  <a:rPr lang="cs-CZ" dirty="0" err="1"/>
                  <a:t>the</a:t>
                </a:r>
                <a:r>
                  <a:rPr lang="cs-CZ" dirty="0"/>
                  <a:t> </a:t>
                </a:r>
                <a:r>
                  <a:rPr lang="cs-CZ" dirty="0" err="1"/>
                  <a:t>contact</a:t>
                </a:r>
                <a:r>
                  <a:rPr lang="cs-CZ" dirty="0"/>
                  <a:t> area (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𝜏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𝜏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</m:oMath>
                </a14:m>
                <a:r>
                  <a:rPr lang="cs-CZ" dirty="0"/>
                  <a:t>)</a:t>
                </a:r>
              </a:p>
              <a:p>
                <a:pPr marL="0" indent="0">
                  <a:buNone/>
                </a:pPr>
                <a:endParaRPr lang="cs-CZ" dirty="0"/>
              </a:p>
            </p:txBody>
          </p:sp>
        </mc:Choice>
        <mc:Fallback xmlns="">
          <p:sp>
            <p:nvSpPr>
              <p:cNvPr id="3" name="Zástupný obsah 2">
                <a:extLst>
                  <a:ext uri="{FF2B5EF4-FFF2-40B4-BE49-F238E27FC236}">
                    <a16:creationId xmlns:a16="http://schemas.microsoft.com/office/drawing/2014/main" id="{2B357FF1-E5FA-3B13-30E3-C16A45EC500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45994" y="1362075"/>
                <a:ext cx="9652747" cy="3955883"/>
              </a:xfrm>
              <a:blipFill>
                <a:blip r:embed="rId2"/>
                <a:stretch>
                  <a:fillRect t="-23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41C6BB35-7EB0-EA14-A44E-25FA6C25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19</a:t>
            </a:fld>
            <a:r>
              <a:rPr lang="cs-CZ" dirty="0"/>
              <a:t> / 42</a:t>
            </a: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384" y="2973977"/>
            <a:ext cx="8755381" cy="3760861"/>
          </a:xfrm>
          <a:prstGeom prst="rect">
            <a:avLst/>
          </a:prstGeom>
        </p:spPr>
      </p:pic>
      <p:cxnSp>
        <p:nvCxnSpPr>
          <p:cNvPr id="6" name="Přímá spojnice se šipkou 5"/>
          <p:cNvCxnSpPr/>
          <p:nvPr/>
        </p:nvCxnSpPr>
        <p:spPr>
          <a:xfrm>
            <a:off x="1851660" y="1798320"/>
            <a:ext cx="246081" cy="37866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1851660" y="1820863"/>
            <a:ext cx="2545528" cy="37641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1851660" y="1798320"/>
            <a:ext cx="4661648" cy="38438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1851660" y="1798320"/>
            <a:ext cx="6848587" cy="38152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1143000" y="2423160"/>
            <a:ext cx="192405" cy="319771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1169670" y="2467928"/>
            <a:ext cx="2447589" cy="314566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1143000" y="2451736"/>
            <a:ext cx="4679576" cy="316185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1143000" y="2467928"/>
            <a:ext cx="6714565" cy="313327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1974700" y="6384986"/>
            <a:ext cx="586232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b="1" dirty="0" err="1"/>
              <a:t>Contact</a:t>
            </a:r>
            <a:r>
              <a:rPr lang="cs-CZ" b="1" dirty="0"/>
              <a:t> area by </a:t>
            </a:r>
            <a:r>
              <a:rPr lang="cs-CZ" b="1" dirty="0" err="1"/>
              <a:t>rising</a:t>
            </a:r>
            <a:r>
              <a:rPr lang="cs-CZ" b="1" dirty="0"/>
              <a:t> </a:t>
            </a:r>
            <a:r>
              <a:rPr lang="cs-CZ" b="1" dirty="0" err="1"/>
              <a:t>traction</a:t>
            </a:r>
            <a:r>
              <a:rPr lang="cs-CZ" b="1" dirty="0"/>
              <a:t> </a:t>
            </a:r>
            <a:r>
              <a:rPr lang="cs-CZ" b="1" dirty="0" err="1"/>
              <a:t>force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798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134025-234C-25A8-BD3A-F1944F13F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Contact</a:t>
            </a:r>
            <a:r>
              <a:rPr lang="cs-CZ" dirty="0"/>
              <a:t> area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obsah 2">
                <a:extLst>
                  <a:ext uri="{FF2B5EF4-FFF2-40B4-BE49-F238E27FC236}">
                    <a16:creationId xmlns="" xmlns:a16="http://schemas.microsoft.com/office/drawing/2014/main" id="{2B357FF1-E5FA-3B13-30E3-C16A45EC500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95299" y="1478616"/>
                <a:ext cx="9652747" cy="3955883"/>
              </a:xfrm>
            </p:spPr>
            <p:txBody>
              <a:bodyPr/>
              <a:lstStyle/>
              <a:p>
                <a:r>
                  <a:rPr lang="cs-CZ" dirty="0" err="1"/>
                  <a:t>Tangential</a:t>
                </a:r>
                <a:r>
                  <a:rPr lang="cs-CZ" dirty="0"/>
                  <a:t> </a:t>
                </a:r>
                <a:r>
                  <a:rPr lang="cs-CZ" dirty="0" err="1"/>
                  <a:t>force</a:t>
                </a:r>
                <a:r>
                  <a:rPr lang="cs-CZ" dirty="0"/>
                  <a:t> </a:t>
                </a:r>
                <a:r>
                  <a:rPr lang="cs-CZ" dirty="0" err="1"/>
                  <a:t>cannot</a:t>
                </a:r>
                <a:r>
                  <a:rPr lang="cs-CZ" dirty="0"/>
                  <a:t> </a:t>
                </a:r>
                <a:r>
                  <a:rPr lang="cs-CZ" dirty="0" err="1"/>
                  <a:t>be</a:t>
                </a:r>
                <a:r>
                  <a:rPr lang="cs-CZ" dirty="0"/>
                  <a:t> </a:t>
                </a:r>
                <a:r>
                  <a:rPr lang="cs-CZ" dirty="0" err="1"/>
                  <a:t>transmited</a:t>
                </a:r>
                <a:r>
                  <a:rPr lang="cs-CZ" dirty="0"/>
                  <a:t> </a:t>
                </a:r>
                <a:r>
                  <a:rPr lang="cs-CZ" dirty="0" err="1"/>
                  <a:t>without</a:t>
                </a:r>
                <a:r>
                  <a:rPr lang="cs-CZ" dirty="0"/>
                  <a:t> (</a:t>
                </a:r>
                <a:r>
                  <a:rPr lang="cs-CZ" dirty="0" err="1"/>
                  <a:t>stable</a:t>
                </a:r>
                <a:r>
                  <a:rPr lang="cs-CZ" dirty="0"/>
                  <a:t>) slip.</a:t>
                </a:r>
              </a:p>
              <a:p>
                <a:r>
                  <a:rPr lang="cs-CZ" dirty="0"/>
                  <a:t>Maximum </a:t>
                </a:r>
                <a:r>
                  <a:rPr lang="cs-CZ" dirty="0" err="1"/>
                  <a:t>tangential</a:t>
                </a:r>
                <a:r>
                  <a:rPr lang="cs-CZ" dirty="0"/>
                  <a:t> </a:t>
                </a:r>
                <a:r>
                  <a:rPr lang="cs-CZ" dirty="0" err="1"/>
                  <a:t>force</a:t>
                </a:r>
                <a:r>
                  <a:rPr lang="cs-CZ" dirty="0"/>
                  <a:t> </a:t>
                </a:r>
                <a:r>
                  <a:rPr lang="cs-CZ" dirty="0" err="1"/>
                  <a:t>is</a:t>
                </a:r>
                <a:r>
                  <a:rPr lang="cs-CZ" dirty="0"/>
                  <a:t> limited by </a:t>
                </a:r>
                <a:r>
                  <a:rPr lang="cs-CZ" dirty="0" err="1"/>
                  <a:t>the</a:t>
                </a:r>
                <a:r>
                  <a:rPr lang="cs-CZ" dirty="0"/>
                  <a:t> </a:t>
                </a:r>
                <a:r>
                  <a:rPr lang="cs-CZ" dirty="0" err="1"/>
                  <a:t>integral</a:t>
                </a:r>
                <a:r>
                  <a:rPr lang="cs-CZ" dirty="0"/>
                  <a:t> </a:t>
                </a:r>
                <a:r>
                  <a:rPr lang="cs-CZ" dirty="0" err="1"/>
                  <a:t>of</a:t>
                </a:r>
                <a:r>
                  <a:rPr lang="cs-CZ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𝜏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</m:oMath>
                </a14:m>
                <a:endParaRPr lang="cs-CZ" dirty="0"/>
              </a:p>
              <a:p>
                <a:r>
                  <a:rPr lang="cs-CZ" dirty="0" err="1"/>
                  <a:t>Rising</a:t>
                </a:r>
                <a:r>
                  <a:rPr lang="cs-CZ" dirty="0"/>
                  <a:t> </a:t>
                </a:r>
                <a:r>
                  <a:rPr lang="cs-CZ" dirty="0" err="1"/>
                  <a:t>tangential</a:t>
                </a:r>
                <a:r>
                  <a:rPr lang="cs-CZ" dirty="0"/>
                  <a:t> </a:t>
                </a:r>
                <a:r>
                  <a:rPr lang="cs-CZ" dirty="0" err="1"/>
                  <a:t>force</a:t>
                </a:r>
                <a:r>
                  <a:rPr lang="cs-CZ" dirty="0"/>
                  <a:t> </a:t>
                </a:r>
                <a:r>
                  <a:rPr lang="cs-CZ" dirty="0" err="1"/>
                  <a:t>causes</a:t>
                </a:r>
                <a:r>
                  <a:rPr lang="cs-CZ" dirty="0"/>
                  <a:t> </a:t>
                </a:r>
                <a:r>
                  <a:rPr lang="cs-CZ" dirty="0" err="1"/>
                  <a:t>rising</a:t>
                </a:r>
                <a:r>
                  <a:rPr lang="cs-CZ" dirty="0"/>
                  <a:t> </a:t>
                </a:r>
                <a:r>
                  <a:rPr lang="cs-CZ" dirty="0" err="1"/>
                  <a:t>of</a:t>
                </a:r>
                <a:r>
                  <a:rPr lang="cs-CZ" dirty="0"/>
                  <a:t> </a:t>
                </a:r>
                <a:r>
                  <a:rPr lang="cs-CZ" dirty="0" err="1"/>
                  <a:t>the</a:t>
                </a:r>
                <a:r>
                  <a:rPr lang="cs-CZ" dirty="0"/>
                  <a:t> </a:t>
                </a:r>
                <a:r>
                  <a:rPr lang="cs-CZ" dirty="0" err="1"/>
                  <a:t>difference</a:t>
                </a:r>
                <a:r>
                  <a:rPr lang="cs-CZ" dirty="0"/>
                  <a:t> </a:t>
                </a:r>
                <a:r>
                  <a:rPr lang="cs-CZ" dirty="0" err="1"/>
                  <a:t>between</a:t>
                </a:r>
                <a:r>
                  <a:rPr lang="cs-CZ" dirty="0"/>
                  <a:t> </a:t>
                </a:r>
                <a:r>
                  <a:rPr lang="cs-CZ" dirty="0" err="1"/>
                  <a:t>wheel</a:t>
                </a:r>
                <a:r>
                  <a:rPr lang="cs-CZ" dirty="0"/>
                  <a:t> </a:t>
                </a:r>
                <a:r>
                  <a:rPr lang="cs-CZ" dirty="0" err="1"/>
                  <a:t>rotation</a:t>
                </a:r>
                <a:r>
                  <a:rPr lang="cs-CZ" dirty="0"/>
                  <a:t> speed and </a:t>
                </a:r>
                <a:r>
                  <a:rPr lang="cs-CZ" dirty="0" err="1"/>
                  <a:t>longitudinal</a:t>
                </a:r>
                <a:r>
                  <a:rPr lang="cs-CZ" dirty="0"/>
                  <a:t> </a:t>
                </a:r>
                <a:r>
                  <a:rPr lang="cs-CZ" dirty="0" err="1"/>
                  <a:t>axle</a:t>
                </a:r>
                <a:r>
                  <a:rPr lang="cs-CZ" dirty="0"/>
                  <a:t> speed (slip speed)</a:t>
                </a:r>
              </a:p>
            </p:txBody>
          </p:sp>
        </mc:Choice>
        <mc:Fallback xmlns="">
          <p:sp>
            <p:nvSpPr>
              <p:cNvPr id="3" name="Zástupný obsah 2">
                <a:extLst>
                  <a:ext uri="{FF2B5EF4-FFF2-40B4-BE49-F238E27FC236}">
                    <a16:creationId xmlns:a16="http://schemas.microsoft.com/office/drawing/2014/main" id="{2B357FF1-E5FA-3B13-30E3-C16A45EC500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95299" y="1478616"/>
                <a:ext cx="9652747" cy="3955883"/>
              </a:xfrm>
              <a:blipFill>
                <a:blip r:embed="rId2"/>
                <a:stretch>
                  <a:fillRect t="-23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41C6BB35-7EB0-EA14-A44E-25FA6C25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20</a:t>
            </a:fld>
            <a:r>
              <a:rPr lang="cs-CZ" dirty="0"/>
              <a:t> / 42</a:t>
            </a: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879" y="3402014"/>
            <a:ext cx="7800640" cy="3350753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1944031" y="6434863"/>
            <a:ext cx="586232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b="1" dirty="0" err="1"/>
              <a:t>Contact</a:t>
            </a:r>
            <a:r>
              <a:rPr lang="cs-CZ" b="1" dirty="0"/>
              <a:t> area by </a:t>
            </a:r>
            <a:r>
              <a:rPr lang="cs-CZ" b="1" dirty="0" err="1"/>
              <a:t>rising</a:t>
            </a:r>
            <a:r>
              <a:rPr lang="cs-CZ" b="1" dirty="0"/>
              <a:t> </a:t>
            </a:r>
            <a:r>
              <a:rPr lang="cs-CZ" b="1" dirty="0" err="1"/>
              <a:t>traction</a:t>
            </a:r>
            <a:r>
              <a:rPr lang="cs-CZ" b="1" dirty="0"/>
              <a:t> </a:t>
            </a:r>
            <a:r>
              <a:rPr lang="cs-CZ" b="1" dirty="0" err="1"/>
              <a:t>force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4549732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134025-234C-25A8-BD3A-F1944F13F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External</a:t>
            </a:r>
            <a:r>
              <a:rPr lang="cs-CZ" dirty="0"/>
              <a:t> </a:t>
            </a:r>
            <a:r>
              <a:rPr lang="cs-CZ" dirty="0" err="1"/>
              <a:t>influences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2B357FF1-E5FA-3B13-30E3-C16A45EC50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299" y="1478616"/>
            <a:ext cx="9652747" cy="4550149"/>
          </a:xfrm>
        </p:spPr>
        <p:txBody>
          <a:bodyPr/>
          <a:lstStyle/>
          <a:p>
            <a:r>
              <a:rPr lang="cs-CZ" dirty="0"/>
              <a:t>Presence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external</a:t>
            </a:r>
            <a:r>
              <a:rPr lang="cs-CZ" dirty="0"/>
              <a:t> </a:t>
            </a:r>
            <a:r>
              <a:rPr lang="cs-CZ" dirty="0" err="1"/>
              <a:t>substances</a:t>
            </a:r>
            <a:r>
              <a:rPr lang="cs-CZ" dirty="0"/>
              <a:t> in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contact</a:t>
            </a:r>
            <a:r>
              <a:rPr lang="cs-CZ" dirty="0"/>
              <a:t> area</a:t>
            </a:r>
          </a:p>
          <a:p>
            <a:pPr lvl="1"/>
            <a:r>
              <a:rPr lang="cs-CZ" dirty="0" err="1"/>
              <a:t>Water</a:t>
            </a:r>
            <a:r>
              <a:rPr lang="cs-CZ" dirty="0"/>
              <a:t>, </a:t>
            </a:r>
            <a:r>
              <a:rPr lang="cs-CZ" dirty="0" err="1"/>
              <a:t>oil</a:t>
            </a:r>
            <a:r>
              <a:rPr lang="cs-CZ" dirty="0"/>
              <a:t>, </a:t>
            </a:r>
            <a:r>
              <a:rPr lang="cs-CZ" dirty="0" err="1"/>
              <a:t>dust</a:t>
            </a:r>
            <a:r>
              <a:rPr lang="cs-CZ" dirty="0"/>
              <a:t>, </a:t>
            </a:r>
            <a:r>
              <a:rPr lang="cs-CZ" dirty="0" err="1"/>
              <a:t>leaves</a:t>
            </a:r>
            <a:r>
              <a:rPr lang="cs-CZ" dirty="0"/>
              <a:t>,... (</a:t>
            </a:r>
            <a:r>
              <a:rPr lang="cs-CZ" dirty="0" err="1"/>
              <a:t>unwanted</a:t>
            </a:r>
            <a:r>
              <a:rPr lang="cs-CZ" dirty="0"/>
              <a:t>)</a:t>
            </a:r>
          </a:p>
          <a:p>
            <a:pPr lvl="1"/>
            <a:r>
              <a:rPr lang="cs-CZ" dirty="0" err="1"/>
              <a:t>Sand</a:t>
            </a:r>
            <a:r>
              <a:rPr lang="cs-CZ" dirty="0"/>
              <a:t> (on </a:t>
            </a:r>
            <a:r>
              <a:rPr lang="cs-CZ" dirty="0" err="1"/>
              <a:t>purpose</a:t>
            </a:r>
            <a:r>
              <a:rPr lang="cs-CZ" dirty="0"/>
              <a:t>)</a:t>
            </a:r>
          </a:p>
          <a:p>
            <a:r>
              <a:rPr lang="cs-CZ" dirty="0"/>
              <a:t>Heat</a:t>
            </a:r>
          </a:p>
          <a:p>
            <a:pPr lvl="1"/>
            <a:r>
              <a:rPr lang="cs-CZ" dirty="0"/>
              <a:t>„</a:t>
            </a:r>
            <a:r>
              <a:rPr lang="cs-CZ" dirty="0" err="1"/>
              <a:t>cleaning</a:t>
            </a:r>
            <a:r>
              <a:rPr lang="cs-CZ" dirty="0"/>
              <a:t> </a:t>
            </a:r>
            <a:r>
              <a:rPr lang="cs-CZ" dirty="0" err="1"/>
              <a:t>effect</a:t>
            </a:r>
            <a:r>
              <a:rPr lang="cs-CZ" dirty="0"/>
              <a:t>“ – </a:t>
            </a:r>
            <a:r>
              <a:rPr lang="cs-CZ" dirty="0" err="1"/>
              <a:t>reduce</a:t>
            </a:r>
            <a:r>
              <a:rPr lang="cs-CZ" dirty="0"/>
              <a:t> </a:t>
            </a:r>
            <a:r>
              <a:rPr lang="cs-CZ" dirty="0" err="1"/>
              <a:t>damp</a:t>
            </a:r>
            <a:r>
              <a:rPr lang="cs-CZ" dirty="0"/>
              <a:t> and </a:t>
            </a:r>
            <a:r>
              <a:rPr lang="cs-CZ" dirty="0" err="1"/>
              <a:t>grease</a:t>
            </a:r>
            <a:r>
              <a:rPr lang="cs-CZ" dirty="0"/>
              <a:t>, </a:t>
            </a:r>
            <a:r>
              <a:rPr lang="cs-CZ" dirty="0" err="1"/>
              <a:t>roughening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contact</a:t>
            </a:r>
            <a:r>
              <a:rPr lang="cs-CZ" dirty="0"/>
              <a:t> area</a:t>
            </a:r>
          </a:p>
          <a:p>
            <a:r>
              <a:rPr lang="cs-CZ" dirty="0" err="1"/>
              <a:t>Contact</a:t>
            </a:r>
            <a:r>
              <a:rPr lang="cs-CZ" dirty="0"/>
              <a:t> area </a:t>
            </a:r>
            <a:r>
              <a:rPr lang="cs-CZ" dirty="0" err="1"/>
              <a:t>roughness</a:t>
            </a:r>
            <a:endParaRPr lang="cs-CZ" dirty="0"/>
          </a:p>
          <a:p>
            <a:r>
              <a:rPr lang="cs-CZ" dirty="0" err="1"/>
              <a:t>Contact</a:t>
            </a:r>
            <a:r>
              <a:rPr lang="cs-CZ" dirty="0"/>
              <a:t> area </a:t>
            </a:r>
            <a:r>
              <a:rPr lang="cs-CZ" dirty="0" err="1"/>
              <a:t>shape</a:t>
            </a:r>
            <a:endParaRPr lang="cs-CZ" dirty="0"/>
          </a:p>
          <a:p>
            <a:r>
              <a:rPr lang="cs-CZ" dirty="0" err="1"/>
              <a:t>Transverse</a:t>
            </a:r>
            <a:r>
              <a:rPr lang="cs-CZ" dirty="0"/>
              <a:t> slip</a:t>
            </a:r>
          </a:p>
          <a:p>
            <a:pPr lvl="1"/>
            <a:r>
              <a:rPr lang="cs-CZ" dirty="0" err="1"/>
              <a:t>Curves</a:t>
            </a:r>
            <a:endParaRPr lang="cs-CZ" dirty="0"/>
          </a:p>
          <a:p>
            <a:pPr lvl="1"/>
            <a:r>
              <a:rPr lang="cs-CZ" dirty="0" err="1"/>
              <a:t>Sinusoidal</a:t>
            </a:r>
            <a:r>
              <a:rPr lang="cs-CZ" dirty="0"/>
              <a:t> </a:t>
            </a:r>
            <a:r>
              <a:rPr lang="cs-CZ" dirty="0" err="1"/>
              <a:t>movement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axle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41C6BB35-7EB0-EA14-A44E-25FA6C25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21</a:t>
            </a:fld>
            <a:r>
              <a:rPr lang="cs-CZ" dirty="0"/>
              <a:t> / 42</a:t>
            </a:r>
          </a:p>
        </p:txBody>
      </p:sp>
    </p:spTree>
    <p:extLst>
      <p:ext uri="{BB962C8B-B14F-4D97-AF65-F5344CB8AC3E}">
        <p14:creationId xmlns:p14="http://schemas.microsoft.com/office/powerpoint/2010/main" val="7853766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134025-234C-25A8-BD3A-F1944F13F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Dynamic</a:t>
            </a:r>
            <a:r>
              <a:rPr lang="cs-CZ" dirty="0"/>
              <a:t> </a:t>
            </a:r>
            <a:r>
              <a:rPr lang="cs-CZ" dirty="0" err="1"/>
              <a:t>effects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2B357FF1-E5FA-3B13-30E3-C16A45EC50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299" y="1478616"/>
            <a:ext cx="9652747" cy="4550149"/>
          </a:xfrm>
        </p:spPr>
        <p:txBody>
          <a:bodyPr/>
          <a:lstStyle/>
          <a:p>
            <a:r>
              <a:rPr lang="cs-CZ" dirty="0"/>
              <a:t>Slip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increased</a:t>
            </a:r>
            <a:r>
              <a:rPr lang="cs-CZ" dirty="0"/>
              <a:t> → </a:t>
            </a:r>
            <a:r>
              <a:rPr lang="cs-CZ" dirty="0" err="1"/>
              <a:t>heat</a:t>
            </a:r>
            <a:r>
              <a:rPr lang="cs-CZ" dirty="0"/>
              <a:t> </a:t>
            </a:r>
            <a:r>
              <a:rPr lang="cs-CZ" dirty="0" err="1"/>
              <a:t>dissipation</a:t>
            </a:r>
            <a:r>
              <a:rPr lang="cs-CZ" dirty="0"/>
              <a:t> in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contact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increased</a:t>
            </a:r>
            <a:r>
              <a:rPr lang="cs-CZ" dirty="0"/>
              <a:t> → </a:t>
            </a:r>
            <a:r>
              <a:rPr lang="cs-CZ" dirty="0" err="1"/>
              <a:t>warming</a:t>
            </a:r>
            <a:r>
              <a:rPr lang="cs-CZ" dirty="0"/>
              <a:t> and </a:t>
            </a:r>
            <a:r>
              <a:rPr lang="cs-CZ" dirty="0" err="1"/>
              <a:t>cleaning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contact</a:t>
            </a:r>
            <a:r>
              <a:rPr lang="cs-CZ" dirty="0"/>
              <a:t> area → </a:t>
            </a:r>
            <a:r>
              <a:rPr lang="cs-CZ" dirty="0" err="1"/>
              <a:t>adhesion</a:t>
            </a:r>
            <a:r>
              <a:rPr lang="cs-CZ" dirty="0"/>
              <a:t> </a:t>
            </a:r>
            <a:r>
              <a:rPr lang="cs-CZ" dirty="0" err="1"/>
              <a:t>value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increased</a:t>
            </a:r>
            <a:r>
              <a:rPr lang="cs-CZ" dirty="0"/>
              <a:t> → slip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decreased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41C6BB35-7EB0-EA14-A44E-25FA6C25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22</a:t>
            </a:fld>
            <a:r>
              <a:rPr lang="cs-CZ" dirty="0"/>
              <a:t> / 42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5544" y="2563906"/>
            <a:ext cx="7210612" cy="3984812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5770880" y="4800600"/>
            <a:ext cx="223012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Steady state model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3662680" y="6104075"/>
            <a:ext cx="463804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b="1" dirty="0"/>
              <a:t>„</a:t>
            </a:r>
            <a:r>
              <a:rPr lang="cs-CZ" b="1" dirty="0" err="1"/>
              <a:t>Hysteretic</a:t>
            </a:r>
            <a:r>
              <a:rPr lang="cs-CZ" b="1" dirty="0"/>
              <a:t> </a:t>
            </a:r>
            <a:r>
              <a:rPr lang="cs-CZ" b="1" dirty="0" err="1"/>
              <a:t>loop</a:t>
            </a:r>
            <a:r>
              <a:rPr lang="cs-CZ" b="1" dirty="0"/>
              <a:t>“ on </a:t>
            </a:r>
            <a:r>
              <a:rPr lang="cs-CZ" b="1" dirty="0" err="1"/>
              <a:t>the</a:t>
            </a:r>
            <a:r>
              <a:rPr lang="cs-CZ" b="1" dirty="0"/>
              <a:t> slip </a:t>
            </a:r>
            <a:r>
              <a:rPr lang="cs-CZ" b="1" dirty="0" err="1"/>
              <a:t>characterstics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7356437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41C6BB35-7EB0-EA14-A44E-25FA6C25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23</a:t>
            </a:fld>
            <a:r>
              <a:rPr lang="cs-CZ" dirty="0"/>
              <a:t> / 42</a:t>
            </a:r>
          </a:p>
        </p:txBody>
      </p:sp>
      <p:pic>
        <p:nvPicPr>
          <p:cNvPr id="8" name="Cjw4Bzt1SOw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92904" y="0"/>
            <a:ext cx="11095367" cy="624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366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134025-234C-25A8-BD3A-F1944F13F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Adhesion</a:t>
            </a:r>
            <a:r>
              <a:rPr lang="cs-CZ" dirty="0"/>
              <a:t> </a:t>
            </a:r>
            <a:r>
              <a:rPr lang="cs-CZ" dirty="0" err="1"/>
              <a:t>properties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a </a:t>
            </a:r>
            <a:r>
              <a:rPr lang="cs-CZ" dirty="0" err="1"/>
              <a:t>vehicle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obsah 2">
                <a:extLst>
                  <a:ext uri="{FF2B5EF4-FFF2-40B4-BE49-F238E27FC236}">
                    <a16:creationId xmlns="" xmlns:a16="http://schemas.microsoft.com/office/drawing/2014/main" id="{2B357FF1-E5FA-3B13-30E3-C16A45EC500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95299" y="1478616"/>
                <a:ext cx="11665325" cy="4550149"/>
              </a:xfrm>
            </p:spPr>
            <p:txBody>
              <a:bodyPr/>
              <a:lstStyle/>
              <a:p>
                <a:r>
                  <a:rPr lang="en-US" dirty="0"/>
                  <a:t>Vehicle with more then one driven axles</a:t>
                </a:r>
              </a:p>
              <a:p>
                <a:r>
                  <a:rPr lang="en-US" dirty="0"/>
                  <a:t>Basic (theoretical) assumption </a:t>
                </a:r>
              </a:p>
              <a:p>
                <a:pPr lvl="1"/>
                <a:r>
                  <a:rPr lang="en-US" dirty="0"/>
                  <a:t>Adhesion </a:t>
                </a:r>
                <a:r>
                  <a:rPr lang="cs-CZ" dirty="0" err="1"/>
                  <a:t>conditions</a:t>
                </a:r>
                <a:r>
                  <a:rPr lang="en-US" dirty="0"/>
                  <a:t> are the same at all axles</a:t>
                </a:r>
              </a:p>
              <a:p>
                <a:pPr lvl="1"/>
                <a:r>
                  <a:rPr lang="en-US" dirty="0"/>
                  <a:t>Identical axle load (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dirty="0"/>
                  <a:t>)</a:t>
                </a:r>
              </a:p>
              <a:p>
                <a:pPr lvl="1"/>
                <a:r>
                  <a:rPr lang="en-US" dirty="0"/>
                  <a:t>Identical traction force (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dirty="0"/>
                  <a:t>)</a:t>
                </a:r>
              </a:p>
              <a:p>
                <a:pPr lvl="1"/>
                <a:r>
                  <a:rPr lang="en-US" dirty="0"/>
                  <a:t>For the vehicle with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 axles and adhesion mass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𝑎</m:t>
                        </m:r>
                      </m:sub>
                    </m:sSub>
                  </m:oMath>
                </a14:m>
                <a:r>
                  <a:rPr lang="en-US" dirty="0"/>
                  <a:t>:</a:t>
                </a:r>
              </a:p>
              <a:p>
                <a:pPr lvl="1"/>
                <a:endParaRPr lang="en-US" dirty="0"/>
              </a:p>
              <a:p>
                <a:pPr lvl="1"/>
                <a:endParaRPr lang="en-US" dirty="0"/>
              </a:p>
              <a:p>
                <a:pPr marL="457200" lvl="1" indent="0">
                  <a:buNone/>
                </a:pPr>
                <a:r>
                  <a:rPr lang="en-US" dirty="0"/>
                  <a:t>Maximum traction force on the wheels: </a:t>
                </a:r>
              </a:p>
              <a:p>
                <a:pPr marL="457200" lvl="1" indent="0">
                  <a:buNone/>
                </a:pPr>
                <a:endParaRPr lang="en-US" dirty="0"/>
              </a:p>
              <a:p>
                <a:pPr marL="457200" lvl="1" indent="0">
                  <a:buNone/>
                </a:pPr>
                <a:endParaRPr lang="en-US" dirty="0"/>
              </a:p>
              <a:p>
                <a:pPr marL="457200" lvl="1" indent="0">
                  <a:buNone/>
                </a:pPr>
                <a:r>
                  <a:rPr lang="en-US" dirty="0"/>
                  <a:t>If the traction force is </a:t>
                </a:r>
                <a:r>
                  <a:rPr lang="en-US" dirty="0" err="1"/>
                  <a:t>increa</a:t>
                </a:r>
                <a:r>
                  <a:rPr lang="cs-CZ" dirty="0"/>
                  <a:t>s</a:t>
                </a:r>
                <a:r>
                  <a:rPr lang="en-US" dirty="0" err="1"/>
                  <a:t>es</a:t>
                </a:r>
                <a:r>
                  <a:rPr lang="en-US" dirty="0"/>
                  <a:t>, the slip </a:t>
                </a:r>
                <a:r>
                  <a:rPr lang="en-US" dirty="0" err="1"/>
                  <a:t>occures</a:t>
                </a:r>
                <a:r>
                  <a:rPr lang="en-US" dirty="0"/>
                  <a:t> at all driven axles concurrently</a:t>
                </a: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Zástupný obsah 2">
                <a:extLst>
                  <a:ext uri="{FF2B5EF4-FFF2-40B4-BE49-F238E27FC236}">
                    <a16:creationId xmlns:a16="http://schemas.microsoft.com/office/drawing/2014/main" id="{2B357FF1-E5FA-3B13-30E3-C16A45EC500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95299" y="1478616"/>
                <a:ext cx="11665325" cy="4550149"/>
              </a:xfrm>
              <a:blipFill>
                <a:blip r:embed="rId2"/>
                <a:stretch>
                  <a:fillRect t="-2011" b="-857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41C6BB35-7EB0-EA14-A44E-25FA6C25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24</a:t>
            </a:fld>
            <a:r>
              <a:rPr lang="cs-CZ" dirty="0"/>
              <a:t> / 42</a:t>
            </a: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1854" y="3987049"/>
            <a:ext cx="7302661" cy="68047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2663" y="5158935"/>
            <a:ext cx="7927995" cy="667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71638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134025-234C-25A8-BD3A-F1944F13F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Adhesion</a:t>
            </a:r>
            <a:r>
              <a:rPr lang="cs-CZ" dirty="0"/>
              <a:t> </a:t>
            </a:r>
            <a:r>
              <a:rPr lang="cs-CZ" dirty="0" err="1"/>
              <a:t>properties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a </a:t>
            </a:r>
            <a:r>
              <a:rPr lang="cs-CZ" dirty="0" err="1"/>
              <a:t>vehicle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2B357FF1-E5FA-3B13-30E3-C16A45EC50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299" y="1478616"/>
            <a:ext cx="11365007" cy="4550149"/>
          </a:xfrm>
        </p:spPr>
        <p:txBody>
          <a:bodyPr/>
          <a:lstStyle/>
          <a:p>
            <a:r>
              <a:rPr lang="en-US" dirty="0"/>
              <a:t>Practically</a:t>
            </a:r>
          </a:p>
          <a:p>
            <a:pPr lvl="1"/>
            <a:r>
              <a:rPr lang="en-US" dirty="0"/>
              <a:t>Influence of the construction of power transmission to the coupling, causing the static changes of the axle load</a:t>
            </a:r>
          </a:p>
          <a:p>
            <a:pPr lvl="1"/>
            <a:r>
              <a:rPr lang="en-US" dirty="0"/>
              <a:t>Influence of the mechanical construction of a drive</a:t>
            </a:r>
          </a:p>
          <a:p>
            <a:pPr lvl="1"/>
            <a:r>
              <a:rPr lang="en-US" dirty="0"/>
              <a:t>Influence of the suspension, damping, inertia and dynamic change of the axle load during the drive</a:t>
            </a:r>
          </a:p>
          <a:p>
            <a:pPr lvl="1"/>
            <a:r>
              <a:rPr lang="en-US" dirty="0"/>
              <a:t>Intentional </a:t>
            </a:r>
            <a:r>
              <a:rPr lang="cs-CZ" dirty="0" err="1"/>
              <a:t>im</a:t>
            </a:r>
            <a:r>
              <a:rPr lang="en-US" dirty="0"/>
              <a:t>balance of traction force for each axle in order to improve adhesion conditions of the vehicle</a:t>
            </a:r>
          </a:p>
          <a:p>
            <a:pPr lvl="1"/>
            <a:r>
              <a:rPr lang="en-US" dirty="0"/>
              <a:t>Changes of adhesion value (slip characteristic shape) among axles due to cleaning effect.</a:t>
            </a:r>
          </a:p>
          <a:p>
            <a:r>
              <a:rPr lang="en-US" dirty="0"/>
              <a:t>Maximum traction force is limited by axle of worse adhesion conditions.</a:t>
            </a:r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41C6BB35-7EB0-EA14-A44E-25FA6C25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25</a:t>
            </a:fld>
            <a:r>
              <a:rPr lang="cs-CZ" dirty="0"/>
              <a:t> / 42</a:t>
            </a:r>
          </a:p>
        </p:txBody>
      </p:sp>
    </p:spTree>
    <p:extLst>
      <p:ext uri="{BB962C8B-B14F-4D97-AF65-F5344CB8AC3E}">
        <p14:creationId xmlns:p14="http://schemas.microsoft.com/office/powerpoint/2010/main" val="15276266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134025-234C-25A8-BD3A-F1944F13F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Adhesion</a:t>
            </a:r>
            <a:r>
              <a:rPr lang="cs-CZ" dirty="0"/>
              <a:t> </a:t>
            </a:r>
            <a:r>
              <a:rPr lang="cs-CZ" dirty="0" err="1"/>
              <a:t>properties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a </a:t>
            </a:r>
            <a:r>
              <a:rPr lang="cs-CZ" dirty="0" err="1"/>
              <a:t>vehicle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obsah 2">
                <a:extLst>
                  <a:ext uri="{FF2B5EF4-FFF2-40B4-BE49-F238E27FC236}">
                    <a16:creationId xmlns="" xmlns:a16="http://schemas.microsoft.com/office/drawing/2014/main" id="{2B357FF1-E5FA-3B13-30E3-C16A45EC500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95299" y="1478616"/>
                <a:ext cx="11365007" cy="4550149"/>
              </a:xfrm>
            </p:spPr>
            <p:txBody>
              <a:bodyPr/>
              <a:lstStyle/>
              <a:p>
                <a:r>
                  <a:rPr lang="en-US" dirty="0"/>
                  <a:t>Adhesion mass utilization coefficient</a:t>
                </a:r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𝑡𝑚𝑎𝑥</m:t>
                        </m:r>
                      </m:sub>
                    </m:sSub>
                  </m:oMath>
                </a14:m>
                <a:r>
                  <a:rPr lang="en-US" dirty="0"/>
                  <a:t> - traction force when at least one axle is on the adhesion limit</a:t>
                </a:r>
              </a:p>
              <a:p>
                <a:r>
                  <a:rPr lang="en-US" dirty="0"/>
                  <a:t>Adhesion limits the maximum acceleration (deceleration) of a vehicle</a:t>
                </a:r>
              </a:p>
            </p:txBody>
          </p:sp>
        </mc:Choice>
        <mc:Fallback xmlns="">
          <p:sp>
            <p:nvSpPr>
              <p:cNvPr id="3" name="Zástupný obsah 2">
                <a:extLst>
                  <a:ext uri="{FF2B5EF4-FFF2-40B4-BE49-F238E27FC236}">
                    <a16:creationId xmlns:a16="http://schemas.microsoft.com/office/drawing/2014/main" id="{2B357FF1-E5FA-3B13-30E3-C16A45EC500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95299" y="1478616"/>
                <a:ext cx="11365007" cy="4550149"/>
              </a:xfrm>
              <a:blipFill>
                <a:blip r:embed="rId2"/>
                <a:stretch>
                  <a:fillRect t="-20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41C6BB35-7EB0-EA14-A44E-25FA6C25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26</a:t>
            </a:fld>
            <a:r>
              <a:rPr lang="cs-CZ" dirty="0"/>
              <a:t> / 42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8921" y="2034991"/>
            <a:ext cx="6094071" cy="104741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8921" y="4544691"/>
            <a:ext cx="3291973" cy="78930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89818" y="5456009"/>
            <a:ext cx="6997740" cy="940195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1986280" y="4544691"/>
            <a:ext cx="205232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err="1"/>
              <a:t>Adhesion</a:t>
            </a:r>
            <a:r>
              <a:rPr lang="cs-CZ" dirty="0"/>
              <a:t> </a:t>
            </a:r>
            <a:r>
              <a:rPr lang="cs-CZ" dirty="0" err="1"/>
              <a:t>mass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026920" y="4963717"/>
            <a:ext cx="205232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err="1"/>
              <a:t>Total</a:t>
            </a:r>
            <a:r>
              <a:rPr lang="cs-CZ" dirty="0"/>
              <a:t> </a:t>
            </a:r>
            <a:r>
              <a:rPr lang="cs-CZ" dirty="0" err="1"/>
              <a:t>mass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2421890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134025-234C-25A8-BD3A-F1944F13F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Adhesion</a:t>
            </a:r>
            <a:r>
              <a:rPr lang="cs-CZ" dirty="0"/>
              <a:t> </a:t>
            </a:r>
            <a:r>
              <a:rPr lang="cs-CZ" dirty="0" err="1"/>
              <a:t>properties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a </a:t>
            </a:r>
            <a:r>
              <a:rPr lang="cs-CZ" dirty="0" err="1"/>
              <a:t>vehicle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obsah 2">
                <a:extLst>
                  <a:ext uri="{FF2B5EF4-FFF2-40B4-BE49-F238E27FC236}">
                    <a16:creationId xmlns="" xmlns:a16="http://schemas.microsoft.com/office/drawing/2014/main" id="{2B357FF1-E5FA-3B13-30E3-C16A45EC500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95299" y="1478616"/>
                <a:ext cx="11365007" cy="4550149"/>
              </a:xfrm>
            </p:spPr>
            <p:txBody>
              <a:bodyPr/>
              <a:lstStyle/>
              <a:p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Design </a:t>
                </a:r>
                <a:r>
                  <a:rPr lang="cs-CZ" dirty="0" err="1"/>
                  <a:t>of</a:t>
                </a:r>
                <a:r>
                  <a:rPr lang="cs-CZ" dirty="0"/>
                  <a:t> </a:t>
                </a:r>
                <a:r>
                  <a:rPr lang="cs-CZ" dirty="0" err="1"/>
                  <a:t>the</a:t>
                </a:r>
                <a:r>
                  <a:rPr lang="cs-CZ" dirty="0"/>
                  <a:t> </a:t>
                </a:r>
                <a:r>
                  <a:rPr lang="cs-CZ" dirty="0" err="1"/>
                  <a:t>number</a:t>
                </a:r>
                <a:r>
                  <a:rPr lang="cs-CZ" dirty="0"/>
                  <a:t> </a:t>
                </a:r>
                <a:r>
                  <a:rPr lang="cs-CZ" dirty="0" err="1"/>
                  <a:t>of</a:t>
                </a:r>
                <a:r>
                  <a:rPr lang="cs-CZ" dirty="0"/>
                  <a:t> </a:t>
                </a:r>
                <a:r>
                  <a:rPr lang="cs-CZ" dirty="0" err="1"/>
                  <a:t>driven</a:t>
                </a:r>
                <a:r>
                  <a:rPr lang="cs-CZ" dirty="0"/>
                  <a:t> </a:t>
                </a:r>
                <a:r>
                  <a:rPr lang="cs-CZ" dirty="0" err="1"/>
                  <a:t>axles</a:t>
                </a:r>
                <a:r>
                  <a:rPr lang="cs-CZ" dirty="0"/>
                  <a:t> </a:t>
                </a:r>
                <a:r>
                  <a:rPr lang="cs-CZ" dirty="0" err="1"/>
                  <a:t>at</a:t>
                </a:r>
                <a:r>
                  <a:rPr lang="cs-CZ" dirty="0"/>
                  <a:t> </a:t>
                </a:r>
                <a:r>
                  <a:rPr lang="cs-CZ" dirty="0" err="1"/>
                  <a:t>requested</a:t>
                </a:r>
                <a:r>
                  <a:rPr lang="cs-CZ" dirty="0"/>
                  <a:t> </a:t>
                </a:r>
                <a:r>
                  <a:rPr lang="cs-CZ" dirty="0" err="1"/>
                  <a:t>acceleration</a:t>
                </a:r>
                <a:endParaRPr lang="cs-CZ" dirty="0"/>
              </a:p>
              <a:p>
                <a:endParaRPr lang="cs-CZ" dirty="0"/>
              </a:p>
              <a:p>
                <a:r>
                  <a:rPr lang="cs-CZ" dirty="0" err="1"/>
                  <a:t>For</a:t>
                </a:r>
                <a:r>
                  <a:rPr lang="cs-CZ" dirty="0"/>
                  <a:t>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𝜉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=1,1</m:t>
                    </m:r>
                  </m:oMath>
                </a14:m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3" name="Zástupný obsah 2">
                <a:extLst>
                  <a:ext uri="{FF2B5EF4-FFF2-40B4-BE49-F238E27FC236}">
                    <a16:creationId xmlns:a16="http://schemas.microsoft.com/office/drawing/2014/main" id="{2B357FF1-E5FA-3B13-30E3-C16A45EC500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95299" y="1478616"/>
                <a:ext cx="11365007" cy="4550149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41C6BB35-7EB0-EA14-A44E-25FA6C25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27</a:t>
            </a:fld>
            <a:r>
              <a:rPr lang="cs-CZ" dirty="0"/>
              <a:t> / 42</a:t>
            </a: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792" y="1461167"/>
            <a:ext cx="3291973" cy="789304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53528" y="1385721"/>
            <a:ext cx="6997740" cy="94019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8221" y="3947064"/>
            <a:ext cx="12099161" cy="1738075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775484" y="1456822"/>
            <a:ext cx="205232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err="1"/>
              <a:t>Adhesion</a:t>
            </a:r>
            <a:r>
              <a:rPr lang="cs-CZ" dirty="0"/>
              <a:t> </a:t>
            </a:r>
            <a:r>
              <a:rPr lang="cs-CZ" dirty="0" err="1"/>
              <a:t>mass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816124" y="1875848"/>
            <a:ext cx="205232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err="1"/>
              <a:t>Total</a:t>
            </a:r>
            <a:r>
              <a:rPr lang="cs-CZ" dirty="0"/>
              <a:t> </a:t>
            </a:r>
            <a:r>
              <a:rPr lang="cs-CZ" dirty="0" err="1"/>
              <a:t>mass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95960" y="4089257"/>
            <a:ext cx="172212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cs-CZ" sz="2000" dirty="0" err="1"/>
              <a:t>Expected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804920" y="4089257"/>
            <a:ext cx="165100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cs-CZ" sz="2000" dirty="0" err="1"/>
              <a:t>Acceleration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8077200" y="4089257"/>
            <a:ext cx="165100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cs-CZ" sz="2000" dirty="0" err="1"/>
              <a:t>Braking</a:t>
            </a:r>
            <a:endParaRPr lang="cs-CZ" sz="20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77792" y="4616047"/>
            <a:ext cx="1523853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cs-CZ" sz="2000" dirty="0" err="1"/>
              <a:t>Requested</a:t>
            </a:r>
            <a:endParaRPr lang="cs-CZ" sz="20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25120" y="5158350"/>
            <a:ext cx="110561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cs-CZ" sz="2000" dirty="0" err="1"/>
              <a:t>Minimal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81949900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134025-234C-25A8-BD3A-F1944F13F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Vehicle</a:t>
            </a:r>
            <a:r>
              <a:rPr lang="cs-CZ" dirty="0"/>
              <a:t> </a:t>
            </a:r>
            <a:r>
              <a:rPr lang="cs-CZ" dirty="0" err="1"/>
              <a:t>construction</a:t>
            </a:r>
            <a:r>
              <a:rPr lang="cs-CZ" dirty="0"/>
              <a:t> influence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2B357FF1-E5FA-3B13-30E3-C16A45EC50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299" y="1478616"/>
            <a:ext cx="11365007" cy="4550149"/>
          </a:xfrm>
        </p:spPr>
        <p:txBody>
          <a:bodyPr/>
          <a:lstStyle/>
          <a:p>
            <a:r>
              <a:rPr lang="cs-CZ" dirty="0"/>
              <a:t>Drive </a:t>
            </a:r>
            <a:r>
              <a:rPr lang="cs-CZ" dirty="0" err="1"/>
              <a:t>configuration</a:t>
            </a:r>
            <a:r>
              <a:rPr lang="cs-CZ" dirty="0"/>
              <a:t> (</a:t>
            </a:r>
            <a:r>
              <a:rPr lang="cs-CZ" dirty="0" err="1"/>
              <a:t>individual</a:t>
            </a:r>
            <a:r>
              <a:rPr lang="cs-CZ" dirty="0"/>
              <a:t> </a:t>
            </a:r>
            <a:r>
              <a:rPr lang="cs-CZ" dirty="0" err="1"/>
              <a:t>or</a:t>
            </a:r>
            <a:r>
              <a:rPr lang="cs-CZ" dirty="0"/>
              <a:t> </a:t>
            </a:r>
            <a:r>
              <a:rPr lang="cs-CZ" dirty="0" err="1"/>
              <a:t>common</a:t>
            </a:r>
            <a:r>
              <a:rPr lang="cs-CZ" dirty="0"/>
              <a:t> drive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axles</a:t>
            </a:r>
            <a:r>
              <a:rPr lang="cs-CZ" dirty="0"/>
              <a:t>)</a:t>
            </a:r>
          </a:p>
          <a:p>
            <a:r>
              <a:rPr lang="cs-CZ" dirty="0" err="1"/>
              <a:t>Axle</a:t>
            </a:r>
            <a:r>
              <a:rPr lang="cs-CZ" dirty="0"/>
              <a:t> </a:t>
            </a:r>
            <a:r>
              <a:rPr lang="cs-CZ" dirty="0" err="1"/>
              <a:t>load</a:t>
            </a:r>
            <a:r>
              <a:rPr lang="cs-CZ" dirty="0"/>
              <a:t> </a:t>
            </a:r>
            <a:r>
              <a:rPr lang="cs-CZ" dirty="0" err="1"/>
              <a:t>changes</a:t>
            </a:r>
            <a:r>
              <a:rPr lang="cs-CZ" dirty="0"/>
              <a:t> </a:t>
            </a:r>
            <a:r>
              <a:rPr lang="cs-CZ" dirty="0" err="1"/>
              <a:t>during</a:t>
            </a:r>
            <a:r>
              <a:rPr lang="cs-CZ" dirty="0"/>
              <a:t> drive (</a:t>
            </a:r>
            <a:r>
              <a:rPr lang="cs-CZ" dirty="0" err="1"/>
              <a:t>caused</a:t>
            </a:r>
            <a:r>
              <a:rPr lang="cs-CZ" dirty="0"/>
              <a:t> by </a:t>
            </a:r>
            <a:r>
              <a:rPr lang="cs-CZ" dirty="0" err="1"/>
              <a:t>traction</a:t>
            </a:r>
            <a:r>
              <a:rPr lang="cs-CZ" dirty="0"/>
              <a:t> </a:t>
            </a:r>
            <a:r>
              <a:rPr lang="cs-CZ" dirty="0" err="1"/>
              <a:t>force</a:t>
            </a:r>
            <a:r>
              <a:rPr lang="cs-CZ" dirty="0"/>
              <a:t> </a:t>
            </a:r>
            <a:r>
              <a:rPr lang="cs-CZ" dirty="0" err="1"/>
              <a:t>transmission</a:t>
            </a:r>
            <a:r>
              <a:rPr lang="cs-CZ" dirty="0"/>
              <a:t>)</a:t>
            </a:r>
          </a:p>
          <a:p>
            <a:r>
              <a:rPr lang="cs-CZ" dirty="0" err="1"/>
              <a:t>Dynamic</a:t>
            </a:r>
            <a:r>
              <a:rPr lang="cs-CZ" dirty="0"/>
              <a:t> </a:t>
            </a:r>
            <a:r>
              <a:rPr lang="cs-CZ" dirty="0" err="1"/>
              <a:t>axle</a:t>
            </a:r>
            <a:r>
              <a:rPr lang="cs-CZ" dirty="0"/>
              <a:t> </a:t>
            </a:r>
            <a:r>
              <a:rPr lang="cs-CZ" dirty="0" err="1"/>
              <a:t>load</a:t>
            </a:r>
            <a:r>
              <a:rPr lang="cs-CZ" dirty="0"/>
              <a:t> </a:t>
            </a:r>
            <a:r>
              <a:rPr lang="cs-CZ" dirty="0" err="1"/>
              <a:t>changes</a:t>
            </a:r>
            <a:r>
              <a:rPr lang="cs-CZ" dirty="0"/>
              <a:t> </a:t>
            </a:r>
            <a:r>
              <a:rPr lang="cs-CZ" dirty="0" err="1"/>
              <a:t>caused</a:t>
            </a:r>
            <a:r>
              <a:rPr lang="cs-CZ" dirty="0"/>
              <a:t> by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suspension</a:t>
            </a:r>
            <a:endParaRPr lang="cs-CZ" dirty="0"/>
          </a:p>
          <a:p>
            <a:pPr lvl="1"/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41C6BB35-7EB0-EA14-A44E-25FA6C25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28</a:t>
            </a:fld>
            <a:r>
              <a:rPr lang="cs-CZ" dirty="0"/>
              <a:t> / 42</a:t>
            </a:r>
          </a:p>
        </p:txBody>
      </p:sp>
    </p:spTree>
    <p:extLst>
      <p:ext uri="{BB962C8B-B14F-4D97-AF65-F5344CB8AC3E}">
        <p14:creationId xmlns:p14="http://schemas.microsoft.com/office/powerpoint/2010/main" val="213674645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134025-234C-25A8-BD3A-F1944F13F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Tilting</a:t>
            </a:r>
            <a:r>
              <a:rPr lang="cs-CZ" dirty="0"/>
              <a:t> moment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2B357FF1-E5FA-3B13-30E3-C16A45EC50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299" y="1478616"/>
            <a:ext cx="11365007" cy="4550149"/>
          </a:xfrm>
          <a:solidFill>
            <a:schemeClr val="bg1"/>
          </a:solidFill>
        </p:spPr>
        <p:txBody>
          <a:bodyPr/>
          <a:lstStyle/>
          <a:p>
            <a:r>
              <a:rPr lang="cs-CZ" dirty="0" err="1"/>
              <a:t>Two</a:t>
            </a:r>
            <a:r>
              <a:rPr lang="cs-CZ" dirty="0"/>
              <a:t> </a:t>
            </a:r>
            <a:r>
              <a:rPr lang="cs-CZ" dirty="0" err="1"/>
              <a:t>axle</a:t>
            </a:r>
            <a:r>
              <a:rPr lang="cs-CZ" dirty="0"/>
              <a:t> </a:t>
            </a:r>
            <a:r>
              <a:rPr lang="cs-CZ" dirty="0" err="1"/>
              <a:t>vehicle</a:t>
            </a:r>
            <a:endParaRPr lang="cs-CZ" dirty="0"/>
          </a:p>
          <a:p>
            <a:pPr lvl="1"/>
            <a:r>
              <a:rPr lang="cs-CZ" dirty="0" err="1"/>
              <a:t>Due</a:t>
            </a:r>
            <a:r>
              <a:rPr lang="cs-CZ" dirty="0"/>
              <a:t> to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traction</a:t>
            </a:r>
            <a:r>
              <a:rPr lang="cs-CZ" dirty="0"/>
              <a:t> </a:t>
            </a:r>
            <a:r>
              <a:rPr lang="cs-CZ" dirty="0" err="1"/>
              <a:t>force</a:t>
            </a:r>
            <a:r>
              <a:rPr lang="cs-CZ" dirty="0"/>
              <a:t>, front </a:t>
            </a:r>
            <a:r>
              <a:rPr lang="cs-CZ" dirty="0" err="1"/>
              <a:t>axle</a:t>
            </a:r>
            <a:r>
              <a:rPr lang="cs-CZ" dirty="0"/>
              <a:t> </a:t>
            </a:r>
            <a:r>
              <a:rPr lang="cs-CZ" dirty="0" err="1"/>
              <a:t>load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reduced</a:t>
            </a:r>
            <a:r>
              <a:rPr lang="cs-CZ" dirty="0"/>
              <a:t>, </a:t>
            </a:r>
            <a:r>
              <a:rPr lang="cs-CZ" dirty="0" err="1"/>
              <a:t>rear</a:t>
            </a:r>
            <a:r>
              <a:rPr lang="cs-CZ" dirty="0"/>
              <a:t> </a:t>
            </a:r>
            <a:r>
              <a:rPr lang="cs-CZ" dirty="0" err="1"/>
              <a:t>axle</a:t>
            </a:r>
            <a:r>
              <a:rPr lang="cs-CZ" dirty="0"/>
              <a:t> </a:t>
            </a:r>
            <a:r>
              <a:rPr lang="cs-CZ" dirty="0" err="1"/>
              <a:t>load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increased</a:t>
            </a:r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41C6BB35-7EB0-EA14-A44E-25FA6C25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29</a:t>
            </a:fld>
            <a:r>
              <a:rPr lang="cs-CZ" dirty="0"/>
              <a:t> / 42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" y="5866393"/>
            <a:ext cx="7608715" cy="958949"/>
          </a:xfrm>
          <a:prstGeom prst="rect">
            <a:avLst/>
          </a:prstGeom>
        </p:spPr>
      </p:pic>
      <p:pic>
        <p:nvPicPr>
          <p:cNvPr id="7" name="Picture 2" descr="https://www.zelpage.cz/fotogalerie/big/7010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6530" y="2523257"/>
            <a:ext cx="5019606" cy="3343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013" y="2681458"/>
            <a:ext cx="5400868" cy="2811590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175260" y="4917535"/>
            <a:ext cx="5646420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12778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134025-234C-25A8-BD3A-F1944F13F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Tilting</a:t>
            </a:r>
            <a:r>
              <a:rPr lang="cs-CZ" dirty="0"/>
              <a:t> moment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2B357FF1-E5FA-3B13-30E3-C16A45EC50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299" y="1478616"/>
            <a:ext cx="11554461" cy="4550149"/>
          </a:xfrm>
        </p:spPr>
        <p:txBody>
          <a:bodyPr/>
          <a:lstStyle/>
          <a:p>
            <a:r>
              <a:rPr lang="cs-CZ" dirty="0" err="1"/>
              <a:t>Two</a:t>
            </a:r>
            <a:r>
              <a:rPr lang="cs-CZ" dirty="0"/>
              <a:t> </a:t>
            </a:r>
            <a:r>
              <a:rPr lang="cs-CZ" dirty="0" err="1"/>
              <a:t>axle</a:t>
            </a:r>
            <a:r>
              <a:rPr lang="cs-CZ" dirty="0"/>
              <a:t> </a:t>
            </a:r>
            <a:r>
              <a:rPr lang="cs-CZ" dirty="0" err="1"/>
              <a:t>vehicle</a:t>
            </a:r>
            <a:endParaRPr lang="cs-CZ" dirty="0"/>
          </a:p>
          <a:p>
            <a:pPr lvl="1"/>
            <a:r>
              <a:rPr lang="cs-CZ" dirty="0" err="1"/>
              <a:t>Accelerating</a:t>
            </a:r>
            <a:endParaRPr lang="cs-CZ" dirty="0"/>
          </a:p>
          <a:p>
            <a:pPr lvl="1"/>
            <a:r>
              <a:rPr lang="cs-CZ" dirty="0" err="1"/>
              <a:t>Dependent</a:t>
            </a:r>
            <a:r>
              <a:rPr lang="cs-CZ" dirty="0"/>
              <a:t> on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position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centre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mass</a:t>
            </a:r>
            <a:endParaRPr lang="cs-CZ" dirty="0"/>
          </a:p>
          <a:p>
            <a:pPr lvl="1"/>
            <a:r>
              <a:rPr lang="cs-CZ" dirty="0"/>
              <a:t>In </a:t>
            </a:r>
            <a:r>
              <a:rPr lang="cs-CZ" dirty="0" err="1"/>
              <a:t>comparison</a:t>
            </a:r>
            <a:r>
              <a:rPr lang="cs-CZ" dirty="0"/>
              <a:t> to </a:t>
            </a:r>
            <a:r>
              <a:rPr lang="cs-CZ" dirty="0" err="1"/>
              <a:t>tilting</a:t>
            </a:r>
            <a:r>
              <a:rPr lang="cs-CZ" dirty="0"/>
              <a:t> moment </a:t>
            </a:r>
            <a:r>
              <a:rPr lang="cs-CZ" dirty="0" err="1"/>
              <a:t>caused</a:t>
            </a:r>
            <a:r>
              <a:rPr lang="cs-CZ" dirty="0"/>
              <a:t> by </a:t>
            </a:r>
            <a:r>
              <a:rPr lang="cs-CZ" dirty="0" err="1"/>
              <a:t>traction</a:t>
            </a:r>
            <a:r>
              <a:rPr lang="cs-CZ" dirty="0"/>
              <a:t> </a:t>
            </a:r>
            <a:r>
              <a:rPr lang="cs-CZ" dirty="0" err="1"/>
              <a:t>force</a:t>
            </a:r>
            <a:r>
              <a:rPr lang="cs-CZ" dirty="0"/>
              <a:t>, </a:t>
            </a:r>
            <a:r>
              <a:rPr lang="cs-CZ" dirty="0" err="1"/>
              <a:t>tiliting</a:t>
            </a:r>
            <a:r>
              <a:rPr lang="cs-CZ" dirty="0"/>
              <a:t> moment </a:t>
            </a:r>
            <a:r>
              <a:rPr lang="cs-CZ" dirty="0" err="1"/>
              <a:t>caused</a:t>
            </a:r>
            <a:r>
              <a:rPr lang="cs-CZ" dirty="0"/>
              <a:t> by </a:t>
            </a:r>
            <a:r>
              <a:rPr lang="cs-CZ" dirty="0" err="1"/>
              <a:t>acceleration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present</a:t>
            </a:r>
            <a:r>
              <a:rPr lang="cs-CZ" dirty="0"/>
              <a:t> </a:t>
            </a:r>
            <a:r>
              <a:rPr lang="cs-CZ" dirty="0" err="1"/>
              <a:t>even</a:t>
            </a:r>
            <a:r>
              <a:rPr lang="cs-CZ" dirty="0"/>
              <a:t> </a:t>
            </a:r>
            <a:r>
              <a:rPr lang="cs-CZ" dirty="0" err="1"/>
              <a:t>if</a:t>
            </a:r>
            <a:r>
              <a:rPr lang="cs-CZ" dirty="0"/>
              <a:t> no </a:t>
            </a:r>
            <a:r>
              <a:rPr lang="cs-CZ" dirty="0" err="1"/>
              <a:t>traction</a:t>
            </a:r>
            <a:r>
              <a:rPr lang="cs-CZ" dirty="0"/>
              <a:t> </a:t>
            </a:r>
            <a:r>
              <a:rPr lang="cs-CZ" dirty="0" err="1"/>
              <a:t>force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on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coupling</a:t>
            </a:r>
            <a:r>
              <a:rPr lang="cs-CZ" dirty="0"/>
              <a:t> (</a:t>
            </a:r>
            <a:r>
              <a:rPr lang="cs-CZ" dirty="0" err="1"/>
              <a:t>e.g</a:t>
            </a:r>
            <a:r>
              <a:rPr lang="cs-CZ" dirty="0"/>
              <a:t>. EMU </a:t>
            </a:r>
            <a:r>
              <a:rPr lang="cs-CZ" dirty="0" err="1"/>
              <a:t>with</a:t>
            </a:r>
            <a:r>
              <a:rPr lang="cs-CZ" dirty="0"/>
              <a:t> </a:t>
            </a:r>
            <a:r>
              <a:rPr lang="cs-CZ" dirty="0" err="1"/>
              <a:t>all</a:t>
            </a:r>
            <a:r>
              <a:rPr lang="cs-CZ" dirty="0"/>
              <a:t> </a:t>
            </a:r>
            <a:r>
              <a:rPr lang="cs-CZ" dirty="0" err="1"/>
              <a:t>axles</a:t>
            </a:r>
            <a:r>
              <a:rPr lang="cs-CZ" dirty="0"/>
              <a:t> </a:t>
            </a:r>
            <a:r>
              <a:rPr lang="cs-CZ" dirty="0" err="1"/>
              <a:t>driven</a:t>
            </a:r>
            <a:r>
              <a:rPr lang="cs-CZ" dirty="0"/>
              <a:t>)</a:t>
            </a:r>
          </a:p>
          <a:p>
            <a:pPr lvl="1"/>
            <a:endParaRPr lang="cs-CZ" dirty="0"/>
          </a:p>
          <a:p>
            <a:pPr lvl="1"/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41C6BB35-7EB0-EA14-A44E-25FA6C25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30</a:t>
            </a:fld>
            <a:r>
              <a:rPr lang="cs-CZ" dirty="0"/>
              <a:t> / 42</a:t>
            </a: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260" y="3450057"/>
            <a:ext cx="5398712" cy="2887081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1502" y="3365567"/>
            <a:ext cx="4170298" cy="275732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4270" y="6295300"/>
            <a:ext cx="1949977" cy="526636"/>
          </a:xfrm>
          <a:prstGeom prst="rect">
            <a:avLst/>
          </a:prstGeom>
        </p:spPr>
      </p:pic>
      <p:sp>
        <p:nvSpPr>
          <p:cNvPr id="8" name="Obdélník 7"/>
          <p:cNvSpPr/>
          <p:nvPr/>
        </p:nvSpPr>
        <p:spPr>
          <a:xfrm>
            <a:off x="308552" y="5966268"/>
            <a:ext cx="5646420" cy="30489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366038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080" y="1007782"/>
            <a:ext cx="12076046" cy="5259909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134025-234C-25A8-BD3A-F1944F13F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Tilting</a:t>
            </a:r>
            <a:r>
              <a:rPr lang="cs-CZ" dirty="0"/>
              <a:t> moment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2B357FF1-E5FA-3B13-30E3-C16A45EC50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299" y="1478616"/>
            <a:ext cx="11365007" cy="4550149"/>
          </a:xfrm>
        </p:spPr>
        <p:txBody>
          <a:bodyPr/>
          <a:lstStyle/>
          <a:p>
            <a:r>
              <a:rPr lang="cs-CZ" dirty="0" err="1"/>
              <a:t>Four</a:t>
            </a:r>
            <a:r>
              <a:rPr lang="cs-CZ" dirty="0"/>
              <a:t> </a:t>
            </a:r>
            <a:r>
              <a:rPr lang="cs-CZ" dirty="0" err="1"/>
              <a:t>axles</a:t>
            </a:r>
            <a:r>
              <a:rPr lang="cs-CZ" dirty="0"/>
              <a:t> </a:t>
            </a:r>
            <a:r>
              <a:rPr lang="cs-CZ" dirty="0" err="1"/>
              <a:t>vehicle</a:t>
            </a:r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41C6BB35-7EB0-EA14-A44E-25FA6C25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31</a:t>
            </a:fld>
            <a:r>
              <a:rPr lang="cs-CZ" dirty="0"/>
              <a:t> / 42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256280" y="5963562"/>
            <a:ext cx="587248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err="1"/>
              <a:t>Axle</a:t>
            </a:r>
            <a:r>
              <a:rPr lang="cs-CZ" sz="2000" b="1" dirty="0"/>
              <a:t> </a:t>
            </a:r>
            <a:r>
              <a:rPr lang="cs-CZ" sz="2000" b="1" dirty="0" err="1"/>
              <a:t>load</a:t>
            </a:r>
            <a:r>
              <a:rPr lang="cs-CZ" sz="2000" b="1" dirty="0"/>
              <a:t> </a:t>
            </a:r>
            <a:r>
              <a:rPr lang="cs-CZ" sz="2000" b="1" dirty="0" err="1"/>
              <a:t>changes</a:t>
            </a:r>
            <a:r>
              <a:rPr lang="cs-CZ" sz="2000" b="1" dirty="0"/>
              <a:t> </a:t>
            </a:r>
            <a:r>
              <a:rPr lang="cs-CZ" sz="2000" b="1" dirty="0" err="1"/>
              <a:t>at</a:t>
            </a:r>
            <a:r>
              <a:rPr lang="cs-CZ" sz="2000" b="1" dirty="0"/>
              <a:t> </a:t>
            </a:r>
            <a:r>
              <a:rPr lang="cs-CZ" sz="2000" b="1" dirty="0" err="1"/>
              <a:t>Bo‘Bo</a:t>
            </a:r>
            <a:r>
              <a:rPr lang="cs-CZ" sz="2000" b="1" dirty="0"/>
              <a:t>‘ </a:t>
            </a:r>
            <a:r>
              <a:rPr lang="cs-CZ" sz="2000" b="1" dirty="0" err="1"/>
              <a:t>vehicle</a:t>
            </a:r>
            <a:r>
              <a:rPr lang="cs-CZ" sz="20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0438271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134025-234C-25A8-BD3A-F1944F13F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Tilting</a:t>
            </a:r>
            <a:r>
              <a:rPr lang="cs-CZ" dirty="0"/>
              <a:t> moment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2B357FF1-E5FA-3B13-30E3-C16A45EC50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299" y="1478616"/>
            <a:ext cx="11365007" cy="4550149"/>
          </a:xfrm>
        </p:spPr>
        <p:txBody>
          <a:bodyPr/>
          <a:lstStyle/>
          <a:p>
            <a:r>
              <a:rPr lang="cs-CZ" dirty="0" err="1"/>
              <a:t>Four</a:t>
            </a:r>
            <a:r>
              <a:rPr lang="cs-CZ" dirty="0"/>
              <a:t> </a:t>
            </a:r>
            <a:r>
              <a:rPr lang="cs-CZ" dirty="0" err="1"/>
              <a:t>axles</a:t>
            </a:r>
            <a:r>
              <a:rPr lang="cs-CZ" dirty="0"/>
              <a:t> </a:t>
            </a:r>
            <a:r>
              <a:rPr lang="cs-CZ" dirty="0" err="1"/>
              <a:t>vehicle</a:t>
            </a:r>
            <a:endParaRPr lang="cs-CZ" dirty="0"/>
          </a:p>
          <a:p>
            <a:pPr lvl="1"/>
            <a:r>
              <a:rPr lang="cs-CZ" dirty="0" err="1"/>
              <a:t>Traction</a:t>
            </a:r>
            <a:r>
              <a:rPr lang="cs-CZ" dirty="0"/>
              <a:t> </a:t>
            </a:r>
            <a:r>
              <a:rPr lang="cs-CZ" dirty="0" err="1"/>
              <a:t>force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transfered</a:t>
            </a:r>
            <a:r>
              <a:rPr lang="cs-CZ" dirty="0"/>
              <a:t> </a:t>
            </a:r>
            <a:r>
              <a:rPr lang="cs-CZ" dirty="0" err="1"/>
              <a:t>through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pivot</a:t>
            </a:r>
          </a:p>
          <a:p>
            <a:pPr lvl="1"/>
            <a:r>
              <a:rPr lang="cs-CZ" dirty="0" err="1"/>
              <a:t>First</a:t>
            </a:r>
            <a:r>
              <a:rPr lang="cs-CZ" dirty="0"/>
              <a:t> and (</a:t>
            </a:r>
            <a:r>
              <a:rPr lang="cs-CZ" dirty="0" err="1"/>
              <a:t>partially</a:t>
            </a:r>
            <a:r>
              <a:rPr lang="cs-CZ" dirty="0"/>
              <a:t>) </a:t>
            </a:r>
            <a:r>
              <a:rPr lang="cs-CZ" dirty="0" err="1"/>
              <a:t>third</a:t>
            </a:r>
            <a:r>
              <a:rPr lang="cs-CZ" dirty="0"/>
              <a:t> </a:t>
            </a:r>
            <a:r>
              <a:rPr lang="cs-CZ" dirty="0" err="1"/>
              <a:t>axle</a:t>
            </a:r>
            <a:r>
              <a:rPr lang="cs-CZ" dirty="0"/>
              <a:t> </a:t>
            </a:r>
            <a:r>
              <a:rPr lang="cs-CZ" dirty="0" err="1"/>
              <a:t>load</a:t>
            </a:r>
            <a:r>
              <a:rPr lang="cs-CZ" dirty="0"/>
              <a:t> are </a:t>
            </a:r>
            <a:r>
              <a:rPr lang="cs-CZ" dirty="0" err="1"/>
              <a:t>decreased</a:t>
            </a:r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6545" y="3049193"/>
            <a:ext cx="8438910" cy="3675698"/>
          </a:xfrm>
          <a:prstGeom prst="rect">
            <a:avLst/>
          </a:prstGeom>
        </p:spPr>
      </p:pic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41C6BB35-7EB0-EA14-A44E-25FA6C25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32</a:t>
            </a:fld>
            <a:r>
              <a:rPr lang="cs-CZ" dirty="0"/>
              <a:t> / 42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900680" y="6408240"/>
            <a:ext cx="587248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b="1" dirty="0" err="1"/>
              <a:t>Axle</a:t>
            </a:r>
            <a:r>
              <a:rPr lang="cs-CZ" b="1" dirty="0"/>
              <a:t> </a:t>
            </a:r>
            <a:r>
              <a:rPr lang="cs-CZ" b="1" dirty="0" err="1"/>
              <a:t>load</a:t>
            </a:r>
            <a:r>
              <a:rPr lang="cs-CZ" b="1" dirty="0"/>
              <a:t> </a:t>
            </a:r>
            <a:r>
              <a:rPr lang="cs-CZ" b="1" dirty="0" err="1"/>
              <a:t>changes</a:t>
            </a:r>
            <a:r>
              <a:rPr lang="cs-CZ" b="1" dirty="0"/>
              <a:t> </a:t>
            </a:r>
            <a:r>
              <a:rPr lang="cs-CZ" b="1" dirty="0" err="1"/>
              <a:t>at</a:t>
            </a:r>
            <a:r>
              <a:rPr lang="cs-CZ" b="1" dirty="0"/>
              <a:t> </a:t>
            </a:r>
            <a:r>
              <a:rPr lang="cs-CZ" b="1" dirty="0" err="1"/>
              <a:t>Bo‘Bo</a:t>
            </a:r>
            <a:r>
              <a:rPr lang="cs-CZ" b="1" dirty="0"/>
              <a:t>‘ </a:t>
            </a:r>
            <a:r>
              <a:rPr lang="cs-CZ" b="1" dirty="0" err="1"/>
              <a:t>vehicle</a:t>
            </a:r>
            <a:r>
              <a:rPr lang="cs-CZ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8889963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134025-234C-25A8-BD3A-F1944F13F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Tilting</a:t>
            </a:r>
            <a:r>
              <a:rPr lang="cs-CZ" dirty="0"/>
              <a:t> moment</a:t>
            </a:r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41C6BB35-7EB0-EA14-A44E-25FA6C25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33</a:t>
            </a:fld>
            <a:r>
              <a:rPr lang="cs-CZ" dirty="0"/>
              <a:t> / 42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781" y="1227262"/>
            <a:ext cx="7995001" cy="5630738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95299" y="1158081"/>
            <a:ext cx="2515379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err="1"/>
              <a:t>Axle</a:t>
            </a:r>
            <a:r>
              <a:rPr lang="cs-CZ" dirty="0"/>
              <a:t> </a:t>
            </a:r>
            <a:r>
              <a:rPr lang="cs-CZ" dirty="0" err="1"/>
              <a:t>load</a:t>
            </a:r>
            <a:r>
              <a:rPr lang="cs-CZ" dirty="0"/>
              <a:t> on </a:t>
            </a:r>
            <a:r>
              <a:rPr lang="cs-CZ" dirty="0" err="1"/>
              <a:t>each</a:t>
            </a:r>
            <a:r>
              <a:rPr lang="cs-CZ" dirty="0"/>
              <a:t> </a:t>
            </a:r>
            <a:r>
              <a:rPr lang="cs-CZ" dirty="0" err="1"/>
              <a:t>axle</a:t>
            </a:r>
            <a:r>
              <a:rPr lang="cs-CZ" dirty="0"/>
              <a:t>: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95299" y="3423761"/>
            <a:ext cx="419862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err="1"/>
              <a:t>Coefficient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adhesion</a:t>
            </a:r>
            <a:r>
              <a:rPr lang="cs-CZ" dirty="0"/>
              <a:t> on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first</a:t>
            </a:r>
            <a:r>
              <a:rPr lang="cs-CZ" dirty="0"/>
              <a:t> </a:t>
            </a:r>
            <a:r>
              <a:rPr lang="cs-CZ" dirty="0" err="1"/>
              <a:t>axle</a:t>
            </a:r>
            <a:r>
              <a:rPr lang="cs-CZ" dirty="0"/>
              <a:t>: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495299" y="4525055"/>
            <a:ext cx="419862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/>
              <a:t>Maximum </a:t>
            </a:r>
            <a:r>
              <a:rPr lang="cs-CZ" dirty="0" err="1"/>
              <a:t>traction</a:t>
            </a:r>
            <a:r>
              <a:rPr lang="cs-CZ" dirty="0"/>
              <a:t> </a:t>
            </a:r>
            <a:r>
              <a:rPr lang="cs-CZ" dirty="0" err="1"/>
              <a:t>force</a:t>
            </a:r>
            <a:r>
              <a:rPr lang="cs-CZ" dirty="0"/>
              <a:t>: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495299" y="5691527"/>
            <a:ext cx="419862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Adhesion mass utilization coefficient</a:t>
            </a:r>
            <a:r>
              <a:rPr lang="cs-CZ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155050731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134025-234C-25A8-BD3A-F1944F13F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Tilting</a:t>
            </a:r>
            <a:r>
              <a:rPr lang="cs-CZ" dirty="0"/>
              <a:t> moment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2B357FF1-E5FA-3B13-30E3-C16A45EC50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299" y="1478616"/>
            <a:ext cx="11365007" cy="4550149"/>
          </a:xfrm>
        </p:spPr>
        <p:txBody>
          <a:bodyPr/>
          <a:lstStyle/>
          <a:p>
            <a:r>
              <a:rPr lang="cs-CZ" dirty="0" err="1"/>
              <a:t>Four</a:t>
            </a:r>
            <a:r>
              <a:rPr lang="cs-CZ" dirty="0"/>
              <a:t> </a:t>
            </a:r>
            <a:r>
              <a:rPr lang="cs-CZ" dirty="0" err="1"/>
              <a:t>axles</a:t>
            </a:r>
            <a:r>
              <a:rPr lang="cs-CZ" dirty="0"/>
              <a:t> </a:t>
            </a:r>
            <a:r>
              <a:rPr lang="cs-CZ" dirty="0" err="1"/>
              <a:t>vehicle</a:t>
            </a:r>
            <a:endParaRPr lang="cs-CZ" dirty="0"/>
          </a:p>
          <a:p>
            <a:pPr lvl="1"/>
            <a:r>
              <a:rPr lang="cs-CZ" dirty="0"/>
              <a:t>Dependence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axle</a:t>
            </a:r>
            <a:r>
              <a:rPr lang="cs-CZ" dirty="0"/>
              <a:t> </a:t>
            </a:r>
            <a:r>
              <a:rPr lang="cs-CZ" dirty="0" err="1"/>
              <a:t>load</a:t>
            </a:r>
            <a:r>
              <a:rPr lang="cs-CZ" dirty="0"/>
              <a:t> on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height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bogie</a:t>
            </a:r>
            <a:r>
              <a:rPr lang="cs-CZ" dirty="0"/>
              <a:t> pivot</a:t>
            </a:r>
          </a:p>
          <a:p>
            <a:pPr lvl="1"/>
            <a:endParaRPr lang="cs-CZ" dirty="0"/>
          </a:p>
          <a:p>
            <a:pPr lvl="1"/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41C6BB35-7EB0-EA14-A44E-25FA6C25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34</a:t>
            </a:fld>
            <a:r>
              <a:rPr lang="cs-CZ" dirty="0"/>
              <a:t> / 42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5709" y="2381507"/>
            <a:ext cx="5894888" cy="4347177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926080" y="6434863"/>
            <a:ext cx="587248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b="1" dirty="0" err="1"/>
              <a:t>Axles</a:t>
            </a:r>
            <a:r>
              <a:rPr lang="cs-CZ" b="1" dirty="0"/>
              <a:t> </a:t>
            </a:r>
            <a:r>
              <a:rPr lang="cs-CZ" b="1" dirty="0" err="1"/>
              <a:t>load</a:t>
            </a:r>
            <a:r>
              <a:rPr lang="cs-CZ" b="1" dirty="0"/>
              <a:t> </a:t>
            </a:r>
            <a:r>
              <a:rPr lang="cs-CZ" b="1" dirty="0" err="1"/>
              <a:t>changes</a:t>
            </a:r>
            <a:r>
              <a:rPr lang="cs-CZ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7552113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134025-234C-25A8-BD3A-F1944F13F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Dynamic</a:t>
            </a:r>
            <a:r>
              <a:rPr lang="cs-CZ" dirty="0"/>
              <a:t> </a:t>
            </a:r>
            <a:r>
              <a:rPr lang="cs-CZ" dirty="0" err="1"/>
              <a:t>effects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2B357FF1-E5FA-3B13-30E3-C16A45EC50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299" y="1478616"/>
            <a:ext cx="11365007" cy="4550149"/>
          </a:xfrm>
        </p:spPr>
        <p:txBody>
          <a:bodyPr/>
          <a:lstStyle/>
          <a:p>
            <a:r>
              <a:rPr lang="cs-CZ" dirty="0" err="1"/>
              <a:t>Swinging</a:t>
            </a:r>
            <a:r>
              <a:rPr lang="cs-CZ" dirty="0"/>
              <a:t> </a:t>
            </a:r>
          </a:p>
          <a:p>
            <a:pPr lvl="1"/>
            <a:r>
              <a:rPr lang="cs-CZ" dirty="0" err="1"/>
              <a:t>Vertical</a:t>
            </a:r>
            <a:r>
              <a:rPr lang="cs-CZ" dirty="0"/>
              <a:t> </a:t>
            </a:r>
            <a:r>
              <a:rPr lang="cs-CZ" dirty="0" err="1"/>
              <a:t>movement</a:t>
            </a:r>
            <a:endParaRPr lang="cs-CZ" dirty="0"/>
          </a:p>
          <a:p>
            <a:pPr lvl="1"/>
            <a:r>
              <a:rPr lang="cs-CZ" dirty="0" err="1"/>
              <a:t>Both</a:t>
            </a:r>
            <a:r>
              <a:rPr lang="cs-CZ" dirty="0"/>
              <a:t> </a:t>
            </a:r>
            <a:r>
              <a:rPr lang="cs-CZ" dirty="0" err="1"/>
              <a:t>axles</a:t>
            </a:r>
            <a:r>
              <a:rPr lang="cs-CZ" dirty="0"/>
              <a:t> </a:t>
            </a:r>
            <a:r>
              <a:rPr lang="cs-CZ" dirty="0" err="1"/>
              <a:t>load</a:t>
            </a:r>
            <a:r>
              <a:rPr lang="cs-CZ" dirty="0"/>
              <a:t> are </a:t>
            </a:r>
            <a:r>
              <a:rPr lang="cs-CZ" dirty="0" err="1"/>
              <a:t>periodically</a:t>
            </a:r>
            <a:r>
              <a:rPr lang="cs-CZ" dirty="0"/>
              <a:t> </a:t>
            </a:r>
            <a:r>
              <a:rPr lang="cs-CZ" dirty="0" err="1"/>
              <a:t>increased</a:t>
            </a:r>
            <a:r>
              <a:rPr lang="cs-CZ" dirty="0"/>
              <a:t> and </a:t>
            </a:r>
            <a:r>
              <a:rPr lang="cs-CZ" dirty="0" err="1"/>
              <a:t>decreased</a:t>
            </a:r>
            <a:endParaRPr lang="cs-CZ" dirty="0"/>
          </a:p>
          <a:p>
            <a:pPr lvl="1"/>
            <a:r>
              <a:rPr lang="cs-CZ" dirty="0" err="1"/>
              <a:t>Caused</a:t>
            </a:r>
            <a:r>
              <a:rPr lang="cs-CZ" dirty="0"/>
              <a:t> by </a:t>
            </a:r>
            <a:r>
              <a:rPr lang="cs-CZ" dirty="0" err="1"/>
              <a:t>rail</a:t>
            </a:r>
            <a:r>
              <a:rPr lang="cs-CZ" dirty="0"/>
              <a:t> </a:t>
            </a:r>
            <a:r>
              <a:rPr lang="cs-CZ" dirty="0" err="1"/>
              <a:t>roughness</a:t>
            </a:r>
            <a:endParaRPr lang="cs-CZ" dirty="0"/>
          </a:p>
          <a:p>
            <a:r>
              <a:rPr lang="cs-CZ" dirty="0" err="1"/>
              <a:t>Swaying</a:t>
            </a:r>
            <a:r>
              <a:rPr lang="cs-CZ" dirty="0"/>
              <a:t> </a:t>
            </a:r>
          </a:p>
          <a:p>
            <a:pPr lvl="1"/>
            <a:r>
              <a:rPr lang="cs-CZ" dirty="0" err="1"/>
              <a:t>Turning</a:t>
            </a:r>
            <a:r>
              <a:rPr lang="cs-CZ" dirty="0"/>
              <a:t> in </a:t>
            </a:r>
            <a:r>
              <a:rPr lang="cs-CZ" dirty="0" err="1"/>
              <a:t>transverse</a:t>
            </a:r>
            <a:r>
              <a:rPr lang="cs-CZ" dirty="0"/>
              <a:t> </a:t>
            </a:r>
            <a:r>
              <a:rPr lang="cs-CZ" dirty="0" err="1"/>
              <a:t>direction</a:t>
            </a:r>
            <a:endParaRPr lang="cs-CZ" dirty="0"/>
          </a:p>
          <a:p>
            <a:pPr lvl="1"/>
            <a:r>
              <a:rPr lang="cs-CZ" dirty="0" err="1"/>
              <a:t>Dynamic</a:t>
            </a:r>
            <a:r>
              <a:rPr lang="cs-CZ" dirty="0"/>
              <a:t> </a:t>
            </a:r>
            <a:r>
              <a:rPr lang="cs-CZ" dirty="0" err="1"/>
              <a:t>axle</a:t>
            </a:r>
            <a:r>
              <a:rPr lang="cs-CZ" dirty="0"/>
              <a:t> </a:t>
            </a:r>
            <a:r>
              <a:rPr lang="cs-CZ" dirty="0" err="1"/>
              <a:t>load</a:t>
            </a:r>
            <a:r>
              <a:rPr lang="cs-CZ" dirty="0"/>
              <a:t> are </a:t>
            </a:r>
            <a:r>
              <a:rPr lang="cs-CZ" dirty="0" err="1"/>
              <a:t>periodically</a:t>
            </a:r>
            <a:r>
              <a:rPr lang="cs-CZ" dirty="0"/>
              <a:t> </a:t>
            </a:r>
            <a:r>
              <a:rPr lang="cs-CZ" dirty="0" err="1"/>
              <a:t>moving</a:t>
            </a:r>
            <a:r>
              <a:rPr lang="cs-CZ" dirty="0"/>
              <a:t> </a:t>
            </a:r>
            <a:r>
              <a:rPr lang="cs-CZ" dirty="0" err="1"/>
              <a:t>between</a:t>
            </a:r>
            <a:r>
              <a:rPr lang="cs-CZ" dirty="0"/>
              <a:t> front and </a:t>
            </a:r>
            <a:r>
              <a:rPr lang="cs-CZ" dirty="0" err="1"/>
              <a:t>rear</a:t>
            </a:r>
            <a:r>
              <a:rPr lang="cs-CZ" dirty="0"/>
              <a:t> </a:t>
            </a:r>
            <a:r>
              <a:rPr lang="cs-CZ" dirty="0" err="1"/>
              <a:t>axle</a:t>
            </a:r>
            <a:endParaRPr lang="cs-CZ" dirty="0"/>
          </a:p>
          <a:p>
            <a:pPr lvl="1"/>
            <a:r>
              <a:rPr lang="cs-CZ" dirty="0" err="1"/>
              <a:t>Caused</a:t>
            </a:r>
            <a:r>
              <a:rPr lang="cs-CZ" dirty="0"/>
              <a:t> by </a:t>
            </a:r>
            <a:r>
              <a:rPr lang="cs-CZ" dirty="0" err="1"/>
              <a:t>rail</a:t>
            </a:r>
            <a:r>
              <a:rPr lang="cs-CZ" dirty="0"/>
              <a:t> </a:t>
            </a:r>
            <a:r>
              <a:rPr lang="cs-CZ" dirty="0" err="1"/>
              <a:t>roughness</a:t>
            </a:r>
            <a:r>
              <a:rPr lang="cs-CZ" dirty="0"/>
              <a:t> and </a:t>
            </a:r>
            <a:r>
              <a:rPr lang="cs-CZ" dirty="0" err="1"/>
              <a:t>traction</a:t>
            </a:r>
            <a:r>
              <a:rPr lang="cs-CZ" dirty="0"/>
              <a:t> </a:t>
            </a:r>
            <a:r>
              <a:rPr lang="cs-CZ" dirty="0" err="1"/>
              <a:t>forces</a:t>
            </a:r>
            <a:r>
              <a:rPr lang="cs-CZ" dirty="0"/>
              <a:t> </a:t>
            </a:r>
            <a:r>
              <a:rPr lang="cs-CZ" dirty="0" err="1"/>
              <a:t>changes</a:t>
            </a:r>
            <a:endParaRPr lang="cs-CZ" dirty="0"/>
          </a:p>
          <a:p>
            <a:pPr lvl="1"/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41C6BB35-7EB0-EA14-A44E-25FA6C25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35</a:t>
            </a:fld>
            <a:r>
              <a:rPr lang="cs-CZ" dirty="0"/>
              <a:t> / 42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9873" y="4861961"/>
            <a:ext cx="6880723" cy="1937769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1259840" y="6393649"/>
            <a:ext cx="779272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b="1" dirty="0" err="1"/>
              <a:t>Dynamic</a:t>
            </a:r>
            <a:r>
              <a:rPr lang="cs-CZ" b="1" dirty="0"/>
              <a:t> </a:t>
            </a:r>
            <a:r>
              <a:rPr lang="cs-CZ" b="1" dirty="0" err="1"/>
              <a:t>axles</a:t>
            </a:r>
            <a:r>
              <a:rPr lang="cs-CZ" b="1" dirty="0"/>
              <a:t> </a:t>
            </a:r>
            <a:r>
              <a:rPr lang="cs-CZ" b="1" dirty="0" err="1"/>
              <a:t>load</a:t>
            </a:r>
            <a:r>
              <a:rPr lang="cs-CZ" b="1" dirty="0"/>
              <a:t> </a:t>
            </a:r>
            <a:r>
              <a:rPr lang="cs-CZ" b="1" dirty="0" err="1"/>
              <a:t>changes</a:t>
            </a:r>
            <a:r>
              <a:rPr lang="cs-CZ" b="1" dirty="0"/>
              <a:t> </a:t>
            </a:r>
            <a:r>
              <a:rPr lang="cs-CZ" b="1" dirty="0" err="1"/>
              <a:t>at</a:t>
            </a:r>
            <a:r>
              <a:rPr lang="cs-CZ" b="1" dirty="0"/>
              <a:t> </a:t>
            </a:r>
            <a:r>
              <a:rPr lang="cs-CZ" b="1" dirty="0" err="1"/>
              <a:t>two</a:t>
            </a:r>
            <a:r>
              <a:rPr lang="cs-CZ" b="1" dirty="0"/>
              <a:t> </a:t>
            </a:r>
            <a:r>
              <a:rPr lang="cs-CZ" b="1" dirty="0" err="1"/>
              <a:t>axles</a:t>
            </a:r>
            <a:r>
              <a:rPr lang="cs-CZ" b="1" dirty="0"/>
              <a:t> </a:t>
            </a:r>
            <a:r>
              <a:rPr lang="cs-CZ" b="1" dirty="0" err="1"/>
              <a:t>vehicle</a:t>
            </a:r>
            <a:r>
              <a:rPr lang="cs-CZ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1349706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134025-234C-25A8-BD3A-F1944F13F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Influence </a:t>
            </a:r>
            <a:r>
              <a:rPr lang="cs-CZ" dirty="0" err="1"/>
              <a:t>of</a:t>
            </a:r>
            <a:r>
              <a:rPr lang="cs-CZ" dirty="0"/>
              <a:t> „</a:t>
            </a:r>
            <a:r>
              <a:rPr lang="cs-CZ" dirty="0" err="1"/>
              <a:t>current</a:t>
            </a:r>
            <a:r>
              <a:rPr lang="cs-CZ" dirty="0"/>
              <a:t> </a:t>
            </a:r>
            <a:r>
              <a:rPr lang="cs-CZ" dirty="0" err="1"/>
              <a:t>imbalance</a:t>
            </a:r>
            <a:r>
              <a:rPr lang="cs-CZ" dirty="0"/>
              <a:t>“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2B357FF1-E5FA-3B13-30E3-C16A45EC50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299" y="1478616"/>
            <a:ext cx="11365007" cy="4550149"/>
          </a:xfrm>
        </p:spPr>
        <p:txBody>
          <a:bodyPr/>
          <a:lstStyle/>
          <a:p>
            <a:r>
              <a:rPr lang="cs-CZ" dirty="0" err="1"/>
              <a:t>Intentionally</a:t>
            </a:r>
            <a:r>
              <a:rPr lang="cs-CZ" dirty="0"/>
              <a:t> </a:t>
            </a:r>
            <a:r>
              <a:rPr lang="cs-CZ" dirty="0" err="1"/>
              <a:t>imbalanced</a:t>
            </a:r>
            <a:r>
              <a:rPr lang="cs-CZ" dirty="0"/>
              <a:t> </a:t>
            </a:r>
            <a:r>
              <a:rPr lang="cs-CZ" dirty="0" err="1"/>
              <a:t>traction</a:t>
            </a:r>
            <a:r>
              <a:rPr lang="cs-CZ" dirty="0"/>
              <a:t> </a:t>
            </a:r>
            <a:r>
              <a:rPr lang="cs-CZ" dirty="0" err="1"/>
              <a:t>force</a:t>
            </a:r>
            <a:r>
              <a:rPr lang="cs-CZ" dirty="0"/>
              <a:t> </a:t>
            </a:r>
            <a:r>
              <a:rPr lang="cs-CZ" dirty="0" err="1"/>
              <a:t>distribution</a:t>
            </a:r>
            <a:endParaRPr lang="cs-CZ" dirty="0"/>
          </a:p>
          <a:p>
            <a:pPr marL="457200" lvl="1" indent="0">
              <a:buNone/>
            </a:pPr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41C6BB35-7EB0-EA14-A44E-25FA6C25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36</a:t>
            </a:fld>
            <a:r>
              <a:rPr lang="cs-CZ" dirty="0"/>
              <a:t> / 42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183" y="2069783"/>
            <a:ext cx="10655617" cy="108789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7251" y="883920"/>
            <a:ext cx="3010413" cy="103483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25654" y="2992242"/>
            <a:ext cx="5382662" cy="3752296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2194876" y="6375206"/>
            <a:ext cx="779272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b="1" dirty="0" err="1"/>
              <a:t>Example</a:t>
            </a:r>
            <a:r>
              <a:rPr lang="cs-CZ" b="1" dirty="0"/>
              <a:t> </a:t>
            </a:r>
            <a:r>
              <a:rPr lang="cs-CZ" b="1" dirty="0" err="1"/>
              <a:t>of</a:t>
            </a:r>
            <a:r>
              <a:rPr lang="cs-CZ" b="1" dirty="0"/>
              <a:t> </a:t>
            </a:r>
            <a:r>
              <a:rPr lang="cs-CZ" b="1" dirty="0" err="1"/>
              <a:t>imbalance</a:t>
            </a:r>
            <a:r>
              <a:rPr lang="cs-CZ" b="1" dirty="0"/>
              <a:t> </a:t>
            </a:r>
            <a:r>
              <a:rPr lang="cs-CZ" b="1" dirty="0" err="1"/>
              <a:t>of</a:t>
            </a:r>
            <a:r>
              <a:rPr lang="cs-CZ" b="1" dirty="0"/>
              <a:t> </a:t>
            </a:r>
            <a:r>
              <a:rPr lang="cs-CZ" b="1" dirty="0" err="1"/>
              <a:t>traction</a:t>
            </a:r>
            <a:r>
              <a:rPr lang="cs-CZ" b="1" dirty="0"/>
              <a:t> </a:t>
            </a:r>
            <a:r>
              <a:rPr lang="cs-CZ" b="1" dirty="0" err="1"/>
              <a:t>forces</a:t>
            </a:r>
            <a:r>
              <a:rPr lang="cs-CZ" b="1" dirty="0"/>
              <a:t> (</a:t>
            </a:r>
            <a:r>
              <a:rPr lang="cs-CZ" b="1" dirty="0" err="1"/>
              <a:t>currents</a:t>
            </a:r>
            <a:r>
              <a:rPr lang="cs-CZ" b="1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07558671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134025-234C-25A8-BD3A-F1944F13F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Adhesion</a:t>
            </a:r>
            <a:r>
              <a:rPr lang="cs-CZ" dirty="0"/>
              <a:t> </a:t>
            </a:r>
            <a:r>
              <a:rPr lang="cs-CZ" dirty="0" err="1"/>
              <a:t>measurement</a:t>
            </a:r>
            <a:r>
              <a:rPr lang="cs-CZ" dirty="0"/>
              <a:t> and modeling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2B357FF1-E5FA-3B13-30E3-C16A45EC50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301" y="2047875"/>
            <a:ext cx="9670675" cy="4312584"/>
          </a:xfrm>
        </p:spPr>
        <p:txBody>
          <a:bodyPr/>
          <a:lstStyle/>
          <a:p>
            <a:r>
              <a:rPr lang="cs-CZ" dirty="0"/>
              <a:t>Many </a:t>
            </a:r>
            <a:r>
              <a:rPr lang="cs-CZ" dirty="0" err="1"/>
              <a:t>influences</a:t>
            </a:r>
            <a:r>
              <a:rPr lang="cs-CZ" dirty="0"/>
              <a:t> </a:t>
            </a:r>
            <a:r>
              <a:rPr lang="cs-CZ" dirty="0" err="1"/>
              <a:t>difficult</a:t>
            </a:r>
            <a:r>
              <a:rPr lang="cs-CZ" dirty="0"/>
              <a:t> to </a:t>
            </a:r>
            <a:r>
              <a:rPr lang="cs-CZ" dirty="0" err="1"/>
              <a:t>define</a:t>
            </a:r>
            <a:r>
              <a:rPr lang="cs-CZ" dirty="0"/>
              <a:t> </a:t>
            </a:r>
            <a:r>
              <a:rPr lang="cs-CZ" dirty="0" err="1"/>
              <a:t>forming</a:t>
            </a:r>
            <a:r>
              <a:rPr lang="cs-CZ" dirty="0"/>
              <a:t> </a:t>
            </a:r>
            <a:r>
              <a:rPr lang="cs-CZ" dirty="0" err="1"/>
              <a:t>adhesion</a:t>
            </a:r>
            <a:r>
              <a:rPr lang="cs-CZ" dirty="0"/>
              <a:t> </a:t>
            </a:r>
            <a:r>
              <a:rPr lang="cs-CZ" dirty="0" err="1"/>
              <a:t>properties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a </a:t>
            </a:r>
            <a:r>
              <a:rPr lang="cs-CZ" dirty="0" err="1"/>
              <a:t>vehicle</a:t>
            </a:r>
            <a:endParaRPr lang="cs-CZ" dirty="0"/>
          </a:p>
          <a:p>
            <a:r>
              <a:rPr lang="cs-CZ" dirty="0" err="1"/>
              <a:t>Large</a:t>
            </a:r>
            <a:r>
              <a:rPr lang="cs-CZ" dirty="0"/>
              <a:t> variance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measured</a:t>
            </a:r>
            <a:r>
              <a:rPr lang="cs-CZ" dirty="0"/>
              <a:t> data</a:t>
            </a:r>
          </a:p>
          <a:p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41C6BB35-7EB0-EA14-A44E-25FA6C25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37</a:t>
            </a:fld>
            <a:r>
              <a:rPr lang="cs-CZ" dirty="0"/>
              <a:t> / 42</a:t>
            </a:r>
          </a:p>
        </p:txBody>
      </p:sp>
    </p:spTree>
    <p:extLst>
      <p:ext uri="{BB962C8B-B14F-4D97-AF65-F5344CB8AC3E}">
        <p14:creationId xmlns:p14="http://schemas.microsoft.com/office/powerpoint/2010/main" val="411498163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134025-234C-25A8-BD3A-F1944F13F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Adhesion</a:t>
            </a:r>
            <a:r>
              <a:rPr lang="cs-CZ" dirty="0"/>
              <a:t> </a:t>
            </a:r>
            <a:r>
              <a:rPr lang="cs-CZ" dirty="0" err="1"/>
              <a:t>measurement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obsah 2">
                <a:extLst>
                  <a:ext uri="{FF2B5EF4-FFF2-40B4-BE49-F238E27FC236}">
                    <a16:creationId xmlns="" xmlns:a16="http://schemas.microsoft.com/office/drawing/2014/main" id="{2B357FF1-E5FA-3B13-30E3-C16A45EC500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95301" y="2047875"/>
                <a:ext cx="9670675" cy="4312584"/>
              </a:xfrm>
            </p:spPr>
            <p:txBody>
              <a:bodyPr/>
              <a:lstStyle/>
              <a:p>
                <a:r>
                  <a:rPr lang="en-US" dirty="0"/>
                  <a:t>Maximum traction force verification</a:t>
                </a:r>
              </a:p>
              <a:p>
                <a:pPr lvl="1"/>
                <a:r>
                  <a:rPr lang="en-US" dirty="0"/>
                  <a:t>Product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𝜀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</m:oMath>
                </a14:m>
                <a:r>
                  <a:rPr lang="en-US" dirty="0"/>
                  <a:t> is measured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𝜀</m:t>
                    </m:r>
                  </m:oMath>
                </a14:m>
                <a:r>
                  <a:rPr lang="en-US" dirty="0"/>
                  <a:t> value is dependent on a vehicle (usual range 0,85-1,2)</a:t>
                </a: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</m:oMath>
                </a14:m>
                <a:r>
                  <a:rPr lang="en-US" dirty="0"/>
                  <a:t> is not dependent on a vehicle (range 0,05-0,4)</a:t>
                </a:r>
              </a:p>
              <a:p>
                <a:pPr lvl="1"/>
                <a:r>
                  <a:rPr lang="en-US" dirty="0"/>
                  <a:t>Logging of weather and external conditions is necessary</a:t>
                </a:r>
              </a:p>
              <a:p>
                <a:r>
                  <a:rPr lang="en-US" dirty="0"/>
                  <a:t>Anti-skid devices settings</a:t>
                </a:r>
              </a:p>
              <a:p>
                <a:r>
                  <a:rPr lang="en-US" dirty="0"/>
                  <a:t>Slip characteristics measurement</a:t>
                </a:r>
              </a:p>
              <a:p>
                <a:pPr lvl="1"/>
                <a:r>
                  <a:rPr lang="cs-CZ" dirty="0" err="1"/>
                  <a:t>All</a:t>
                </a:r>
                <a:r>
                  <a:rPr lang="cs-CZ" dirty="0"/>
                  <a:t> </a:t>
                </a:r>
                <a:r>
                  <a:rPr lang="cs-CZ" dirty="0" err="1"/>
                  <a:t>driven</a:t>
                </a:r>
                <a:r>
                  <a:rPr lang="cs-CZ" dirty="0"/>
                  <a:t> </a:t>
                </a:r>
                <a:r>
                  <a:rPr lang="cs-CZ" dirty="0" err="1"/>
                  <a:t>axes</a:t>
                </a:r>
                <a:r>
                  <a:rPr lang="cs-CZ" dirty="0"/>
                  <a:t> </a:t>
                </a:r>
                <a:r>
                  <a:rPr lang="cs-CZ" dirty="0" err="1"/>
                  <a:t>traction</a:t>
                </a:r>
                <a:r>
                  <a:rPr lang="cs-CZ" dirty="0"/>
                  <a:t> </a:t>
                </a:r>
                <a:r>
                  <a:rPr lang="cs-CZ" dirty="0" err="1"/>
                  <a:t>force</a:t>
                </a:r>
                <a:r>
                  <a:rPr lang="cs-CZ" dirty="0"/>
                  <a:t> </a:t>
                </a:r>
                <a:r>
                  <a:rPr lang="cs-CZ" dirty="0" err="1"/>
                  <a:t>measurement</a:t>
                </a:r>
                <a:endParaRPr lang="cs-CZ" dirty="0"/>
              </a:p>
              <a:p>
                <a:pPr lvl="1"/>
                <a:r>
                  <a:rPr lang="cs-CZ" dirty="0" err="1"/>
                  <a:t>All</a:t>
                </a:r>
                <a:r>
                  <a:rPr lang="cs-CZ" dirty="0"/>
                  <a:t> </a:t>
                </a:r>
                <a:r>
                  <a:rPr lang="cs-CZ" dirty="0" err="1"/>
                  <a:t>axles</a:t>
                </a:r>
                <a:r>
                  <a:rPr lang="cs-CZ" dirty="0"/>
                  <a:t> </a:t>
                </a:r>
                <a:r>
                  <a:rPr lang="cs-CZ" dirty="0" err="1"/>
                  <a:t>load</a:t>
                </a:r>
                <a:r>
                  <a:rPr lang="cs-CZ" dirty="0"/>
                  <a:t> </a:t>
                </a:r>
                <a:r>
                  <a:rPr lang="cs-CZ" dirty="0" err="1"/>
                  <a:t>measurement</a:t>
                </a:r>
                <a:endParaRPr lang="cs-CZ" dirty="0"/>
              </a:p>
              <a:p>
                <a:pPr lvl="1"/>
                <a:r>
                  <a:rPr lang="cs-CZ" dirty="0" err="1"/>
                  <a:t>Precise</a:t>
                </a:r>
                <a:r>
                  <a:rPr lang="cs-CZ" dirty="0"/>
                  <a:t> </a:t>
                </a:r>
                <a:r>
                  <a:rPr lang="cs-CZ" dirty="0" err="1"/>
                  <a:t>vehicle</a:t>
                </a:r>
                <a:r>
                  <a:rPr lang="cs-CZ" dirty="0"/>
                  <a:t> and </a:t>
                </a:r>
                <a:r>
                  <a:rPr lang="cs-CZ" dirty="0" err="1"/>
                  <a:t>wheel</a:t>
                </a:r>
                <a:r>
                  <a:rPr lang="cs-CZ" dirty="0"/>
                  <a:t> </a:t>
                </a:r>
                <a:r>
                  <a:rPr lang="cs-CZ" dirty="0" err="1"/>
                  <a:t>rotation</a:t>
                </a:r>
                <a:r>
                  <a:rPr lang="cs-CZ" dirty="0"/>
                  <a:t> speed</a:t>
                </a:r>
                <a:endParaRPr lang="en-US" dirty="0"/>
              </a:p>
              <a:p>
                <a:pPr lvl="1"/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Zástupný obsah 2">
                <a:extLst>
                  <a:ext uri="{FF2B5EF4-FFF2-40B4-BE49-F238E27FC236}">
                    <a16:creationId xmlns:a16="http://schemas.microsoft.com/office/drawing/2014/main" id="{2B357FF1-E5FA-3B13-30E3-C16A45EC500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95301" y="2047875"/>
                <a:ext cx="9670675" cy="4312584"/>
              </a:xfrm>
              <a:blipFill>
                <a:blip r:embed="rId2"/>
                <a:stretch>
                  <a:fillRect t="-212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41C6BB35-7EB0-EA14-A44E-25FA6C25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38</a:t>
            </a:fld>
            <a:r>
              <a:rPr lang="cs-CZ" dirty="0"/>
              <a:t> / 42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9399" y="1467621"/>
            <a:ext cx="5906525" cy="965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03544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134025-234C-25A8-BD3A-F1944F13F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Adhesion</a:t>
            </a:r>
            <a:r>
              <a:rPr lang="cs-CZ" dirty="0"/>
              <a:t> </a:t>
            </a:r>
            <a:r>
              <a:rPr lang="cs-CZ" dirty="0" err="1"/>
              <a:t>measurement</a:t>
            </a:r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41C6BB35-7EB0-EA14-A44E-25FA6C25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39</a:t>
            </a:fld>
            <a:r>
              <a:rPr lang="cs-CZ" dirty="0"/>
              <a:t> / 42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980" y="1407349"/>
            <a:ext cx="11606039" cy="4912429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1676716" y="5592886"/>
            <a:ext cx="9174164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b="1" dirty="0" err="1"/>
              <a:t>Measurement</a:t>
            </a:r>
            <a:r>
              <a:rPr lang="cs-CZ" b="1" dirty="0"/>
              <a:t> </a:t>
            </a:r>
            <a:r>
              <a:rPr lang="cs-CZ" b="1" dirty="0" err="1"/>
              <a:t>of</a:t>
            </a:r>
            <a:r>
              <a:rPr lang="cs-CZ" b="1" dirty="0"/>
              <a:t> </a:t>
            </a:r>
            <a:r>
              <a:rPr lang="cs-CZ" b="1" dirty="0" err="1"/>
              <a:t>the</a:t>
            </a:r>
            <a:r>
              <a:rPr lang="cs-CZ" b="1" dirty="0"/>
              <a:t> slip and </a:t>
            </a:r>
            <a:r>
              <a:rPr lang="cs-CZ" b="1" dirty="0" err="1"/>
              <a:t>the</a:t>
            </a:r>
            <a:r>
              <a:rPr lang="cs-CZ" b="1" dirty="0"/>
              <a:t> anti-slip </a:t>
            </a:r>
            <a:r>
              <a:rPr lang="cs-CZ" b="1" dirty="0" err="1"/>
              <a:t>device</a:t>
            </a:r>
            <a:r>
              <a:rPr lang="cs-CZ" b="1" dirty="0"/>
              <a:t> </a:t>
            </a:r>
            <a:r>
              <a:rPr lang="cs-CZ" b="1" dirty="0" err="1"/>
              <a:t>reaction</a:t>
            </a:r>
            <a:endParaRPr lang="cs-CZ" b="1" dirty="0"/>
          </a:p>
          <a:p>
            <a:pPr algn="ctr"/>
            <a:r>
              <a:rPr lang="cs-CZ" b="1" dirty="0"/>
              <a:t>(</a:t>
            </a:r>
            <a:r>
              <a:rPr lang="cs-CZ" b="1" dirty="0" err="1"/>
              <a:t>numbers</a:t>
            </a:r>
            <a:r>
              <a:rPr lang="cs-CZ" b="1" dirty="0"/>
              <a:t> </a:t>
            </a:r>
            <a:r>
              <a:rPr lang="cs-CZ" b="1" dirty="0" err="1"/>
              <a:t>define</a:t>
            </a:r>
            <a:r>
              <a:rPr lang="cs-CZ" b="1" dirty="0"/>
              <a:t> </a:t>
            </a:r>
            <a:r>
              <a:rPr lang="cs-CZ" b="1" dirty="0" err="1"/>
              <a:t>the</a:t>
            </a:r>
            <a:r>
              <a:rPr lang="cs-CZ" b="1" dirty="0"/>
              <a:t> </a:t>
            </a:r>
            <a:r>
              <a:rPr lang="cs-CZ" b="1" dirty="0" err="1"/>
              <a:t>time</a:t>
            </a:r>
            <a:r>
              <a:rPr lang="cs-CZ" b="1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84501194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134025-234C-25A8-BD3A-F1944F13F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Adhesion</a:t>
            </a:r>
            <a:r>
              <a:rPr lang="cs-CZ" dirty="0"/>
              <a:t> </a:t>
            </a:r>
            <a:r>
              <a:rPr lang="cs-CZ" dirty="0" err="1"/>
              <a:t>measurement</a:t>
            </a:r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41C6BB35-7EB0-EA14-A44E-25FA6C25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40</a:t>
            </a:fld>
            <a:r>
              <a:rPr lang="cs-CZ" dirty="0"/>
              <a:t> / 42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5904" y="1158081"/>
            <a:ext cx="7442250" cy="5611066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762316" y="6399815"/>
            <a:ext cx="917416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b="1" dirty="0" err="1"/>
              <a:t>Measured</a:t>
            </a:r>
            <a:r>
              <a:rPr lang="cs-CZ" b="1" dirty="0"/>
              <a:t> slip </a:t>
            </a:r>
            <a:r>
              <a:rPr lang="cs-CZ" b="1" dirty="0" err="1"/>
              <a:t>characteristics</a:t>
            </a:r>
            <a:r>
              <a:rPr lang="cs-CZ" b="1" dirty="0"/>
              <a:t> </a:t>
            </a:r>
            <a:r>
              <a:rPr lang="cs-CZ" b="1" dirty="0" err="1"/>
              <a:t>of</a:t>
            </a:r>
            <a:r>
              <a:rPr lang="cs-CZ" b="1" dirty="0"/>
              <a:t> </a:t>
            </a:r>
            <a:r>
              <a:rPr lang="cs-CZ" b="1" dirty="0" err="1"/>
              <a:t>the</a:t>
            </a:r>
            <a:r>
              <a:rPr lang="cs-CZ" b="1" dirty="0"/>
              <a:t> </a:t>
            </a:r>
            <a:r>
              <a:rPr lang="cs-CZ" b="1" dirty="0" err="1"/>
              <a:t>Eurosprinter</a:t>
            </a:r>
            <a:r>
              <a:rPr lang="cs-CZ" b="1" dirty="0"/>
              <a:t> </a:t>
            </a:r>
            <a:r>
              <a:rPr lang="cs-CZ" b="1" dirty="0" err="1"/>
              <a:t>locomotive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437538" y="1396015"/>
            <a:ext cx="182372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err="1"/>
              <a:t>Unstable</a:t>
            </a:r>
            <a:r>
              <a:rPr lang="cs-CZ" dirty="0"/>
              <a:t> region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07138" y="1119016"/>
            <a:ext cx="794862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err="1"/>
              <a:t>Stable</a:t>
            </a:r>
            <a:r>
              <a:rPr lang="cs-CZ" dirty="0"/>
              <a:t> </a:t>
            </a:r>
          </a:p>
          <a:p>
            <a:pPr algn="ctr"/>
            <a:r>
              <a:rPr lang="cs-CZ" dirty="0"/>
              <a:t>region</a:t>
            </a:r>
          </a:p>
        </p:txBody>
      </p:sp>
      <p:sp>
        <p:nvSpPr>
          <p:cNvPr id="3" name="Obdélník 2"/>
          <p:cNvSpPr/>
          <p:nvPr/>
        </p:nvSpPr>
        <p:spPr>
          <a:xfrm rot="16200000">
            <a:off x="518157" y="4022788"/>
            <a:ext cx="2404826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cs-CZ" dirty="0" err="1"/>
              <a:t>Coefficient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adhesion</a:t>
            </a:r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3228067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134025-234C-25A8-BD3A-F1944F13F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Adhesion</a:t>
            </a:r>
            <a:r>
              <a:rPr lang="cs-CZ" dirty="0"/>
              <a:t> modeling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obsah 2">
                <a:extLst>
                  <a:ext uri="{FF2B5EF4-FFF2-40B4-BE49-F238E27FC236}">
                    <a16:creationId xmlns="" xmlns:a16="http://schemas.microsoft.com/office/drawing/2014/main" id="{2B357FF1-E5FA-3B13-30E3-C16A45EC500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95301" y="2047875"/>
                <a:ext cx="9670675" cy="4312584"/>
              </a:xfrm>
            </p:spPr>
            <p:txBody>
              <a:bodyPr/>
              <a:lstStyle/>
              <a:p>
                <a:r>
                  <a:rPr lang="cs-CZ" dirty="0"/>
                  <a:t>Slip </a:t>
                </a:r>
                <a:r>
                  <a:rPr lang="cs-CZ" dirty="0" err="1"/>
                  <a:t>characteristics</a:t>
                </a:r>
                <a:r>
                  <a:rPr lang="cs-CZ" dirty="0"/>
                  <a:t> </a:t>
                </a:r>
                <a:r>
                  <a:rPr lang="cs-CZ" dirty="0" err="1"/>
                  <a:t>approximation</a:t>
                </a:r>
                <a:endParaRPr lang="cs-CZ" dirty="0"/>
              </a:p>
              <a:p>
                <a:pPr lvl="1"/>
                <a:r>
                  <a:rPr lang="de-DE" i="1" dirty="0" err="1"/>
                  <a:t>Polách</a:t>
                </a:r>
                <a:r>
                  <a:rPr lang="de-DE" i="1" dirty="0"/>
                  <a:t>, O.: Rad-Schiene-Modelle in der Simulation der Fahrzeug- und Antriebsdynamik</a:t>
                </a:r>
                <a:endParaRPr lang="cs-CZ" i="1" dirty="0"/>
              </a:p>
              <a:p>
                <a:pPr lvl="1"/>
                <a:endParaRPr lang="cs-CZ" dirty="0"/>
              </a:p>
              <a:p>
                <a:pPr lvl="1"/>
                <a:endParaRPr lang="cs-CZ" dirty="0"/>
              </a:p>
              <a:p>
                <a:pPr lvl="1"/>
                <a:endParaRPr lang="cs-CZ" dirty="0"/>
              </a:p>
              <a:p>
                <a:pPr lvl="1"/>
                <a:endParaRPr lang="cs-CZ" dirty="0"/>
              </a:p>
              <a:p>
                <a:pPr lvl="1"/>
                <a:endParaRPr lang="cs-CZ" dirty="0"/>
              </a:p>
              <a:p>
                <a:pPr lvl="2"/>
                <a:r>
                  <a:rPr lang="cs-CZ" dirty="0"/>
                  <a:t>By rising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cs-CZ" dirty="0"/>
                  <a:t>, </a:t>
                </a:r>
                <a:r>
                  <a:rPr lang="cs-CZ" dirty="0" err="1"/>
                  <a:t>the</a:t>
                </a:r>
                <a:r>
                  <a:rPr lang="cs-CZ" dirty="0"/>
                  <a:t> limit </a:t>
                </a:r>
                <a:r>
                  <a:rPr lang="cs-CZ" dirty="0" err="1"/>
                  <a:t>is</a:t>
                </a:r>
                <a:r>
                  <a:rPr lang="cs-CZ" dirty="0"/>
                  <a:t> </a:t>
                </a:r>
                <a:r>
                  <a:rPr lang="cs-CZ" dirty="0" err="1"/>
                  <a:t>equal</a:t>
                </a:r>
                <a:r>
                  <a:rPr lang="cs-CZ" dirty="0"/>
                  <a:t> to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endParaRPr lang="cs-CZ" dirty="0"/>
              </a:p>
              <a:p>
                <a:pPr lvl="1"/>
                <a:endParaRPr lang="cs-CZ" dirty="0"/>
              </a:p>
              <a:p>
                <a:pPr lvl="1"/>
                <a:endParaRPr lang="cs-CZ" dirty="0"/>
              </a:p>
              <a:p>
                <a:pPr lvl="1"/>
                <a:endParaRPr lang="cs-CZ" dirty="0"/>
              </a:p>
            </p:txBody>
          </p:sp>
        </mc:Choice>
        <mc:Fallback xmlns="">
          <p:sp>
            <p:nvSpPr>
              <p:cNvPr id="3" name="Zástupný obsah 2">
                <a:extLst>
                  <a:ext uri="{FF2B5EF4-FFF2-40B4-BE49-F238E27FC236}">
                    <a16:creationId xmlns:a16="http://schemas.microsoft.com/office/drawing/2014/main" id="{2B357FF1-E5FA-3B13-30E3-C16A45EC500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95301" y="2047875"/>
                <a:ext cx="9670675" cy="4312584"/>
              </a:xfrm>
              <a:blipFill>
                <a:blip r:embed="rId2"/>
                <a:stretch>
                  <a:fillRect t="-212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41C6BB35-7EB0-EA14-A44E-25FA6C25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41</a:t>
            </a:fld>
            <a:r>
              <a:rPr lang="cs-CZ" dirty="0"/>
              <a:t> / 42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1351" y="3470356"/>
            <a:ext cx="7814310" cy="1418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98879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134025-234C-25A8-BD3A-F1944F13F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Adhesion</a:t>
            </a:r>
            <a:r>
              <a:rPr lang="cs-CZ" dirty="0"/>
              <a:t> modeling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obsah 2">
                <a:extLst>
                  <a:ext uri="{FF2B5EF4-FFF2-40B4-BE49-F238E27FC236}">
                    <a16:creationId xmlns="" xmlns:a16="http://schemas.microsoft.com/office/drawing/2014/main" id="{2B357FF1-E5FA-3B13-30E3-C16A45EC500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31160" y="1505510"/>
                <a:ext cx="6645087" cy="4312584"/>
              </a:xfrm>
            </p:spPr>
            <p:txBody>
              <a:bodyPr/>
              <a:lstStyle/>
              <a:p>
                <a:r>
                  <a:rPr lang="cs-CZ" dirty="0"/>
                  <a:t>Slip </a:t>
                </a:r>
                <a:r>
                  <a:rPr lang="cs-CZ" dirty="0" err="1"/>
                  <a:t>characteristics</a:t>
                </a:r>
                <a:r>
                  <a:rPr lang="cs-CZ" dirty="0"/>
                  <a:t> </a:t>
                </a:r>
                <a:r>
                  <a:rPr lang="cs-CZ" dirty="0" err="1"/>
                  <a:t>approximation</a:t>
                </a:r>
                <a:endParaRPr lang="cs-CZ" dirty="0"/>
              </a:p>
              <a:p>
                <a:pPr lvl="1"/>
                <a:r>
                  <a:rPr lang="cs-CZ" i="1" dirty="0" err="1"/>
                  <a:t>Danzer</a:t>
                </a:r>
                <a:endParaRPr lang="cs-CZ" i="1" dirty="0"/>
              </a:p>
              <a:p>
                <a:pPr lvl="2"/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 is the slip speed when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𝜇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</m:oMath>
                </a14:m>
                <a:endParaRPr lang="cs-CZ" dirty="0"/>
              </a:p>
              <a:p>
                <a:pPr lvl="2"/>
                <a:r>
                  <a:rPr lang="cs-CZ" dirty="0"/>
                  <a:t>By rising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cs-CZ" dirty="0"/>
                  <a:t>, </a:t>
                </a:r>
                <a:r>
                  <a:rPr lang="cs-CZ" dirty="0" err="1"/>
                  <a:t>the</a:t>
                </a:r>
                <a:r>
                  <a:rPr lang="cs-CZ" dirty="0"/>
                  <a:t> limit </a:t>
                </a:r>
                <a:r>
                  <a:rPr lang="cs-CZ" dirty="0" err="1"/>
                  <a:t>is</a:t>
                </a:r>
                <a:r>
                  <a:rPr lang="cs-CZ" dirty="0"/>
                  <a:t> </a:t>
                </a:r>
                <a:r>
                  <a:rPr lang="cs-CZ" dirty="0" err="1"/>
                  <a:t>equal</a:t>
                </a:r>
                <a:r>
                  <a:rPr lang="cs-CZ" dirty="0"/>
                  <a:t> to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endParaRPr lang="cs-CZ" dirty="0"/>
              </a:p>
              <a:p>
                <a:pPr lvl="2"/>
                <a:endParaRPr lang="cs-CZ" dirty="0"/>
              </a:p>
              <a:p>
                <a:pPr lvl="1"/>
                <a:endParaRPr lang="cs-CZ" dirty="0"/>
              </a:p>
              <a:p>
                <a:pPr lvl="1"/>
                <a:r>
                  <a:rPr lang="cs-CZ" dirty="0" err="1"/>
                  <a:t>Decreasing</a:t>
                </a:r>
                <a:r>
                  <a:rPr lang="cs-CZ" dirty="0"/>
                  <a:t> </a:t>
                </a:r>
                <a:r>
                  <a:rPr lang="cs-CZ" dirty="0" err="1"/>
                  <a:t>adhesion</a:t>
                </a:r>
                <a:r>
                  <a:rPr lang="cs-CZ" dirty="0"/>
                  <a:t> </a:t>
                </a:r>
                <a:r>
                  <a:rPr lang="cs-CZ" dirty="0" err="1"/>
                  <a:t>coefficient</a:t>
                </a:r>
                <a:r>
                  <a:rPr lang="cs-CZ" dirty="0"/>
                  <a:t> </a:t>
                </a:r>
                <a:r>
                  <a:rPr lang="cs-CZ" dirty="0" err="1"/>
                  <a:t>leads</a:t>
                </a:r>
                <a:r>
                  <a:rPr lang="cs-CZ" dirty="0"/>
                  <a:t> to slip speed </a:t>
                </a:r>
                <a:r>
                  <a:rPr lang="cs-CZ" dirty="0" err="1"/>
                  <a:t>increase</a:t>
                </a:r>
                <a:endParaRPr lang="cs-CZ" dirty="0"/>
              </a:p>
              <a:p>
                <a:pPr lvl="2"/>
                <a:r>
                  <a:rPr lang="cs-CZ" dirty="0" err="1"/>
                  <a:t>Possible</a:t>
                </a:r>
                <a:r>
                  <a:rPr lang="cs-CZ" dirty="0"/>
                  <a:t> model:</a:t>
                </a:r>
              </a:p>
            </p:txBody>
          </p:sp>
        </mc:Choice>
        <mc:Fallback xmlns="">
          <p:sp>
            <p:nvSpPr>
              <p:cNvPr id="3" name="Zástupný obsah 2">
                <a:extLst>
                  <a:ext uri="{FF2B5EF4-FFF2-40B4-BE49-F238E27FC236}">
                    <a16:creationId xmlns:a16="http://schemas.microsoft.com/office/drawing/2014/main" id="{2B357FF1-E5FA-3B13-30E3-C16A45EC500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1160" y="1505510"/>
                <a:ext cx="6645087" cy="4312584"/>
              </a:xfrm>
              <a:blipFill>
                <a:blip r:embed="rId2"/>
                <a:stretch>
                  <a:fillRect t="-2122" r="-156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41C6BB35-7EB0-EA14-A44E-25FA6C25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42</a:t>
            </a:fld>
            <a:r>
              <a:rPr lang="cs-CZ" dirty="0"/>
              <a:t> / 42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2722" y="1489092"/>
            <a:ext cx="4023642" cy="133873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8508" y="5173527"/>
            <a:ext cx="5716905" cy="100422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56552" y="3261239"/>
            <a:ext cx="3755983" cy="2556855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8014805" y="5633428"/>
            <a:ext cx="3439476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/>
              <a:t>Set </a:t>
            </a:r>
            <a:r>
              <a:rPr lang="cs-CZ" sz="1400" b="1" dirty="0" err="1"/>
              <a:t>of</a:t>
            </a:r>
            <a:r>
              <a:rPr lang="cs-CZ" sz="1400" b="1" dirty="0"/>
              <a:t> slip </a:t>
            </a:r>
            <a:r>
              <a:rPr lang="cs-CZ" sz="1400" b="1" dirty="0" err="1"/>
              <a:t>characteristics</a:t>
            </a:r>
            <a:endParaRPr lang="cs-CZ" sz="1400" b="1" dirty="0"/>
          </a:p>
        </p:txBody>
      </p:sp>
    </p:spTree>
    <p:extLst>
      <p:ext uri="{BB962C8B-B14F-4D97-AF65-F5344CB8AC3E}">
        <p14:creationId xmlns:p14="http://schemas.microsoft.com/office/powerpoint/2010/main" val="2979379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134025-234C-25A8-BD3A-F1944F13F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Example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2B357FF1-E5FA-3B13-30E3-C16A45EC50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Accident</a:t>
            </a:r>
            <a:r>
              <a:rPr lang="cs-CZ" dirty="0"/>
              <a:t> </a:t>
            </a:r>
            <a:r>
              <a:rPr lang="cs-CZ" dirty="0" err="1"/>
              <a:t>at</a:t>
            </a:r>
            <a:r>
              <a:rPr lang="cs-CZ" dirty="0"/>
              <a:t> Kdyně in 2020 </a:t>
            </a:r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41C6BB35-7EB0-EA14-A44E-25FA6C25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43</a:t>
            </a:fld>
            <a:r>
              <a:rPr lang="cs-CZ" dirty="0"/>
              <a:t> / 42</a:t>
            </a: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408" y="2607172"/>
            <a:ext cx="7450359" cy="423705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2082" y="0"/>
            <a:ext cx="5309918" cy="3468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17565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B16EA9C4-D7E1-0DAE-AF28-CE8CAF945F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Adhesion</a:t>
            </a:r>
            <a:endParaRPr lang="cs-CZ" dirty="0"/>
          </a:p>
        </p:txBody>
      </p:sp>
      <p:sp>
        <p:nvSpPr>
          <p:cNvPr id="3" name="Zástupný text 2">
            <a:extLst>
              <a:ext uri="{FF2B5EF4-FFF2-40B4-BE49-F238E27FC236}">
                <a16:creationId xmlns="" xmlns:a16="http://schemas.microsoft.com/office/drawing/2014/main" id="{024E104D-67A9-A57A-95E8-8C1D938A99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/>
              <a:t>Thank</a:t>
            </a:r>
            <a:r>
              <a:rPr lang="cs-CZ" dirty="0"/>
              <a:t>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your</a:t>
            </a:r>
            <a:r>
              <a:rPr lang="cs-CZ" dirty="0"/>
              <a:t> </a:t>
            </a:r>
            <a:r>
              <a:rPr lang="cs-CZ" dirty="0" err="1"/>
              <a:t>attention</a:t>
            </a:r>
            <a:endParaRPr lang="cs-CZ" dirty="0"/>
          </a:p>
        </p:txBody>
      </p:sp>
      <p:sp>
        <p:nvSpPr>
          <p:cNvPr id="4" name="Zástupný obsah 3">
            <a:extLst>
              <a:ext uri="{FF2B5EF4-FFF2-40B4-BE49-F238E27FC236}">
                <a16:creationId xmlns="" xmlns:a16="http://schemas.microsoft.com/office/drawing/2014/main" id="{0BCB27B8-4DEC-F8A5-9B6F-01FB6C91E88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b="1" dirty="0"/>
              <a:t>Antonín Glac	</a:t>
            </a:r>
          </a:p>
          <a:p>
            <a:r>
              <a:rPr lang="cs-CZ" dirty="0"/>
              <a:t>377 634 108</a:t>
            </a:r>
          </a:p>
          <a:p>
            <a:r>
              <a:rPr lang="cs-CZ" dirty="0"/>
              <a:t>glac@fel.zcu.cz</a:t>
            </a:r>
          </a:p>
          <a:p>
            <a:r>
              <a:rPr lang="cs-CZ" dirty="0"/>
              <a:t>fel.zcu.cz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9649214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7134025-234C-25A8-BD3A-F1944F13F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Questions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2B357FF1-E5FA-3B13-30E3-C16A45EC50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is the difference between slip and skid?</a:t>
            </a:r>
          </a:p>
          <a:p>
            <a:r>
              <a:rPr lang="en-US" dirty="0"/>
              <a:t>What are the main factors affecting the adhesion?</a:t>
            </a:r>
          </a:p>
          <a:p>
            <a:r>
              <a:rPr lang="en-US" dirty="0"/>
              <a:t>What is the variance of the measured adhesion coefficient around the empirical formulas of </a:t>
            </a:r>
            <a:r>
              <a:rPr lang="en-US" dirty="0" err="1"/>
              <a:t>Curtius</a:t>
            </a:r>
            <a:r>
              <a:rPr lang="en-US" dirty="0"/>
              <a:t> and </a:t>
            </a:r>
            <a:r>
              <a:rPr lang="en-US" dirty="0" err="1"/>
              <a:t>Kniffler</a:t>
            </a:r>
            <a:r>
              <a:rPr lang="en-US" dirty="0"/>
              <a:t>?</a:t>
            </a:r>
          </a:p>
          <a:p>
            <a:r>
              <a:rPr lang="en-US" dirty="0"/>
              <a:t>What formula can be used for the approximation of the slip characteristic?</a:t>
            </a:r>
          </a:p>
          <a:p>
            <a:r>
              <a:rPr lang="en-US" dirty="0"/>
              <a:t>How is the slip characteristic changed during the dynamic phenomena?</a:t>
            </a:r>
          </a:p>
          <a:p>
            <a:r>
              <a:rPr lang="en-US" dirty="0"/>
              <a:t>Have all the axles of the vehicle the same slip characteristic?</a:t>
            </a:r>
          </a:p>
          <a:p>
            <a:r>
              <a:rPr lang="en-US" dirty="0"/>
              <a:t>What is the influence of the tilting moment to the adhesion properties of the vehicle?</a:t>
            </a:r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41C6BB35-7EB0-EA14-A44E-25FA6C25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D3A4-36BD-428B-B38C-34F4683E4A60}" type="slidenum">
              <a:rPr lang="cs-CZ" smtClean="0"/>
              <a:pPr/>
              <a:t>45</a:t>
            </a:fld>
            <a:r>
              <a:rPr lang="cs-CZ" dirty="0"/>
              <a:t> / 42</a:t>
            </a:r>
          </a:p>
        </p:txBody>
      </p:sp>
      <p:pic>
        <p:nvPicPr>
          <p:cNvPr id="6" name="Obrázek 5" descr="https://opvvv.msmt.cz/media/msmt/uploads/OP_VVV/Pravidla_pro_publicitu/logolinky/JVS2_opraveny_aj/logolink_OP_VVV_hor_barva_eng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7562" y="5778340"/>
            <a:ext cx="4576396" cy="10100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88900806"/>
      </p:ext>
    </p:extLst>
  </p:cSld>
  <p:clrMapOvr>
    <a:masterClrMapping/>
  </p:clrMapOvr>
</p:sld>
</file>

<file path=ppt/theme/theme1.xml><?xml version="1.0" encoding="utf-8"?>
<a:theme xmlns:a="http://schemas.openxmlformats.org/drawingml/2006/main" name="FEL cz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RICE cz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C222B22CB0AF664D9B3F9D2595D04362" ma:contentTypeVersion="13" ma:contentTypeDescription="Vytvoří nový dokument" ma:contentTypeScope="" ma:versionID="82caf547214aca3b948b3c50d75de2e9">
  <xsd:schema xmlns:xsd="http://www.w3.org/2001/XMLSchema" xmlns:xs="http://www.w3.org/2001/XMLSchema" xmlns:p="http://schemas.microsoft.com/office/2006/metadata/properties" xmlns:ns2="6488c607-42be-4b9a-aa7a-e82df9cfcc90" xmlns:ns3="ba94c817-37e8-4603-af73-707ee4530526" targetNamespace="http://schemas.microsoft.com/office/2006/metadata/properties" ma:root="true" ma:fieldsID="5312efebd8c413efcb4e6e241c860c70" ns2:_="" ns3:_="">
    <xsd:import namespace="6488c607-42be-4b9a-aa7a-e82df9cfcc90"/>
    <xsd:import namespace="ba94c817-37e8-4603-af73-707ee453052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488c607-42be-4b9a-aa7a-e82df9cfcc9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5" nillable="true" ma:taxonomy="true" ma:internalName="lcf76f155ced4ddcb4097134ff3c332f" ma:taxonomyFieldName="MediaServiceImageTags" ma:displayName="Značky obrázků" ma:readOnly="false" ma:fieldId="{5cf76f15-5ced-4ddc-b409-7134ff3c332f}" ma:taxonomyMulti="true" ma:sspId="13283f8b-cd0a-456f-ac25-bb5e2384561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a94c817-37e8-4603-af73-707ee4530526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e0e26204-1134-468f-8dc0-3bd7d70ad93a}" ma:internalName="TaxCatchAll" ma:showField="CatchAllData" ma:web="ba94c817-37e8-4603-af73-707ee453052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488c607-42be-4b9a-aa7a-e82df9cfcc90">
      <Terms xmlns="http://schemas.microsoft.com/office/infopath/2007/PartnerControls"/>
    </lcf76f155ced4ddcb4097134ff3c332f>
    <TaxCatchAll xmlns="ba94c817-37e8-4603-af73-707ee4530526" xsi:nil="true"/>
  </documentManagement>
</p:properties>
</file>

<file path=customXml/itemProps1.xml><?xml version="1.0" encoding="utf-8"?>
<ds:datastoreItem xmlns:ds="http://schemas.openxmlformats.org/officeDocument/2006/customXml" ds:itemID="{49717831-56B6-4D0B-AA33-541F20B534B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488c607-42be-4b9a-aa7a-e82df9cfcc90"/>
    <ds:schemaRef ds:uri="ba94c817-37e8-4603-af73-707ee453052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A74D3DE-1383-43F6-9498-561E6EB9997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02D771E-F859-4376-885B-2D5B1F6DF4FD}">
  <ds:schemaRefs>
    <ds:schemaRef ds:uri="http://purl.org/dc/elements/1.1/"/>
    <ds:schemaRef ds:uri="6488c607-42be-4b9a-aa7a-e82df9cfcc90"/>
    <ds:schemaRef ds:uri="ba94c817-37e8-4603-af73-707ee4530526"/>
    <ds:schemaRef ds:uri="http://www.w3.org/XML/1998/namespace"/>
    <ds:schemaRef ds:uri="http://schemas.openxmlformats.org/package/2006/metadata/core-properties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purl.org/dc/dcmitype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881</TotalTime>
  <Words>1398</Words>
  <Application>Microsoft Office PowerPoint</Application>
  <PresentationFormat>Širokoúhlá obrazovka</PresentationFormat>
  <Paragraphs>321</Paragraphs>
  <Slides>45</Slides>
  <Notes>2</Notes>
  <HiddenSlides>0</HiddenSlides>
  <MMClips>2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45</vt:i4>
      </vt:variant>
    </vt:vector>
  </HeadingPairs>
  <TitlesOfParts>
    <vt:vector size="51" baseType="lpstr">
      <vt:lpstr>Arial</vt:lpstr>
      <vt:lpstr>Arial Nova Cond</vt:lpstr>
      <vt:lpstr>Calibri</vt:lpstr>
      <vt:lpstr>Cambria Math</vt:lpstr>
      <vt:lpstr>FEL cz</vt:lpstr>
      <vt:lpstr>RICE cz</vt:lpstr>
      <vt:lpstr>Prezentace aplikace PowerPoint</vt:lpstr>
      <vt:lpstr>ADHESION</vt:lpstr>
      <vt:lpstr>Content</vt:lpstr>
      <vt:lpstr>Adhesion</vt:lpstr>
      <vt:lpstr>Adhesion</vt:lpstr>
      <vt:lpstr>Prezentace aplikace PowerPoint</vt:lpstr>
      <vt:lpstr>Adhesion value</vt:lpstr>
      <vt:lpstr>Adhesion value</vt:lpstr>
      <vt:lpstr>Adhesion value – empirical formulas</vt:lpstr>
      <vt:lpstr>Adhesion value – measurement</vt:lpstr>
      <vt:lpstr>Adhesion value – measurement</vt:lpstr>
      <vt:lpstr>Adhesion value – measurement</vt:lpstr>
      <vt:lpstr>Slip characteristics</vt:lpstr>
      <vt:lpstr>Slip characteristics</vt:lpstr>
      <vt:lpstr>Contact area</vt:lpstr>
      <vt:lpstr>Contact area</vt:lpstr>
      <vt:lpstr>Contact area</vt:lpstr>
      <vt:lpstr>Contact area</vt:lpstr>
      <vt:lpstr>Contact area</vt:lpstr>
      <vt:lpstr>Contact area</vt:lpstr>
      <vt:lpstr>External influences</vt:lpstr>
      <vt:lpstr>Dynamic effects</vt:lpstr>
      <vt:lpstr>Prezentace aplikace PowerPoint</vt:lpstr>
      <vt:lpstr>Adhesion properties of a vehicle</vt:lpstr>
      <vt:lpstr>Adhesion properties of a vehicle</vt:lpstr>
      <vt:lpstr>Adhesion properties of a vehicle</vt:lpstr>
      <vt:lpstr>Adhesion properties of a vehicle</vt:lpstr>
      <vt:lpstr>Vehicle construction influence</vt:lpstr>
      <vt:lpstr>Tilting moment</vt:lpstr>
      <vt:lpstr>Tilting moment</vt:lpstr>
      <vt:lpstr>Tilting moment</vt:lpstr>
      <vt:lpstr>Tilting moment</vt:lpstr>
      <vt:lpstr>Tilting moment</vt:lpstr>
      <vt:lpstr>Tilting moment</vt:lpstr>
      <vt:lpstr>Dynamic effects</vt:lpstr>
      <vt:lpstr>Influence of „current imbalance“</vt:lpstr>
      <vt:lpstr>Adhesion measurement and modeling</vt:lpstr>
      <vt:lpstr>Adhesion measurement</vt:lpstr>
      <vt:lpstr>Adhesion measurement</vt:lpstr>
      <vt:lpstr>Adhesion measurement</vt:lpstr>
      <vt:lpstr>Adhesion modeling</vt:lpstr>
      <vt:lpstr>Adhesion modeling</vt:lpstr>
      <vt:lpstr>Example</vt:lpstr>
      <vt:lpstr>Adhesion</vt:lpstr>
      <vt:lpstr>Questions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Magdalena Matoušková</dc:creator>
  <cp:lastModifiedBy>martin.buk@tiscali.cz</cp:lastModifiedBy>
  <cp:revision>77</cp:revision>
  <dcterms:created xsi:type="dcterms:W3CDTF">2022-04-29T06:52:55Z</dcterms:created>
  <dcterms:modified xsi:type="dcterms:W3CDTF">2023-02-17T22:31:29Z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0x010100C222B22CB0AF664D9B3F9D2595D04362</vt:lpwstr>
  </property>
  <property fmtid="{D5CDD505-2E9C-101B-9397-08002B2CF9AE}" pid="3" name="MediaServiceImageTags">
    <vt:lpwstr/>
  </property>
</Properties>
</file>