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media/image7.jpg" ContentType="image/jpeg"/>
  <Override PartName="/ppt/media/image9.jpg" ContentType="image/jpeg"/>
  <Override PartName="/ppt/media/image10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6" r:id="rId13"/>
    <p:sldId id="271" r:id="rId14"/>
    <p:sldId id="267" r:id="rId15"/>
    <p:sldId id="266" r:id="rId16"/>
    <p:sldId id="270" r:id="rId17"/>
    <p:sldId id="269" r:id="rId18"/>
    <p:sldId id="272" r:id="rId19"/>
    <p:sldId id="273" r:id="rId20"/>
    <p:sldId id="274" r:id="rId21"/>
    <p:sldId id="275" r:id="rId22"/>
    <p:sldId id="277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E838A-A979-4183-9DF6-D8AD38CAC771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6ABBD-8CB2-4F73-96EC-73BBD48378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6909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E838A-A979-4183-9DF6-D8AD38CAC771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6ABBD-8CB2-4F73-96EC-73BBD48378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1418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E838A-A979-4183-9DF6-D8AD38CAC771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6ABBD-8CB2-4F73-96EC-73BBD48378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5326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E838A-A979-4183-9DF6-D8AD38CAC771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6ABBD-8CB2-4F73-96EC-73BBD48378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9584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E838A-A979-4183-9DF6-D8AD38CAC771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6ABBD-8CB2-4F73-96EC-73BBD48378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51695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E838A-A979-4183-9DF6-D8AD38CAC771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6ABBD-8CB2-4F73-96EC-73BBD48378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3512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E838A-A979-4183-9DF6-D8AD38CAC771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6ABBD-8CB2-4F73-96EC-73BBD48378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7027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E838A-A979-4183-9DF6-D8AD38CAC771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6ABBD-8CB2-4F73-96EC-73BBD48378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2713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E838A-A979-4183-9DF6-D8AD38CAC771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6ABBD-8CB2-4F73-96EC-73BBD48378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0334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E838A-A979-4183-9DF6-D8AD38CAC771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6ABBD-8CB2-4F73-96EC-73BBD48378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7679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E838A-A979-4183-9DF6-D8AD38CAC771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6ABBD-8CB2-4F73-96EC-73BBD48378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37533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3798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E838A-A979-4183-9DF6-D8AD38CAC771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6ABBD-8CB2-4F73-96EC-73BBD48378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6406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915" y="115064"/>
            <a:ext cx="9142805" cy="55410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3" name="object 3"/>
          <p:cNvSpPr/>
          <p:nvPr/>
        </p:nvSpPr>
        <p:spPr>
          <a:xfrm>
            <a:off x="5715614" y="5967457"/>
            <a:ext cx="955492" cy="4617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4" name="object 4"/>
          <p:cNvSpPr/>
          <p:nvPr/>
        </p:nvSpPr>
        <p:spPr>
          <a:xfrm>
            <a:off x="3237482" y="6034640"/>
            <a:ext cx="1777486" cy="3300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5" name="object 5"/>
          <p:cNvSpPr/>
          <p:nvPr/>
        </p:nvSpPr>
        <p:spPr>
          <a:xfrm>
            <a:off x="2471704" y="5967460"/>
            <a:ext cx="692859" cy="462087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6" name="object 6"/>
          <p:cNvSpPr/>
          <p:nvPr/>
        </p:nvSpPr>
        <p:spPr>
          <a:xfrm>
            <a:off x="2793616" y="601876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7" name="object 7"/>
          <p:cNvSpPr/>
          <p:nvPr/>
        </p:nvSpPr>
        <p:spPr>
          <a:xfrm>
            <a:off x="2716657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8" name="object 8"/>
          <p:cNvSpPr/>
          <p:nvPr/>
        </p:nvSpPr>
        <p:spPr>
          <a:xfrm>
            <a:off x="2660318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9" name="object 9"/>
          <p:cNvSpPr/>
          <p:nvPr/>
        </p:nvSpPr>
        <p:spPr>
          <a:xfrm>
            <a:off x="2639698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0" name="object 10"/>
          <p:cNvSpPr/>
          <p:nvPr/>
        </p:nvSpPr>
        <p:spPr>
          <a:xfrm>
            <a:off x="2947536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1" name="object 11"/>
          <p:cNvSpPr/>
          <p:nvPr/>
        </p:nvSpPr>
        <p:spPr>
          <a:xfrm>
            <a:off x="2926915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2" name="object 12"/>
          <p:cNvSpPr/>
          <p:nvPr/>
        </p:nvSpPr>
        <p:spPr>
          <a:xfrm>
            <a:off x="2870576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3" name="object 13"/>
          <p:cNvSpPr/>
          <p:nvPr/>
        </p:nvSpPr>
        <p:spPr>
          <a:xfrm>
            <a:off x="2926915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4" name="object 14"/>
          <p:cNvSpPr/>
          <p:nvPr/>
        </p:nvSpPr>
        <p:spPr>
          <a:xfrm>
            <a:off x="2870576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5" name="object 15"/>
          <p:cNvSpPr/>
          <p:nvPr/>
        </p:nvSpPr>
        <p:spPr>
          <a:xfrm>
            <a:off x="2793616" y="632659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6" name="object 16"/>
          <p:cNvSpPr/>
          <p:nvPr/>
        </p:nvSpPr>
        <p:spPr>
          <a:xfrm>
            <a:off x="2716657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7" name="object 17"/>
          <p:cNvSpPr/>
          <p:nvPr/>
        </p:nvSpPr>
        <p:spPr>
          <a:xfrm>
            <a:off x="2660318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8" name="object 18"/>
          <p:cNvSpPr txBox="1"/>
          <p:nvPr/>
        </p:nvSpPr>
        <p:spPr>
          <a:xfrm>
            <a:off x="765785" y="2178688"/>
            <a:ext cx="7612217" cy="78944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ESF II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</a:t>
            </a:r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University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West</a:t>
            </a:r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Bohemia in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Pilsen</a:t>
            </a:r>
            <a:endParaRPr lang="cs-CZ" sz="171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71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7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</a:t>
            </a:r>
            <a:r>
              <a:rPr lang="cs-CZ" sz="17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7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</a:t>
            </a:r>
            <a:r>
              <a:rPr lang="cs-CZ" sz="17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CZ.02.2.69/0.0/0.0/18_056/0013239</a:t>
            </a:r>
          </a:p>
        </p:txBody>
      </p:sp>
      <p:pic>
        <p:nvPicPr>
          <p:cNvPr id="19" name="Obrázek 18" descr="https://opvvv.msmt.cz/media/msmt/uploads/OP_VVV/Pravidla_pro_publicitu/logolinky/JVS2_opraveny_aj/logolink_OP_VVV_hor_barva_eng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004" y="5608822"/>
            <a:ext cx="4509994" cy="10671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74620797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China</a:t>
            </a:r>
            <a:r>
              <a:rPr lang="cs-CZ" dirty="0" smtClean="0"/>
              <a:t> and America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Chinamerica</a:t>
            </a:r>
            <a:r>
              <a:rPr lang="cs-CZ" dirty="0" smtClean="0"/>
              <a:t>?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Přemysl Rosůlek</a:t>
            </a:r>
          </a:p>
          <a:p>
            <a:r>
              <a:rPr lang="cs-CZ" dirty="0" smtClean="0"/>
              <a:t>Department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Politics</a:t>
            </a:r>
            <a:r>
              <a:rPr lang="cs-CZ" dirty="0" smtClean="0"/>
              <a:t> and International Relations </a:t>
            </a:r>
            <a:r>
              <a:rPr lang="cs-CZ" dirty="0" err="1" smtClean="0"/>
              <a:t>Faculty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Arts</a:t>
            </a:r>
            <a:r>
              <a:rPr lang="cs-CZ" dirty="0" smtClean="0"/>
              <a:t> UWB in </a:t>
            </a:r>
            <a:r>
              <a:rPr lang="cs-CZ" dirty="0" err="1" smtClean="0"/>
              <a:t>Pilsen</a:t>
            </a:r>
            <a:endParaRPr lang="cs-CZ" dirty="0"/>
          </a:p>
        </p:txBody>
      </p:sp>
      <p:pic>
        <p:nvPicPr>
          <p:cNvPr id="4" name="Obrázek 3" descr="https://opvvv.msmt.cz/media/msmt/uploads/OP_VVV/Pravidla_pro_publicitu/logolinky/JVS2_opraveny_aj/logolink_OP_VVV_hor_barva_en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162" y="5517232"/>
            <a:ext cx="5273675" cy="1247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4788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Postamerican</a:t>
            </a:r>
            <a:r>
              <a:rPr lang="cs-CZ" dirty="0" smtClean="0"/>
              <a:t> </a:t>
            </a:r>
            <a:r>
              <a:rPr lang="cs-CZ" dirty="0" err="1" smtClean="0"/>
              <a:t>world</a:t>
            </a:r>
            <a:r>
              <a:rPr lang="cs-CZ" dirty="0" smtClean="0"/>
              <a:t> (</a:t>
            </a:r>
            <a:r>
              <a:rPr lang="cs-CZ" dirty="0" err="1" smtClean="0"/>
              <a:t>Fareed</a:t>
            </a:r>
            <a:r>
              <a:rPr lang="cs-CZ" dirty="0" smtClean="0"/>
              <a:t> </a:t>
            </a:r>
            <a:r>
              <a:rPr lang="cs-CZ" dirty="0" err="1" smtClean="0"/>
              <a:t>Zakaria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1052737"/>
            <a:ext cx="8291264" cy="230425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err="1" smtClean="0"/>
              <a:t>West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not dominant </a:t>
            </a:r>
            <a:r>
              <a:rPr lang="cs-CZ" dirty="0" err="1" smtClean="0"/>
              <a:t>any</a:t>
            </a:r>
            <a:r>
              <a:rPr lang="cs-CZ" dirty="0" smtClean="0"/>
              <a:t> more, </a:t>
            </a:r>
            <a:r>
              <a:rPr lang="cs-CZ" dirty="0" err="1" smtClean="0"/>
              <a:t>e.g</a:t>
            </a:r>
            <a:r>
              <a:rPr lang="cs-CZ" dirty="0" smtClean="0"/>
              <a:t>. </a:t>
            </a:r>
            <a:r>
              <a:rPr lang="cs-CZ" dirty="0" err="1" smtClean="0"/>
              <a:t>tallest</a:t>
            </a:r>
            <a:r>
              <a:rPr lang="cs-CZ" dirty="0" smtClean="0"/>
              <a:t> </a:t>
            </a:r>
            <a:r>
              <a:rPr lang="cs-CZ" dirty="0" err="1" smtClean="0"/>
              <a:t>building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world</a:t>
            </a:r>
            <a:r>
              <a:rPr lang="cs-CZ" dirty="0" smtClean="0"/>
              <a:t>: </a:t>
            </a:r>
          </a:p>
          <a:p>
            <a:pPr marL="514350" indent="-514350">
              <a:buAutoNum type="arabicParenR"/>
            </a:pPr>
            <a:r>
              <a:rPr lang="cs-CZ" dirty="0" err="1" smtClean="0"/>
              <a:t>Burj</a:t>
            </a:r>
            <a:r>
              <a:rPr lang="cs-CZ" dirty="0" smtClean="0"/>
              <a:t> </a:t>
            </a:r>
            <a:r>
              <a:rPr lang="cs-CZ" dirty="0" err="1" smtClean="0"/>
              <a:t>Khalifa</a:t>
            </a:r>
            <a:r>
              <a:rPr lang="cs-CZ" dirty="0" smtClean="0"/>
              <a:t> </a:t>
            </a:r>
            <a:r>
              <a:rPr lang="en-US" dirty="0"/>
              <a:t>[</a:t>
            </a:r>
            <a:r>
              <a:rPr lang="cs-CZ" dirty="0" err="1" smtClean="0"/>
              <a:t>Burdž</a:t>
            </a:r>
            <a:r>
              <a:rPr lang="cs-CZ" dirty="0" smtClean="0"/>
              <a:t> Chalífa</a:t>
            </a:r>
            <a:r>
              <a:rPr lang="en-US" dirty="0" smtClean="0"/>
              <a:t>], </a:t>
            </a:r>
            <a:r>
              <a:rPr lang="cs-CZ" dirty="0" err="1" smtClean="0"/>
              <a:t>Dubai</a:t>
            </a:r>
            <a:r>
              <a:rPr lang="en-US" dirty="0" smtClean="0"/>
              <a:t>, </a:t>
            </a:r>
            <a:r>
              <a:rPr lang="cs-CZ" dirty="0" smtClean="0"/>
              <a:t>828m</a:t>
            </a:r>
            <a:endParaRPr lang="en-US" dirty="0" smtClean="0"/>
          </a:p>
          <a:p>
            <a:pPr marL="514350" indent="-514350">
              <a:buAutoNum type="arabicParenR"/>
            </a:pPr>
            <a:r>
              <a:rPr lang="en-US" dirty="0" smtClean="0"/>
              <a:t>Merdeka </a:t>
            </a:r>
            <a:r>
              <a:rPr lang="cs-CZ" dirty="0" smtClean="0"/>
              <a:t>118, </a:t>
            </a:r>
            <a:r>
              <a:rPr lang="cs-CZ" dirty="0" err="1" smtClean="0"/>
              <a:t>Kuala</a:t>
            </a:r>
            <a:r>
              <a:rPr lang="cs-CZ" dirty="0" smtClean="0"/>
              <a:t> </a:t>
            </a:r>
            <a:r>
              <a:rPr lang="cs-CZ" dirty="0" err="1" smtClean="0"/>
              <a:t>Lumpur</a:t>
            </a:r>
            <a:r>
              <a:rPr lang="cs-CZ" dirty="0" smtClean="0"/>
              <a:t>, </a:t>
            </a:r>
            <a:r>
              <a:rPr lang="cs-CZ" dirty="0" err="1" smtClean="0"/>
              <a:t>Malaysia</a:t>
            </a:r>
            <a:r>
              <a:rPr lang="cs-CZ" dirty="0" smtClean="0"/>
              <a:t>, 679m</a:t>
            </a:r>
          </a:p>
          <a:p>
            <a:pPr marL="514350" indent="-514350">
              <a:buAutoNum type="arabicParenR"/>
            </a:pPr>
            <a:r>
              <a:rPr lang="cs-CZ" dirty="0" err="1" smtClean="0"/>
              <a:t>Shanghai</a:t>
            </a:r>
            <a:r>
              <a:rPr lang="cs-CZ" dirty="0" smtClean="0"/>
              <a:t> Tower, </a:t>
            </a:r>
            <a:r>
              <a:rPr lang="cs-CZ" dirty="0" err="1" smtClean="0"/>
              <a:t>Shanghai</a:t>
            </a:r>
            <a:r>
              <a:rPr lang="cs-CZ" dirty="0" smtClean="0"/>
              <a:t>, </a:t>
            </a:r>
            <a:r>
              <a:rPr lang="cs-CZ" dirty="0" err="1" smtClean="0"/>
              <a:t>China</a:t>
            </a:r>
            <a:r>
              <a:rPr lang="cs-CZ" dirty="0" smtClean="0"/>
              <a:t>, 632m</a:t>
            </a:r>
          </a:p>
          <a:p>
            <a:pPr marL="0" indent="0" algn="ctr">
              <a:buNone/>
            </a:pPr>
            <a:r>
              <a:rPr lang="cs-CZ" dirty="0" smtClean="0"/>
              <a:t>(…)</a:t>
            </a:r>
          </a:p>
          <a:p>
            <a:pPr marL="0" indent="0">
              <a:buNone/>
            </a:pPr>
            <a:r>
              <a:rPr lang="cs-CZ" dirty="0" smtClean="0"/>
              <a:t>7)   </a:t>
            </a:r>
            <a:r>
              <a:rPr lang="cs-CZ" dirty="0" err="1" smtClean="0"/>
              <a:t>One</a:t>
            </a:r>
            <a:r>
              <a:rPr lang="cs-CZ" dirty="0" smtClean="0"/>
              <a:t> </a:t>
            </a:r>
            <a:r>
              <a:rPr lang="cs-CZ" dirty="0" err="1" smtClean="0"/>
              <a:t>World</a:t>
            </a:r>
            <a:r>
              <a:rPr lang="cs-CZ" dirty="0" smtClean="0"/>
              <a:t> </a:t>
            </a:r>
            <a:r>
              <a:rPr lang="cs-CZ" dirty="0" err="1" smtClean="0"/>
              <a:t>Trade</a:t>
            </a:r>
            <a:r>
              <a:rPr lang="cs-CZ" dirty="0" smtClean="0"/>
              <a:t> Center, 541m, New York, USA</a:t>
            </a:r>
            <a:endParaRPr lang="en-US" dirty="0" smtClean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429000"/>
            <a:ext cx="7070517" cy="3358494"/>
          </a:xfrm>
        </p:spPr>
      </p:pic>
    </p:spTree>
    <p:extLst>
      <p:ext uri="{BB962C8B-B14F-4D97-AF65-F5344CB8AC3E}">
        <p14:creationId xmlns:p14="http://schemas.microsoft.com/office/powerpoint/2010/main" val="454446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China</a:t>
            </a:r>
            <a:r>
              <a:rPr lang="cs-CZ" dirty="0" smtClean="0"/>
              <a:t> as a </a:t>
            </a:r>
            <a:r>
              <a:rPr lang="cs-CZ" dirty="0" err="1" smtClean="0"/>
              <a:t>superpower</a:t>
            </a:r>
            <a:r>
              <a:rPr lang="cs-CZ" dirty="0" smtClean="0"/>
              <a:t>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844824"/>
            <a:ext cx="3826768" cy="47525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End </a:t>
            </a:r>
            <a:r>
              <a:rPr lang="cs-CZ" b="1" dirty="0" err="1" smtClean="0"/>
              <a:t>of</a:t>
            </a:r>
            <a:r>
              <a:rPr lang="cs-CZ" b="1" dirty="0" smtClean="0"/>
              <a:t> 1970s:</a:t>
            </a:r>
          </a:p>
          <a:p>
            <a:pPr>
              <a:buFontTx/>
              <a:buChar char="-"/>
            </a:pPr>
            <a:r>
              <a:rPr lang="cs-CZ" dirty="0" err="1" smtClean="0"/>
              <a:t>agrarian</a:t>
            </a:r>
            <a:r>
              <a:rPr lang="cs-CZ" dirty="0" smtClean="0"/>
              <a:t> </a:t>
            </a:r>
            <a:r>
              <a:rPr lang="cs-CZ" dirty="0"/>
              <a:t>country</a:t>
            </a:r>
          </a:p>
          <a:p>
            <a:pPr>
              <a:buFontTx/>
              <a:buChar char="-"/>
            </a:pPr>
            <a:r>
              <a:rPr lang="cs-CZ" dirty="0"/>
              <a:t>c</a:t>
            </a:r>
            <a:r>
              <a:rPr lang="cs-CZ" dirty="0" smtClean="0"/>
              <a:t>ar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exceptional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err="1"/>
              <a:t>p</a:t>
            </a:r>
            <a:r>
              <a:rPr lang="cs-CZ" dirty="0" err="1" smtClean="0"/>
              <a:t>hone</a:t>
            </a:r>
            <a:r>
              <a:rPr lang="cs-CZ" dirty="0" smtClean="0"/>
              <a:t>: </a:t>
            </a:r>
            <a:r>
              <a:rPr lang="cs-CZ" dirty="0" err="1" smtClean="0"/>
              <a:t>institutions</a:t>
            </a:r>
            <a:r>
              <a:rPr lang="cs-CZ" dirty="0" smtClean="0"/>
              <a:t> had to </a:t>
            </a:r>
            <a:r>
              <a:rPr lang="cs-CZ" dirty="0" err="1" smtClean="0"/>
              <a:t>give</a:t>
            </a:r>
            <a:r>
              <a:rPr lang="cs-CZ" dirty="0" smtClean="0"/>
              <a:t> </a:t>
            </a:r>
            <a:r>
              <a:rPr lang="cs-CZ" dirty="0" err="1" smtClean="0"/>
              <a:t>permission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use </a:t>
            </a:r>
            <a:r>
              <a:rPr lang="cs-CZ" dirty="0" err="1" smtClean="0"/>
              <a:t>of</a:t>
            </a:r>
            <a:r>
              <a:rPr lang="cs-CZ" dirty="0" smtClean="0"/>
              <a:t> public </a:t>
            </a:r>
            <a:r>
              <a:rPr lang="cs-CZ" dirty="0" err="1" smtClean="0"/>
              <a:t>phone</a:t>
            </a:r>
            <a:r>
              <a:rPr lang="cs-CZ" dirty="0" smtClean="0"/>
              <a:t> </a:t>
            </a:r>
          </a:p>
          <a:p>
            <a:pPr>
              <a:buFontTx/>
              <a:buChar char="-"/>
            </a:pPr>
            <a:r>
              <a:rPr lang="cs-CZ" dirty="0" err="1"/>
              <a:t>w</a:t>
            </a:r>
            <a:r>
              <a:rPr lang="cs-CZ" dirty="0" err="1" smtClean="0"/>
              <a:t>idespread</a:t>
            </a:r>
            <a:r>
              <a:rPr lang="cs-CZ" dirty="0" smtClean="0"/>
              <a:t> </a:t>
            </a:r>
            <a:r>
              <a:rPr lang="cs-CZ" dirty="0" err="1" smtClean="0"/>
              <a:t>poverty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348880"/>
            <a:ext cx="4883892" cy="3168403"/>
          </a:xfrm>
        </p:spPr>
      </p:pic>
    </p:spTree>
    <p:extLst>
      <p:ext uri="{BB962C8B-B14F-4D97-AF65-F5344CB8AC3E}">
        <p14:creationId xmlns:p14="http://schemas.microsoft.com/office/powerpoint/2010/main" val="18740158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cs-CZ" sz="3000" dirty="0" err="1" smtClean="0"/>
              <a:t>China</a:t>
            </a:r>
            <a:r>
              <a:rPr lang="cs-CZ" sz="3000" dirty="0" smtClean="0"/>
              <a:t> – </a:t>
            </a:r>
            <a:r>
              <a:rPr lang="cs-CZ" sz="3000" dirty="0" err="1" smtClean="0"/>
              <a:t>from</a:t>
            </a:r>
            <a:r>
              <a:rPr lang="cs-CZ" sz="3000" dirty="0" smtClean="0"/>
              <a:t> 1980s „</a:t>
            </a:r>
            <a:r>
              <a:rPr lang="cs-CZ" sz="3000" dirty="0" err="1" smtClean="0"/>
              <a:t>several</a:t>
            </a:r>
            <a:r>
              <a:rPr lang="cs-CZ" sz="3000" dirty="0" smtClean="0"/>
              <a:t> </a:t>
            </a:r>
            <a:r>
              <a:rPr lang="cs-CZ" sz="3000" dirty="0" err="1" smtClean="0"/>
              <a:t>decades</a:t>
            </a:r>
            <a:r>
              <a:rPr lang="cs-CZ" sz="3000" dirty="0" smtClean="0"/>
              <a:t> </a:t>
            </a:r>
            <a:r>
              <a:rPr lang="cs-CZ" sz="3000" dirty="0" err="1" smtClean="0"/>
              <a:t>of</a:t>
            </a:r>
            <a:r>
              <a:rPr lang="cs-CZ" sz="3000" dirty="0" smtClean="0"/>
              <a:t> </a:t>
            </a:r>
            <a:r>
              <a:rPr lang="cs-CZ" sz="3000" dirty="0" err="1" smtClean="0"/>
              <a:t>economic</a:t>
            </a:r>
            <a:r>
              <a:rPr lang="cs-CZ" sz="3000" dirty="0" smtClean="0"/>
              <a:t> </a:t>
            </a:r>
            <a:r>
              <a:rPr lang="cs-CZ" sz="3000" dirty="0" err="1" smtClean="0"/>
              <a:t>miracle</a:t>
            </a:r>
            <a:r>
              <a:rPr lang="cs-CZ" sz="3000" dirty="0" smtClean="0"/>
              <a:t>“</a:t>
            </a:r>
            <a:endParaRPr lang="cs-CZ" sz="3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7931224" cy="2736304"/>
          </a:xfrm>
        </p:spPr>
        <p:txBody>
          <a:bodyPr>
            <a:normAutofit fontScale="55000" lnSpcReduction="20000"/>
          </a:bodyPr>
          <a:lstStyle/>
          <a:p>
            <a:r>
              <a:rPr lang="cs-CZ" sz="4700" dirty="0"/>
              <a:t>m</a:t>
            </a:r>
            <a:r>
              <a:rPr lang="cs-CZ" sz="4700" dirty="0" smtClean="0"/>
              <a:t>ajor </a:t>
            </a:r>
            <a:r>
              <a:rPr lang="cs-CZ" sz="4700" dirty="0" err="1" smtClean="0"/>
              <a:t>economic</a:t>
            </a:r>
            <a:r>
              <a:rPr lang="cs-CZ" sz="4700" dirty="0" smtClean="0"/>
              <a:t> </a:t>
            </a:r>
            <a:r>
              <a:rPr lang="cs-CZ" sz="4700" dirty="0" err="1" smtClean="0"/>
              <a:t>power</a:t>
            </a:r>
            <a:r>
              <a:rPr lang="cs-CZ" sz="4700" dirty="0" smtClean="0"/>
              <a:t> </a:t>
            </a:r>
            <a:r>
              <a:rPr lang="cs-CZ" sz="4700" dirty="0" err="1" smtClean="0"/>
              <a:t>side</a:t>
            </a:r>
            <a:r>
              <a:rPr lang="cs-CZ" sz="4700" dirty="0" smtClean="0"/>
              <a:t> by </a:t>
            </a:r>
            <a:r>
              <a:rPr lang="cs-CZ" sz="4700" dirty="0" err="1" smtClean="0"/>
              <a:t>side</a:t>
            </a:r>
            <a:r>
              <a:rPr lang="cs-CZ" sz="4700" dirty="0" smtClean="0"/>
              <a:t> </a:t>
            </a:r>
            <a:r>
              <a:rPr lang="cs-CZ" sz="4700" dirty="0" err="1" smtClean="0"/>
              <a:t>with</a:t>
            </a:r>
            <a:r>
              <a:rPr lang="cs-CZ" sz="4700" dirty="0" smtClean="0"/>
              <a:t> </a:t>
            </a:r>
            <a:r>
              <a:rPr lang="cs-CZ" sz="4700" dirty="0" err="1" smtClean="0"/>
              <a:t>the</a:t>
            </a:r>
            <a:r>
              <a:rPr lang="cs-CZ" sz="4700" dirty="0" smtClean="0"/>
              <a:t> USA</a:t>
            </a:r>
          </a:p>
          <a:p>
            <a:r>
              <a:rPr lang="cs-CZ" sz="4700" dirty="0"/>
              <a:t>m</a:t>
            </a:r>
            <a:r>
              <a:rPr lang="cs-CZ" sz="4700" dirty="0" smtClean="0"/>
              <a:t>ost </a:t>
            </a:r>
            <a:r>
              <a:rPr lang="cs-CZ" sz="4700" dirty="0" err="1" smtClean="0"/>
              <a:t>important</a:t>
            </a:r>
            <a:r>
              <a:rPr lang="cs-CZ" sz="4700" dirty="0" smtClean="0"/>
              <a:t> FDI </a:t>
            </a:r>
            <a:r>
              <a:rPr lang="cs-CZ" sz="4700" dirty="0" err="1" smtClean="0"/>
              <a:t>player</a:t>
            </a:r>
            <a:endParaRPr lang="cs-CZ" sz="4700" dirty="0" smtClean="0"/>
          </a:p>
          <a:p>
            <a:r>
              <a:rPr lang="cs-CZ" sz="4700" dirty="0" err="1"/>
              <a:t>h</a:t>
            </a:r>
            <a:r>
              <a:rPr lang="cs-CZ" sz="4700" dirty="0" err="1" smtClean="0"/>
              <a:t>igh</a:t>
            </a:r>
            <a:r>
              <a:rPr lang="cs-CZ" sz="4700" dirty="0" smtClean="0"/>
              <a:t> </a:t>
            </a:r>
            <a:r>
              <a:rPr lang="cs-CZ" sz="4700" dirty="0" err="1" smtClean="0"/>
              <a:t>surpluses</a:t>
            </a:r>
            <a:r>
              <a:rPr lang="cs-CZ" sz="4700" dirty="0" smtClean="0"/>
              <a:t> </a:t>
            </a:r>
            <a:r>
              <a:rPr lang="cs-CZ" sz="4700" dirty="0" err="1" smtClean="0"/>
              <a:t>of</a:t>
            </a:r>
            <a:r>
              <a:rPr lang="cs-CZ" sz="4700" dirty="0" smtClean="0"/>
              <a:t> </a:t>
            </a:r>
            <a:r>
              <a:rPr lang="cs-CZ" sz="4700" dirty="0" err="1" smtClean="0"/>
              <a:t>foreing</a:t>
            </a:r>
            <a:r>
              <a:rPr lang="cs-CZ" sz="4700" dirty="0" smtClean="0"/>
              <a:t> </a:t>
            </a:r>
            <a:r>
              <a:rPr lang="cs-CZ" sz="4700" dirty="0" err="1" smtClean="0"/>
              <a:t>trade</a:t>
            </a:r>
            <a:r>
              <a:rPr lang="cs-CZ" sz="4700" dirty="0" smtClean="0"/>
              <a:t> bilance</a:t>
            </a:r>
          </a:p>
          <a:p>
            <a:r>
              <a:rPr lang="cs-CZ" sz="4700" dirty="0" err="1"/>
              <a:t>f</a:t>
            </a:r>
            <a:r>
              <a:rPr lang="cs-CZ" sz="4700" dirty="0" err="1" smtClean="0"/>
              <a:t>actory</a:t>
            </a:r>
            <a:r>
              <a:rPr lang="cs-CZ" sz="4700" dirty="0" smtClean="0"/>
              <a:t> </a:t>
            </a:r>
            <a:r>
              <a:rPr lang="cs-CZ" sz="4700" dirty="0" err="1" smtClean="0"/>
              <a:t>of</a:t>
            </a:r>
            <a:r>
              <a:rPr lang="cs-CZ" sz="4700" dirty="0" smtClean="0"/>
              <a:t> </a:t>
            </a:r>
            <a:r>
              <a:rPr lang="cs-CZ" sz="4700" dirty="0" err="1" smtClean="0"/>
              <a:t>the</a:t>
            </a:r>
            <a:r>
              <a:rPr lang="cs-CZ" sz="4700" dirty="0" smtClean="0"/>
              <a:t> </a:t>
            </a:r>
            <a:r>
              <a:rPr lang="cs-CZ" sz="4700" dirty="0" err="1" smtClean="0"/>
              <a:t>world</a:t>
            </a:r>
            <a:r>
              <a:rPr lang="cs-CZ" sz="4700" dirty="0" smtClean="0"/>
              <a:t>: </a:t>
            </a:r>
            <a:r>
              <a:rPr lang="cs-CZ" sz="4700" dirty="0" err="1" smtClean="0"/>
              <a:t>first</a:t>
            </a:r>
            <a:r>
              <a:rPr lang="cs-CZ" sz="4700" dirty="0" smtClean="0"/>
              <a:t> in </a:t>
            </a:r>
            <a:r>
              <a:rPr lang="cs-CZ" sz="4700" dirty="0" err="1" smtClean="0"/>
              <a:t>producing</a:t>
            </a:r>
            <a:r>
              <a:rPr lang="cs-CZ" sz="4700" dirty="0" smtClean="0"/>
              <a:t> copy </a:t>
            </a:r>
            <a:r>
              <a:rPr lang="cs-CZ" sz="4700" dirty="0" err="1" smtClean="0"/>
              <a:t>machines</a:t>
            </a:r>
            <a:r>
              <a:rPr lang="cs-CZ" sz="4700" dirty="0" smtClean="0"/>
              <a:t>, </a:t>
            </a:r>
            <a:r>
              <a:rPr lang="cs-CZ" sz="4700" dirty="0" err="1" smtClean="0"/>
              <a:t>microwaves</a:t>
            </a:r>
            <a:r>
              <a:rPr lang="cs-CZ" sz="4700" dirty="0" smtClean="0"/>
              <a:t>, </a:t>
            </a:r>
            <a:r>
              <a:rPr lang="cs-CZ" sz="4700" dirty="0" err="1" smtClean="0"/>
              <a:t>shoes</a:t>
            </a:r>
            <a:r>
              <a:rPr lang="cs-CZ" sz="4700" dirty="0" smtClean="0"/>
              <a:t>, </a:t>
            </a:r>
            <a:r>
              <a:rPr lang="cs-CZ" sz="4700" dirty="0" err="1" smtClean="0"/>
              <a:t>toys</a:t>
            </a:r>
            <a:r>
              <a:rPr lang="cs-CZ" sz="4700" dirty="0" smtClean="0"/>
              <a:t>, mobile </a:t>
            </a:r>
            <a:r>
              <a:rPr lang="cs-CZ" sz="4700" dirty="0" err="1" smtClean="0"/>
              <a:t>phones</a:t>
            </a:r>
            <a:r>
              <a:rPr lang="cs-CZ" sz="4700" dirty="0" smtClean="0"/>
              <a:t>….</a:t>
            </a:r>
          </a:p>
          <a:p>
            <a:r>
              <a:rPr lang="cs-CZ" sz="4700" dirty="0" err="1"/>
              <a:t>world</a:t>
            </a:r>
            <a:r>
              <a:rPr lang="cs-CZ" sz="4700" dirty="0"/>
              <a:t> TOP </a:t>
            </a:r>
            <a:r>
              <a:rPr lang="cs-CZ" sz="4700" dirty="0" smtClean="0"/>
              <a:t>10: </a:t>
            </a:r>
            <a:r>
              <a:rPr lang="cs-CZ" sz="4700" dirty="0" err="1" smtClean="0"/>
              <a:t>China</a:t>
            </a:r>
            <a:r>
              <a:rPr lang="cs-CZ" sz="4700" dirty="0" smtClean="0"/>
              <a:t> 3 </a:t>
            </a:r>
            <a:r>
              <a:rPr lang="cs-CZ" sz="4700" dirty="0" err="1" smtClean="0"/>
              <a:t>corp</a:t>
            </a:r>
            <a:r>
              <a:rPr lang="cs-CZ" sz="4700" dirty="0" smtClean="0"/>
              <a:t>., US 5 </a:t>
            </a:r>
            <a:r>
              <a:rPr lang="cs-CZ" sz="4700" dirty="0" err="1" smtClean="0"/>
              <a:t>corp</a:t>
            </a:r>
            <a:r>
              <a:rPr lang="cs-CZ" sz="4700" dirty="0" smtClean="0"/>
              <a:t>. (</a:t>
            </a:r>
            <a:r>
              <a:rPr lang="cs-CZ" sz="4700" dirty="0" err="1"/>
              <a:t>Forbes</a:t>
            </a:r>
            <a:r>
              <a:rPr lang="cs-CZ" sz="4700" dirty="0"/>
              <a:t>)</a:t>
            </a:r>
          </a:p>
          <a:p>
            <a:endParaRPr lang="cs-CZ" sz="4700" dirty="0" smtClean="0"/>
          </a:p>
          <a:p>
            <a:endParaRPr lang="cs-CZ" dirty="0" smtClean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519" y="3789040"/>
            <a:ext cx="6452091" cy="2880320"/>
          </a:xfrm>
        </p:spPr>
      </p:pic>
    </p:spTree>
    <p:extLst>
      <p:ext uri="{BB962C8B-B14F-4D97-AF65-F5344CB8AC3E}">
        <p14:creationId xmlns:p14="http://schemas.microsoft.com/office/powerpoint/2010/main" val="40721430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China</a:t>
            </a:r>
            <a:r>
              <a:rPr lang="cs-CZ" dirty="0" smtClean="0"/>
              <a:t> and </a:t>
            </a:r>
            <a:r>
              <a:rPr lang="cs-CZ" dirty="0" err="1" smtClean="0"/>
              <a:t>contemporary</a:t>
            </a:r>
            <a:r>
              <a:rPr lang="cs-CZ" dirty="0" smtClean="0"/>
              <a:t> period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2009: </a:t>
            </a:r>
            <a:r>
              <a:rPr lang="cs-CZ" dirty="0" err="1" smtClean="0"/>
              <a:t>China</a:t>
            </a:r>
            <a:r>
              <a:rPr lang="cs-CZ" dirty="0" smtClean="0"/>
              <a:t> </a:t>
            </a:r>
            <a:r>
              <a:rPr lang="cs-CZ" dirty="0" err="1" smtClean="0"/>
              <a:t>became</a:t>
            </a:r>
            <a:r>
              <a:rPr lang="cs-CZ" dirty="0" smtClean="0"/>
              <a:t> </a:t>
            </a:r>
            <a:r>
              <a:rPr lang="cs-CZ" dirty="0" err="1" smtClean="0"/>
              <a:t>highest</a:t>
            </a:r>
            <a:r>
              <a:rPr lang="cs-CZ" dirty="0" smtClean="0"/>
              <a:t> </a:t>
            </a:r>
            <a:r>
              <a:rPr lang="cs-CZ" dirty="0" err="1" smtClean="0"/>
              <a:t>exporter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world</a:t>
            </a:r>
            <a:r>
              <a:rPr lang="cs-CZ" dirty="0" smtClean="0"/>
              <a:t> (</a:t>
            </a:r>
            <a:r>
              <a:rPr lang="cs-CZ" dirty="0" err="1" smtClean="0"/>
              <a:t>artifically</a:t>
            </a:r>
            <a:r>
              <a:rPr lang="cs-CZ" dirty="0" smtClean="0"/>
              <a:t> </a:t>
            </a:r>
            <a:r>
              <a:rPr lang="cs-CZ" dirty="0" err="1" smtClean="0"/>
              <a:t>underestimated</a:t>
            </a:r>
            <a:r>
              <a:rPr lang="cs-CZ" dirty="0" smtClean="0"/>
              <a:t> </a:t>
            </a:r>
            <a:r>
              <a:rPr lang="cs-CZ" dirty="0" err="1" smtClean="0"/>
              <a:t>currency</a:t>
            </a:r>
            <a:r>
              <a:rPr lang="cs-CZ" dirty="0" smtClean="0"/>
              <a:t>)</a:t>
            </a:r>
          </a:p>
          <a:p>
            <a:r>
              <a:rPr lang="cs-CZ" dirty="0" err="1"/>
              <a:t>h</a:t>
            </a:r>
            <a:r>
              <a:rPr lang="cs-CZ" dirty="0" err="1" smtClean="0"/>
              <a:t>igh</a:t>
            </a:r>
            <a:r>
              <a:rPr lang="cs-CZ" dirty="0" smtClean="0"/>
              <a:t> </a:t>
            </a:r>
            <a:r>
              <a:rPr lang="cs-CZ" dirty="0" err="1" smtClean="0"/>
              <a:t>foreign</a:t>
            </a:r>
            <a:r>
              <a:rPr lang="cs-CZ" dirty="0" smtClean="0"/>
              <a:t> </a:t>
            </a:r>
            <a:r>
              <a:rPr lang="cs-CZ" dirty="0" err="1" smtClean="0"/>
              <a:t>exchange</a:t>
            </a:r>
            <a:r>
              <a:rPr lang="cs-CZ" dirty="0" smtClean="0"/>
              <a:t> </a:t>
            </a:r>
            <a:r>
              <a:rPr lang="cs-CZ" dirty="0" err="1" smtClean="0"/>
              <a:t>reserves</a:t>
            </a:r>
            <a:endParaRPr lang="cs-CZ" dirty="0" smtClean="0"/>
          </a:p>
          <a:p>
            <a:r>
              <a:rPr lang="cs-CZ" dirty="0" smtClean="0"/>
              <a:t>most </a:t>
            </a:r>
            <a:r>
              <a:rPr lang="cs-CZ" dirty="0" err="1" smtClean="0"/>
              <a:t>important</a:t>
            </a:r>
            <a:r>
              <a:rPr lang="cs-CZ" dirty="0" smtClean="0"/>
              <a:t> </a:t>
            </a:r>
            <a:r>
              <a:rPr lang="cs-CZ" dirty="0" err="1" smtClean="0"/>
              <a:t>creditor</a:t>
            </a:r>
            <a:r>
              <a:rPr lang="cs-CZ" dirty="0" smtClean="0"/>
              <a:t> to USA</a:t>
            </a:r>
          </a:p>
          <a:p>
            <a:r>
              <a:rPr lang="cs-CZ" dirty="0" err="1" smtClean="0"/>
              <a:t>first</a:t>
            </a:r>
            <a:r>
              <a:rPr lang="cs-CZ" dirty="0" smtClean="0"/>
              <a:t> in </a:t>
            </a:r>
            <a:r>
              <a:rPr lang="cs-CZ" dirty="0" err="1" smtClean="0"/>
              <a:t>consumption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energy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22299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China</a:t>
            </a:r>
            <a:r>
              <a:rPr lang="cs-CZ" dirty="0" smtClean="0"/>
              <a:t> as a </a:t>
            </a:r>
            <a:r>
              <a:rPr lang="cs-CZ" dirty="0" err="1" smtClean="0"/>
              <a:t>global</a:t>
            </a:r>
            <a:r>
              <a:rPr lang="cs-CZ" dirty="0" smtClean="0"/>
              <a:t> </a:t>
            </a:r>
            <a:r>
              <a:rPr lang="cs-CZ" dirty="0" err="1" smtClean="0"/>
              <a:t>superpower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„G2“ =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year</a:t>
            </a:r>
            <a:r>
              <a:rPr lang="cs-CZ" dirty="0" smtClean="0"/>
              <a:t> 2007</a:t>
            </a:r>
            <a:r>
              <a:rPr lang="cs-CZ" dirty="0"/>
              <a:t> </a:t>
            </a:r>
            <a:r>
              <a:rPr lang="cs-CZ" dirty="0" smtClean="0"/>
              <a:t>(</a:t>
            </a:r>
            <a:r>
              <a:rPr lang="cs-CZ" dirty="0" err="1" smtClean="0"/>
              <a:t>historian</a:t>
            </a:r>
            <a:r>
              <a:rPr lang="cs-CZ" dirty="0" smtClean="0"/>
              <a:t> Neil </a:t>
            </a:r>
            <a:r>
              <a:rPr lang="cs-CZ" dirty="0" err="1" smtClean="0"/>
              <a:t>Ferguson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„</a:t>
            </a:r>
            <a:r>
              <a:rPr lang="cs-CZ" dirty="0" err="1" smtClean="0"/>
              <a:t>Chinamerica</a:t>
            </a:r>
            <a:r>
              <a:rPr lang="cs-CZ" dirty="0" smtClean="0"/>
              <a:t>“ = idea </a:t>
            </a:r>
            <a:r>
              <a:rPr lang="cs-CZ" dirty="0" err="1" smtClean="0"/>
              <a:t>of</a:t>
            </a:r>
            <a:r>
              <a:rPr lang="cs-CZ" dirty="0" smtClean="0"/>
              <a:t> US-</a:t>
            </a:r>
            <a:r>
              <a:rPr lang="cs-CZ" dirty="0" err="1" smtClean="0"/>
              <a:t>Chinese</a:t>
            </a:r>
            <a:r>
              <a:rPr lang="cs-CZ" dirty="0" smtClean="0"/>
              <a:t> tandem</a:t>
            </a:r>
          </a:p>
          <a:p>
            <a:pPr marL="0" indent="0">
              <a:buNone/>
            </a:pPr>
            <a:r>
              <a:rPr lang="cs-CZ" dirty="0" smtClean="0"/>
              <a:t>Zbigniew </a:t>
            </a:r>
            <a:r>
              <a:rPr lang="cs-CZ" dirty="0" err="1" smtClean="0"/>
              <a:t>Brzezinski</a:t>
            </a:r>
            <a:r>
              <a:rPr lang="cs-CZ" dirty="0" smtClean="0"/>
              <a:t>: </a:t>
            </a:r>
            <a:r>
              <a:rPr lang="cs-CZ" dirty="0" err="1" smtClean="0"/>
              <a:t>conception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„G2“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75286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China</a:t>
            </a:r>
            <a:r>
              <a:rPr lang="cs-CZ" dirty="0" smtClean="0"/>
              <a:t> as a </a:t>
            </a:r>
            <a:r>
              <a:rPr lang="cs-CZ" dirty="0" err="1" smtClean="0"/>
              <a:t>global</a:t>
            </a:r>
            <a:r>
              <a:rPr lang="cs-CZ" dirty="0" smtClean="0"/>
              <a:t> </a:t>
            </a:r>
            <a:r>
              <a:rPr lang="cs-CZ" dirty="0" err="1" smtClean="0"/>
              <a:t>power</a:t>
            </a:r>
            <a:r>
              <a:rPr lang="cs-CZ" dirty="0" smtClean="0"/>
              <a:t>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goal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internal</a:t>
            </a:r>
            <a:r>
              <a:rPr lang="cs-CZ" dirty="0" smtClean="0"/>
              <a:t> stability not to Cíl je interní stabilita, not to </a:t>
            </a:r>
            <a:r>
              <a:rPr lang="cs-CZ" dirty="0" err="1" smtClean="0"/>
              <a:t>control</a:t>
            </a:r>
            <a:r>
              <a:rPr lang="cs-CZ" dirty="0" smtClean="0"/>
              <a:t> </a:t>
            </a:r>
            <a:r>
              <a:rPr lang="cs-CZ" dirty="0" err="1" smtClean="0"/>
              <a:t>world</a:t>
            </a:r>
            <a:r>
              <a:rPr lang="cs-CZ" dirty="0" smtClean="0"/>
              <a:t> (</a:t>
            </a:r>
            <a:r>
              <a:rPr lang="cs-CZ" dirty="0" err="1" smtClean="0"/>
              <a:t>politically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militarily</a:t>
            </a:r>
            <a:r>
              <a:rPr lang="cs-CZ" dirty="0" smtClean="0"/>
              <a:t>)</a:t>
            </a:r>
          </a:p>
          <a:p>
            <a:r>
              <a:rPr lang="cs-CZ" dirty="0" err="1"/>
              <a:t>s</a:t>
            </a:r>
            <a:r>
              <a:rPr lang="cs-CZ" dirty="0" err="1" smtClean="0"/>
              <a:t>trategy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multilateralism</a:t>
            </a:r>
            <a:endParaRPr lang="cs-CZ" dirty="0" smtClean="0"/>
          </a:p>
          <a:p>
            <a:r>
              <a:rPr lang="cs-CZ" dirty="0" smtClean="0"/>
              <a:t>no </a:t>
            </a:r>
            <a:r>
              <a:rPr lang="cs-CZ" dirty="0" err="1" smtClean="0"/>
              <a:t>demands</a:t>
            </a:r>
            <a:r>
              <a:rPr lang="cs-CZ" dirty="0" smtClean="0"/>
              <a:t> to </a:t>
            </a:r>
            <a:r>
              <a:rPr lang="cs-CZ" dirty="0" err="1" smtClean="0"/>
              <a:t>become</a:t>
            </a:r>
            <a:r>
              <a:rPr lang="cs-CZ" dirty="0" smtClean="0"/>
              <a:t> </a:t>
            </a:r>
            <a:r>
              <a:rPr lang="cs-CZ" dirty="0" err="1" smtClean="0"/>
              <a:t>superpower</a:t>
            </a:r>
            <a:r>
              <a:rPr lang="cs-CZ" dirty="0" smtClean="0"/>
              <a:t> in </a:t>
            </a:r>
            <a:r>
              <a:rPr lang="cs-CZ" dirty="0" err="1" smtClean="0"/>
              <a:t>all</a:t>
            </a:r>
            <a:r>
              <a:rPr lang="cs-CZ" dirty="0" smtClean="0"/>
              <a:t> </a:t>
            </a:r>
            <a:r>
              <a:rPr lang="cs-CZ" dirty="0" err="1" smtClean="0"/>
              <a:t>aspects</a:t>
            </a:r>
            <a:r>
              <a:rPr lang="cs-CZ" dirty="0" smtClean="0"/>
              <a:t> (</a:t>
            </a:r>
            <a:r>
              <a:rPr lang="cs-CZ" dirty="0" err="1" smtClean="0"/>
              <a:t>e.g</a:t>
            </a:r>
            <a:r>
              <a:rPr lang="cs-CZ" dirty="0" smtClean="0"/>
              <a:t>. </a:t>
            </a:r>
            <a:r>
              <a:rPr lang="cs-CZ" dirty="0" err="1" smtClean="0"/>
              <a:t>culture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E.g</a:t>
            </a:r>
            <a:r>
              <a:rPr lang="cs-CZ" dirty="0" smtClean="0"/>
              <a:t>. </a:t>
            </a:r>
            <a:r>
              <a:rPr lang="cs-CZ" dirty="0" err="1" smtClean="0"/>
              <a:t>Africa</a:t>
            </a:r>
            <a:r>
              <a:rPr lang="cs-CZ" dirty="0" smtClean="0"/>
              <a:t> = hard </a:t>
            </a:r>
            <a:r>
              <a:rPr lang="cs-CZ" dirty="0" err="1" smtClean="0"/>
              <a:t>power</a:t>
            </a:r>
            <a:r>
              <a:rPr lang="cs-CZ" dirty="0" smtClean="0"/>
              <a:t> and </a:t>
            </a:r>
            <a:r>
              <a:rPr lang="cs-CZ" dirty="0" err="1" smtClean="0"/>
              <a:t>development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„soft-</a:t>
            </a:r>
            <a:r>
              <a:rPr lang="cs-CZ" dirty="0" err="1" smtClean="0"/>
              <a:t>power</a:t>
            </a:r>
            <a:r>
              <a:rPr lang="cs-CZ" dirty="0" smtClean="0"/>
              <a:t>“ </a:t>
            </a:r>
            <a:r>
              <a:rPr lang="cs-CZ" dirty="0" err="1" smtClean="0"/>
              <a:t>diplomacy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(</a:t>
            </a:r>
            <a:r>
              <a:rPr lang="cs-CZ" dirty="0" err="1" smtClean="0"/>
              <a:t>e.g</a:t>
            </a:r>
            <a:r>
              <a:rPr lang="cs-CZ" dirty="0" smtClean="0"/>
              <a:t>. </a:t>
            </a:r>
            <a:r>
              <a:rPr lang="cs-CZ" dirty="0" err="1" smtClean="0"/>
              <a:t>Chinese</a:t>
            </a:r>
            <a:r>
              <a:rPr lang="cs-CZ" dirty="0" smtClean="0"/>
              <a:t> </a:t>
            </a:r>
            <a:r>
              <a:rPr lang="cs-CZ" dirty="0" err="1" smtClean="0"/>
              <a:t>language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schools</a:t>
            </a:r>
            <a:r>
              <a:rPr lang="cs-CZ" dirty="0" smtClean="0"/>
              <a:t> in </a:t>
            </a:r>
            <a:r>
              <a:rPr lang="cs-CZ" dirty="0" err="1" smtClean="0"/>
              <a:t>some</a:t>
            </a:r>
            <a:r>
              <a:rPr lang="cs-CZ" dirty="0" smtClean="0"/>
              <a:t> </a:t>
            </a:r>
            <a:r>
              <a:rPr lang="cs-CZ" dirty="0" err="1" smtClean="0"/>
              <a:t>African</a:t>
            </a:r>
            <a:r>
              <a:rPr lang="cs-CZ" dirty="0" smtClean="0"/>
              <a:t> </a:t>
            </a:r>
            <a:r>
              <a:rPr lang="cs-CZ" dirty="0" err="1" smtClean="0"/>
              <a:t>countries</a:t>
            </a:r>
            <a:r>
              <a:rPr lang="cs-CZ" dirty="0" smtClean="0"/>
              <a:t> /</a:t>
            </a:r>
            <a:r>
              <a:rPr lang="cs-CZ" dirty="0" err="1" smtClean="0"/>
              <a:t>e.g</a:t>
            </a:r>
            <a:r>
              <a:rPr lang="cs-CZ" dirty="0" smtClean="0"/>
              <a:t>. </a:t>
            </a:r>
            <a:r>
              <a:rPr lang="cs-CZ" dirty="0" err="1" smtClean="0"/>
              <a:t>newly</a:t>
            </a:r>
            <a:r>
              <a:rPr lang="cs-CZ" dirty="0" smtClean="0"/>
              <a:t> in </a:t>
            </a:r>
            <a:r>
              <a:rPr lang="cs-CZ" dirty="0" err="1" smtClean="0"/>
              <a:t>South</a:t>
            </a:r>
            <a:r>
              <a:rPr lang="cs-CZ" dirty="0" smtClean="0"/>
              <a:t> </a:t>
            </a:r>
            <a:r>
              <a:rPr lang="cs-CZ" dirty="0" err="1" smtClean="0"/>
              <a:t>Africa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1/2016, </a:t>
            </a:r>
            <a:r>
              <a:rPr lang="cs-CZ" dirty="0" err="1" smtClean="0"/>
              <a:t>offering</a:t>
            </a:r>
            <a:r>
              <a:rPr lang="cs-CZ" dirty="0" smtClean="0"/>
              <a:t> </a:t>
            </a:r>
            <a:r>
              <a:rPr lang="cs-CZ" dirty="0" err="1" smtClean="0"/>
              <a:t>stay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universities</a:t>
            </a:r>
            <a:r>
              <a:rPr lang="cs-CZ" dirty="0" smtClean="0"/>
              <a:t> in </a:t>
            </a:r>
            <a:r>
              <a:rPr lang="cs-CZ" dirty="0" err="1" smtClean="0"/>
              <a:t>China</a:t>
            </a:r>
            <a:r>
              <a:rPr lang="cs-CZ" dirty="0" smtClean="0"/>
              <a:t>; to </a:t>
            </a:r>
            <a:r>
              <a:rPr lang="cs-CZ" dirty="0" err="1" smtClean="0"/>
              <a:t>learn</a:t>
            </a:r>
            <a:r>
              <a:rPr lang="cs-CZ" dirty="0" smtClean="0"/>
              <a:t> </a:t>
            </a:r>
            <a:r>
              <a:rPr lang="cs-CZ" dirty="0" err="1" smtClean="0"/>
              <a:t>Chinese</a:t>
            </a:r>
            <a:r>
              <a:rPr lang="cs-CZ" dirty="0" smtClean="0"/>
              <a:t> </a:t>
            </a:r>
            <a:r>
              <a:rPr lang="cs-CZ" dirty="0" err="1" smtClean="0"/>
              <a:t>language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considered</a:t>
            </a:r>
            <a:r>
              <a:rPr lang="cs-CZ" dirty="0" smtClean="0"/>
              <a:t> as </a:t>
            </a:r>
            <a:r>
              <a:rPr lang="cs-CZ" dirty="0" err="1" smtClean="0"/>
              <a:t>prestigeous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e.g</a:t>
            </a:r>
            <a:r>
              <a:rPr lang="cs-CZ" dirty="0" smtClean="0"/>
              <a:t>. Zimbabwe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01773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Economy</a:t>
            </a:r>
            <a:r>
              <a:rPr lang="cs-CZ" dirty="0" smtClean="0"/>
              <a:t> as a </a:t>
            </a:r>
            <a:r>
              <a:rPr lang="cs-CZ" dirty="0" err="1" smtClean="0"/>
              <a:t>proof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world</a:t>
            </a:r>
            <a:r>
              <a:rPr lang="cs-CZ" dirty="0" smtClean="0"/>
              <a:t> </a:t>
            </a:r>
            <a:r>
              <a:rPr lang="cs-CZ" dirty="0" err="1" smtClean="0"/>
              <a:t>power</a:t>
            </a:r>
            <a:r>
              <a:rPr lang="cs-CZ" dirty="0" smtClean="0"/>
              <a:t>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/>
              <a:t>h</a:t>
            </a:r>
            <a:r>
              <a:rPr lang="cs-CZ" dirty="0" err="1" smtClean="0"/>
              <a:t>igh</a:t>
            </a:r>
            <a:r>
              <a:rPr lang="cs-CZ" dirty="0" smtClean="0"/>
              <a:t> </a:t>
            </a:r>
            <a:r>
              <a:rPr lang="cs-CZ" dirty="0" err="1" smtClean="0"/>
              <a:t>foreign</a:t>
            </a:r>
            <a:r>
              <a:rPr lang="cs-CZ" dirty="0" smtClean="0"/>
              <a:t> </a:t>
            </a:r>
            <a:r>
              <a:rPr lang="cs-CZ" dirty="0" err="1" smtClean="0"/>
              <a:t>exchange</a:t>
            </a:r>
            <a:r>
              <a:rPr lang="cs-CZ" dirty="0" smtClean="0"/>
              <a:t> </a:t>
            </a:r>
            <a:r>
              <a:rPr lang="cs-CZ" dirty="0" err="1" smtClean="0"/>
              <a:t>reserves</a:t>
            </a:r>
            <a:endParaRPr lang="cs-CZ" dirty="0" smtClean="0"/>
          </a:p>
          <a:p>
            <a:r>
              <a:rPr lang="cs-CZ" dirty="0" err="1"/>
              <a:t>s</a:t>
            </a:r>
            <a:r>
              <a:rPr lang="cs-CZ" dirty="0" err="1" smtClean="0"/>
              <a:t>tate</a:t>
            </a:r>
            <a:r>
              <a:rPr lang="cs-CZ" dirty="0" smtClean="0"/>
              <a:t> </a:t>
            </a:r>
            <a:r>
              <a:rPr lang="cs-CZ" dirty="0" err="1" smtClean="0"/>
              <a:t>assets</a:t>
            </a:r>
            <a:r>
              <a:rPr lang="cs-CZ" dirty="0" smtClean="0"/>
              <a:t> </a:t>
            </a:r>
            <a:r>
              <a:rPr lang="cs-CZ" dirty="0" err="1" smtClean="0"/>
              <a:t>invested</a:t>
            </a:r>
            <a:r>
              <a:rPr lang="cs-CZ" dirty="0" smtClean="0"/>
              <a:t> in </a:t>
            </a:r>
            <a:r>
              <a:rPr lang="cs-CZ" dirty="0" err="1" smtClean="0"/>
              <a:t>foreign</a:t>
            </a:r>
            <a:r>
              <a:rPr lang="cs-CZ" dirty="0" smtClean="0"/>
              <a:t> </a:t>
            </a:r>
            <a:r>
              <a:rPr lang="cs-CZ" dirty="0" err="1" smtClean="0"/>
              <a:t>countries</a:t>
            </a:r>
            <a:r>
              <a:rPr lang="cs-CZ" dirty="0" smtClean="0"/>
              <a:t> (</a:t>
            </a:r>
            <a:r>
              <a:rPr lang="cs-CZ" dirty="0" err="1" smtClean="0"/>
              <a:t>e.g</a:t>
            </a:r>
            <a:r>
              <a:rPr lang="cs-CZ" dirty="0" smtClean="0"/>
              <a:t>. </a:t>
            </a:r>
            <a:r>
              <a:rPr lang="cs-CZ" dirty="0" err="1" smtClean="0"/>
              <a:t>China</a:t>
            </a:r>
            <a:r>
              <a:rPr lang="cs-CZ" dirty="0" smtClean="0"/>
              <a:t> </a:t>
            </a:r>
            <a:r>
              <a:rPr lang="cs-CZ" dirty="0" err="1" smtClean="0"/>
              <a:t>Investment</a:t>
            </a:r>
            <a:r>
              <a:rPr lang="cs-CZ" dirty="0" smtClean="0"/>
              <a:t> </a:t>
            </a:r>
            <a:r>
              <a:rPr lang="cs-CZ" dirty="0" err="1" smtClean="0"/>
              <a:t>Corporation</a:t>
            </a:r>
            <a:r>
              <a:rPr lang="cs-CZ" dirty="0" smtClean="0"/>
              <a:t>, </a:t>
            </a:r>
            <a:r>
              <a:rPr lang="cs-CZ" dirty="0" err="1" smtClean="0"/>
              <a:t>China</a:t>
            </a:r>
            <a:r>
              <a:rPr lang="cs-CZ" dirty="0" smtClean="0"/>
              <a:t> Export-Import Bank)</a:t>
            </a:r>
          </a:p>
          <a:p>
            <a:pPr marL="0" indent="0">
              <a:buNone/>
            </a:pPr>
            <a:r>
              <a:rPr lang="cs-CZ" dirty="0" smtClean="0"/>
              <a:t>=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given</a:t>
            </a:r>
            <a:r>
              <a:rPr lang="cs-CZ" dirty="0" smtClean="0"/>
              <a:t> </a:t>
            </a:r>
            <a:r>
              <a:rPr lang="cs-CZ" dirty="0" err="1" smtClean="0"/>
              <a:t>loans</a:t>
            </a:r>
            <a:r>
              <a:rPr lang="cs-CZ" dirty="0" smtClean="0"/>
              <a:t> to </a:t>
            </a:r>
            <a:r>
              <a:rPr lang="cs-CZ" dirty="0" err="1" smtClean="0"/>
              <a:t>governments</a:t>
            </a:r>
            <a:r>
              <a:rPr lang="cs-CZ" dirty="0" smtClean="0"/>
              <a:t> and </a:t>
            </a:r>
            <a:r>
              <a:rPr lang="cs-CZ" dirty="0" err="1" smtClean="0"/>
              <a:t>firms</a:t>
            </a:r>
            <a:r>
              <a:rPr lang="cs-CZ" dirty="0" smtClean="0"/>
              <a:t> in last </a:t>
            </a:r>
            <a:r>
              <a:rPr lang="cs-CZ" dirty="0" err="1" smtClean="0"/>
              <a:t>years</a:t>
            </a:r>
            <a:r>
              <a:rPr lang="cs-CZ" dirty="0" smtClean="0"/>
              <a:t> more </a:t>
            </a:r>
            <a:r>
              <a:rPr lang="cs-CZ" dirty="0" err="1" smtClean="0"/>
              <a:t>than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World</a:t>
            </a:r>
            <a:r>
              <a:rPr lang="cs-CZ" dirty="0" smtClean="0"/>
              <a:t> Bank. </a:t>
            </a:r>
          </a:p>
          <a:p>
            <a:pPr marL="0" indent="0">
              <a:buNone/>
            </a:pPr>
            <a:r>
              <a:rPr lang="cs-CZ" dirty="0" smtClean="0"/>
              <a:t>=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given</a:t>
            </a:r>
            <a:r>
              <a:rPr lang="cs-CZ" dirty="0" smtClean="0"/>
              <a:t> </a:t>
            </a:r>
            <a:r>
              <a:rPr lang="cs-CZ" dirty="0" err="1" smtClean="0"/>
              <a:t>credits</a:t>
            </a:r>
            <a:r>
              <a:rPr lang="cs-CZ" dirty="0" smtClean="0"/>
              <a:t> to Indian </a:t>
            </a:r>
            <a:r>
              <a:rPr lang="cs-CZ" dirty="0" err="1" smtClean="0"/>
              <a:t>energetic</a:t>
            </a:r>
            <a:r>
              <a:rPr lang="cs-CZ" dirty="0" smtClean="0"/>
              <a:t> and </a:t>
            </a:r>
            <a:r>
              <a:rPr lang="cs-CZ" dirty="0" err="1" smtClean="0"/>
              <a:t>construction</a:t>
            </a:r>
            <a:r>
              <a:rPr lang="cs-CZ" dirty="0" smtClean="0"/>
              <a:t> </a:t>
            </a:r>
            <a:r>
              <a:rPr lang="cs-CZ" dirty="0" err="1" smtClean="0"/>
              <a:t>firms</a:t>
            </a:r>
            <a:r>
              <a:rPr lang="cs-CZ" dirty="0"/>
              <a:t> </a:t>
            </a:r>
            <a:r>
              <a:rPr lang="cs-CZ" dirty="0" smtClean="0"/>
              <a:t>(</a:t>
            </a:r>
            <a:r>
              <a:rPr lang="cs-CZ" dirty="0" err="1" smtClean="0"/>
              <a:t>now</a:t>
            </a:r>
            <a:r>
              <a:rPr lang="cs-CZ" dirty="0" smtClean="0"/>
              <a:t> </a:t>
            </a:r>
            <a:r>
              <a:rPr lang="cs-CZ" dirty="0" err="1" smtClean="0"/>
              <a:t>e.g</a:t>
            </a:r>
            <a:r>
              <a:rPr lang="cs-CZ" dirty="0" smtClean="0"/>
              <a:t>. CEFC </a:t>
            </a:r>
            <a:r>
              <a:rPr lang="cs-CZ" dirty="0"/>
              <a:t>(</a:t>
            </a:r>
            <a:r>
              <a:rPr lang="cs-CZ" dirty="0" err="1" smtClean="0"/>
              <a:t>China</a:t>
            </a:r>
            <a:r>
              <a:rPr lang="cs-CZ" dirty="0" smtClean="0"/>
              <a:t> </a:t>
            </a:r>
            <a:r>
              <a:rPr lang="cs-CZ" dirty="0" err="1" smtClean="0"/>
              <a:t>Energy</a:t>
            </a:r>
            <a:r>
              <a:rPr lang="cs-CZ" dirty="0" smtClean="0"/>
              <a:t> </a:t>
            </a:r>
            <a:r>
              <a:rPr lang="cs-CZ" dirty="0" err="1" smtClean="0"/>
              <a:t>Company</a:t>
            </a:r>
            <a:r>
              <a:rPr lang="cs-CZ" dirty="0" smtClean="0"/>
              <a:t> Limited) in Czech Republic: </a:t>
            </a:r>
            <a:r>
              <a:rPr lang="cs-CZ" dirty="0" err="1" smtClean="0"/>
              <a:t>some</a:t>
            </a:r>
            <a:r>
              <a:rPr lang="cs-CZ" dirty="0" smtClean="0"/>
              <a:t> media (</a:t>
            </a:r>
            <a:r>
              <a:rPr lang="cs-CZ" dirty="0" err="1" smtClean="0"/>
              <a:t>Barandov</a:t>
            </a:r>
            <a:r>
              <a:rPr lang="cs-CZ" dirty="0" smtClean="0"/>
              <a:t> TV, Týden.cz and </a:t>
            </a:r>
            <a:r>
              <a:rPr lang="cs-CZ" dirty="0" err="1" smtClean="0"/>
              <a:t>weekly</a:t>
            </a:r>
            <a:r>
              <a:rPr lang="cs-CZ" dirty="0" smtClean="0"/>
              <a:t> </a:t>
            </a:r>
            <a:r>
              <a:rPr lang="cs-CZ" dirty="0" err="1" smtClean="0"/>
              <a:t>journal</a:t>
            </a:r>
            <a:r>
              <a:rPr lang="cs-CZ" dirty="0" smtClean="0"/>
              <a:t>),</a:t>
            </a:r>
            <a:r>
              <a:rPr lang="cs-CZ" dirty="0"/>
              <a:t> </a:t>
            </a:r>
            <a:r>
              <a:rPr lang="cs-CZ" dirty="0" err="1" smtClean="0"/>
              <a:t>soccer</a:t>
            </a:r>
            <a:r>
              <a:rPr lang="cs-CZ" dirty="0" smtClean="0"/>
              <a:t> club FC Slavie Praha </a:t>
            </a:r>
            <a:r>
              <a:rPr lang="cs-CZ" dirty="0" err="1" smtClean="0"/>
              <a:t>etc</a:t>
            </a:r>
            <a:r>
              <a:rPr lang="cs-CZ" dirty="0" smtClean="0"/>
              <a:t>.).  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75713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</a:t>
            </a:r>
            <a:r>
              <a:rPr lang="cs-CZ" dirty="0" err="1" smtClean="0"/>
              <a:t>hina</a:t>
            </a:r>
            <a:r>
              <a:rPr lang="cs-CZ" dirty="0" smtClean="0"/>
              <a:t> and BRICS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Non-</a:t>
            </a:r>
            <a:r>
              <a:rPr lang="cs-CZ" dirty="0" err="1" smtClean="0"/>
              <a:t>formal</a:t>
            </a:r>
            <a:r>
              <a:rPr lang="cs-CZ" dirty="0" smtClean="0"/>
              <a:t> leader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group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/>
          </a:p>
          <a:p>
            <a:pPr fontAlgn="base"/>
            <a:r>
              <a:rPr lang="cs-CZ" b="1" dirty="0" err="1" smtClean="0"/>
              <a:t>Brasil</a:t>
            </a:r>
            <a:r>
              <a:rPr lang="cs-CZ" b="1" dirty="0" smtClean="0"/>
              <a:t> </a:t>
            </a:r>
            <a:r>
              <a:rPr lang="cs-CZ" dirty="0" smtClean="0"/>
              <a:t>– </a:t>
            </a:r>
            <a:r>
              <a:rPr lang="cs-CZ" dirty="0" err="1" smtClean="0"/>
              <a:t>power</a:t>
            </a:r>
            <a:r>
              <a:rPr lang="cs-CZ" dirty="0" smtClean="0"/>
              <a:t> in food and </a:t>
            </a:r>
            <a:r>
              <a:rPr lang="en-US" dirty="0" smtClean="0"/>
              <a:t>primary</a:t>
            </a:r>
            <a:r>
              <a:rPr lang="en-US" dirty="0"/>
              <a:t> </a:t>
            </a:r>
            <a:r>
              <a:rPr lang="en-US" dirty="0" smtClean="0"/>
              <a:t>commodities</a:t>
            </a:r>
            <a:r>
              <a:rPr lang="cs-CZ" dirty="0" smtClean="0"/>
              <a:t> (</a:t>
            </a:r>
            <a:r>
              <a:rPr lang="en-US" dirty="0" smtClean="0"/>
              <a:t>raw</a:t>
            </a:r>
            <a:r>
              <a:rPr lang="en-US" dirty="0"/>
              <a:t> materials (</a:t>
            </a:r>
            <a:r>
              <a:rPr lang="en-US" dirty="0" err="1"/>
              <a:t>pl</a:t>
            </a:r>
            <a:r>
              <a:rPr lang="en-US" dirty="0" smtClean="0"/>
              <a:t>)</a:t>
            </a:r>
            <a:r>
              <a:rPr lang="cs-CZ" dirty="0" smtClean="0"/>
              <a:t>) </a:t>
            </a:r>
            <a:r>
              <a:rPr lang="cs-CZ" dirty="0" err="1" smtClean="0"/>
              <a:t>the</a:t>
            </a:r>
            <a:r>
              <a:rPr lang="cs-CZ" dirty="0" smtClean="0"/>
              <a:t> most </a:t>
            </a:r>
            <a:r>
              <a:rPr lang="cs-CZ" dirty="0" err="1" smtClean="0"/>
              <a:t>important</a:t>
            </a:r>
            <a:r>
              <a:rPr lang="cs-CZ" dirty="0" smtClean="0"/>
              <a:t> partner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China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5327555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China</a:t>
            </a:r>
            <a:r>
              <a:rPr lang="cs-CZ" dirty="0" smtClean="0"/>
              <a:t> and BRICS (</a:t>
            </a:r>
            <a:r>
              <a:rPr lang="cs-CZ" dirty="0" err="1" smtClean="0"/>
              <a:t>Russia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915808"/>
            <a:ext cx="4038600" cy="5257800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cs-CZ" b="1" dirty="0" err="1" smtClean="0"/>
              <a:t>Russia</a:t>
            </a:r>
            <a:r>
              <a:rPr lang="cs-CZ" b="1" dirty="0" smtClean="0"/>
              <a:t> </a:t>
            </a:r>
            <a:r>
              <a:rPr lang="cs-CZ" dirty="0" smtClean="0"/>
              <a:t>= </a:t>
            </a:r>
            <a:r>
              <a:rPr lang="cs-CZ" dirty="0" err="1" smtClean="0"/>
              <a:t>offering</a:t>
            </a:r>
            <a:r>
              <a:rPr lang="cs-CZ" dirty="0" smtClean="0"/>
              <a:t> </a:t>
            </a:r>
            <a:r>
              <a:rPr lang="cs-CZ" dirty="0" err="1" smtClean="0"/>
              <a:t>raw</a:t>
            </a:r>
            <a:r>
              <a:rPr lang="cs-CZ" dirty="0" smtClean="0"/>
              <a:t> </a:t>
            </a:r>
            <a:r>
              <a:rPr lang="cs-CZ" dirty="0" err="1" smtClean="0"/>
              <a:t>materials</a:t>
            </a:r>
            <a:r>
              <a:rPr lang="cs-CZ" dirty="0" smtClean="0"/>
              <a:t> and </a:t>
            </a:r>
            <a:r>
              <a:rPr lang="cs-CZ" dirty="0" err="1" smtClean="0"/>
              <a:t>some</a:t>
            </a:r>
            <a:r>
              <a:rPr lang="cs-CZ" dirty="0" smtClean="0"/>
              <a:t> </a:t>
            </a:r>
            <a:r>
              <a:rPr lang="cs-CZ" dirty="0" err="1" smtClean="0"/>
              <a:t>investitions</a:t>
            </a:r>
            <a:r>
              <a:rPr lang="cs-CZ" dirty="0" smtClean="0"/>
              <a:t> on </a:t>
            </a:r>
            <a:r>
              <a:rPr lang="cs-CZ" dirty="0" err="1" smtClean="0"/>
              <a:t>modernization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industry</a:t>
            </a:r>
            <a:r>
              <a:rPr lang="cs-CZ" dirty="0" smtClean="0"/>
              <a:t>, but… 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1) </a:t>
            </a:r>
            <a:r>
              <a:rPr lang="cs-CZ" b="1" dirty="0" err="1" smtClean="0"/>
              <a:t>Power</a:t>
            </a:r>
            <a:r>
              <a:rPr lang="cs-CZ" b="1" dirty="0" smtClean="0"/>
              <a:t> </a:t>
            </a:r>
            <a:r>
              <a:rPr lang="cs-CZ" b="1" dirty="0" err="1" smtClean="0"/>
              <a:t>of</a:t>
            </a:r>
            <a:r>
              <a:rPr lang="cs-CZ" b="1" dirty="0" smtClean="0"/>
              <a:t> </a:t>
            </a:r>
            <a:r>
              <a:rPr lang="cs-CZ" b="1" dirty="0" err="1" smtClean="0"/>
              <a:t>Siberia</a:t>
            </a:r>
            <a:r>
              <a:rPr lang="cs-CZ" b="1" dirty="0"/>
              <a:t> </a:t>
            </a:r>
            <a:r>
              <a:rPr lang="cs-CZ" dirty="0" smtClean="0"/>
              <a:t>- 2014 </a:t>
            </a:r>
            <a:r>
              <a:rPr lang="cs-CZ" dirty="0" err="1" smtClean="0"/>
              <a:t>plans</a:t>
            </a:r>
            <a:r>
              <a:rPr lang="cs-CZ" dirty="0" smtClean="0"/>
              <a:t> on </a:t>
            </a:r>
            <a:r>
              <a:rPr lang="cs-CZ" dirty="0" err="1" smtClean="0"/>
              <a:t>pipeline</a:t>
            </a:r>
            <a:r>
              <a:rPr lang="cs-CZ" dirty="0" smtClean="0"/>
              <a:t> and </a:t>
            </a:r>
            <a:r>
              <a:rPr lang="cs-CZ" dirty="0" err="1" smtClean="0"/>
              <a:t>electrification</a:t>
            </a:r>
            <a:r>
              <a:rPr lang="cs-CZ" dirty="0" smtClean="0"/>
              <a:t>, but </a:t>
            </a:r>
            <a:r>
              <a:rPr lang="cs-CZ" dirty="0" err="1" smtClean="0"/>
              <a:t>crises</a:t>
            </a:r>
            <a:r>
              <a:rPr lang="cs-CZ" dirty="0" smtClean="0"/>
              <a:t> in </a:t>
            </a:r>
            <a:r>
              <a:rPr lang="cs-CZ" dirty="0" err="1" smtClean="0"/>
              <a:t>Russia</a:t>
            </a:r>
            <a:r>
              <a:rPr lang="cs-CZ" dirty="0" smtClean="0"/>
              <a:t> and </a:t>
            </a:r>
            <a:r>
              <a:rPr lang="cs-CZ" dirty="0" err="1" smtClean="0"/>
              <a:t>concern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Chense</a:t>
            </a:r>
            <a:r>
              <a:rPr lang="cs-CZ" dirty="0" smtClean="0"/>
              <a:t> investor – </a:t>
            </a:r>
            <a:r>
              <a:rPr lang="cs-CZ" dirty="0" err="1" smtClean="0"/>
              <a:t>investitions</a:t>
            </a:r>
            <a:r>
              <a:rPr lang="cs-CZ" dirty="0" smtClean="0"/>
              <a:t> </a:t>
            </a:r>
            <a:r>
              <a:rPr lang="cs-CZ" dirty="0" err="1" smtClean="0"/>
              <a:t>postponed</a:t>
            </a:r>
            <a:r>
              <a:rPr lang="cs-CZ" dirty="0" smtClean="0"/>
              <a:t>: </a:t>
            </a:r>
          </a:p>
          <a:p>
            <a:pPr marL="0" indent="0">
              <a:buNone/>
            </a:pPr>
            <a:r>
              <a:rPr lang="cs-CZ" dirty="0" smtClean="0"/>
              <a:t>= </a:t>
            </a:r>
            <a:r>
              <a:rPr lang="cs-CZ" dirty="0" err="1" smtClean="0"/>
              <a:t>Gazprom</a:t>
            </a:r>
            <a:r>
              <a:rPr lang="cs-CZ" dirty="0" smtClean="0"/>
              <a:t> – </a:t>
            </a:r>
            <a:r>
              <a:rPr lang="cs-CZ" dirty="0" err="1" smtClean="0"/>
              <a:t>Power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Siberia</a:t>
            </a:r>
            <a:r>
              <a:rPr lang="cs-CZ" dirty="0" smtClean="0"/>
              <a:t>/Sila </a:t>
            </a:r>
            <a:r>
              <a:rPr lang="cs-CZ" dirty="0" err="1" smtClean="0"/>
              <a:t>Sibiri</a:t>
            </a:r>
            <a:r>
              <a:rPr lang="cs-CZ" dirty="0" smtClean="0"/>
              <a:t> </a:t>
            </a:r>
            <a:r>
              <a:rPr lang="cs-CZ" dirty="0" err="1" smtClean="0"/>
              <a:t>known</a:t>
            </a:r>
            <a:r>
              <a:rPr lang="cs-CZ" dirty="0" smtClean="0"/>
              <a:t> as </a:t>
            </a:r>
            <a:r>
              <a:rPr lang="cs-CZ" dirty="0" err="1" smtClean="0"/>
              <a:t>China</a:t>
            </a:r>
            <a:r>
              <a:rPr lang="cs-CZ" dirty="0" smtClean="0"/>
              <a:t> </a:t>
            </a:r>
            <a:r>
              <a:rPr lang="cs-CZ" dirty="0" err="1" smtClean="0"/>
              <a:t>Russia</a:t>
            </a:r>
            <a:r>
              <a:rPr lang="cs-CZ" dirty="0" smtClean="0"/>
              <a:t> East-Route Natural </a:t>
            </a:r>
            <a:r>
              <a:rPr lang="cs-CZ" dirty="0" err="1" smtClean="0"/>
              <a:t>gas</a:t>
            </a:r>
            <a:r>
              <a:rPr lang="cs-CZ" dirty="0" smtClean="0"/>
              <a:t> </a:t>
            </a:r>
            <a:r>
              <a:rPr lang="cs-CZ" dirty="0" err="1" smtClean="0"/>
              <a:t>pipeline</a:t>
            </a:r>
            <a:r>
              <a:rPr lang="cs-CZ" dirty="0" smtClean="0"/>
              <a:t> (</a:t>
            </a:r>
            <a:r>
              <a:rPr lang="cs-CZ" dirty="0" err="1" smtClean="0"/>
              <a:t>planned</a:t>
            </a:r>
            <a:r>
              <a:rPr lang="cs-CZ" dirty="0" smtClean="0"/>
              <a:t> </a:t>
            </a:r>
            <a:r>
              <a:rPr lang="cs-CZ" dirty="0" err="1" smtClean="0"/>
              <a:t>finish</a:t>
            </a:r>
            <a:r>
              <a:rPr lang="cs-CZ" dirty="0" smtClean="0"/>
              <a:t> </a:t>
            </a:r>
            <a:r>
              <a:rPr lang="cs-CZ" dirty="0" err="1" smtClean="0"/>
              <a:t>postponed</a:t>
            </a:r>
            <a:r>
              <a:rPr lang="cs-CZ" dirty="0" smtClean="0"/>
              <a:t> </a:t>
            </a:r>
            <a:r>
              <a:rPr lang="cs-CZ" dirty="0" err="1" smtClean="0"/>
              <a:t>until</a:t>
            </a:r>
            <a:r>
              <a:rPr lang="cs-CZ" dirty="0" smtClean="0"/>
              <a:t> to </a:t>
            </a:r>
            <a:r>
              <a:rPr lang="cs-CZ" dirty="0"/>
              <a:t>2018)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10/2019 - </a:t>
            </a:r>
            <a:r>
              <a:rPr lang="cs-CZ" dirty="0" err="1"/>
              <a:t>p</a:t>
            </a:r>
            <a:r>
              <a:rPr lang="cs-CZ" dirty="0" err="1" smtClean="0"/>
              <a:t>ipeline</a:t>
            </a:r>
            <a:r>
              <a:rPr lang="cs-CZ" dirty="0" smtClean="0"/>
              <a:t> </a:t>
            </a:r>
            <a:r>
              <a:rPr lang="cs-CZ" dirty="0" err="1" smtClean="0"/>
              <a:t>filled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gas</a:t>
            </a:r>
            <a:endParaRPr lang="cs-CZ" dirty="0"/>
          </a:p>
          <a:p>
            <a:pPr marL="0" indent="0">
              <a:buNone/>
            </a:pPr>
            <a:r>
              <a:rPr lang="cs-CZ" dirty="0" err="1" smtClean="0"/>
              <a:t>Gas</a:t>
            </a:r>
            <a:r>
              <a:rPr lang="cs-CZ" dirty="0" smtClean="0"/>
              <a:t> to </a:t>
            </a:r>
            <a:r>
              <a:rPr lang="cs-CZ" dirty="0" err="1" smtClean="0"/>
              <a:t>China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12/</a:t>
            </a:r>
            <a:r>
              <a:rPr lang="en-US" dirty="0" smtClean="0"/>
              <a:t>2019.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2) </a:t>
            </a:r>
            <a:r>
              <a:rPr lang="cs-CZ" b="1" dirty="0" err="1" smtClean="0"/>
              <a:t>Power</a:t>
            </a:r>
            <a:r>
              <a:rPr lang="cs-CZ" b="1" dirty="0" smtClean="0"/>
              <a:t> </a:t>
            </a:r>
            <a:r>
              <a:rPr lang="cs-CZ" b="1" dirty="0" err="1" smtClean="0"/>
              <a:t>of</a:t>
            </a:r>
            <a:r>
              <a:rPr lang="cs-CZ" b="1" dirty="0" smtClean="0"/>
              <a:t> </a:t>
            </a:r>
            <a:r>
              <a:rPr lang="cs-CZ" b="1" dirty="0" err="1" smtClean="0"/>
              <a:t>Siberia</a:t>
            </a:r>
            <a:r>
              <a:rPr lang="cs-CZ" b="1" dirty="0" smtClean="0"/>
              <a:t> 2</a:t>
            </a:r>
            <a:r>
              <a:rPr lang="cs-CZ" dirty="0" smtClean="0"/>
              <a:t> - </a:t>
            </a:r>
            <a:r>
              <a:rPr lang="en-US" dirty="0" smtClean="0"/>
              <a:t>The </a:t>
            </a:r>
            <a:r>
              <a:rPr lang="en-US" dirty="0"/>
              <a:t>Altai gas pipeline </a:t>
            </a:r>
            <a:r>
              <a:rPr lang="cs-CZ" dirty="0" smtClean="0"/>
              <a:t>= </a:t>
            </a:r>
            <a:r>
              <a:rPr lang="en-US" dirty="0" smtClean="0"/>
              <a:t>natural </a:t>
            </a:r>
            <a:r>
              <a:rPr lang="en-US" dirty="0"/>
              <a:t>gas pipeline </a:t>
            </a:r>
            <a:r>
              <a:rPr lang="en-US" dirty="0" smtClean="0"/>
              <a:t>from </a:t>
            </a:r>
            <a:r>
              <a:rPr lang="en-US" dirty="0"/>
              <a:t>Russia's Western Siberia to North-Western China</a:t>
            </a:r>
            <a:r>
              <a:rPr lang="en-US" dirty="0" smtClean="0"/>
              <a:t>.</a:t>
            </a:r>
            <a:r>
              <a:rPr lang="cs-CZ" dirty="0" smtClean="0"/>
              <a:t> </a:t>
            </a:r>
            <a:r>
              <a:rPr lang="cs-CZ" dirty="0" err="1" smtClean="0"/>
              <a:t>Postponed</a:t>
            </a:r>
            <a:r>
              <a:rPr lang="cs-CZ" dirty="0" smtClean="0"/>
              <a:t>. </a:t>
            </a:r>
            <a:r>
              <a:rPr lang="cs-CZ" dirty="0" err="1" smtClean="0"/>
              <a:t>Planned</a:t>
            </a:r>
            <a:r>
              <a:rPr lang="cs-CZ" dirty="0" smtClean="0"/>
              <a:t> to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finished</a:t>
            </a:r>
            <a:r>
              <a:rPr lang="cs-CZ" dirty="0" smtClean="0"/>
              <a:t> in 2030. </a:t>
            </a:r>
            <a:r>
              <a:rPr lang="en-US" dirty="0"/>
              <a:t> </a:t>
            </a:r>
            <a:endParaRPr lang="cs-CZ" dirty="0" smtClean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915808"/>
            <a:ext cx="4320480" cy="5424603"/>
          </a:xfrm>
        </p:spPr>
      </p:pic>
    </p:spTree>
    <p:extLst>
      <p:ext uri="{BB962C8B-B14F-4D97-AF65-F5344CB8AC3E}">
        <p14:creationId xmlns:p14="http://schemas.microsoft.com/office/powerpoint/2010/main" val="37108919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China</a:t>
            </a:r>
            <a:r>
              <a:rPr lang="cs-CZ" dirty="0"/>
              <a:t> and BRICS (</a:t>
            </a:r>
            <a:r>
              <a:rPr lang="cs-CZ" dirty="0" err="1"/>
              <a:t>Russia</a:t>
            </a:r>
            <a:r>
              <a:rPr lang="cs-CZ" dirty="0"/>
              <a:t>)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err="1" smtClean="0"/>
              <a:t>China-Russia</a:t>
            </a:r>
            <a:r>
              <a:rPr lang="cs-CZ" dirty="0" smtClean="0"/>
              <a:t>: </a:t>
            </a:r>
          </a:p>
          <a:p>
            <a:r>
              <a:rPr lang="cs-CZ" dirty="0" err="1" smtClean="0"/>
              <a:t>rising</a:t>
            </a:r>
            <a:r>
              <a:rPr lang="cs-CZ" dirty="0" smtClean="0"/>
              <a:t> </a:t>
            </a:r>
            <a:r>
              <a:rPr lang="cs-CZ" dirty="0" err="1" smtClean="0"/>
              <a:t>partnership</a:t>
            </a:r>
            <a:r>
              <a:rPr lang="cs-CZ" dirty="0" smtClean="0"/>
              <a:t> not </a:t>
            </a:r>
            <a:r>
              <a:rPr lang="cs-CZ" dirty="0" err="1" smtClean="0"/>
              <a:t>disrupted</a:t>
            </a:r>
            <a:r>
              <a:rPr lang="cs-CZ" dirty="0" smtClean="0"/>
              <a:t> by </a:t>
            </a:r>
            <a:r>
              <a:rPr lang="cs-CZ" dirty="0" err="1" smtClean="0"/>
              <a:t>Russian</a:t>
            </a:r>
            <a:r>
              <a:rPr lang="cs-CZ" dirty="0" smtClean="0"/>
              <a:t> </a:t>
            </a:r>
            <a:r>
              <a:rPr lang="cs-CZ" dirty="0" err="1" smtClean="0"/>
              <a:t>annexation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Crimea</a:t>
            </a:r>
            <a:r>
              <a:rPr lang="cs-CZ" dirty="0" smtClean="0"/>
              <a:t> (2014)</a:t>
            </a:r>
          </a:p>
          <a:p>
            <a:r>
              <a:rPr lang="cs-CZ" dirty="0" err="1" smtClean="0"/>
              <a:t>China</a:t>
            </a:r>
            <a:r>
              <a:rPr lang="cs-CZ" dirty="0" smtClean="0"/>
              <a:t> </a:t>
            </a:r>
            <a:r>
              <a:rPr lang="cs-CZ" dirty="0" err="1" smtClean="0"/>
              <a:t>remained</a:t>
            </a:r>
            <a:r>
              <a:rPr lang="cs-CZ" dirty="0" smtClean="0"/>
              <a:t> </a:t>
            </a:r>
            <a:r>
              <a:rPr lang="cs-CZ" dirty="0" err="1" smtClean="0"/>
              <a:t>neutral</a:t>
            </a:r>
            <a:r>
              <a:rPr lang="cs-CZ" dirty="0" smtClean="0"/>
              <a:t> (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abstain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voting</a:t>
            </a:r>
            <a:r>
              <a:rPr lang="cs-CZ" dirty="0" smtClean="0"/>
              <a:t> in GA UN) to </a:t>
            </a:r>
            <a:r>
              <a:rPr lang="cs-CZ" dirty="0" err="1" smtClean="0"/>
              <a:t>Russian</a:t>
            </a:r>
            <a:r>
              <a:rPr lang="cs-CZ" dirty="0"/>
              <a:t> </a:t>
            </a:r>
            <a:r>
              <a:rPr lang="cs-CZ" dirty="0" err="1" smtClean="0"/>
              <a:t>occupation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Crimea</a:t>
            </a:r>
            <a:endParaRPr lang="cs-CZ" dirty="0" smtClean="0"/>
          </a:p>
          <a:p>
            <a:r>
              <a:rPr lang="cs-CZ" dirty="0" err="1" smtClean="0"/>
              <a:t>However</a:t>
            </a:r>
            <a:r>
              <a:rPr lang="cs-CZ" dirty="0" smtClean="0"/>
              <a:t>, </a:t>
            </a:r>
            <a:r>
              <a:rPr lang="cs-CZ" dirty="0" err="1" smtClean="0"/>
              <a:t>Russian</a:t>
            </a:r>
            <a:r>
              <a:rPr lang="cs-CZ" dirty="0" smtClean="0"/>
              <a:t> </a:t>
            </a:r>
            <a:r>
              <a:rPr lang="cs-CZ" dirty="0" err="1" smtClean="0"/>
              <a:t>invasion</a:t>
            </a:r>
            <a:r>
              <a:rPr lang="cs-CZ" dirty="0" smtClean="0"/>
              <a:t> to </a:t>
            </a:r>
            <a:r>
              <a:rPr lang="cs-CZ" dirty="0" err="1" smtClean="0"/>
              <a:t>Ukraine</a:t>
            </a:r>
            <a:r>
              <a:rPr lang="cs-CZ" dirty="0" smtClean="0"/>
              <a:t> (2022) </a:t>
            </a:r>
            <a:r>
              <a:rPr lang="cs-CZ" dirty="0" err="1" smtClean="0"/>
              <a:t>ceased</a:t>
            </a:r>
            <a:r>
              <a:rPr lang="cs-CZ" dirty="0" smtClean="0"/>
              <a:t> natural </a:t>
            </a:r>
            <a:r>
              <a:rPr lang="cs-CZ" dirty="0" err="1" smtClean="0"/>
              <a:t>development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mutual</a:t>
            </a:r>
            <a:r>
              <a:rPr lang="cs-CZ" dirty="0" smtClean="0"/>
              <a:t> </a:t>
            </a:r>
            <a:r>
              <a:rPr lang="cs-CZ" dirty="0" err="1" smtClean="0"/>
              <a:t>cooperation</a:t>
            </a:r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45945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China</a:t>
            </a:r>
            <a:r>
              <a:rPr lang="cs-CZ" dirty="0" smtClean="0"/>
              <a:t> and </a:t>
            </a:r>
            <a:r>
              <a:rPr lang="cs-CZ" dirty="0" err="1" smtClean="0"/>
              <a:t>employment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 smtClean="0"/>
              <a:t>Strong</a:t>
            </a:r>
            <a:r>
              <a:rPr lang="cs-CZ" dirty="0" smtClean="0"/>
              <a:t> </a:t>
            </a:r>
            <a:r>
              <a:rPr lang="cs-CZ" dirty="0" err="1" smtClean="0"/>
              <a:t>working</a:t>
            </a:r>
            <a:r>
              <a:rPr lang="cs-CZ" dirty="0" smtClean="0"/>
              <a:t> mobility in </a:t>
            </a:r>
            <a:r>
              <a:rPr lang="cs-CZ" dirty="0" err="1" smtClean="0"/>
              <a:t>China</a:t>
            </a:r>
            <a:r>
              <a:rPr lang="cs-CZ" dirty="0" smtClean="0"/>
              <a:t> (</a:t>
            </a:r>
            <a:r>
              <a:rPr lang="cs-CZ" dirty="0" err="1" smtClean="0"/>
              <a:t>roughly</a:t>
            </a:r>
            <a:r>
              <a:rPr lang="cs-CZ" dirty="0" smtClean="0"/>
              <a:t> 280 mil.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people</a:t>
            </a:r>
            <a:r>
              <a:rPr lang="cs-CZ" dirty="0" smtClean="0"/>
              <a:t> live </a:t>
            </a:r>
            <a:r>
              <a:rPr lang="cs-CZ" dirty="0" err="1" smtClean="0"/>
              <a:t>over</a:t>
            </a:r>
            <a:r>
              <a:rPr lang="cs-CZ" dirty="0" smtClean="0"/>
              <a:t> </a:t>
            </a:r>
            <a:r>
              <a:rPr lang="cs-CZ" dirty="0" err="1" smtClean="0"/>
              <a:t>half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year</a:t>
            </a:r>
            <a:r>
              <a:rPr lang="cs-CZ" dirty="0" smtClean="0"/>
              <a:t> </a:t>
            </a:r>
            <a:r>
              <a:rPr lang="cs-CZ" dirty="0" err="1" smtClean="0"/>
              <a:t>out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own</a:t>
            </a:r>
            <a:r>
              <a:rPr lang="cs-CZ" dirty="0" smtClean="0"/>
              <a:t> city)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err="1" smtClean="0"/>
              <a:t>Raising</a:t>
            </a:r>
            <a:r>
              <a:rPr lang="cs-CZ" dirty="0" smtClean="0"/>
              <a:t> </a:t>
            </a:r>
            <a:r>
              <a:rPr lang="cs-CZ" dirty="0" err="1" smtClean="0"/>
              <a:t>wage</a:t>
            </a:r>
            <a:r>
              <a:rPr lang="cs-CZ" dirty="0" smtClean="0"/>
              <a:t> (</a:t>
            </a:r>
            <a:r>
              <a:rPr lang="cs-CZ" dirty="0" err="1" smtClean="0"/>
              <a:t>labour</a:t>
            </a:r>
            <a:r>
              <a:rPr lang="cs-CZ" dirty="0" smtClean="0"/>
              <a:t>) </a:t>
            </a:r>
            <a:r>
              <a:rPr lang="cs-CZ" dirty="0" err="1" smtClean="0"/>
              <a:t>costs</a:t>
            </a:r>
            <a:r>
              <a:rPr lang="cs-CZ" dirty="0" smtClean="0"/>
              <a:t> in </a:t>
            </a:r>
            <a:r>
              <a:rPr lang="cs-CZ" dirty="0" err="1" smtClean="0"/>
              <a:t>China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err="1" smtClean="0"/>
              <a:t>Decease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stagnation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working</a:t>
            </a:r>
            <a:r>
              <a:rPr lang="cs-CZ" dirty="0" smtClean="0"/>
              <a:t> </a:t>
            </a:r>
            <a:r>
              <a:rPr lang="cs-CZ" dirty="0" err="1" smtClean="0"/>
              <a:t>possibilities</a:t>
            </a:r>
            <a:r>
              <a:rPr lang="cs-CZ" dirty="0" smtClean="0"/>
              <a:t>: </a:t>
            </a:r>
          </a:p>
          <a:p>
            <a:pPr marL="0" indent="0">
              <a:buNone/>
            </a:pPr>
            <a:r>
              <a:rPr lang="cs-CZ" dirty="0" smtClean="0"/>
              <a:t>= </a:t>
            </a:r>
            <a:r>
              <a:rPr lang="cs-CZ" dirty="0" err="1" smtClean="0"/>
              <a:t>if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GDP </a:t>
            </a:r>
            <a:r>
              <a:rPr lang="cs-CZ" dirty="0" err="1" smtClean="0"/>
              <a:t>rise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less</a:t>
            </a:r>
            <a:r>
              <a:rPr lang="cs-CZ" dirty="0" smtClean="0"/>
              <a:t> </a:t>
            </a:r>
            <a:r>
              <a:rPr lang="cs-CZ" dirty="0" err="1" smtClean="0"/>
              <a:t>than</a:t>
            </a:r>
            <a:r>
              <a:rPr lang="cs-CZ" dirty="0" smtClean="0"/>
              <a:t> 8 % </a:t>
            </a:r>
            <a:r>
              <a:rPr lang="cs-CZ" dirty="0" err="1" smtClean="0"/>
              <a:t>annually</a:t>
            </a:r>
            <a:r>
              <a:rPr lang="cs-CZ" dirty="0" smtClean="0"/>
              <a:t>, </a:t>
            </a:r>
            <a:r>
              <a:rPr lang="cs-CZ" dirty="0" err="1" smtClean="0"/>
              <a:t>than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problem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how</a:t>
            </a:r>
            <a:r>
              <a:rPr lang="cs-CZ" dirty="0" smtClean="0"/>
              <a:t> to </a:t>
            </a:r>
            <a:r>
              <a:rPr lang="cs-CZ" dirty="0" err="1" smtClean="0"/>
              <a:t>absorb</a:t>
            </a:r>
            <a:r>
              <a:rPr lang="cs-CZ" dirty="0" smtClean="0"/>
              <a:t> 15 mil.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workforce</a:t>
            </a:r>
            <a:r>
              <a:rPr lang="cs-CZ" dirty="0" smtClean="0"/>
              <a:t> </a:t>
            </a:r>
            <a:r>
              <a:rPr lang="cs-CZ" dirty="0" err="1" smtClean="0"/>
              <a:t>annually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74803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China</a:t>
            </a:r>
            <a:r>
              <a:rPr lang="cs-CZ" dirty="0" smtClean="0"/>
              <a:t> and </a:t>
            </a:r>
            <a:r>
              <a:rPr lang="cs-CZ" dirty="0" err="1" smtClean="0"/>
              <a:t>democracy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err="1" smtClean="0"/>
              <a:t>Officially</a:t>
            </a:r>
            <a:r>
              <a:rPr lang="cs-CZ" dirty="0" smtClean="0"/>
              <a:t> </a:t>
            </a:r>
            <a:r>
              <a:rPr lang="cs-CZ" dirty="0" err="1" smtClean="0"/>
              <a:t>socialism</a:t>
            </a:r>
            <a:r>
              <a:rPr lang="cs-CZ" dirty="0" smtClean="0"/>
              <a:t> not </a:t>
            </a:r>
            <a:r>
              <a:rPr lang="cs-CZ" dirty="0" err="1" smtClean="0"/>
              <a:t>changed</a:t>
            </a:r>
            <a:r>
              <a:rPr lang="cs-CZ" dirty="0" smtClean="0"/>
              <a:t> and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cult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Mao</a:t>
            </a:r>
            <a:r>
              <a:rPr lang="cs-CZ" dirty="0" smtClean="0"/>
              <a:t> </a:t>
            </a:r>
            <a:r>
              <a:rPr lang="cs-CZ" dirty="0" err="1" smtClean="0"/>
              <a:t>Ce</a:t>
            </a:r>
            <a:r>
              <a:rPr lang="cs-CZ" dirty="0" smtClean="0"/>
              <a:t> Tung </a:t>
            </a:r>
            <a:r>
              <a:rPr lang="cs-CZ" dirty="0" err="1" smtClean="0"/>
              <a:t>still</a:t>
            </a:r>
            <a:r>
              <a:rPr lang="cs-CZ" dirty="0" smtClean="0"/>
              <a:t> </a:t>
            </a:r>
            <a:r>
              <a:rPr lang="cs-CZ" dirty="0" err="1" smtClean="0"/>
              <a:t>exists</a:t>
            </a:r>
            <a:endParaRPr lang="cs-CZ" dirty="0" smtClean="0"/>
          </a:p>
          <a:p>
            <a:r>
              <a:rPr lang="cs-CZ" dirty="0" smtClean="0"/>
              <a:t>Absence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political</a:t>
            </a:r>
            <a:r>
              <a:rPr lang="cs-CZ" dirty="0" smtClean="0"/>
              <a:t> </a:t>
            </a:r>
            <a:r>
              <a:rPr lang="cs-CZ" dirty="0" err="1" smtClean="0"/>
              <a:t>pluralism</a:t>
            </a:r>
            <a:r>
              <a:rPr lang="cs-CZ" dirty="0" smtClean="0"/>
              <a:t>, </a:t>
            </a:r>
            <a:r>
              <a:rPr lang="cs-CZ" dirty="0" err="1" smtClean="0"/>
              <a:t>freedom</a:t>
            </a:r>
            <a:r>
              <a:rPr lang="cs-CZ" dirty="0" smtClean="0"/>
              <a:t>, </a:t>
            </a:r>
            <a:r>
              <a:rPr lang="cs-CZ" dirty="0" err="1" smtClean="0"/>
              <a:t>democracy</a:t>
            </a:r>
            <a:r>
              <a:rPr lang="cs-CZ" dirty="0" smtClean="0"/>
              <a:t>, </a:t>
            </a:r>
            <a:r>
              <a:rPr lang="cs-CZ" dirty="0" err="1" smtClean="0"/>
              <a:t>human</a:t>
            </a:r>
            <a:r>
              <a:rPr lang="cs-CZ" dirty="0" smtClean="0"/>
              <a:t> </a:t>
            </a:r>
            <a:r>
              <a:rPr lang="cs-CZ" dirty="0" err="1" smtClean="0"/>
              <a:t>rights</a:t>
            </a:r>
            <a:endParaRPr lang="cs-CZ" dirty="0" smtClean="0"/>
          </a:p>
          <a:p>
            <a:r>
              <a:rPr lang="cs-CZ" dirty="0" err="1"/>
              <a:t>s</a:t>
            </a:r>
            <a:r>
              <a:rPr lang="cs-CZ" dirty="0" err="1" smtClean="0"/>
              <a:t>trongly</a:t>
            </a:r>
            <a:r>
              <a:rPr lang="cs-CZ" dirty="0" smtClean="0"/>
              <a:t> </a:t>
            </a:r>
            <a:r>
              <a:rPr lang="cs-CZ" dirty="0" err="1" smtClean="0"/>
              <a:t>ties</a:t>
            </a:r>
            <a:r>
              <a:rPr lang="cs-CZ" dirty="0" smtClean="0"/>
              <a:t> </a:t>
            </a:r>
            <a:r>
              <a:rPr lang="cs-CZ" dirty="0" err="1" smtClean="0"/>
              <a:t>between</a:t>
            </a:r>
            <a:r>
              <a:rPr lang="cs-CZ" dirty="0" smtClean="0"/>
              <a:t> </a:t>
            </a:r>
            <a:r>
              <a:rPr lang="cs-CZ" dirty="0" err="1" smtClean="0"/>
              <a:t>partyism</a:t>
            </a:r>
            <a:r>
              <a:rPr lang="cs-CZ" dirty="0" smtClean="0"/>
              <a:t> and </a:t>
            </a:r>
            <a:r>
              <a:rPr lang="cs-CZ" dirty="0" err="1" smtClean="0"/>
              <a:t>economic</a:t>
            </a:r>
            <a:r>
              <a:rPr lang="cs-CZ" dirty="0" smtClean="0"/>
              <a:t> </a:t>
            </a:r>
            <a:r>
              <a:rPr lang="cs-CZ" dirty="0" err="1" smtClean="0"/>
              <a:t>rise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err="1" smtClean="0"/>
              <a:t>Question</a:t>
            </a:r>
            <a:r>
              <a:rPr lang="cs-CZ" b="1" dirty="0" smtClean="0"/>
              <a:t> </a:t>
            </a:r>
            <a:r>
              <a:rPr lang="cs-CZ" b="1" dirty="0" err="1" smtClean="0"/>
              <a:t>of</a:t>
            </a:r>
            <a:r>
              <a:rPr lang="cs-CZ" b="1" dirty="0" smtClean="0"/>
              <a:t> </a:t>
            </a:r>
            <a:r>
              <a:rPr lang="cs-CZ" b="1" dirty="0" err="1" smtClean="0"/>
              <a:t>territorial</a:t>
            </a:r>
            <a:r>
              <a:rPr lang="cs-CZ" b="1" dirty="0" smtClean="0"/>
              <a:t> integrity:</a:t>
            </a:r>
          </a:p>
          <a:p>
            <a:r>
              <a:rPr lang="cs-CZ" dirty="0" err="1" smtClean="0"/>
              <a:t>struggle</a:t>
            </a:r>
            <a:r>
              <a:rPr lang="cs-CZ" dirty="0" smtClean="0"/>
              <a:t> </a:t>
            </a:r>
            <a:r>
              <a:rPr lang="cs-CZ" dirty="0" err="1" smtClean="0"/>
              <a:t>against</a:t>
            </a:r>
            <a:r>
              <a:rPr lang="cs-CZ" dirty="0" smtClean="0"/>
              <a:t> „</a:t>
            </a:r>
            <a:r>
              <a:rPr lang="cs-CZ" dirty="0" err="1" smtClean="0"/>
              <a:t>terrorism</a:t>
            </a:r>
            <a:r>
              <a:rPr lang="cs-CZ" dirty="0" smtClean="0"/>
              <a:t>“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Uighurs</a:t>
            </a:r>
            <a:endParaRPr lang="cs-CZ" dirty="0" smtClean="0"/>
          </a:p>
          <a:p>
            <a:r>
              <a:rPr lang="cs-CZ" dirty="0" smtClean="0"/>
              <a:t>„Tibet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ours</a:t>
            </a:r>
            <a:r>
              <a:rPr lang="cs-CZ" dirty="0" smtClean="0"/>
              <a:t>!“</a:t>
            </a:r>
          </a:p>
          <a:p>
            <a:r>
              <a:rPr lang="cs-CZ" dirty="0" err="1"/>
              <a:t>f</a:t>
            </a:r>
            <a:r>
              <a:rPr lang="cs-CZ" dirty="0" err="1" smtClean="0"/>
              <a:t>ight</a:t>
            </a:r>
            <a:r>
              <a:rPr lang="cs-CZ" dirty="0" smtClean="0"/>
              <a:t> </a:t>
            </a:r>
            <a:r>
              <a:rPr lang="cs-CZ" dirty="0" err="1" smtClean="0"/>
              <a:t>against</a:t>
            </a:r>
            <a:r>
              <a:rPr lang="cs-CZ" dirty="0" smtClean="0"/>
              <a:t> </a:t>
            </a:r>
            <a:r>
              <a:rPr lang="cs-CZ" dirty="0" err="1" smtClean="0"/>
              <a:t>any</a:t>
            </a:r>
            <a:r>
              <a:rPr lang="cs-CZ" dirty="0" smtClean="0"/>
              <a:t> sign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diplomatic</a:t>
            </a:r>
            <a:r>
              <a:rPr lang="cs-CZ" dirty="0" smtClean="0"/>
              <a:t> relations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TaiWan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17634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China</a:t>
            </a:r>
            <a:r>
              <a:rPr lang="cs-CZ" dirty="0" smtClean="0"/>
              <a:t> and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question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democracy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4784"/>
            <a:ext cx="4038600" cy="5184576"/>
          </a:xfrm>
        </p:spPr>
        <p:txBody>
          <a:bodyPr>
            <a:noAutofit/>
          </a:bodyPr>
          <a:lstStyle/>
          <a:p>
            <a:r>
              <a:rPr lang="cs-CZ" dirty="0" err="1" smtClean="0"/>
              <a:t>Democratization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China</a:t>
            </a:r>
            <a:r>
              <a:rPr lang="cs-CZ" dirty="0" smtClean="0"/>
              <a:t>?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possible</a:t>
            </a:r>
            <a:r>
              <a:rPr lang="cs-CZ" dirty="0" smtClean="0"/>
              <a:t> but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impact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/>
              <a:t> </a:t>
            </a:r>
            <a:r>
              <a:rPr lang="cs-CZ" dirty="0" err="1" smtClean="0"/>
              <a:t>Confucianism</a:t>
            </a:r>
            <a:endParaRPr lang="cs-CZ" dirty="0" smtClean="0"/>
          </a:p>
          <a:p>
            <a:r>
              <a:rPr lang="cs-CZ" dirty="0" err="1" smtClean="0"/>
              <a:t>China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not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accepting</a:t>
            </a:r>
            <a:r>
              <a:rPr lang="cs-CZ" dirty="0" smtClean="0"/>
              <a:t> </a:t>
            </a:r>
            <a:r>
              <a:rPr lang="cs-CZ" dirty="0" err="1" smtClean="0"/>
              <a:t>rules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West</a:t>
            </a:r>
            <a:endParaRPr lang="cs-CZ" dirty="0" smtClean="0"/>
          </a:p>
          <a:p>
            <a:pPr marL="0" indent="0">
              <a:buNone/>
            </a:pPr>
            <a:r>
              <a:rPr lang="cs-CZ" b="1" dirty="0" err="1" smtClean="0"/>
              <a:t>Tradition</a:t>
            </a:r>
            <a:r>
              <a:rPr lang="cs-CZ" b="1" dirty="0" smtClean="0"/>
              <a:t>: </a:t>
            </a:r>
          </a:p>
          <a:p>
            <a:pPr marL="0" indent="0">
              <a:buNone/>
            </a:pPr>
            <a:r>
              <a:rPr lang="cs-CZ" dirty="0" smtClean="0"/>
              <a:t>= </a:t>
            </a:r>
            <a:r>
              <a:rPr lang="cs-CZ" dirty="0" err="1" smtClean="0"/>
              <a:t>collectivism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= </a:t>
            </a:r>
            <a:r>
              <a:rPr lang="cs-CZ" dirty="0" err="1" smtClean="0"/>
              <a:t>state</a:t>
            </a:r>
            <a:r>
              <a:rPr lang="cs-CZ" dirty="0" smtClean="0"/>
              <a:t> and </a:t>
            </a:r>
            <a:r>
              <a:rPr lang="cs-CZ" dirty="0" err="1" smtClean="0"/>
              <a:t>state</a:t>
            </a:r>
            <a:r>
              <a:rPr lang="cs-CZ" dirty="0" smtClean="0"/>
              <a:t> </a:t>
            </a:r>
            <a:r>
              <a:rPr lang="cs-CZ" dirty="0" err="1" smtClean="0"/>
              <a:t>order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= </a:t>
            </a:r>
            <a:r>
              <a:rPr lang="cs-CZ" dirty="0" err="1" smtClean="0"/>
              <a:t>civic</a:t>
            </a:r>
            <a:r>
              <a:rPr lang="cs-CZ" dirty="0" smtClean="0"/>
              <a:t> society and revolt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521068"/>
            <a:ext cx="3456383" cy="5327795"/>
          </a:xfrm>
        </p:spPr>
      </p:pic>
    </p:spTree>
    <p:extLst>
      <p:ext uri="{BB962C8B-B14F-4D97-AF65-F5344CB8AC3E}">
        <p14:creationId xmlns:p14="http://schemas.microsoft.com/office/powerpoint/2010/main" val="1632025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China</a:t>
            </a:r>
            <a:r>
              <a:rPr lang="cs-CZ" dirty="0" smtClean="0"/>
              <a:t> and </a:t>
            </a:r>
            <a:r>
              <a:rPr lang="cs-CZ" dirty="0" err="1" smtClean="0"/>
              <a:t>expansion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Chinese</a:t>
            </a:r>
            <a:r>
              <a:rPr lang="cs-CZ" dirty="0" smtClean="0"/>
              <a:t> </a:t>
            </a:r>
            <a:r>
              <a:rPr lang="cs-CZ" dirty="0" err="1" smtClean="0"/>
              <a:t>tradition</a:t>
            </a:r>
            <a:r>
              <a:rPr lang="cs-CZ" dirty="0" smtClean="0"/>
              <a:t> – „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middle</a:t>
            </a:r>
            <a:r>
              <a:rPr lang="cs-CZ" dirty="0" smtClean="0"/>
              <a:t> </a:t>
            </a:r>
            <a:r>
              <a:rPr lang="cs-CZ" dirty="0" err="1" smtClean="0"/>
              <a:t>kingdom</a:t>
            </a:r>
            <a:r>
              <a:rPr lang="cs-CZ" dirty="0" smtClean="0"/>
              <a:t> “</a:t>
            </a:r>
          </a:p>
          <a:p>
            <a:endParaRPr lang="cs-CZ" dirty="0"/>
          </a:p>
          <a:p>
            <a:r>
              <a:rPr lang="cs-CZ" dirty="0" smtClean="0"/>
              <a:t>idea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foreign</a:t>
            </a:r>
            <a:r>
              <a:rPr lang="cs-CZ" dirty="0" smtClean="0"/>
              <a:t> </a:t>
            </a:r>
            <a:r>
              <a:rPr lang="cs-CZ" dirty="0" err="1" smtClean="0"/>
              <a:t>policy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2 </a:t>
            </a:r>
            <a:r>
              <a:rPr lang="cs-CZ" dirty="0" err="1" smtClean="0"/>
              <a:t>tsnd</a:t>
            </a:r>
            <a:r>
              <a:rPr lang="cs-CZ" dirty="0" smtClean="0"/>
              <a:t> </a:t>
            </a:r>
            <a:r>
              <a:rPr lang="cs-CZ" dirty="0" err="1" smtClean="0"/>
              <a:t>years</a:t>
            </a:r>
            <a:r>
              <a:rPr lang="cs-CZ" dirty="0" smtClean="0"/>
              <a:t>: 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„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World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coming</a:t>
            </a:r>
            <a:r>
              <a:rPr lang="cs-CZ" dirty="0" smtClean="0"/>
              <a:t> to </a:t>
            </a:r>
            <a:r>
              <a:rPr lang="cs-CZ" dirty="0" err="1" smtClean="0"/>
              <a:t>China</a:t>
            </a:r>
            <a:r>
              <a:rPr lang="cs-CZ" dirty="0" smtClean="0"/>
              <a:t>“</a:t>
            </a:r>
          </a:p>
          <a:p>
            <a:endParaRPr lang="cs-CZ" dirty="0" smtClean="0"/>
          </a:p>
          <a:p>
            <a:r>
              <a:rPr lang="cs-CZ" dirty="0" err="1"/>
              <a:t>f</a:t>
            </a:r>
            <a:r>
              <a:rPr lang="cs-CZ" dirty="0" err="1" smtClean="0"/>
              <a:t>oreing</a:t>
            </a:r>
            <a:r>
              <a:rPr lang="cs-CZ" dirty="0" smtClean="0"/>
              <a:t> </a:t>
            </a:r>
            <a:r>
              <a:rPr lang="cs-CZ" dirty="0" err="1" smtClean="0"/>
              <a:t>policy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extended</a:t>
            </a:r>
            <a:r>
              <a:rPr lang="cs-CZ" dirty="0" smtClean="0"/>
              <a:t> hand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domestic</a:t>
            </a:r>
            <a:r>
              <a:rPr lang="cs-CZ" dirty="0" smtClean="0"/>
              <a:t> </a:t>
            </a:r>
            <a:r>
              <a:rPr lang="cs-CZ" dirty="0" err="1" smtClean="0"/>
              <a:t>policy</a:t>
            </a:r>
            <a:endParaRPr lang="cs-CZ" dirty="0"/>
          </a:p>
          <a:p>
            <a:pPr marL="0" indent="0" algn="ct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09272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Martin Jacques and </a:t>
            </a:r>
            <a:r>
              <a:rPr lang="cs-CZ" dirty="0" err="1" smtClean="0"/>
              <a:t>expansion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China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err="1" smtClean="0"/>
              <a:t>Why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China</a:t>
            </a:r>
            <a:r>
              <a:rPr lang="cs-CZ" dirty="0" smtClean="0"/>
              <a:t> not </a:t>
            </a:r>
            <a:r>
              <a:rPr lang="cs-CZ" dirty="0" err="1" smtClean="0"/>
              <a:t>expanding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smtClean="0"/>
              <a:t>= </a:t>
            </a:r>
            <a:r>
              <a:rPr lang="cs-CZ" dirty="0" err="1" smtClean="0"/>
              <a:t>China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covered</a:t>
            </a:r>
            <a:r>
              <a:rPr lang="cs-CZ" dirty="0" smtClean="0"/>
              <a:t> by </a:t>
            </a:r>
            <a:r>
              <a:rPr lang="cs-CZ" dirty="0" err="1" smtClean="0"/>
              <a:t>strong</a:t>
            </a:r>
            <a:r>
              <a:rPr lang="cs-CZ" dirty="0" smtClean="0"/>
              <a:t> and </a:t>
            </a:r>
            <a:r>
              <a:rPr lang="cs-CZ" dirty="0" err="1" smtClean="0"/>
              <a:t>densely</a:t>
            </a:r>
            <a:r>
              <a:rPr lang="cs-CZ" dirty="0" smtClean="0"/>
              <a:t> </a:t>
            </a:r>
            <a:r>
              <a:rPr lang="cs-CZ" dirty="0" err="1" smtClean="0"/>
              <a:t>populated</a:t>
            </a:r>
            <a:r>
              <a:rPr lang="cs-CZ" dirty="0" smtClean="0"/>
              <a:t> </a:t>
            </a:r>
            <a:r>
              <a:rPr lang="cs-CZ" dirty="0" err="1" smtClean="0"/>
              <a:t>countries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= </a:t>
            </a:r>
            <a:r>
              <a:rPr lang="cs-CZ" dirty="0" err="1" smtClean="0"/>
              <a:t>relative</a:t>
            </a:r>
            <a:r>
              <a:rPr lang="cs-CZ" dirty="0" smtClean="0"/>
              <a:t> </a:t>
            </a:r>
            <a:r>
              <a:rPr lang="cs-CZ" dirty="0" err="1" smtClean="0"/>
              <a:t>poverty</a:t>
            </a:r>
            <a:r>
              <a:rPr lang="cs-CZ" dirty="0" smtClean="0"/>
              <a:t> </a:t>
            </a:r>
            <a:r>
              <a:rPr lang="cs-CZ" dirty="0" err="1" smtClean="0"/>
              <a:t>rate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high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= „</a:t>
            </a:r>
            <a:r>
              <a:rPr lang="cs-CZ" dirty="0" err="1" smtClean="0"/>
              <a:t>manufactory</a:t>
            </a:r>
            <a:r>
              <a:rPr lang="cs-CZ" dirty="0" smtClean="0"/>
              <a:t>“, </a:t>
            </a:r>
            <a:r>
              <a:rPr lang="cs-CZ" dirty="0" err="1" smtClean="0"/>
              <a:t>dependency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prosperity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others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=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question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getting</a:t>
            </a:r>
            <a:r>
              <a:rPr lang="cs-CZ" dirty="0" smtClean="0"/>
              <a:t> </a:t>
            </a:r>
            <a:r>
              <a:rPr lang="cs-CZ" dirty="0" err="1" smtClean="0"/>
              <a:t>energetic</a:t>
            </a:r>
            <a:r>
              <a:rPr lang="cs-CZ" dirty="0" smtClean="0"/>
              <a:t> </a:t>
            </a:r>
            <a:r>
              <a:rPr lang="cs-CZ" dirty="0" err="1" smtClean="0"/>
              <a:t>raw</a:t>
            </a:r>
            <a:r>
              <a:rPr lang="cs-CZ" dirty="0" smtClean="0"/>
              <a:t> </a:t>
            </a:r>
            <a:r>
              <a:rPr lang="cs-CZ" dirty="0" err="1" smtClean="0"/>
              <a:t>materials</a:t>
            </a:r>
            <a:r>
              <a:rPr lang="cs-CZ" dirty="0" smtClean="0"/>
              <a:t>, </a:t>
            </a:r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not </a:t>
            </a:r>
            <a:r>
              <a:rPr lang="cs-CZ" dirty="0" err="1" smtClean="0"/>
              <a:t>possible</a:t>
            </a:r>
            <a:r>
              <a:rPr lang="cs-CZ" dirty="0" smtClean="0"/>
              <a:t> by </a:t>
            </a:r>
            <a:r>
              <a:rPr lang="cs-CZ" dirty="0" err="1" smtClean="0"/>
              <a:t>conquering</a:t>
            </a:r>
            <a:r>
              <a:rPr lang="cs-CZ" dirty="0" smtClean="0"/>
              <a:t> </a:t>
            </a:r>
            <a:r>
              <a:rPr lang="cs-CZ" dirty="0" err="1" smtClean="0"/>
              <a:t>other</a:t>
            </a:r>
            <a:r>
              <a:rPr lang="cs-CZ" dirty="0" smtClean="0"/>
              <a:t> </a:t>
            </a:r>
            <a:r>
              <a:rPr lang="cs-CZ" dirty="0" err="1" smtClean="0"/>
              <a:t>territories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58949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China</a:t>
            </a:r>
            <a:r>
              <a:rPr lang="cs-CZ" dirty="0" smtClean="0"/>
              <a:t> and </a:t>
            </a:r>
            <a:r>
              <a:rPr lang="cs-CZ" dirty="0" err="1" smtClean="0"/>
              <a:t>shadowy</a:t>
            </a:r>
            <a:r>
              <a:rPr lang="cs-CZ" dirty="0" smtClean="0"/>
              <a:t> </a:t>
            </a:r>
            <a:r>
              <a:rPr lang="cs-CZ" dirty="0" err="1" smtClean="0"/>
              <a:t>sides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development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h</a:t>
            </a:r>
            <a:r>
              <a:rPr lang="cs-CZ" dirty="0" err="1" smtClean="0"/>
              <a:t>igh</a:t>
            </a:r>
            <a:r>
              <a:rPr lang="cs-CZ" dirty="0" smtClean="0"/>
              <a:t> </a:t>
            </a:r>
            <a:r>
              <a:rPr lang="cs-CZ" dirty="0" err="1" smtClean="0"/>
              <a:t>energetic</a:t>
            </a:r>
            <a:r>
              <a:rPr lang="cs-CZ" dirty="0" smtClean="0"/>
              <a:t> </a:t>
            </a:r>
            <a:r>
              <a:rPr lang="cs-CZ" dirty="0" err="1" smtClean="0"/>
              <a:t>demands</a:t>
            </a:r>
            <a:r>
              <a:rPr lang="cs-CZ" dirty="0" smtClean="0"/>
              <a:t> (16 %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world</a:t>
            </a:r>
            <a:r>
              <a:rPr lang="cs-CZ" dirty="0" smtClean="0"/>
              <a:t> </a:t>
            </a:r>
            <a:r>
              <a:rPr lang="cs-CZ" dirty="0" err="1" smtClean="0"/>
              <a:t>production</a:t>
            </a:r>
            <a:r>
              <a:rPr lang="cs-CZ" dirty="0" smtClean="0"/>
              <a:t> in 2009)</a:t>
            </a:r>
          </a:p>
          <a:p>
            <a:pPr marL="514350" indent="-514350">
              <a:buAutoNum type="alphaLcParenR"/>
            </a:pPr>
            <a:r>
              <a:rPr lang="cs-CZ" dirty="0"/>
              <a:t>i</a:t>
            </a:r>
            <a:r>
              <a:rPr lang="cs-CZ" dirty="0" smtClean="0"/>
              <a:t>mport </a:t>
            </a:r>
          </a:p>
          <a:p>
            <a:pPr marL="514350" indent="-514350">
              <a:buAutoNum type="alphaLcParenR"/>
            </a:pPr>
            <a:r>
              <a:rPr lang="cs-CZ" dirty="0" err="1"/>
              <a:t>c</a:t>
            </a:r>
            <a:r>
              <a:rPr lang="cs-CZ" dirty="0" err="1" smtClean="0"/>
              <a:t>onstruction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heat</a:t>
            </a:r>
            <a:r>
              <a:rPr lang="cs-CZ" dirty="0" smtClean="0"/>
              <a:t> </a:t>
            </a:r>
            <a:r>
              <a:rPr lang="cs-CZ" dirty="0" err="1" smtClean="0"/>
              <a:t>power</a:t>
            </a:r>
            <a:r>
              <a:rPr lang="cs-CZ" dirty="0" smtClean="0"/>
              <a:t> plant (2/3 </a:t>
            </a:r>
            <a:r>
              <a:rPr lang="cs-CZ" dirty="0" err="1" smtClean="0"/>
              <a:t>of</a:t>
            </a:r>
            <a:r>
              <a:rPr lang="cs-CZ" dirty="0" smtClean="0"/>
              <a:t> most </a:t>
            </a:r>
            <a:r>
              <a:rPr lang="cs-CZ" dirty="0" err="1" smtClean="0"/>
              <a:t>poluted</a:t>
            </a:r>
            <a:r>
              <a:rPr lang="cs-CZ" dirty="0" smtClean="0"/>
              <a:t> </a:t>
            </a:r>
            <a:r>
              <a:rPr lang="cs-CZ" dirty="0" err="1" smtClean="0"/>
              <a:t>cities</a:t>
            </a:r>
            <a:r>
              <a:rPr lang="cs-CZ" dirty="0" smtClean="0"/>
              <a:t> are </a:t>
            </a:r>
            <a:r>
              <a:rPr lang="cs-CZ" dirty="0" err="1" smtClean="0"/>
              <a:t>chinese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dirty="0" smtClean="0"/>
              <a:t>= most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emmission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carbon</a:t>
            </a:r>
            <a:r>
              <a:rPr lang="cs-CZ" dirty="0" smtClean="0"/>
              <a:t> and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economic</a:t>
            </a:r>
            <a:r>
              <a:rPr lang="cs-CZ" dirty="0" smtClean="0"/>
              <a:t> </a:t>
            </a:r>
            <a:r>
              <a:rPr lang="cs-CZ" dirty="0" err="1" smtClean="0"/>
              <a:t>reasons</a:t>
            </a:r>
            <a:r>
              <a:rPr lang="cs-CZ" dirty="0" smtClean="0"/>
              <a:t> absence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more </a:t>
            </a:r>
            <a:r>
              <a:rPr lang="cs-CZ" dirty="0" err="1" smtClean="0"/>
              <a:t>stricter</a:t>
            </a:r>
            <a:r>
              <a:rPr lang="cs-CZ" dirty="0" smtClean="0"/>
              <a:t> </a:t>
            </a:r>
            <a:r>
              <a:rPr lang="cs-CZ" dirty="0" err="1" smtClean="0"/>
              <a:t>measures</a:t>
            </a:r>
            <a:endParaRPr lang="cs-CZ" dirty="0" smtClean="0"/>
          </a:p>
          <a:p>
            <a:pPr marL="514350" indent="-514350">
              <a:buAutoNum type="alphaLcParenR"/>
            </a:pPr>
            <a:endParaRPr lang="cs-CZ" dirty="0" smtClean="0"/>
          </a:p>
          <a:p>
            <a:pPr marL="514350" indent="-514350">
              <a:buAutoNum type="alphaL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48554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China</a:t>
            </a:r>
            <a:r>
              <a:rPr lang="cs-CZ" dirty="0" smtClean="0"/>
              <a:t> and </a:t>
            </a:r>
            <a:r>
              <a:rPr lang="cs-CZ" dirty="0" err="1" smtClean="0"/>
              <a:t>shadowy</a:t>
            </a:r>
            <a:r>
              <a:rPr lang="cs-CZ" dirty="0" smtClean="0"/>
              <a:t> </a:t>
            </a:r>
            <a:r>
              <a:rPr lang="cs-CZ" dirty="0" err="1" smtClean="0"/>
              <a:t>parts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development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In </a:t>
            </a:r>
            <a:r>
              <a:rPr lang="cs-CZ" dirty="0" err="1" smtClean="0"/>
              <a:t>China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 are </a:t>
            </a:r>
            <a:r>
              <a:rPr lang="cs-CZ" dirty="0" err="1" smtClean="0"/>
              <a:t>large</a:t>
            </a:r>
            <a:r>
              <a:rPr lang="cs-CZ" dirty="0" smtClean="0"/>
              <a:t> </a:t>
            </a:r>
            <a:r>
              <a:rPr lang="cs-CZ" dirty="0" err="1" smtClean="0"/>
              <a:t>territories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err="1"/>
              <a:t>lack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d</a:t>
            </a:r>
            <a:r>
              <a:rPr lang="cs-CZ" dirty="0" err="1" smtClean="0"/>
              <a:t>rinking</a:t>
            </a:r>
            <a:r>
              <a:rPr lang="cs-CZ" dirty="0" smtClean="0"/>
              <a:t> </a:t>
            </a:r>
            <a:r>
              <a:rPr lang="cs-CZ" dirty="0" err="1" smtClean="0"/>
              <a:t>water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err="1"/>
              <a:t>e</a:t>
            </a:r>
            <a:r>
              <a:rPr lang="cs-CZ" dirty="0" err="1" smtClean="0"/>
              <a:t>rosion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soil</a:t>
            </a:r>
            <a:r>
              <a:rPr lang="cs-CZ" dirty="0" smtClean="0"/>
              <a:t> </a:t>
            </a:r>
          </a:p>
          <a:p>
            <a:pPr>
              <a:buFontTx/>
              <a:buChar char="-"/>
            </a:pPr>
            <a:r>
              <a:rPr lang="cs-CZ" dirty="0" err="1"/>
              <a:t>d</a:t>
            </a:r>
            <a:r>
              <a:rPr lang="cs-CZ" dirty="0" err="1" smtClean="0"/>
              <a:t>irty</a:t>
            </a:r>
            <a:r>
              <a:rPr lang="cs-CZ" dirty="0" smtClean="0"/>
              <a:t> </a:t>
            </a:r>
            <a:r>
              <a:rPr lang="cs-CZ" dirty="0" err="1" smtClean="0"/>
              <a:t>rivers</a:t>
            </a:r>
            <a:endParaRPr lang="cs-CZ" dirty="0" smtClean="0"/>
          </a:p>
          <a:p>
            <a:pPr>
              <a:buFontTx/>
              <a:buChar char="-"/>
            </a:pPr>
            <a:endParaRPr lang="cs-CZ" dirty="0"/>
          </a:p>
          <a:p>
            <a:pPr>
              <a:buFontTx/>
              <a:buChar char="-"/>
            </a:pPr>
            <a:r>
              <a:rPr lang="cs-CZ" dirty="0" err="1" smtClean="0"/>
              <a:t>Now</a:t>
            </a:r>
            <a:r>
              <a:rPr lang="cs-CZ" dirty="0" smtClean="0"/>
              <a:t> </a:t>
            </a:r>
            <a:r>
              <a:rPr lang="cs-CZ" dirty="0" err="1" smtClean="0"/>
              <a:t>investment</a:t>
            </a:r>
            <a:r>
              <a:rPr lang="cs-CZ" dirty="0" smtClean="0"/>
              <a:t> </a:t>
            </a:r>
            <a:r>
              <a:rPr lang="cs-CZ" dirty="0" err="1" smtClean="0"/>
              <a:t>into</a:t>
            </a:r>
            <a:r>
              <a:rPr lang="cs-CZ" dirty="0" smtClean="0"/>
              <a:t> </a:t>
            </a:r>
            <a:r>
              <a:rPr lang="cs-CZ" dirty="0" err="1" smtClean="0"/>
              <a:t>wind</a:t>
            </a:r>
            <a:r>
              <a:rPr lang="cs-CZ" dirty="0" smtClean="0"/>
              <a:t> </a:t>
            </a:r>
            <a:r>
              <a:rPr lang="cs-CZ" dirty="0" err="1" smtClean="0"/>
              <a:t>chargers</a:t>
            </a:r>
            <a:r>
              <a:rPr lang="cs-CZ" dirty="0" smtClean="0"/>
              <a:t> and </a:t>
            </a:r>
            <a:r>
              <a:rPr lang="cs-CZ" dirty="0" err="1" smtClean="0"/>
              <a:t>great</a:t>
            </a:r>
            <a:r>
              <a:rPr lang="cs-CZ" dirty="0" smtClean="0"/>
              <a:t> </a:t>
            </a:r>
            <a:r>
              <a:rPr lang="cs-CZ" dirty="0" err="1" smtClean="0"/>
              <a:t>ambitions</a:t>
            </a:r>
            <a:r>
              <a:rPr lang="cs-CZ" dirty="0" smtClean="0"/>
              <a:t> to </a:t>
            </a:r>
            <a:r>
              <a:rPr lang="cs-CZ" dirty="0" err="1" smtClean="0"/>
              <a:t>become</a:t>
            </a:r>
            <a:r>
              <a:rPr lang="cs-CZ" dirty="0" smtClean="0"/>
              <a:t> TOP </a:t>
            </a:r>
            <a:r>
              <a:rPr lang="cs-CZ" dirty="0" err="1" smtClean="0"/>
              <a:t>world</a:t>
            </a:r>
            <a:r>
              <a:rPr lang="cs-CZ" dirty="0" smtClean="0"/>
              <a:t> </a:t>
            </a:r>
            <a:r>
              <a:rPr lang="cs-CZ" dirty="0" err="1" smtClean="0"/>
              <a:t>power</a:t>
            </a:r>
            <a:r>
              <a:rPr lang="cs-CZ" dirty="0" smtClean="0"/>
              <a:t> to green </a:t>
            </a:r>
            <a:r>
              <a:rPr lang="cs-CZ" dirty="0" err="1" smtClean="0"/>
              <a:t>energy</a:t>
            </a:r>
            <a:r>
              <a:rPr lang="cs-CZ" dirty="0" smtClean="0"/>
              <a:t>. </a:t>
            </a:r>
          </a:p>
          <a:p>
            <a:pPr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55461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China</a:t>
            </a:r>
            <a:r>
              <a:rPr lang="cs-CZ" dirty="0" smtClean="0"/>
              <a:t> and </a:t>
            </a:r>
            <a:r>
              <a:rPr lang="cs-CZ" dirty="0" err="1" smtClean="0"/>
              <a:t>shadowy</a:t>
            </a:r>
            <a:r>
              <a:rPr lang="cs-CZ" dirty="0" smtClean="0"/>
              <a:t> </a:t>
            </a:r>
            <a:r>
              <a:rPr lang="cs-CZ" dirty="0" err="1" smtClean="0"/>
              <a:t>parts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development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Unequal</a:t>
            </a:r>
            <a:r>
              <a:rPr lang="cs-CZ" dirty="0" smtClean="0"/>
              <a:t> </a:t>
            </a:r>
            <a:r>
              <a:rPr lang="cs-CZ" dirty="0" err="1" smtClean="0"/>
              <a:t>economic</a:t>
            </a:r>
            <a:r>
              <a:rPr lang="cs-CZ" dirty="0" smtClean="0"/>
              <a:t> </a:t>
            </a:r>
            <a:r>
              <a:rPr lang="cs-CZ" dirty="0" err="1" smtClean="0"/>
              <a:t>development</a:t>
            </a:r>
            <a:r>
              <a:rPr lang="cs-CZ" dirty="0" smtClean="0"/>
              <a:t> in </a:t>
            </a:r>
            <a:r>
              <a:rPr lang="cs-CZ" dirty="0" err="1" smtClean="0"/>
              <a:t>regions</a:t>
            </a:r>
            <a:r>
              <a:rPr lang="cs-CZ" dirty="0" smtClean="0"/>
              <a:t>:  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err="1"/>
              <a:t>o</a:t>
            </a:r>
            <a:r>
              <a:rPr lang="cs-CZ" dirty="0" err="1" smtClean="0"/>
              <a:t>ver</a:t>
            </a:r>
            <a:r>
              <a:rPr lang="cs-CZ" dirty="0" smtClean="0"/>
              <a:t> 700 mil.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population</a:t>
            </a:r>
            <a:r>
              <a:rPr lang="cs-CZ" dirty="0" smtClean="0"/>
              <a:t> in </a:t>
            </a:r>
            <a:r>
              <a:rPr lang="cs-CZ" dirty="0" err="1" smtClean="0"/>
              <a:t>countryside</a:t>
            </a:r>
            <a:endParaRPr lang="cs-CZ" dirty="0" smtClean="0"/>
          </a:p>
          <a:p>
            <a:r>
              <a:rPr lang="cs-CZ" dirty="0" err="1"/>
              <a:t>r</a:t>
            </a:r>
            <a:r>
              <a:rPr lang="cs-CZ" dirty="0" err="1" smtClean="0"/>
              <a:t>oughly</a:t>
            </a:r>
            <a:r>
              <a:rPr lang="cs-CZ" dirty="0" smtClean="0"/>
              <a:t> 200 mil.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population</a:t>
            </a:r>
            <a:r>
              <a:rPr lang="cs-CZ" dirty="0"/>
              <a:t> </a:t>
            </a:r>
            <a:r>
              <a:rPr lang="cs-CZ" dirty="0" err="1" smtClean="0"/>
              <a:t>under</a:t>
            </a:r>
            <a:r>
              <a:rPr lang="cs-CZ" dirty="0" smtClean="0"/>
              <a:t> </a:t>
            </a:r>
            <a:r>
              <a:rPr lang="cs-CZ" dirty="0" err="1" smtClean="0"/>
              <a:t>poverty</a:t>
            </a:r>
            <a:r>
              <a:rPr lang="cs-CZ" dirty="0" smtClean="0"/>
              <a:t> </a:t>
            </a:r>
            <a:r>
              <a:rPr lang="cs-CZ" dirty="0" err="1" smtClean="0"/>
              <a:t>level</a:t>
            </a:r>
            <a:endParaRPr lang="cs-CZ" dirty="0" smtClean="0"/>
          </a:p>
          <a:p>
            <a:r>
              <a:rPr lang="cs-CZ" dirty="0" err="1"/>
              <a:t>r</a:t>
            </a:r>
            <a:r>
              <a:rPr lang="cs-CZ" dirty="0" err="1" smtClean="0"/>
              <a:t>ise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/>
              <a:t> </a:t>
            </a:r>
            <a:r>
              <a:rPr lang="cs-CZ" dirty="0" err="1" smtClean="0"/>
              <a:t>inequalities</a:t>
            </a:r>
            <a:r>
              <a:rPr lang="cs-CZ" dirty="0" smtClean="0"/>
              <a:t> in </a:t>
            </a:r>
            <a:r>
              <a:rPr lang="cs-CZ" dirty="0" err="1" smtClean="0"/>
              <a:t>salaries</a:t>
            </a:r>
            <a:r>
              <a:rPr lang="cs-CZ" dirty="0" smtClean="0"/>
              <a:t> in </a:t>
            </a:r>
            <a:r>
              <a:rPr lang="cs-CZ" dirty="0" err="1" smtClean="0"/>
              <a:t>cities</a:t>
            </a:r>
            <a:r>
              <a:rPr lang="cs-CZ" dirty="0" smtClean="0"/>
              <a:t> and </a:t>
            </a:r>
            <a:r>
              <a:rPr lang="cs-CZ" dirty="0" err="1" smtClean="0"/>
              <a:t>countryside</a:t>
            </a:r>
            <a:r>
              <a:rPr lang="cs-CZ" dirty="0" smtClean="0"/>
              <a:t> (2001 = 2,79:1; 2009: 5:1)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47363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China</a:t>
            </a:r>
            <a:r>
              <a:rPr lang="cs-CZ" dirty="0" smtClean="0"/>
              <a:t> and </a:t>
            </a:r>
            <a:r>
              <a:rPr lang="cs-CZ" dirty="0" err="1" smtClean="0"/>
              <a:t>shadowy</a:t>
            </a:r>
            <a:r>
              <a:rPr lang="cs-CZ" dirty="0" smtClean="0"/>
              <a:t> part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development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err="1" smtClean="0"/>
              <a:t>Corruption</a:t>
            </a:r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Social</a:t>
            </a:r>
            <a:r>
              <a:rPr lang="cs-CZ" dirty="0" smtClean="0"/>
              <a:t> </a:t>
            </a:r>
            <a:r>
              <a:rPr lang="cs-CZ" dirty="0" err="1" smtClean="0"/>
              <a:t>unrest</a:t>
            </a:r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Autocratic</a:t>
            </a:r>
            <a:r>
              <a:rPr lang="cs-CZ" dirty="0" smtClean="0"/>
              <a:t> management</a:t>
            </a:r>
          </a:p>
          <a:p>
            <a:endParaRPr lang="cs-CZ" dirty="0"/>
          </a:p>
          <a:p>
            <a:r>
              <a:rPr lang="cs-CZ" dirty="0" err="1" smtClean="0"/>
              <a:t>One</a:t>
            </a:r>
            <a:r>
              <a:rPr lang="cs-CZ" dirty="0" smtClean="0"/>
              <a:t> </a:t>
            </a:r>
            <a:r>
              <a:rPr lang="cs-CZ" dirty="0" err="1" smtClean="0"/>
              <a:t>child</a:t>
            </a:r>
            <a:r>
              <a:rPr lang="cs-CZ" dirty="0" smtClean="0"/>
              <a:t> </a:t>
            </a:r>
            <a:r>
              <a:rPr lang="cs-CZ" dirty="0" err="1" smtClean="0"/>
              <a:t>policy</a:t>
            </a:r>
            <a:r>
              <a:rPr lang="cs-CZ" dirty="0" smtClean="0"/>
              <a:t> (many </a:t>
            </a:r>
            <a:r>
              <a:rPr lang="cs-CZ" dirty="0" err="1" smtClean="0"/>
              <a:t>exceptions</a:t>
            </a:r>
            <a:r>
              <a:rPr lang="cs-CZ" dirty="0" smtClean="0"/>
              <a:t>, </a:t>
            </a:r>
            <a:r>
              <a:rPr lang="cs-CZ" dirty="0" err="1" smtClean="0"/>
              <a:t>now</a:t>
            </a:r>
            <a:r>
              <a:rPr lang="cs-CZ" dirty="0" smtClean="0"/>
              <a:t> </a:t>
            </a:r>
            <a:r>
              <a:rPr lang="cs-CZ" dirty="0" err="1" smtClean="0"/>
              <a:t>totally</a:t>
            </a:r>
            <a:r>
              <a:rPr lang="cs-CZ" dirty="0" smtClean="0"/>
              <a:t> </a:t>
            </a:r>
            <a:r>
              <a:rPr lang="cs-CZ" dirty="0" err="1" smtClean="0"/>
              <a:t>abandoned</a:t>
            </a:r>
            <a:r>
              <a:rPr lang="cs-CZ" dirty="0" smtClean="0"/>
              <a:t> but </a:t>
            </a:r>
            <a:r>
              <a:rPr lang="cs-CZ" dirty="0" err="1" smtClean="0"/>
              <a:t>concern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retirement</a:t>
            </a:r>
            <a:r>
              <a:rPr lang="cs-CZ" dirty="0" smtClean="0"/>
              <a:t>: </a:t>
            </a:r>
            <a:r>
              <a:rPr lang="cs-CZ" dirty="0" err="1" smtClean="0"/>
              <a:t>working</a:t>
            </a:r>
            <a:r>
              <a:rPr lang="cs-CZ" dirty="0" smtClean="0"/>
              <a:t> </a:t>
            </a:r>
            <a:r>
              <a:rPr lang="cs-CZ" dirty="0" err="1" smtClean="0"/>
              <a:t>population</a:t>
            </a:r>
            <a:r>
              <a:rPr lang="cs-CZ" dirty="0" smtClean="0"/>
              <a:t> </a:t>
            </a:r>
            <a:r>
              <a:rPr lang="cs-CZ" dirty="0" err="1" smtClean="0"/>
              <a:t>ration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near</a:t>
            </a:r>
            <a:r>
              <a:rPr lang="cs-CZ" dirty="0" smtClean="0"/>
              <a:t> </a:t>
            </a:r>
            <a:r>
              <a:rPr lang="cs-CZ" dirty="0" err="1" smtClean="0"/>
              <a:t>future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85978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Conclusion</a:t>
            </a:r>
            <a:r>
              <a:rPr lang="cs-CZ" dirty="0" smtClean="0"/>
              <a:t>, </a:t>
            </a:r>
            <a:r>
              <a:rPr lang="cs-CZ" dirty="0" err="1" smtClean="0"/>
              <a:t>discussion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470663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1062</Words>
  <Application>Microsoft Office PowerPoint</Application>
  <PresentationFormat>Předvádění na obrazovce (4:3)</PresentationFormat>
  <Paragraphs>131</Paragraphs>
  <Slides>22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5" baseType="lpstr">
      <vt:lpstr>Arial</vt:lpstr>
      <vt:lpstr>Calibri</vt:lpstr>
      <vt:lpstr>Motiv systému Office</vt:lpstr>
      <vt:lpstr>Prezentace aplikace PowerPoint</vt:lpstr>
      <vt:lpstr>China and America or Chinamerica? </vt:lpstr>
      <vt:lpstr>Postamerican world (Fareed Zakaria)</vt:lpstr>
      <vt:lpstr>China as a superpower? </vt:lpstr>
      <vt:lpstr>China – from 1980s „several decades of economic miracle“</vt:lpstr>
      <vt:lpstr>China and contemporary period</vt:lpstr>
      <vt:lpstr>China as a global superpower</vt:lpstr>
      <vt:lpstr>China as a global power? </vt:lpstr>
      <vt:lpstr>Economy as a proof of world power? </vt:lpstr>
      <vt:lpstr>China and BRICS</vt:lpstr>
      <vt:lpstr>China and BRICS (Russia)</vt:lpstr>
      <vt:lpstr>China and BRICS (Russia)</vt:lpstr>
      <vt:lpstr>China and employment at home</vt:lpstr>
      <vt:lpstr>China and democracy</vt:lpstr>
      <vt:lpstr>China and the question of democracy</vt:lpstr>
      <vt:lpstr>China and expansion</vt:lpstr>
      <vt:lpstr>Martin Jacques and expansion of China</vt:lpstr>
      <vt:lpstr>China and shadowy sides of development</vt:lpstr>
      <vt:lpstr>China and shadowy parts of development</vt:lpstr>
      <vt:lpstr>China and shadowy parts of development</vt:lpstr>
      <vt:lpstr>China and shadowy part of development</vt:lpstr>
      <vt:lpstr>Conclusion, discussion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ČÍN(A)MERIKA</dc:title>
  <dc:creator>Marta Kollerová</dc:creator>
  <cp:lastModifiedBy>martin.buk@tiscali.cz</cp:lastModifiedBy>
  <cp:revision>28</cp:revision>
  <dcterms:created xsi:type="dcterms:W3CDTF">2015-11-25T09:30:01Z</dcterms:created>
  <dcterms:modified xsi:type="dcterms:W3CDTF">2023-02-26T19:10:28Z</dcterms:modified>
</cp:coreProperties>
</file>