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300" r:id="rId3"/>
    <p:sldId id="302" r:id="rId4"/>
    <p:sldId id="257" r:id="rId5"/>
    <p:sldId id="258" r:id="rId6"/>
    <p:sldId id="259" r:id="rId7"/>
    <p:sldId id="260" r:id="rId8"/>
    <p:sldId id="295" r:id="rId9"/>
    <p:sldId id="296" r:id="rId10"/>
    <p:sldId id="297" r:id="rId11"/>
    <p:sldId id="261" r:id="rId12"/>
    <p:sldId id="273" r:id="rId13"/>
    <p:sldId id="274" r:id="rId14"/>
    <p:sldId id="275" r:id="rId15"/>
    <p:sldId id="262" r:id="rId16"/>
    <p:sldId id="289" r:id="rId17"/>
    <p:sldId id="263" r:id="rId18"/>
    <p:sldId id="290" r:id="rId19"/>
    <p:sldId id="291" r:id="rId20"/>
    <p:sldId id="272" r:id="rId21"/>
    <p:sldId id="293" r:id="rId22"/>
    <p:sldId id="292" r:id="rId23"/>
    <p:sldId id="294" r:id="rId24"/>
    <p:sldId id="264" r:id="rId25"/>
    <p:sldId id="265" r:id="rId26"/>
    <p:sldId id="266" r:id="rId27"/>
    <p:sldId id="267" r:id="rId28"/>
    <p:sldId id="298" r:id="rId29"/>
    <p:sldId id="299" r:id="rId30"/>
    <p:sldId id="303" r:id="rId31"/>
    <p:sldId id="313" r:id="rId32"/>
    <p:sldId id="301" r:id="rId33"/>
    <p:sldId id="269" r:id="rId34"/>
    <p:sldId id="287" r:id="rId35"/>
    <p:sldId id="270" r:id="rId36"/>
    <p:sldId id="271" r:id="rId37"/>
    <p:sldId id="286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54" autoAdjust="0"/>
    <p:restoredTop sz="94660"/>
  </p:normalViewPr>
  <p:slideViewPr>
    <p:cSldViewPr snapToGrid="0">
      <p:cViewPr varScale="1">
        <p:scale>
          <a:sx n="88" d="100"/>
          <a:sy n="88" d="100"/>
        </p:scale>
        <p:origin x="53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289187E-8A33-4313-801A-9848B362C1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/>
              <a:t>Globalization</a:t>
            </a:r>
            <a:r>
              <a:rPr lang="cs-CZ" dirty="0"/>
              <a:t>, </a:t>
            </a:r>
            <a:r>
              <a:rPr lang="cs-CZ" dirty="0" err="1"/>
              <a:t>Development</a:t>
            </a:r>
            <a:r>
              <a:rPr lang="cs-CZ" dirty="0"/>
              <a:t> and </a:t>
            </a:r>
            <a:r>
              <a:rPr lang="cs-CZ" dirty="0" err="1"/>
              <a:t>Migration</a:t>
            </a:r>
            <a:r>
              <a:rPr lang="cs-CZ" dirty="0"/>
              <a:t> (</a:t>
            </a:r>
            <a:r>
              <a:rPr lang="cs-CZ" dirty="0" err="1"/>
              <a:t>the</a:t>
            </a:r>
            <a:r>
              <a:rPr lang="cs-CZ" dirty="0"/>
              <a:t> case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Horn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Africa</a:t>
            </a:r>
            <a:r>
              <a:rPr lang="cs-CZ" dirty="0"/>
              <a:t>)</a:t>
            </a:r>
          </a:p>
        </p:txBody>
      </p:sp>
      <p:pic>
        <p:nvPicPr>
          <p:cNvPr id="6" name="Obrázek 5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139" y="5339306"/>
            <a:ext cx="5273675" cy="12477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bdélník 3"/>
          <p:cNvSpPr/>
          <p:nvPr/>
        </p:nvSpPr>
        <p:spPr>
          <a:xfrm>
            <a:off x="1994261" y="4330356"/>
            <a:ext cx="6096000" cy="571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ESF II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project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University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Bohemia in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Pilsen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cs-CZ" sz="14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</a:t>
            </a: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CZ.02.2.69/0.0/0.0/18_056/0013239</a:t>
            </a:r>
            <a:endParaRPr lang="cs-CZ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754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7FC8B68-2128-413E-BDDD-D2D3F67D9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Migration</a:t>
            </a:r>
            <a:r>
              <a:rPr lang="cs-CZ" dirty="0"/>
              <a:t>, </a:t>
            </a:r>
            <a:r>
              <a:rPr lang="cs-CZ" dirty="0" err="1"/>
              <a:t>conflict</a:t>
            </a:r>
            <a:r>
              <a:rPr lang="cs-CZ" dirty="0"/>
              <a:t>, environment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E7B3D22-ED97-4D7F-B37C-3FFE5D9DEC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Environmental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Socal</a:t>
            </a:r>
            <a:r>
              <a:rPr lang="cs-CZ" dirty="0"/>
              <a:t>, </a:t>
            </a:r>
            <a:r>
              <a:rPr lang="cs-CZ" dirty="0" err="1"/>
              <a:t>political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Rural-urban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Rural-rural</a:t>
            </a:r>
            <a:endParaRPr lang="cs-CZ" dirty="0"/>
          </a:p>
          <a:p>
            <a:endParaRPr lang="cs-CZ" dirty="0"/>
          </a:p>
          <a:p>
            <a:r>
              <a:rPr lang="cs-CZ"/>
              <a:t>International</a:t>
            </a:r>
          </a:p>
        </p:txBody>
      </p:sp>
    </p:spTree>
    <p:extLst>
      <p:ext uri="{BB962C8B-B14F-4D97-AF65-F5344CB8AC3E}">
        <p14:creationId xmlns:p14="http://schemas.microsoft.com/office/powerpoint/2010/main" val="1697548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7803382-97C3-436A-95F7-1E62646F2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Push</a:t>
            </a:r>
            <a:r>
              <a:rPr lang="cs-CZ" dirty="0"/>
              <a:t> and </a:t>
            </a:r>
            <a:r>
              <a:rPr lang="cs-CZ" dirty="0" err="1"/>
              <a:t>pull</a:t>
            </a:r>
            <a:r>
              <a:rPr lang="cs-CZ" dirty="0"/>
              <a:t> </a:t>
            </a:r>
            <a:r>
              <a:rPr lang="cs-CZ" dirty="0" err="1"/>
              <a:t>factors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C6EFFC59-49BE-4718-88ED-7C2BAD2824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Social</a:t>
            </a:r>
            <a:r>
              <a:rPr lang="cs-CZ" dirty="0"/>
              <a:t> instability, </a:t>
            </a:r>
            <a:r>
              <a:rPr lang="cs-CZ" dirty="0" err="1"/>
              <a:t>conflicts</a:t>
            </a:r>
            <a:r>
              <a:rPr lang="cs-CZ" dirty="0"/>
              <a:t>, </a:t>
            </a:r>
            <a:r>
              <a:rPr lang="cs-CZ" dirty="0" err="1"/>
              <a:t>corruption</a:t>
            </a:r>
            <a:r>
              <a:rPr lang="cs-CZ" dirty="0"/>
              <a:t>, abuse, </a:t>
            </a:r>
            <a:r>
              <a:rPr lang="cs-CZ" dirty="0" err="1"/>
              <a:t>general</a:t>
            </a:r>
            <a:r>
              <a:rPr lang="cs-CZ" dirty="0"/>
              <a:t> </a:t>
            </a:r>
            <a:r>
              <a:rPr lang="cs-CZ" dirty="0" err="1"/>
              <a:t>frustration</a:t>
            </a:r>
            <a:r>
              <a:rPr lang="cs-CZ" dirty="0"/>
              <a:t>, „no </a:t>
            </a:r>
            <a:r>
              <a:rPr lang="cs-CZ" dirty="0" err="1"/>
              <a:t>future</a:t>
            </a:r>
            <a:r>
              <a:rPr lang="cs-CZ" dirty="0"/>
              <a:t>“ </a:t>
            </a:r>
            <a:r>
              <a:rPr lang="cs-CZ" dirty="0" err="1"/>
              <a:t>generation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 err="1"/>
              <a:t>Attractivity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European</a:t>
            </a:r>
            <a:r>
              <a:rPr lang="cs-CZ" dirty="0"/>
              <a:t> </a:t>
            </a:r>
            <a:r>
              <a:rPr lang="cs-CZ" dirty="0" err="1"/>
              <a:t>welfare</a:t>
            </a:r>
            <a:r>
              <a:rPr lang="cs-CZ" dirty="0"/>
              <a:t> </a:t>
            </a:r>
            <a:r>
              <a:rPr lang="cs-CZ" dirty="0" err="1"/>
              <a:t>state</a:t>
            </a:r>
            <a:r>
              <a:rPr lang="cs-CZ" dirty="0"/>
              <a:t>, stability, </a:t>
            </a:r>
            <a:r>
              <a:rPr lang="cs-CZ" dirty="0" err="1"/>
              <a:t>peace</a:t>
            </a:r>
            <a:r>
              <a:rPr lang="cs-CZ" dirty="0"/>
              <a:t>, </a:t>
            </a:r>
            <a:r>
              <a:rPr lang="cs-CZ" dirty="0" err="1"/>
              <a:t>future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5946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4ED4005-4E48-4DBD-A88B-53874D09C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Horn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Africa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EF9FD31-CC9E-4A30-98EE-F0B24A06854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/>
              <a:t>Ethiopia</a:t>
            </a:r>
            <a:r>
              <a:rPr lang="cs-CZ" dirty="0"/>
              <a:t>, Eritrea, </a:t>
            </a:r>
            <a:r>
              <a:rPr lang="cs-CZ" dirty="0" err="1"/>
              <a:t>Djibouti</a:t>
            </a:r>
            <a:r>
              <a:rPr lang="cs-CZ" dirty="0"/>
              <a:t>, </a:t>
            </a:r>
            <a:r>
              <a:rPr lang="cs-CZ" dirty="0" err="1"/>
              <a:t>Somalia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Broader</a:t>
            </a:r>
            <a:r>
              <a:rPr lang="cs-CZ" dirty="0"/>
              <a:t> </a:t>
            </a:r>
            <a:r>
              <a:rPr lang="cs-CZ" dirty="0" err="1"/>
              <a:t>HoA</a:t>
            </a:r>
            <a:r>
              <a:rPr lang="cs-CZ" dirty="0"/>
              <a:t> </a:t>
            </a:r>
            <a:r>
              <a:rPr lang="cs-CZ" dirty="0" err="1"/>
              <a:t>includes</a:t>
            </a:r>
            <a:r>
              <a:rPr lang="cs-CZ" dirty="0"/>
              <a:t> </a:t>
            </a:r>
            <a:r>
              <a:rPr lang="cs-CZ" dirty="0" err="1"/>
              <a:t>also</a:t>
            </a:r>
            <a:r>
              <a:rPr lang="cs-CZ" dirty="0"/>
              <a:t> </a:t>
            </a:r>
            <a:r>
              <a:rPr lang="cs-CZ" dirty="0" err="1"/>
              <a:t>Sudan</a:t>
            </a:r>
            <a:r>
              <a:rPr lang="cs-CZ" dirty="0"/>
              <a:t>, </a:t>
            </a:r>
            <a:r>
              <a:rPr lang="cs-CZ" dirty="0" err="1"/>
              <a:t>South</a:t>
            </a:r>
            <a:r>
              <a:rPr lang="cs-CZ" dirty="0"/>
              <a:t> </a:t>
            </a:r>
            <a:r>
              <a:rPr lang="cs-CZ" dirty="0" err="1"/>
              <a:t>Sudan</a:t>
            </a:r>
            <a:r>
              <a:rPr lang="cs-CZ" dirty="0"/>
              <a:t>, </a:t>
            </a:r>
            <a:r>
              <a:rPr lang="cs-CZ" dirty="0" err="1"/>
              <a:t>Kenya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Cross-border</a:t>
            </a:r>
            <a:r>
              <a:rPr lang="cs-CZ" dirty="0"/>
              <a:t> </a:t>
            </a:r>
            <a:r>
              <a:rPr lang="cs-CZ" dirty="0" err="1"/>
              <a:t>disputes</a:t>
            </a:r>
            <a:endParaRPr lang="cs-CZ" dirty="0"/>
          </a:p>
          <a:p>
            <a:endParaRPr lang="cs-CZ" dirty="0"/>
          </a:p>
          <a:p>
            <a:r>
              <a:rPr lang="cs-CZ" dirty="0"/>
              <a:t>Pan-</a:t>
            </a:r>
            <a:r>
              <a:rPr lang="cs-CZ" dirty="0" err="1"/>
              <a:t>Somalism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Separatism</a:t>
            </a:r>
            <a:r>
              <a:rPr lang="cs-CZ" dirty="0"/>
              <a:t>, </a:t>
            </a:r>
            <a:r>
              <a:rPr lang="cs-CZ" dirty="0" err="1"/>
              <a:t>fragmentation</a:t>
            </a:r>
            <a:endParaRPr lang="cs-CZ" dirty="0"/>
          </a:p>
        </p:txBody>
      </p:sp>
      <p:pic>
        <p:nvPicPr>
          <p:cNvPr id="6" name="Zástupný symbol pro obsah 5">
            <a:extLst>
              <a:ext uri="{FF2B5EF4-FFF2-40B4-BE49-F238E27FC236}">
                <a16:creationId xmlns:a16="http://schemas.microsoft.com/office/drawing/2014/main" xmlns="" id="{0109E17E-0285-4B47-8CBC-15C4655611E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75668" y="1270000"/>
            <a:ext cx="7029369" cy="5351223"/>
          </a:xfrm>
        </p:spPr>
      </p:pic>
    </p:spTree>
    <p:extLst>
      <p:ext uri="{BB962C8B-B14F-4D97-AF65-F5344CB8AC3E}">
        <p14:creationId xmlns:p14="http://schemas.microsoft.com/office/powerpoint/2010/main" val="3043876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F97719F-5CBB-48D4-8493-799B37DAD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Historical</a:t>
            </a:r>
            <a:r>
              <a:rPr lang="cs-CZ" dirty="0"/>
              <a:t> background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6CD0D6B-EBCC-43DC-A5CE-12C9EA693A0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/>
              <a:t>Africa</a:t>
            </a:r>
            <a:r>
              <a:rPr lang="cs-CZ" dirty="0"/>
              <a:t> </a:t>
            </a:r>
            <a:r>
              <a:rPr lang="cs-CZ" dirty="0" err="1"/>
              <a:t>Orientale</a:t>
            </a:r>
            <a:r>
              <a:rPr lang="cs-CZ" dirty="0"/>
              <a:t> </a:t>
            </a:r>
            <a:r>
              <a:rPr lang="cs-CZ" dirty="0" err="1"/>
              <a:t>Italiana</a:t>
            </a:r>
            <a:r>
              <a:rPr lang="cs-CZ" dirty="0"/>
              <a:t> 1936-1941</a:t>
            </a:r>
          </a:p>
          <a:p>
            <a:endParaRPr lang="cs-CZ" dirty="0"/>
          </a:p>
          <a:p>
            <a:r>
              <a:rPr lang="cs-CZ" dirty="0"/>
              <a:t>Eritrea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Italian</a:t>
            </a:r>
            <a:r>
              <a:rPr lang="cs-CZ" dirty="0"/>
              <a:t> </a:t>
            </a:r>
            <a:r>
              <a:rPr lang="cs-CZ" dirty="0" err="1"/>
              <a:t>colony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1890 to 1941</a:t>
            </a:r>
          </a:p>
          <a:p>
            <a:endParaRPr lang="cs-CZ" dirty="0"/>
          </a:p>
          <a:p>
            <a:r>
              <a:rPr lang="cs-CZ" dirty="0" err="1"/>
              <a:t>British</a:t>
            </a:r>
            <a:r>
              <a:rPr lang="cs-CZ" dirty="0"/>
              <a:t> </a:t>
            </a:r>
            <a:r>
              <a:rPr lang="cs-CZ" dirty="0" err="1"/>
              <a:t>Somaliland</a:t>
            </a:r>
            <a:r>
              <a:rPr lang="cs-CZ" dirty="0"/>
              <a:t> and </a:t>
            </a:r>
            <a:r>
              <a:rPr lang="cs-CZ" dirty="0" err="1"/>
              <a:t>Italian</a:t>
            </a:r>
            <a:r>
              <a:rPr lang="cs-CZ" dirty="0"/>
              <a:t> </a:t>
            </a:r>
            <a:r>
              <a:rPr lang="cs-CZ" dirty="0" err="1"/>
              <a:t>Somalia</a:t>
            </a:r>
            <a:r>
              <a:rPr lang="cs-CZ" dirty="0"/>
              <a:t> </a:t>
            </a:r>
            <a:r>
              <a:rPr lang="cs-CZ" dirty="0" err="1"/>
              <a:t>fused</a:t>
            </a:r>
            <a:r>
              <a:rPr lang="cs-CZ" dirty="0"/>
              <a:t> in 1960</a:t>
            </a:r>
          </a:p>
          <a:p>
            <a:endParaRPr lang="cs-CZ" dirty="0"/>
          </a:p>
          <a:p>
            <a:r>
              <a:rPr lang="cs-CZ" dirty="0" err="1"/>
              <a:t>Sudan</a:t>
            </a:r>
            <a:r>
              <a:rPr lang="cs-CZ" dirty="0"/>
              <a:t> independent in 1956: </a:t>
            </a:r>
            <a:r>
              <a:rPr lang="cs-CZ" dirty="0" err="1"/>
              <a:t>subsequent</a:t>
            </a:r>
            <a:r>
              <a:rPr lang="cs-CZ" dirty="0"/>
              <a:t> civil </a:t>
            </a:r>
            <a:r>
              <a:rPr lang="cs-CZ" dirty="0" err="1"/>
              <a:t>war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South</a:t>
            </a:r>
            <a:endParaRPr lang="cs-CZ" dirty="0"/>
          </a:p>
          <a:p>
            <a:endParaRPr lang="cs-CZ" dirty="0"/>
          </a:p>
        </p:txBody>
      </p:sp>
      <p:pic>
        <p:nvPicPr>
          <p:cNvPr id="5" name="Picture 2" descr="C:\Users\Jenda\Desktop\Fotky Jenda\Etiopie 2016\Yeha and Axum\DSC_0611.JPG">
            <a:extLst>
              <a:ext uri="{FF2B5EF4-FFF2-40B4-BE49-F238E27FC236}">
                <a16:creationId xmlns:a16="http://schemas.microsoft.com/office/drawing/2014/main" xmlns="" id="{6376E030-7463-4C52-AEF6-6D7C394170E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674" y="2160589"/>
            <a:ext cx="7045326" cy="4698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338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ADFFBDC-C6B1-4EB4-8DCE-DA75BE97D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Historical</a:t>
            </a:r>
            <a:r>
              <a:rPr lang="cs-CZ" dirty="0"/>
              <a:t> background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67DFEB90-9460-4377-A6C9-08ED4C44C97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Eritrea </a:t>
            </a:r>
            <a:r>
              <a:rPr lang="cs-CZ" dirty="0" err="1"/>
              <a:t>fighting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liberation</a:t>
            </a:r>
            <a:r>
              <a:rPr lang="cs-CZ" dirty="0"/>
              <a:t> </a:t>
            </a:r>
            <a:r>
              <a:rPr lang="cs-CZ" dirty="0" err="1"/>
              <a:t>since</a:t>
            </a:r>
            <a:r>
              <a:rPr lang="cs-CZ" dirty="0"/>
              <a:t> 1962</a:t>
            </a:r>
          </a:p>
          <a:p>
            <a:endParaRPr lang="cs-CZ" dirty="0"/>
          </a:p>
          <a:p>
            <a:r>
              <a:rPr lang="cs-CZ" dirty="0"/>
              <a:t>1974 </a:t>
            </a:r>
            <a:r>
              <a:rPr lang="cs-CZ" dirty="0" err="1"/>
              <a:t>fall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Emperor</a:t>
            </a:r>
            <a:r>
              <a:rPr lang="cs-CZ" dirty="0"/>
              <a:t> and </a:t>
            </a:r>
            <a:r>
              <a:rPr lang="cs-CZ" dirty="0" err="1"/>
              <a:t>the</a:t>
            </a:r>
            <a:r>
              <a:rPr lang="cs-CZ" dirty="0"/>
              <a:t> rule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Derg</a:t>
            </a:r>
            <a:r>
              <a:rPr lang="cs-CZ" dirty="0"/>
              <a:t> in </a:t>
            </a:r>
            <a:r>
              <a:rPr lang="cs-CZ" dirty="0" err="1"/>
              <a:t>Ethiopia</a:t>
            </a:r>
            <a:endParaRPr lang="cs-CZ" dirty="0"/>
          </a:p>
          <a:p>
            <a:endParaRPr lang="cs-CZ" dirty="0"/>
          </a:p>
          <a:p>
            <a:r>
              <a:rPr lang="cs-CZ" dirty="0"/>
              <a:t>Pan-</a:t>
            </a:r>
            <a:r>
              <a:rPr lang="cs-CZ" dirty="0" err="1"/>
              <a:t>Somalism</a:t>
            </a:r>
            <a:r>
              <a:rPr lang="cs-CZ" dirty="0"/>
              <a:t> </a:t>
            </a:r>
            <a:r>
              <a:rPr lang="cs-CZ" dirty="0" err="1"/>
              <a:t>under</a:t>
            </a:r>
            <a:r>
              <a:rPr lang="cs-CZ" dirty="0"/>
              <a:t> </a:t>
            </a:r>
            <a:r>
              <a:rPr lang="cs-CZ" dirty="0" err="1"/>
              <a:t>Siad</a:t>
            </a:r>
            <a:r>
              <a:rPr lang="cs-CZ" dirty="0"/>
              <a:t> </a:t>
            </a:r>
            <a:r>
              <a:rPr lang="cs-CZ" dirty="0" err="1"/>
              <a:t>Barré</a:t>
            </a:r>
            <a:r>
              <a:rPr lang="cs-CZ" dirty="0"/>
              <a:t> and </a:t>
            </a:r>
            <a:r>
              <a:rPr lang="cs-CZ" dirty="0" err="1"/>
              <a:t>invasion</a:t>
            </a:r>
            <a:r>
              <a:rPr lang="cs-CZ" dirty="0"/>
              <a:t> to </a:t>
            </a:r>
            <a:r>
              <a:rPr lang="cs-CZ" dirty="0" err="1"/>
              <a:t>Ethiopia</a:t>
            </a:r>
            <a:r>
              <a:rPr lang="cs-CZ" dirty="0"/>
              <a:t> </a:t>
            </a:r>
          </a:p>
          <a:p>
            <a:endParaRPr lang="cs-CZ" dirty="0"/>
          </a:p>
          <a:p>
            <a:r>
              <a:rPr lang="cs-CZ" dirty="0"/>
              <a:t>1972-1983 </a:t>
            </a:r>
            <a:r>
              <a:rPr lang="cs-CZ" dirty="0" err="1"/>
              <a:t>Peace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Sudan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Since</a:t>
            </a:r>
            <a:r>
              <a:rPr lang="cs-CZ" dirty="0"/>
              <a:t> 1983 second civil </a:t>
            </a:r>
            <a:r>
              <a:rPr lang="cs-CZ" dirty="0" err="1"/>
              <a:t>war</a:t>
            </a:r>
            <a:r>
              <a:rPr lang="cs-CZ" dirty="0"/>
              <a:t>, SPLM/A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8D71782A-28FB-4E7A-B271-4A65491C4AD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592" y="0"/>
            <a:ext cx="5540183" cy="685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1326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7B8CA60-98CF-42B7-9640-652212382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Ethiopia</a:t>
            </a:r>
            <a:r>
              <a:rPr lang="cs-CZ" dirty="0"/>
              <a:t> </a:t>
            </a:r>
            <a:r>
              <a:rPr lang="cs-CZ" dirty="0" err="1"/>
              <a:t>after</a:t>
            </a:r>
            <a:r>
              <a:rPr lang="cs-CZ" dirty="0"/>
              <a:t> 1991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20082A96-3A0C-46A3-B41D-3FC23FEAED0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1991 </a:t>
            </a:r>
            <a:r>
              <a:rPr lang="cs-CZ" dirty="0" err="1"/>
              <a:t>fall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Derg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Federal</a:t>
            </a:r>
            <a:r>
              <a:rPr lang="cs-CZ" dirty="0"/>
              <a:t> </a:t>
            </a:r>
            <a:r>
              <a:rPr lang="cs-CZ" dirty="0" err="1"/>
              <a:t>constitution</a:t>
            </a:r>
            <a:r>
              <a:rPr lang="cs-CZ" dirty="0"/>
              <a:t> 1995</a:t>
            </a:r>
          </a:p>
          <a:p>
            <a:endParaRPr lang="cs-CZ" dirty="0"/>
          </a:p>
          <a:p>
            <a:r>
              <a:rPr lang="cs-CZ" dirty="0" err="1"/>
              <a:t>Ethnic</a:t>
            </a:r>
            <a:r>
              <a:rPr lang="cs-CZ" dirty="0"/>
              <a:t> </a:t>
            </a:r>
            <a:r>
              <a:rPr lang="cs-CZ" dirty="0" err="1"/>
              <a:t>federalism</a:t>
            </a:r>
            <a:endParaRPr lang="cs-CZ" dirty="0"/>
          </a:p>
          <a:p>
            <a:endParaRPr lang="cs-CZ" dirty="0"/>
          </a:p>
          <a:p>
            <a:r>
              <a:rPr lang="cs-CZ" dirty="0"/>
              <a:t>So-</a:t>
            </a:r>
            <a:r>
              <a:rPr lang="cs-CZ" dirty="0" err="1"/>
              <a:t>called</a:t>
            </a:r>
            <a:r>
              <a:rPr lang="cs-CZ" dirty="0"/>
              <a:t> </a:t>
            </a:r>
            <a:r>
              <a:rPr lang="cs-CZ" dirty="0" err="1"/>
              <a:t>revolutionary</a:t>
            </a:r>
            <a:r>
              <a:rPr lang="cs-CZ" dirty="0"/>
              <a:t> </a:t>
            </a:r>
            <a:r>
              <a:rPr lang="cs-CZ" dirty="0" err="1"/>
              <a:t>democracy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Developmental</a:t>
            </a:r>
            <a:r>
              <a:rPr lang="cs-CZ" dirty="0"/>
              <a:t> </a:t>
            </a:r>
            <a:r>
              <a:rPr lang="cs-CZ" dirty="0" err="1"/>
              <a:t>state</a:t>
            </a:r>
            <a:r>
              <a:rPr lang="cs-CZ" dirty="0"/>
              <a:t> </a:t>
            </a:r>
            <a:r>
              <a:rPr lang="cs-CZ" dirty="0" err="1"/>
              <a:t>policy</a:t>
            </a:r>
            <a:endParaRPr lang="cs-CZ" dirty="0"/>
          </a:p>
        </p:txBody>
      </p:sp>
      <p:pic>
        <p:nvPicPr>
          <p:cNvPr id="5" name="Picture 2" descr="L:\Etiopie 2016\Ambo\DSC_0176.JPG">
            <a:extLst>
              <a:ext uri="{FF2B5EF4-FFF2-40B4-BE49-F238E27FC236}">
                <a16:creationId xmlns:a16="http://schemas.microsoft.com/office/drawing/2014/main" xmlns="" id="{798B734F-314B-4396-A9FF-C1D61D6FCE7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525" y="1930400"/>
            <a:ext cx="7227094" cy="481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661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Eritrea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/>
              <a:t>Border</a:t>
            </a:r>
            <a:r>
              <a:rPr lang="cs-CZ" dirty="0"/>
              <a:t> </a:t>
            </a:r>
            <a:r>
              <a:rPr lang="cs-CZ" dirty="0" err="1"/>
              <a:t>clashes</a:t>
            </a:r>
            <a:endParaRPr lang="cs-CZ" dirty="0"/>
          </a:p>
          <a:p>
            <a:endParaRPr lang="cs-CZ" dirty="0"/>
          </a:p>
          <a:p>
            <a:r>
              <a:rPr lang="cs-CZ" dirty="0"/>
              <a:t>Support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Ginbot</a:t>
            </a:r>
            <a:r>
              <a:rPr lang="cs-CZ" dirty="0"/>
              <a:t> 7 and </a:t>
            </a:r>
          </a:p>
          <a:p>
            <a:r>
              <a:rPr lang="cs-CZ" dirty="0"/>
              <a:t>As-</a:t>
            </a:r>
            <a:r>
              <a:rPr lang="cs-CZ" dirty="0" err="1"/>
              <a:t>Shabaab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Isaias</a:t>
            </a:r>
            <a:r>
              <a:rPr lang="cs-CZ" dirty="0"/>
              <a:t> </a:t>
            </a:r>
            <a:r>
              <a:rPr lang="cs-CZ" dirty="0" err="1"/>
              <a:t>Afeworki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Highest</a:t>
            </a:r>
            <a:r>
              <a:rPr lang="cs-CZ" dirty="0"/>
              <a:t> </a:t>
            </a:r>
            <a:r>
              <a:rPr lang="cs-CZ" dirty="0" err="1"/>
              <a:t>flow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migrants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461" y="1494693"/>
            <a:ext cx="7474693" cy="5265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8652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Somalia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/>
              <a:t>Somali</a:t>
            </a:r>
            <a:r>
              <a:rPr lang="cs-CZ" dirty="0"/>
              <a:t> minority</a:t>
            </a:r>
          </a:p>
          <a:p>
            <a:endParaRPr lang="cs-CZ" dirty="0"/>
          </a:p>
          <a:p>
            <a:r>
              <a:rPr lang="cs-CZ" dirty="0" err="1"/>
              <a:t>Marginalization</a:t>
            </a:r>
            <a:endParaRPr lang="cs-CZ" dirty="0"/>
          </a:p>
          <a:p>
            <a:endParaRPr lang="cs-CZ" dirty="0"/>
          </a:p>
          <a:p>
            <a:r>
              <a:rPr lang="cs-CZ" dirty="0"/>
              <a:t>Pan-</a:t>
            </a:r>
            <a:r>
              <a:rPr lang="cs-CZ" dirty="0" err="1"/>
              <a:t>Somalism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Military</a:t>
            </a:r>
            <a:r>
              <a:rPr lang="cs-CZ" dirty="0"/>
              <a:t> </a:t>
            </a:r>
            <a:r>
              <a:rPr lang="cs-CZ" dirty="0" err="1"/>
              <a:t>intervention</a:t>
            </a:r>
            <a:endParaRPr lang="cs-CZ" dirty="0"/>
          </a:p>
          <a:p>
            <a:endParaRPr lang="cs-CZ" dirty="0"/>
          </a:p>
          <a:p>
            <a:r>
              <a:rPr lang="cs-CZ" dirty="0"/>
              <a:t>As-</a:t>
            </a:r>
            <a:r>
              <a:rPr lang="cs-CZ" dirty="0" err="1"/>
              <a:t>Shabaab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937" y="2976356"/>
            <a:ext cx="5486201" cy="3881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1072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Sudan</a:t>
            </a:r>
            <a:r>
              <a:rPr lang="cs-CZ" dirty="0"/>
              <a:t>/</a:t>
            </a:r>
            <a:r>
              <a:rPr lang="cs-CZ" dirty="0" err="1"/>
              <a:t>South</a:t>
            </a:r>
            <a:r>
              <a:rPr lang="cs-CZ" dirty="0"/>
              <a:t> </a:t>
            </a:r>
            <a:r>
              <a:rPr lang="cs-CZ" dirty="0" err="1"/>
              <a:t>Sudan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Civil </a:t>
            </a:r>
            <a:r>
              <a:rPr lang="cs-CZ" dirty="0" err="1"/>
              <a:t>conflict</a:t>
            </a:r>
            <a:r>
              <a:rPr lang="cs-CZ" dirty="0"/>
              <a:t> in S. </a:t>
            </a:r>
            <a:r>
              <a:rPr lang="cs-CZ" dirty="0" err="1"/>
              <a:t>Sudan</a:t>
            </a:r>
            <a:endParaRPr lang="cs-CZ" dirty="0"/>
          </a:p>
          <a:p>
            <a:endParaRPr lang="cs-CZ" dirty="0"/>
          </a:p>
          <a:p>
            <a:r>
              <a:rPr lang="cs-CZ" dirty="0"/>
              <a:t>ETH and UGA </a:t>
            </a:r>
            <a:r>
              <a:rPr lang="cs-CZ" dirty="0" err="1"/>
              <a:t>military</a:t>
            </a:r>
            <a:r>
              <a:rPr lang="cs-CZ" dirty="0"/>
              <a:t> </a:t>
            </a:r>
            <a:r>
              <a:rPr lang="cs-CZ" dirty="0" err="1"/>
              <a:t>involvement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Nuer</a:t>
            </a:r>
            <a:r>
              <a:rPr lang="cs-CZ" dirty="0"/>
              <a:t> and </a:t>
            </a:r>
            <a:r>
              <a:rPr lang="cs-CZ" dirty="0" err="1"/>
              <a:t>Anywaa</a:t>
            </a:r>
            <a:r>
              <a:rPr lang="cs-CZ" dirty="0"/>
              <a:t> </a:t>
            </a:r>
            <a:r>
              <a:rPr lang="cs-CZ" dirty="0" err="1"/>
              <a:t>clashes</a:t>
            </a:r>
            <a:r>
              <a:rPr lang="cs-CZ" dirty="0"/>
              <a:t> in </a:t>
            </a:r>
            <a:r>
              <a:rPr lang="cs-CZ" dirty="0" err="1"/>
              <a:t>Gambella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Sudan</a:t>
            </a:r>
            <a:r>
              <a:rPr lang="cs-CZ" dirty="0"/>
              <a:t>: recipient </a:t>
            </a:r>
            <a:r>
              <a:rPr lang="cs-CZ" dirty="0" err="1"/>
              <a:t>of</a:t>
            </a:r>
            <a:r>
              <a:rPr lang="cs-CZ" dirty="0"/>
              <a:t> ETH and ERI </a:t>
            </a:r>
            <a:r>
              <a:rPr lang="cs-CZ" dirty="0" err="1"/>
              <a:t>refugees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Internal</a:t>
            </a:r>
            <a:r>
              <a:rPr lang="cs-CZ" dirty="0"/>
              <a:t> </a:t>
            </a:r>
            <a:r>
              <a:rPr lang="cs-CZ" dirty="0" err="1"/>
              <a:t>problems</a:t>
            </a:r>
            <a:r>
              <a:rPr lang="cs-CZ" dirty="0"/>
              <a:t> in </a:t>
            </a:r>
            <a:r>
              <a:rPr lang="cs-CZ" dirty="0" err="1"/>
              <a:t>Darfur</a:t>
            </a:r>
            <a:r>
              <a:rPr lang="cs-CZ" dirty="0"/>
              <a:t>, </a:t>
            </a:r>
            <a:r>
              <a:rPr lang="cs-CZ" dirty="0" err="1"/>
              <a:t>Red</a:t>
            </a:r>
            <a:r>
              <a:rPr lang="cs-CZ" dirty="0"/>
              <a:t> </a:t>
            </a:r>
            <a:r>
              <a:rPr lang="cs-CZ" dirty="0" err="1"/>
              <a:t>Sea</a:t>
            </a:r>
            <a:r>
              <a:rPr lang="cs-CZ" dirty="0"/>
              <a:t>, </a:t>
            </a:r>
            <a:r>
              <a:rPr lang="cs-CZ" dirty="0" err="1"/>
              <a:t>Kordofan</a:t>
            </a: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945" y="314449"/>
            <a:ext cx="5076056" cy="6552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872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9B07A22-F987-4CC6-BD60-F6FF1EB0F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Demography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0272F231-EA2F-4AAA-B830-365D9E43AE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1974:		32 </a:t>
            </a:r>
            <a:r>
              <a:rPr lang="cs-CZ" dirty="0" err="1"/>
              <a:t>million</a:t>
            </a:r>
            <a:r>
              <a:rPr lang="cs-CZ" dirty="0"/>
              <a:t> </a:t>
            </a:r>
          </a:p>
          <a:p>
            <a:endParaRPr lang="cs-CZ" dirty="0"/>
          </a:p>
          <a:p>
            <a:r>
              <a:rPr lang="cs-CZ" dirty="0"/>
              <a:t>2006:		77 </a:t>
            </a:r>
            <a:r>
              <a:rPr lang="cs-CZ" dirty="0" err="1"/>
              <a:t>million</a:t>
            </a:r>
            <a:endParaRPr lang="cs-CZ" dirty="0"/>
          </a:p>
          <a:p>
            <a:endParaRPr lang="cs-CZ" dirty="0"/>
          </a:p>
          <a:p>
            <a:r>
              <a:rPr lang="cs-CZ" dirty="0"/>
              <a:t>2017:		100 </a:t>
            </a:r>
            <a:r>
              <a:rPr lang="cs-CZ" dirty="0" err="1"/>
              <a:t>million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61615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741" y="30183"/>
            <a:ext cx="8964488" cy="6745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14257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8509" y="-43849"/>
            <a:ext cx="9239980" cy="6945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2247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547" y="140441"/>
            <a:ext cx="9283944" cy="694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0647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6F87B25-4F44-447C-9DD1-6002DE051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Instability and fragility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F82BE7E2-6257-4C0D-BC4E-FC3CB4BB42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United Nations Development </a:t>
            </a:r>
            <a:r>
              <a:rPr lang="en-US" dirty="0" err="1"/>
              <a:t>Programme</a:t>
            </a:r>
            <a:r>
              <a:rPr lang="en-US" dirty="0"/>
              <a:t> (UNDP)</a:t>
            </a:r>
            <a:r>
              <a:rPr lang="cs-CZ" dirty="0"/>
              <a:t>:</a:t>
            </a:r>
            <a:r>
              <a:rPr lang="en-US" dirty="0"/>
              <a:t> Ethiopia 174</a:t>
            </a:r>
            <a:r>
              <a:rPr lang="en-US" baseline="30000" dirty="0"/>
              <a:t>th</a:t>
            </a:r>
            <a:r>
              <a:rPr lang="en-US" dirty="0"/>
              <a:t> position</a:t>
            </a:r>
            <a:r>
              <a:rPr lang="cs-CZ" dirty="0"/>
              <a:t>, </a:t>
            </a:r>
            <a:r>
              <a:rPr lang="en-US" dirty="0"/>
              <a:t>one of the lowest human developments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Only</a:t>
            </a:r>
            <a:r>
              <a:rPr lang="cs-CZ" dirty="0"/>
              <a:t> </a:t>
            </a:r>
            <a:r>
              <a:rPr lang="en-US" dirty="0"/>
              <a:t>11,4% of people have access to the internet </a:t>
            </a:r>
            <a:r>
              <a:rPr lang="cs-CZ" dirty="0"/>
              <a:t>(</a:t>
            </a:r>
            <a:r>
              <a:rPr lang="cs-CZ" dirty="0" err="1"/>
              <a:t>e.g</a:t>
            </a:r>
            <a:r>
              <a:rPr lang="cs-CZ" dirty="0"/>
              <a:t>. </a:t>
            </a:r>
            <a:r>
              <a:rPr lang="en-US" dirty="0"/>
              <a:t>Gabon, Senegal, or Côte d’Ivoire over 21%</a:t>
            </a:r>
            <a:r>
              <a:rPr lang="cs-CZ" dirty="0"/>
              <a:t>)</a:t>
            </a:r>
          </a:p>
          <a:p>
            <a:endParaRPr lang="cs-CZ" dirty="0"/>
          </a:p>
          <a:p>
            <a:r>
              <a:rPr lang="en-US" dirty="0"/>
              <a:t>Democracy index places Ethiopia on the 125</a:t>
            </a:r>
            <a:r>
              <a:rPr lang="en-US" baseline="30000" dirty="0"/>
              <a:t>th</a:t>
            </a:r>
            <a:r>
              <a:rPr lang="en-US" dirty="0"/>
              <a:t> position among authoritarian regimes</a:t>
            </a:r>
            <a:endParaRPr lang="cs-CZ" dirty="0"/>
          </a:p>
          <a:p>
            <a:endParaRPr lang="cs-CZ" dirty="0"/>
          </a:p>
          <a:p>
            <a:r>
              <a:rPr lang="en-US" dirty="0"/>
              <a:t>Corruption Perception Index </a:t>
            </a:r>
            <a:r>
              <a:rPr lang="cs-CZ" dirty="0"/>
              <a:t>(TI)</a:t>
            </a:r>
            <a:r>
              <a:rPr lang="en-US" dirty="0"/>
              <a:t> gives Ethiopia 108</a:t>
            </a:r>
            <a:r>
              <a:rPr lang="en-US" baseline="30000" dirty="0"/>
              <a:t>th</a:t>
            </a:r>
            <a:r>
              <a:rPr lang="en-US" dirty="0"/>
              <a:t> position </a:t>
            </a:r>
            <a:r>
              <a:rPr lang="cs-CZ" dirty="0"/>
              <a:t>(</a:t>
            </a:r>
            <a:r>
              <a:rPr lang="en-US" dirty="0"/>
              <a:t>Botswana tops at the 35</a:t>
            </a:r>
            <a:r>
              <a:rPr lang="en-US" baseline="30000" dirty="0"/>
              <a:t>th</a:t>
            </a:r>
            <a:r>
              <a:rPr lang="en-US" dirty="0"/>
              <a:t> position, the best among African countries</a:t>
            </a:r>
            <a:r>
              <a:rPr lang="cs-CZ" dirty="0"/>
              <a:t>)</a:t>
            </a:r>
            <a:r>
              <a:rPr lang="en-US" dirty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77764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964AC0C-B3A5-42FF-8B28-7782715D4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xmlns="" id="{C76EDE24-0C3E-4E0C-B138-6D296F20DB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9176" y="-1"/>
            <a:ext cx="9141479" cy="6962775"/>
          </a:xfrm>
        </p:spPr>
      </p:pic>
    </p:spTree>
    <p:extLst>
      <p:ext uri="{BB962C8B-B14F-4D97-AF65-F5344CB8AC3E}">
        <p14:creationId xmlns:p14="http://schemas.microsoft.com/office/powerpoint/2010/main" val="13448676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31D676B-E437-4C2D-AF7F-975DA0288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Internal</a:t>
            </a:r>
            <a:r>
              <a:rPr lang="cs-CZ" dirty="0"/>
              <a:t> </a:t>
            </a:r>
            <a:r>
              <a:rPr lang="cs-CZ" dirty="0" err="1"/>
              <a:t>migration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D153B33-5A29-448F-8381-DE7CEB5AF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/>
              <a:t>Rural-urban</a:t>
            </a:r>
            <a:r>
              <a:rPr lang="cs-CZ" dirty="0"/>
              <a:t> </a:t>
            </a:r>
            <a:r>
              <a:rPr lang="cs-CZ" dirty="0" err="1"/>
              <a:t>migration</a:t>
            </a:r>
            <a:r>
              <a:rPr lang="cs-CZ" dirty="0"/>
              <a:t>: </a:t>
            </a:r>
            <a:r>
              <a:rPr lang="cs-CZ" dirty="0" err="1"/>
              <a:t>primarily</a:t>
            </a:r>
            <a:r>
              <a:rPr lang="cs-CZ" dirty="0"/>
              <a:t> to Addis </a:t>
            </a:r>
            <a:r>
              <a:rPr lang="cs-CZ" dirty="0" err="1"/>
              <a:t>Ababa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High</a:t>
            </a:r>
            <a:r>
              <a:rPr lang="cs-CZ" dirty="0"/>
              <a:t> </a:t>
            </a:r>
            <a:r>
              <a:rPr lang="cs-CZ" dirty="0" err="1"/>
              <a:t>unemployment</a:t>
            </a:r>
            <a:r>
              <a:rPr lang="cs-CZ" dirty="0"/>
              <a:t> </a:t>
            </a:r>
            <a:r>
              <a:rPr lang="cs-CZ" dirty="0" err="1"/>
              <a:t>rates</a:t>
            </a:r>
            <a:r>
              <a:rPr lang="cs-CZ" dirty="0"/>
              <a:t> in Addis</a:t>
            </a:r>
          </a:p>
          <a:p>
            <a:endParaRPr lang="cs-CZ" dirty="0"/>
          </a:p>
          <a:p>
            <a:r>
              <a:rPr lang="cs-CZ" dirty="0"/>
              <a:t>80,5%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people</a:t>
            </a:r>
            <a:r>
              <a:rPr lang="cs-CZ" dirty="0"/>
              <a:t> </a:t>
            </a:r>
            <a:r>
              <a:rPr lang="cs-CZ" dirty="0" err="1"/>
              <a:t>living</a:t>
            </a:r>
            <a:r>
              <a:rPr lang="cs-CZ" dirty="0"/>
              <a:t> in </a:t>
            </a:r>
            <a:r>
              <a:rPr lang="cs-CZ" dirty="0" err="1"/>
              <a:t>rural</a:t>
            </a:r>
            <a:r>
              <a:rPr lang="cs-CZ" dirty="0"/>
              <a:t> </a:t>
            </a:r>
            <a:r>
              <a:rPr lang="cs-CZ" dirty="0" err="1"/>
              <a:t>areas</a:t>
            </a:r>
            <a:r>
              <a:rPr lang="cs-CZ" dirty="0"/>
              <a:t> (</a:t>
            </a:r>
            <a:r>
              <a:rPr lang="cs-CZ" dirty="0" err="1"/>
              <a:t>e.g</a:t>
            </a:r>
            <a:r>
              <a:rPr lang="cs-CZ" dirty="0"/>
              <a:t>. Gabon </a:t>
            </a:r>
            <a:r>
              <a:rPr lang="cs-CZ" dirty="0" err="1"/>
              <a:t>only</a:t>
            </a:r>
            <a:r>
              <a:rPr lang="cs-CZ"/>
              <a:t> 12%)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Migration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work</a:t>
            </a:r>
            <a:r>
              <a:rPr lang="cs-CZ" dirty="0"/>
              <a:t> </a:t>
            </a:r>
            <a:r>
              <a:rPr lang="cs-CZ" dirty="0" err="1"/>
              <a:t>opportunities</a:t>
            </a:r>
            <a:r>
              <a:rPr lang="cs-CZ" dirty="0"/>
              <a:t>, </a:t>
            </a:r>
            <a:r>
              <a:rPr lang="cs-CZ" dirty="0" err="1"/>
              <a:t>education</a:t>
            </a:r>
            <a:r>
              <a:rPr lang="cs-CZ" dirty="0"/>
              <a:t>, </a:t>
            </a:r>
            <a:r>
              <a:rPr lang="cs-CZ" dirty="0" err="1"/>
              <a:t>escape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early </a:t>
            </a:r>
            <a:r>
              <a:rPr lang="cs-CZ" dirty="0" err="1"/>
              <a:t>marriage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Work</a:t>
            </a:r>
            <a:r>
              <a:rPr lang="cs-CZ" dirty="0"/>
              <a:t> </a:t>
            </a:r>
            <a:r>
              <a:rPr lang="cs-CZ" dirty="0" err="1"/>
              <a:t>opportunities</a:t>
            </a:r>
            <a:r>
              <a:rPr lang="cs-CZ" dirty="0"/>
              <a:t> limited, most end up in </a:t>
            </a:r>
            <a:r>
              <a:rPr lang="cs-CZ" dirty="0" err="1"/>
              <a:t>informal</a:t>
            </a:r>
            <a:r>
              <a:rPr lang="cs-CZ" dirty="0"/>
              <a:t> </a:t>
            </a:r>
            <a:r>
              <a:rPr lang="cs-CZ" dirty="0" err="1"/>
              <a:t>sector</a:t>
            </a:r>
            <a:r>
              <a:rPr lang="cs-CZ" dirty="0"/>
              <a:t>, </a:t>
            </a:r>
            <a:r>
              <a:rPr lang="cs-CZ" dirty="0" err="1"/>
              <a:t>incl</a:t>
            </a:r>
            <a:r>
              <a:rPr lang="cs-CZ" dirty="0"/>
              <a:t>. sex </a:t>
            </a:r>
            <a:r>
              <a:rPr lang="cs-CZ" dirty="0" err="1"/>
              <a:t>industry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Life</a:t>
            </a:r>
            <a:r>
              <a:rPr lang="cs-CZ" dirty="0"/>
              <a:t> in </a:t>
            </a:r>
            <a:r>
              <a:rPr lang="cs-CZ" dirty="0" err="1"/>
              <a:t>cities</a:t>
            </a:r>
            <a:r>
              <a:rPr lang="cs-CZ" dirty="0"/>
              <a:t> </a:t>
            </a:r>
            <a:r>
              <a:rPr lang="cs-CZ" dirty="0" err="1"/>
              <a:t>frequently</a:t>
            </a:r>
            <a:r>
              <a:rPr lang="cs-CZ" dirty="0"/>
              <a:t> </a:t>
            </a:r>
            <a:r>
              <a:rPr lang="cs-CZ" dirty="0" err="1"/>
              <a:t>does</a:t>
            </a:r>
            <a:r>
              <a:rPr lang="cs-CZ" dirty="0"/>
              <a:t> not </a:t>
            </a:r>
            <a:r>
              <a:rPr lang="cs-CZ" dirty="0" err="1"/>
              <a:t>meet</a:t>
            </a:r>
            <a:r>
              <a:rPr lang="cs-CZ" dirty="0"/>
              <a:t> </a:t>
            </a:r>
            <a:r>
              <a:rPr lang="cs-CZ" dirty="0" err="1"/>
              <a:t>expectations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28468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182805D-17E0-49B5-87B0-71F3BFF68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Internal</a:t>
            </a:r>
            <a:r>
              <a:rPr lang="cs-CZ" dirty="0"/>
              <a:t> </a:t>
            </a:r>
            <a:r>
              <a:rPr lang="cs-CZ" dirty="0" err="1"/>
              <a:t>migration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C0DC848-CD50-4E37-A287-1B7115253E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Rural-rural</a:t>
            </a:r>
            <a:r>
              <a:rPr lang="cs-CZ" dirty="0"/>
              <a:t> </a:t>
            </a:r>
            <a:r>
              <a:rPr lang="cs-CZ" dirty="0" err="1"/>
              <a:t>migration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Along</a:t>
            </a:r>
            <a:r>
              <a:rPr lang="cs-CZ" dirty="0"/>
              <a:t> </a:t>
            </a:r>
            <a:r>
              <a:rPr lang="cs-CZ" dirty="0" err="1"/>
              <a:t>traditional</a:t>
            </a:r>
            <a:r>
              <a:rPr lang="cs-CZ" dirty="0"/>
              <a:t> lines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marriage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dirty="0" err="1"/>
              <a:t>Often</a:t>
            </a:r>
            <a:r>
              <a:rPr lang="cs-CZ" dirty="0"/>
              <a:t> in </a:t>
            </a:r>
            <a:r>
              <a:rPr lang="cs-CZ" dirty="0" err="1"/>
              <a:t>peripheral</a:t>
            </a:r>
            <a:r>
              <a:rPr lang="cs-CZ" dirty="0"/>
              <a:t> </a:t>
            </a:r>
            <a:r>
              <a:rPr lang="cs-CZ" dirty="0" err="1"/>
              <a:t>regions</a:t>
            </a:r>
            <a:endParaRPr lang="cs-CZ" dirty="0"/>
          </a:p>
          <a:p>
            <a:endParaRPr lang="cs-CZ" dirty="0"/>
          </a:p>
          <a:p>
            <a:r>
              <a:rPr lang="cs-CZ" dirty="0"/>
              <a:t>Agro-</a:t>
            </a:r>
            <a:r>
              <a:rPr lang="cs-CZ" dirty="0" err="1"/>
              <a:t>pastoralist</a:t>
            </a:r>
            <a:r>
              <a:rPr lang="cs-CZ" dirty="0"/>
              <a:t> </a:t>
            </a:r>
            <a:r>
              <a:rPr lang="cs-CZ" dirty="0" err="1"/>
              <a:t>communities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0462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59A2F50-3F1C-4F23-BD68-6E24F44BC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Internal</a:t>
            </a:r>
            <a:r>
              <a:rPr lang="cs-CZ" dirty="0"/>
              <a:t> </a:t>
            </a:r>
            <a:r>
              <a:rPr lang="cs-CZ" dirty="0" err="1"/>
              <a:t>migration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2EC4DA24-FCD2-430D-9399-0C03CC3418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Resettlement</a:t>
            </a:r>
          </a:p>
          <a:p>
            <a:endParaRPr lang="en-US" dirty="0"/>
          </a:p>
          <a:p>
            <a:r>
              <a:rPr lang="en-US" dirty="0"/>
              <a:t>2003 National Food Security Strategy: to </a:t>
            </a:r>
            <a:r>
              <a:rPr lang="en-US" dirty="0" err="1"/>
              <a:t>ressetle</a:t>
            </a:r>
            <a:r>
              <a:rPr lang="en-US" dirty="0"/>
              <a:t> 2.2 million people from chronically food-insecure areas</a:t>
            </a:r>
          </a:p>
          <a:p>
            <a:endParaRPr lang="en-US" dirty="0"/>
          </a:p>
          <a:p>
            <a:r>
              <a:rPr lang="en-US" dirty="0"/>
              <a:t>Hailed as success but faced serious criticism</a:t>
            </a:r>
          </a:p>
          <a:p>
            <a:endParaRPr lang="en-US" dirty="0"/>
          </a:p>
          <a:p>
            <a:r>
              <a:rPr lang="en-US" dirty="0"/>
              <a:t>Poor management, malaria, lack of equipment for agriculture</a:t>
            </a:r>
          </a:p>
          <a:p>
            <a:endParaRPr lang="en-US" dirty="0"/>
          </a:p>
          <a:p>
            <a:r>
              <a:rPr lang="en-US" dirty="0"/>
              <a:t>Conflict within the resettlement camps and between the resettled and locals</a:t>
            </a:r>
          </a:p>
        </p:txBody>
      </p:sp>
    </p:spTree>
    <p:extLst>
      <p:ext uri="{BB962C8B-B14F-4D97-AF65-F5344CB8AC3E}">
        <p14:creationId xmlns:p14="http://schemas.microsoft.com/office/powerpoint/2010/main" val="31835600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2FD1333-DFD9-4094-B380-0E0B63336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Refugee</a:t>
            </a:r>
            <a:r>
              <a:rPr lang="cs-CZ" dirty="0"/>
              <a:t> </a:t>
            </a:r>
            <a:r>
              <a:rPr lang="cs-CZ" dirty="0" err="1"/>
              <a:t>camps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C18FD886-FCD4-4679-A9AE-6939166D033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/>
              <a:t>Ethiopia</a:t>
            </a:r>
            <a:r>
              <a:rPr lang="cs-CZ" dirty="0"/>
              <a:t> hosting more </a:t>
            </a:r>
            <a:r>
              <a:rPr lang="cs-CZ" dirty="0" err="1"/>
              <a:t>than</a:t>
            </a:r>
            <a:r>
              <a:rPr lang="cs-CZ" dirty="0"/>
              <a:t> 750,000 </a:t>
            </a:r>
            <a:r>
              <a:rPr lang="cs-CZ" dirty="0" err="1"/>
              <a:t>refugees</a:t>
            </a:r>
            <a:r>
              <a:rPr lang="cs-CZ" dirty="0"/>
              <a:t> in 2015/2016</a:t>
            </a:r>
          </a:p>
          <a:p>
            <a:endParaRPr lang="cs-CZ" dirty="0"/>
          </a:p>
          <a:p>
            <a:r>
              <a:rPr lang="cs-CZ" dirty="0" err="1"/>
              <a:t>Refugee</a:t>
            </a:r>
            <a:r>
              <a:rPr lang="cs-CZ" dirty="0"/>
              <a:t> </a:t>
            </a:r>
            <a:r>
              <a:rPr lang="cs-CZ" dirty="0" err="1"/>
              <a:t>camps</a:t>
            </a:r>
            <a:r>
              <a:rPr lang="cs-CZ" dirty="0"/>
              <a:t> in </a:t>
            </a:r>
            <a:r>
              <a:rPr lang="cs-CZ" dirty="0" err="1"/>
              <a:t>Tigray</a:t>
            </a:r>
            <a:r>
              <a:rPr lang="cs-CZ" dirty="0"/>
              <a:t> and </a:t>
            </a:r>
            <a:r>
              <a:rPr lang="cs-CZ" dirty="0" err="1"/>
              <a:t>Somali</a:t>
            </a:r>
            <a:r>
              <a:rPr lang="cs-CZ" dirty="0"/>
              <a:t> </a:t>
            </a:r>
            <a:r>
              <a:rPr lang="cs-CZ" dirty="0" err="1"/>
              <a:t>regions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Cross-border</a:t>
            </a:r>
            <a:r>
              <a:rPr lang="cs-CZ" dirty="0"/>
              <a:t> </a:t>
            </a:r>
            <a:r>
              <a:rPr lang="cs-CZ" dirty="0" err="1"/>
              <a:t>migration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South</a:t>
            </a:r>
            <a:r>
              <a:rPr lang="cs-CZ" dirty="0"/>
              <a:t> </a:t>
            </a:r>
            <a:r>
              <a:rPr lang="cs-CZ" dirty="0" err="1"/>
              <a:t>Sudan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Conflicts</a:t>
            </a:r>
            <a:r>
              <a:rPr lang="cs-CZ" dirty="0"/>
              <a:t> in </a:t>
            </a:r>
            <a:r>
              <a:rPr lang="cs-CZ" dirty="0" err="1"/>
              <a:t>Gambella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Nuer</a:t>
            </a:r>
            <a:r>
              <a:rPr lang="cs-CZ" dirty="0"/>
              <a:t> and </a:t>
            </a:r>
            <a:r>
              <a:rPr lang="cs-CZ" dirty="0" err="1"/>
              <a:t>Anywaa</a:t>
            </a:r>
            <a:r>
              <a:rPr lang="cs-CZ" dirty="0"/>
              <a:t> </a:t>
            </a:r>
            <a:r>
              <a:rPr lang="cs-CZ" dirty="0" err="1"/>
              <a:t>conflict</a:t>
            </a:r>
            <a:r>
              <a:rPr lang="cs-CZ" dirty="0"/>
              <a:t> </a:t>
            </a:r>
            <a:r>
              <a:rPr lang="cs-CZ" dirty="0" err="1"/>
              <a:t>over</a:t>
            </a:r>
            <a:r>
              <a:rPr lang="cs-CZ" dirty="0"/>
              <a:t> dominance, </a:t>
            </a:r>
            <a:r>
              <a:rPr lang="cs-CZ" dirty="0" err="1"/>
              <a:t>land</a:t>
            </a:r>
            <a:r>
              <a:rPr lang="cs-CZ" dirty="0"/>
              <a:t>, autochtony</a:t>
            </a:r>
          </a:p>
        </p:txBody>
      </p:sp>
      <p:pic>
        <p:nvPicPr>
          <p:cNvPr id="6" name="Zástupný symbol pro obsah 5">
            <a:extLst>
              <a:ext uri="{FF2B5EF4-FFF2-40B4-BE49-F238E27FC236}">
                <a16:creationId xmlns:a16="http://schemas.microsoft.com/office/drawing/2014/main" xmlns="" id="{6F64C312-0064-49AD-9070-A564D535B29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89525" y="2038350"/>
            <a:ext cx="7275910" cy="4850605"/>
          </a:xfrm>
        </p:spPr>
      </p:pic>
    </p:spTree>
    <p:extLst>
      <p:ext uri="{BB962C8B-B14F-4D97-AF65-F5344CB8AC3E}">
        <p14:creationId xmlns:p14="http://schemas.microsoft.com/office/powerpoint/2010/main" val="36275858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1F79529-87BB-4A12-98DE-C69C14A53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>
            <a:extLst>
              <a:ext uri="{FF2B5EF4-FFF2-40B4-BE49-F238E27FC236}">
                <a16:creationId xmlns:a16="http://schemas.microsoft.com/office/drawing/2014/main" xmlns="" id="{923D9568-4F3C-46E3-8BCD-A325280622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9019" y="-41956"/>
            <a:ext cx="9003231" cy="6899956"/>
          </a:xfrm>
        </p:spPr>
      </p:pic>
    </p:spTree>
    <p:extLst>
      <p:ext uri="{BB962C8B-B14F-4D97-AF65-F5344CB8AC3E}">
        <p14:creationId xmlns:p14="http://schemas.microsoft.com/office/powerpoint/2010/main" val="7738090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5EC71D5-1F0A-42B3-BBCF-A74274A58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International </a:t>
            </a:r>
            <a:r>
              <a:rPr lang="cs-CZ" dirty="0" err="1"/>
              <a:t>Migration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88352120-B9BF-4195-9A0C-E75C7EE3E40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/>
              <a:t>Relatively</a:t>
            </a:r>
            <a:r>
              <a:rPr lang="cs-CZ" dirty="0"/>
              <a:t> </a:t>
            </a:r>
            <a:r>
              <a:rPr lang="cs-CZ" dirty="0" err="1"/>
              <a:t>small</a:t>
            </a:r>
            <a:r>
              <a:rPr lang="cs-CZ" dirty="0"/>
              <a:t> (</a:t>
            </a:r>
            <a:r>
              <a:rPr lang="cs-CZ" dirty="0" err="1"/>
              <a:t>compared</a:t>
            </a:r>
            <a:r>
              <a:rPr lang="cs-CZ" dirty="0"/>
              <a:t> to </a:t>
            </a:r>
            <a:r>
              <a:rPr lang="cs-CZ" dirty="0" err="1"/>
              <a:t>war</a:t>
            </a:r>
            <a:r>
              <a:rPr lang="cs-CZ" dirty="0"/>
              <a:t> </a:t>
            </a:r>
            <a:r>
              <a:rPr lang="cs-CZ" dirty="0" err="1"/>
              <a:t>zones</a:t>
            </a:r>
            <a:r>
              <a:rPr lang="cs-CZ" dirty="0"/>
              <a:t>, </a:t>
            </a:r>
            <a:r>
              <a:rPr lang="cs-CZ" dirty="0" err="1"/>
              <a:t>or</a:t>
            </a:r>
            <a:r>
              <a:rPr lang="cs-CZ" dirty="0"/>
              <a:t> Eritrea)</a:t>
            </a:r>
          </a:p>
          <a:p>
            <a:endParaRPr lang="cs-CZ" dirty="0"/>
          </a:p>
          <a:p>
            <a:r>
              <a:rPr lang="cs-CZ" dirty="0" err="1"/>
              <a:t>Destinations</a:t>
            </a:r>
            <a:r>
              <a:rPr lang="cs-CZ" dirty="0"/>
              <a:t>: </a:t>
            </a:r>
          </a:p>
          <a:p>
            <a:pPr lvl="1"/>
            <a:r>
              <a:rPr lang="cs-CZ" dirty="0" err="1"/>
              <a:t>Africa</a:t>
            </a:r>
            <a:r>
              <a:rPr lang="cs-CZ" dirty="0"/>
              <a:t>: ca. 9%</a:t>
            </a:r>
          </a:p>
          <a:p>
            <a:pPr lvl="1"/>
            <a:r>
              <a:rPr lang="cs-CZ" dirty="0" err="1"/>
              <a:t>Asia</a:t>
            </a:r>
            <a:r>
              <a:rPr lang="cs-CZ" dirty="0"/>
              <a:t>: ca. 37.5%</a:t>
            </a:r>
          </a:p>
          <a:p>
            <a:pPr lvl="1"/>
            <a:r>
              <a:rPr lang="cs-CZ" dirty="0" err="1"/>
              <a:t>Europe</a:t>
            </a:r>
            <a:r>
              <a:rPr lang="cs-CZ" dirty="0"/>
              <a:t>: ca. 21.4%</a:t>
            </a:r>
          </a:p>
          <a:p>
            <a:pPr lvl="1"/>
            <a:r>
              <a:rPr lang="cs-CZ" dirty="0" err="1"/>
              <a:t>LatAm</a:t>
            </a:r>
            <a:r>
              <a:rPr lang="cs-CZ" dirty="0"/>
              <a:t>: ca. 0.2%</a:t>
            </a:r>
          </a:p>
          <a:p>
            <a:pPr lvl="1"/>
            <a:r>
              <a:rPr lang="cs-CZ" dirty="0"/>
              <a:t>N/</a:t>
            </a:r>
            <a:r>
              <a:rPr lang="cs-CZ" dirty="0" err="1"/>
              <a:t>Am</a:t>
            </a:r>
            <a:r>
              <a:rPr lang="cs-CZ" dirty="0"/>
              <a:t>: ca. 30%</a:t>
            </a:r>
          </a:p>
          <a:p>
            <a:pPr lvl="1"/>
            <a:r>
              <a:rPr lang="cs-CZ" dirty="0" err="1"/>
              <a:t>Oceania</a:t>
            </a:r>
            <a:r>
              <a:rPr lang="cs-CZ" dirty="0"/>
              <a:t>: ca. 1.5%</a:t>
            </a:r>
          </a:p>
        </p:txBody>
      </p:sp>
      <p:pic>
        <p:nvPicPr>
          <p:cNvPr id="6" name="Zástupný symbol pro obsah 5">
            <a:extLst>
              <a:ext uri="{FF2B5EF4-FFF2-40B4-BE49-F238E27FC236}">
                <a16:creationId xmlns:a16="http://schemas.microsoft.com/office/drawing/2014/main" xmlns="" id="{0EA782E1-61D7-4579-BF37-689F2262714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86550" y="-174229"/>
            <a:ext cx="5372100" cy="7032230"/>
          </a:xfrm>
        </p:spPr>
      </p:pic>
    </p:spTree>
    <p:extLst>
      <p:ext uri="{BB962C8B-B14F-4D97-AF65-F5344CB8AC3E}">
        <p14:creationId xmlns:p14="http://schemas.microsoft.com/office/powerpoint/2010/main" val="5040360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xmlns="" id="{6410F4C8-55EF-4AE1-9080-648819CC9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4" name="Zástupný symbol pro obsah 13">
            <a:extLst>
              <a:ext uri="{FF2B5EF4-FFF2-40B4-BE49-F238E27FC236}">
                <a16:creationId xmlns:a16="http://schemas.microsoft.com/office/drawing/2014/main" xmlns="" id="{B91F878F-132D-40DF-B985-4778D5BB7A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13925" y="0"/>
            <a:ext cx="7368988" cy="6858000"/>
          </a:xfrm>
        </p:spPr>
      </p:pic>
    </p:spTree>
    <p:extLst>
      <p:ext uri="{BB962C8B-B14F-4D97-AF65-F5344CB8AC3E}">
        <p14:creationId xmlns:p14="http://schemas.microsoft.com/office/powerpoint/2010/main" val="33876429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4BD5783-BF10-419A-878E-09AC07999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Migration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Middle</a:t>
            </a:r>
            <a:r>
              <a:rPr lang="cs-CZ" dirty="0"/>
              <a:t> East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55012A5F-6CB8-4AA7-AC03-554AFCACF7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Part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international</a:t>
            </a:r>
            <a:r>
              <a:rPr lang="cs-CZ" dirty="0"/>
              <a:t> </a:t>
            </a:r>
            <a:r>
              <a:rPr lang="cs-CZ" dirty="0" err="1"/>
              <a:t>trafficking</a:t>
            </a:r>
            <a:r>
              <a:rPr lang="cs-CZ" dirty="0"/>
              <a:t>, </a:t>
            </a:r>
            <a:r>
              <a:rPr lang="cs-CZ" dirty="0" err="1"/>
              <a:t>facilitator</a:t>
            </a:r>
            <a:r>
              <a:rPr lang="cs-CZ" dirty="0"/>
              <a:t>/</a:t>
            </a:r>
            <a:r>
              <a:rPr lang="cs-CZ" dirty="0" err="1"/>
              <a:t>contractor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Saudi</a:t>
            </a:r>
            <a:r>
              <a:rPr lang="cs-CZ" dirty="0"/>
              <a:t> </a:t>
            </a:r>
            <a:r>
              <a:rPr lang="cs-CZ" dirty="0" err="1"/>
              <a:t>Arabia</a:t>
            </a:r>
            <a:r>
              <a:rPr lang="cs-CZ" dirty="0"/>
              <a:t> </a:t>
            </a:r>
            <a:r>
              <a:rPr lang="cs-CZ" dirty="0" err="1"/>
              <a:t>until</a:t>
            </a:r>
            <a:r>
              <a:rPr lang="cs-CZ" dirty="0"/>
              <a:t> 2016 (</a:t>
            </a:r>
            <a:r>
              <a:rPr lang="cs-CZ" dirty="0" err="1"/>
              <a:t>significant</a:t>
            </a:r>
            <a:r>
              <a:rPr lang="cs-CZ" dirty="0"/>
              <a:t> </a:t>
            </a:r>
            <a:r>
              <a:rPr lang="cs-CZ" dirty="0" err="1"/>
              <a:t>number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suicides</a:t>
            </a:r>
            <a:r>
              <a:rPr lang="cs-CZ" dirty="0"/>
              <a:t>)</a:t>
            </a:r>
          </a:p>
          <a:p>
            <a:endParaRPr lang="cs-CZ" dirty="0"/>
          </a:p>
          <a:p>
            <a:r>
              <a:rPr lang="cs-CZ" dirty="0"/>
              <a:t>UAE, </a:t>
            </a:r>
            <a:r>
              <a:rPr lang="cs-CZ" dirty="0" err="1"/>
              <a:t>Lebanon</a:t>
            </a:r>
            <a:r>
              <a:rPr lang="cs-CZ" dirty="0"/>
              <a:t>, </a:t>
            </a:r>
            <a:r>
              <a:rPr lang="cs-CZ" dirty="0" err="1"/>
              <a:t>Kuwait</a:t>
            </a:r>
            <a:r>
              <a:rPr lang="cs-CZ" dirty="0"/>
              <a:t>, </a:t>
            </a:r>
            <a:r>
              <a:rPr lang="cs-CZ" dirty="0" err="1"/>
              <a:t>Qatar</a:t>
            </a:r>
            <a:r>
              <a:rPr lang="cs-CZ" dirty="0"/>
              <a:t>, and </a:t>
            </a:r>
            <a:r>
              <a:rPr lang="cs-CZ" dirty="0" err="1"/>
              <a:t>even</a:t>
            </a:r>
            <a:r>
              <a:rPr lang="cs-CZ" dirty="0"/>
              <a:t> </a:t>
            </a:r>
            <a:r>
              <a:rPr lang="cs-CZ" dirty="0" err="1"/>
              <a:t>Yemen</a:t>
            </a:r>
            <a:r>
              <a:rPr lang="cs-CZ" dirty="0"/>
              <a:t> </a:t>
            </a:r>
            <a:r>
              <a:rPr lang="cs-CZ" dirty="0" err="1"/>
              <a:t>before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war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About</a:t>
            </a:r>
            <a:r>
              <a:rPr lang="cs-CZ" dirty="0"/>
              <a:t> 130,000 in 2010</a:t>
            </a:r>
          </a:p>
          <a:p>
            <a:endParaRPr lang="cs-CZ" dirty="0"/>
          </a:p>
          <a:p>
            <a:r>
              <a:rPr lang="cs-CZ" dirty="0" err="1"/>
              <a:t>Mostly</a:t>
            </a:r>
            <a:r>
              <a:rPr lang="cs-CZ" dirty="0"/>
              <a:t> </a:t>
            </a:r>
            <a:r>
              <a:rPr lang="cs-CZ" dirty="0" err="1"/>
              <a:t>domestic</a:t>
            </a:r>
            <a:r>
              <a:rPr lang="cs-CZ" dirty="0"/>
              <a:t> </a:t>
            </a:r>
            <a:r>
              <a:rPr lang="cs-CZ" dirty="0" err="1"/>
              <a:t>workers</a:t>
            </a:r>
            <a:r>
              <a:rPr lang="cs-CZ" dirty="0"/>
              <a:t>,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poorly</a:t>
            </a:r>
            <a:r>
              <a:rPr lang="cs-CZ" dirty="0"/>
              <a:t> </a:t>
            </a:r>
            <a:r>
              <a:rPr lang="cs-CZ" dirty="0" err="1"/>
              <a:t>paid</a:t>
            </a:r>
            <a:r>
              <a:rPr lang="cs-CZ" dirty="0"/>
              <a:t> </a:t>
            </a:r>
            <a:r>
              <a:rPr lang="cs-CZ" dirty="0" err="1"/>
              <a:t>jobs</a:t>
            </a:r>
            <a:r>
              <a:rPr lang="cs-CZ" dirty="0"/>
              <a:t>, </a:t>
            </a:r>
            <a:r>
              <a:rPr lang="cs-CZ" dirty="0" err="1"/>
              <a:t>large</a:t>
            </a:r>
            <a:r>
              <a:rPr lang="cs-CZ" dirty="0"/>
              <a:t> </a:t>
            </a:r>
            <a:r>
              <a:rPr lang="cs-CZ" dirty="0" err="1"/>
              <a:t>number</a:t>
            </a:r>
            <a:r>
              <a:rPr lang="cs-CZ" dirty="0"/>
              <a:t> in sex </a:t>
            </a:r>
            <a:r>
              <a:rPr lang="cs-CZ" dirty="0" err="1"/>
              <a:t>industry</a:t>
            </a:r>
            <a:r>
              <a:rPr lang="cs-CZ" dirty="0"/>
              <a:t>, </a:t>
            </a:r>
            <a:r>
              <a:rPr lang="cs-CZ" dirty="0" err="1"/>
              <a:t>mainly</a:t>
            </a:r>
            <a:r>
              <a:rPr lang="cs-CZ" dirty="0"/>
              <a:t> in </a:t>
            </a:r>
            <a:r>
              <a:rPr lang="cs-CZ" dirty="0" err="1"/>
              <a:t>Dubai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01433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72709C8-C5FA-44C9-A02A-15DC18EC8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Migration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Middle</a:t>
            </a:r>
            <a:r>
              <a:rPr lang="cs-CZ" dirty="0"/>
              <a:t> East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0F17D9C-44F7-4631-9ADC-FF50C8745C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In many </a:t>
            </a:r>
            <a:r>
              <a:rPr lang="cs-CZ" dirty="0" err="1"/>
              <a:t>cases</a:t>
            </a:r>
            <a:r>
              <a:rPr lang="cs-CZ" dirty="0"/>
              <a:t> </a:t>
            </a:r>
            <a:r>
              <a:rPr lang="cs-CZ" dirty="0" err="1"/>
              <a:t>they</a:t>
            </a:r>
            <a:r>
              <a:rPr lang="cs-CZ" dirty="0"/>
              <a:t> use </a:t>
            </a:r>
            <a:r>
              <a:rPr lang="cs-CZ" dirty="0" err="1"/>
              <a:t>tourist</a:t>
            </a:r>
            <a:r>
              <a:rPr lang="cs-CZ" dirty="0"/>
              <a:t> </a:t>
            </a:r>
            <a:r>
              <a:rPr lang="cs-CZ" dirty="0" err="1"/>
              <a:t>visas</a:t>
            </a:r>
            <a:endParaRPr lang="cs-CZ" dirty="0"/>
          </a:p>
          <a:p>
            <a:endParaRPr lang="cs-CZ" dirty="0"/>
          </a:p>
          <a:p>
            <a:r>
              <a:rPr lang="cs-CZ" dirty="0"/>
              <a:t>Or </a:t>
            </a:r>
            <a:r>
              <a:rPr lang="cs-CZ" dirty="0" err="1"/>
              <a:t>work</a:t>
            </a:r>
            <a:r>
              <a:rPr lang="cs-CZ" dirty="0"/>
              <a:t> </a:t>
            </a:r>
            <a:r>
              <a:rPr lang="cs-CZ" dirty="0" err="1"/>
              <a:t>permits</a:t>
            </a:r>
            <a:r>
              <a:rPr lang="cs-CZ" dirty="0"/>
              <a:t> </a:t>
            </a:r>
          </a:p>
          <a:p>
            <a:endParaRPr lang="cs-CZ" dirty="0"/>
          </a:p>
          <a:p>
            <a:r>
              <a:rPr lang="cs-CZ" dirty="0" err="1"/>
              <a:t>Frequent</a:t>
            </a:r>
            <a:r>
              <a:rPr lang="cs-CZ" dirty="0"/>
              <a:t> </a:t>
            </a:r>
            <a:r>
              <a:rPr lang="cs-CZ" dirty="0" err="1"/>
              <a:t>sexual</a:t>
            </a:r>
            <a:r>
              <a:rPr lang="cs-CZ" dirty="0"/>
              <a:t> and </a:t>
            </a:r>
            <a:r>
              <a:rPr lang="cs-CZ" dirty="0" err="1"/>
              <a:t>physical</a:t>
            </a:r>
            <a:r>
              <a:rPr lang="cs-CZ" dirty="0"/>
              <a:t> abuse</a:t>
            </a:r>
          </a:p>
          <a:p>
            <a:endParaRPr lang="cs-CZ" dirty="0"/>
          </a:p>
          <a:p>
            <a:r>
              <a:rPr lang="cs-CZ" dirty="0" err="1"/>
              <a:t>Seeking</a:t>
            </a:r>
            <a:r>
              <a:rPr lang="cs-CZ" dirty="0"/>
              <a:t> </a:t>
            </a:r>
            <a:r>
              <a:rPr lang="cs-CZ" dirty="0" err="1"/>
              <a:t>psychiatric</a:t>
            </a:r>
            <a:r>
              <a:rPr lang="cs-CZ" dirty="0"/>
              <a:t> </a:t>
            </a:r>
            <a:r>
              <a:rPr lang="cs-CZ" dirty="0" err="1"/>
              <a:t>help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Helping</a:t>
            </a:r>
            <a:r>
              <a:rPr lang="cs-CZ" dirty="0"/>
              <a:t> </a:t>
            </a:r>
            <a:r>
              <a:rPr lang="cs-CZ" dirty="0" err="1"/>
              <a:t>families</a:t>
            </a:r>
            <a:r>
              <a:rPr lang="cs-CZ" dirty="0"/>
              <a:t> </a:t>
            </a:r>
            <a:r>
              <a:rPr lang="cs-CZ" dirty="0" err="1"/>
              <a:t>back</a:t>
            </a:r>
            <a:r>
              <a:rPr lang="cs-CZ" dirty="0"/>
              <a:t> </a:t>
            </a:r>
            <a:r>
              <a:rPr lang="cs-CZ" dirty="0" err="1"/>
              <a:t>home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minimal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no </a:t>
            </a:r>
            <a:r>
              <a:rPr lang="cs-CZ" dirty="0" err="1"/>
              <a:t>personal</a:t>
            </a:r>
            <a:r>
              <a:rPr lang="cs-CZ" dirty="0"/>
              <a:t> </a:t>
            </a:r>
            <a:r>
              <a:rPr lang="cs-CZ" dirty="0" err="1"/>
              <a:t>profits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52888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678F2AE-FA25-4658-8BEC-F5EB0537C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Environmental</a:t>
            </a:r>
            <a:r>
              <a:rPr lang="cs-CZ" dirty="0"/>
              <a:t> </a:t>
            </a:r>
            <a:r>
              <a:rPr lang="cs-CZ" dirty="0" err="1"/>
              <a:t>Causes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6FC770F3-2118-47D3-BDA4-A157C7C9EB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Repeated</a:t>
            </a:r>
            <a:r>
              <a:rPr lang="cs-CZ" dirty="0"/>
              <a:t> </a:t>
            </a:r>
            <a:r>
              <a:rPr lang="cs-CZ" dirty="0" err="1"/>
              <a:t>droughts</a:t>
            </a:r>
            <a:r>
              <a:rPr lang="cs-CZ" dirty="0"/>
              <a:t> in </a:t>
            </a:r>
            <a:r>
              <a:rPr lang="cs-CZ" dirty="0" err="1"/>
              <a:t>the</a:t>
            </a:r>
            <a:r>
              <a:rPr lang="cs-CZ" dirty="0"/>
              <a:t> Horn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Africa</a:t>
            </a:r>
            <a:endParaRPr lang="cs-CZ" dirty="0"/>
          </a:p>
          <a:p>
            <a:endParaRPr lang="cs-CZ" dirty="0"/>
          </a:p>
          <a:p>
            <a:r>
              <a:rPr lang="cs-CZ" dirty="0"/>
              <a:t>1983-85 </a:t>
            </a:r>
          </a:p>
          <a:p>
            <a:endParaRPr lang="cs-CZ" dirty="0"/>
          </a:p>
          <a:p>
            <a:r>
              <a:rPr lang="cs-CZ" dirty="0"/>
              <a:t>2011, 2016/2017</a:t>
            </a:r>
          </a:p>
          <a:p>
            <a:endParaRPr lang="cs-CZ" dirty="0"/>
          </a:p>
          <a:p>
            <a:r>
              <a:rPr lang="cs-CZ" dirty="0" err="1"/>
              <a:t>Agriculture-based</a:t>
            </a:r>
            <a:r>
              <a:rPr lang="cs-CZ" dirty="0"/>
              <a:t> </a:t>
            </a:r>
            <a:r>
              <a:rPr lang="cs-CZ" dirty="0" err="1"/>
              <a:t>societies</a:t>
            </a:r>
            <a:r>
              <a:rPr lang="cs-CZ" dirty="0"/>
              <a:t>, </a:t>
            </a:r>
            <a:r>
              <a:rPr lang="cs-CZ" dirty="0" err="1"/>
              <a:t>dependent</a:t>
            </a:r>
            <a:r>
              <a:rPr lang="cs-CZ" dirty="0"/>
              <a:t> on </a:t>
            </a:r>
            <a:r>
              <a:rPr lang="cs-CZ" dirty="0" err="1"/>
              <a:t>weather</a:t>
            </a:r>
            <a:r>
              <a:rPr lang="cs-CZ" dirty="0"/>
              <a:t> </a:t>
            </a:r>
            <a:r>
              <a:rPr lang="cs-CZ" dirty="0" err="1"/>
              <a:t>conditions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Lack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preventive</a:t>
            </a:r>
            <a:r>
              <a:rPr lang="cs-CZ" dirty="0"/>
              <a:t> </a:t>
            </a:r>
            <a:r>
              <a:rPr lang="cs-CZ" dirty="0" err="1"/>
              <a:t>mechanisms</a:t>
            </a:r>
            <a:r>
              <a:rPr lang="cs-CZ" dirty="0"/>
              <a:t>, </a:t>
            </a:r>
            <a:r>
              <a:rPr lang="cs-CZ" dirty="0" err="1"/>
              <a:t>infrastructure</a:t>
            </a:r>
            <a:r>
              <a:rPr lang="cs-CZ" dirty="0"/>
              <a:t>, </a:t>
            </a:r>
            <a:r>
              <a:rPr lang="cs-CZ" dirty="0" err="1"/>
              <a:t>redistribution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78540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164C5CD-04FE-4D09-A30C-1D01AB45E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Socio-</a:t>
            </a:r>
            <a:r>
              <a:rPr lang="cs-CZ" dirty="0" err="1"/>
              <a:t>political</a:t>
            </a:r>
            <a:r>
              <a:rPr lang="cs-CZ" dirty="0"/>
              <a:t> </a:t>
            </a:r>
            <a:r>
              <a:rPr lang="cs-CZ" dirty="0" err="1"/>
              <a:t>causes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B1DFB26-67AE-4923-9829-666E31721F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Anti-</a:t>
            </a:r>
            <a:r>
              <a:rPr lang="cs-CZ" dirty="0" err="1"/>
              <a:t>governmental</a:t>
            </a:r>
            <a:r>
              <a:rPr lang="cs-CZ" dirty="0"/>
              <a:t> </a:t>
            </a:r>
            <a:r>
              <a:rPr lang="cs-CZ" dirty="0" err="1"/>
              <a:t>protests</a:t>
            </a:r>
            <a:r>
              <a:rPr lang="cs-CZ" dirty="0"/>
              <a:t> in </a:t>
            </a:r>
            <a:r>
              <a:rPr lang="cs-CZ" dirty="0" err="1"/>
              <a:t>Ethiopia</a:t>
            </a:r>
            <a:r>
              <a:rPr lang="cs-CZ" dirty="0"/>
              <a:t> </a:t>
            </a:r>
            <a:r>
              <a:rPr lang="cs-CZ" dirty="0" err="1"/>
              <a:t>since</a:t>
            </a:r>
            <a:r>
              <a:rPr lang="cs-CZ" dirty="0"/>
              <a:t> </a:t>
            </a:r>
            <a:r>
              <a:rPr lang="cs-CZ" dirty="0" err="1"/>
              <a:t>proclamation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AA Master </a:t>
            </a:r>
            <a:r>
              <a:rPr lang="cs-CZ" dirty="0" err="1"/>
              <a:t>Plan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State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Emergency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Flow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young</a:t>
            </a:r>
            <a:r>
              <a:rPr lang="cs-CZ" dirty="0"/>
              <a:t> </a:t>
            </a:r>
            <a:r>
              <a:rPr lang="cs-CZ" dirty="0" err="1"/>
              <a:t>people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Gonder</a:t>
            </a:r>
            <a:r>
              <a:rPr lang="cs-CZ" dirty="0"/>
              <a:t> and </a:t>
            </a:r>
            <a:r>
              <a:rPr lang="cs-CZ" dirty="0" err="1"/>
              <a:t>Bahir</a:t>
            </a:r>
            <a:r>
              <a:rPr lang="cs-CZ" dirty="0"/>
              <a:t> Dar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Sudan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Political</a:t>
            </a:r>
            <a:r>
              <a:rPr lang="cs-CZ" dirty="0"/>
              <a:t> </a:t>
            </a:r>
            <a:r>
              <a:rPr lang="cs-CZ" dirty="0" err="1"/>
              <a:t>migrants</a:t>
            </a:r>
            <a:r>
              <a:rPr lang="cs-CZ" dirty="0"/>
              <a:t>: </a:t>
            </a:r>
            <a:r>
              <a:rPr lang="cs-CZ" dirty="0" err="1"/>
              <a:t>rise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Eth</a:t>
            </a:r>
            <a:r>
              <a:rPr lang="cs-CZ" dirty="0"/>
              <a:t> </a:t>
            </a:r>
            <a:r>
              <a:rPr lang="cs-CZ" dirty="0" err="1"/>
              <a:t>refugees</a:t>
            </a:r>
            <a:r>
              <a:rPr lang="cs-CZ" dirty="0"/>
              <a:t> in Nairobi (</a:t>
            </a:r>
            <a:r>
              <a:rPr lang="cs-CZ" dirty="0" err="1"/>
              <a:t>Oromo</a:t>
            </a:r>
            <a:r>
              <a:rPr lang="cs-CZ" dirty="0"/>
              <a:t>)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73412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B706C6A-FD62-4D6F-9C90-0E5E703CE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Miration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Somalia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B5C3C2F-0944-4472-B145-DE5D90D60A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Tahriib</a:t>
            </a:r>
            <a:r>
              <a:rPr lang="cs-CZ" dirty="0"/>
              <a:t> – </a:t>
            </a:r>
            <a:r>
              <a:rPr lang="cs-CZ" dirty="0" err="1"/>
              <a:t>word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Arabic</a:t>
            </a:r>
            <a:r>
              <a:rPr lang="cs-CZ" dirty="0"/>
              <a:t> </a:t>
            </a:r>
            <a:r>
              <a:rPr lang="cs-CZ" dirty="0" err="1"/>
              <a:t>associated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illegal</a:t>
            </a:r>
            <a:r>
              <a:rPr lang="cs-CZ" dirty="0"/>
              <a:t> </a:t>
            </a:r>
            <a:r>
              <a:rPr lang="cs-CZ" dirty="0" err="1"/>
              <a:t>activities</a:t>
            </a:r>
            <a:r>
              <a:rPr lang="cs-CZ" dirty="0"/>
              <a:t> such as </a:t>
            </a:r>
            <a:r>
              <a:rPr lang="cs-CZ" dirty="0" err="1"/>
              <a:t>traficking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smuggling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Now</a:t>
            </a:r>
            <a:r>
              <a:rPr lang="cs-CZ" dirty="0"/>
              <a:t> </a:t>
            </a:r>
            <a:r>
              <a:rPr lang="cs-CZ" dirty="0" err="1"/>
              <a:t>related</a:t>
            </a:r>
            <a:r>
              <a:rPr lang="cs-CZ" dirty="0"/>
              <a:t> to </a:t>
            </a:r>
            <a:r>
              <a:rPr lang="cs-CZ" dirty="0" err="1"/>
              <a:t>emigration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young</a:t>
            </a:r>
            <a:r>
              <a:rPr lang="cs-CZ" dirty="0"/>
              <a:t> </a:t>
            </a:r>
            <a:r>
              <a:rPr lang="cs-CZ"/>
              <a:t>men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Somalia</a:t>
            </a:r>
            <a:r>
              <a:rPr lang="cs-CZ" dirty="0"/>
              <a:t> </a:t>
            </a:r>
            <a:r>
              <a:rPr lang="cs-CZ" dirty="0" err="1"/>
              <a:t>through</a:t>
            </a:r>
            <a:r>
              <a:rPr lang="cs-CZ" dirty="0"/>
              <a:t> </a:t>
            </a:r>
            <a:r>
              <a:rPr lang="cs-CZ" dirty="0" err="1"/>
              <a:t>Sudan</a:t>
            </a:r>
            <a:r>
              <a:rPr lang="cs-CZ" dirty="0"/>
              <a:t> and </a:t>
            </a:r>
            <a:r>
              <a:rPr lang="cs-CZ" dirty="0" err="1"/>
              <a:t>Libya</a:t>
            </a:r>
            <a:r>
              <a:rPr lang="cs-CZ" dirty="0"/>
              <a:t> to </a:t>
            </a:r>
            <a:r>
              <a:rPr lang="cs-CZ" dirty="0" err="1"/>
              <a:t>Europe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Results</a:t>
            </a:r>
            <a:r>
              <a:rPr lang="cs-CZ" dirty="0"/>
              <a:t> in </a:t>
            </a:r>
            <a:r>
              <a:rPr lang="cs-CZ" dirty="0" err="1"/>
              <a:t>social</a:t>
            </a:r>
            <a:r>
              <a:rPr lang="cs-CZ" dirty="0"/>
              <a:t> </a:t>
            </a:r>
            <a:r>
              <a:rPr lang="cs-CZ" dirty="0" err="1"/>
              <a:t>problems</a:t>
            </a:r>
            <a:r>
              <a:rPr lang="cs-CZ" dirty="0"/>
              <a:t> </a:t>
            </a:r>
            <a:r>
              <a:rPr lang="cs-CZ" dirty="0" err="1"/>
              <a:t>becasue</a:t>
            </a:r>
            <a:r>
              <a:rPr lang="cs-CZ" dirty="0"/>
              <a:t> </a:t>
            </a:r>
            <a:r>
              <a:rPr lang="cs-CZ" dirty="0" err="1"/>
              <a:t>elders</a:t>
            </a:r>
            <a:r>
              <a:rPr lang="cs-CZ" dirty="0"/>
              <a:t> </a:t>
            </a:r>
            <a:r>
              <a:rPr lang="cs-CZ" dirty="0" err="1"/>
              <a:t>remain</a:t>
            </a:r>
            <a:r>
              <a:rPr lang="cs-CZ" dirty="0"/>
              <a:t> </a:t>
            </a:r>
            <a:r>
              <a:rPr lang="cs-CZ" dirty="0" err="1"/>
              <a:t>back</a:t>
            </a:r>
            <a:r>
              <a:rPr lang="cs-CZ" dirty="0"/>
              <a:t> </a:t>
            </a:r>
            <a:r>
              <a:rPr lang="cs-CZ" dirty="0" err="1"/>
              <a:t>home</a:t>
            </a:r>
            <a:r>
              <a:rPr lang="cs-CZ" dirty="0"/>
              <a:t> – </a:t>
            </a:r>
            <a:r>
              <a:rPr lang="cs-CZ" dirty="0" err="1"/>
              <a:t>may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serious</a:t>
            </a:r>
            <a:r>
              <a:rPr lang="cs-CZ" dirty="0"/>
              <a:t> </a:t>
            </a:r>
            <a:r>
              <a:rPr lang="cs-CZ" dirty="0" err="1"/>
              <a:t>consequences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future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Somalia</a:t>
            </a:r>
            <a:endParaRPr lang="cs-CZ" dirty="0"/>
          </a:p>
          <a:p>
            <a:endParaRPr lang="cs-CZ" dirty="0"/>
          </a:p>
          <a:p>
            <a:r>
              <a:rPr lang="cs-CZ" dirty="0"/>
              <a:t>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other</a:t>
            </a:r>
            <a:r>
              <a:rPr lang="cs-CZ" dirty="0"/>
              <a:t> hand, </a:t>
            </a:r>
            <a:r>
              <a:rPr lang="cs-CZ" dirty="0" err="1"/>
              <a:t>during</a:t>
            </a:r>
            <a:r>
              <a:rPr lang="cs-CZ" dirty="0"/>
              <a:t> </a:t>
            </a:r>
            <a:r>
              <a:rPr lang="cs-CZ" dirty="0" err="1"/>
              <a:t>Islamic</a:t>
            </a:r>
            <a:r>
              <a:rPr lang="cs-CZ" dirty="0"/>
              <a:t> </a:t>
            </a:r>
            <a:r>
              <a:rPr lang="cs-CZ" dirty="0" err="1"/>
              <a:t>Courts</a:t>
            </a:r>
            <a:r>
              <a:rPr lang="cs-CZ" dirty="0"/>
              <a:t> Union period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stabilization</a:t>
            </a:r>
            <a:r>
              <a:rPr lang="cs-CZ" dirty="0"/>
              <a:t> </a:t>
            </a:r>
            <a:r>
              <a:rPr lang="cs-CZ" dirty="0" err="1"/>
              <a:t>frequent</a:t>
            </a:r>
            <a:r>
              <a:rPr lang="cs-CZ" dirty="0"/>
              <a:t> </a:t>
            </a:r>
            <a:r>
              <a:rPr lang="cs-CZ" dirty="0" err="1"/>
              <a:t>returns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GBR to </a:t>
            </a:r>
            <a:r>
              <a:rPr lang="cs-CZ" dirty="0" err="1"/>
              <a:t>Somalia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9371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F45880B-EED0-4011-B1C1-9790A8EC4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Migration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Somalia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F9927BF5-2F62-4D55-A576-AEB0592E35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 </a:t>
            </a:r>
            <a:r>
              <a:rPr lang="cs-CZ" dirty="0" err="1"/>
              <a:t>tahriib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a </a:t>
            </a:r>
            <a:r>
              <a:rPr lang="cs-CZ" dirty="0" err="1"/>
              <a:t>youth</a:t>
            </a:r>
            <a:r>
              <a:rPr lang="cs-CZ" dirty="0"/>
              <a:t> </a:t>
            </a:r>
            <a:r>
              <a:rPr lang="cs-CZ" dirty="0" err="1"/>
              <a:t>phenomenon</a:t>
            </a:r>
            <a:r>
              <a:rPr lang="cs-CZ" dirty="0"/>
              <a:t> </a:t>
            </a:r>
            <a:r>
              <a:rPr lang="cs-CZ" dirty="0" err="1"/>
              <a:t>affecting</a:t>
            </a:r>
            <a:r>
              <a:rPr lang="cs-CZ" dirty="0"/>
              <a:t> </a:t>
            </a:r>
            <a:r>
              <a:rPr lang="cs-CZ" dirty="0" err="1"/>
              <a:t>people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18 to 21yrs</a:t>
            </a:r>
          </a:p>
          <a:p>
            <a:r>
              <a:rPr lang="cs-CZ" dirty="0"/>
              <a:t>2) </a:t>
            </a:r>
            <a:r>
              <a:rPr lang="cs-CZ" dirty="0" err="1"/>
              <a:t>Smugglers</a:t>
            </a:r>
            <a:r>
              <a:rPr lang="cs-CZ" dirty="0"/>
              <a:t> in </a:t>
            </a:r>
            <a:r>
              <a:rPr lang="cs-CZ" dirty="0" err="1"/>
              <a:t>Somaliland</a:t>
            </a:r>
            <a:r>
              <a:rPr lang="cs-CZ" dirty="0"/>
              <a:t> and </a:t>
            </a:r>
            <a:r>
              <a:rPr lang="cs-CZ" dirty="0" err="1"/>
              <a:t>Puntland</a:t>
            </a:r>
            <a:r>
              <a:rPr lang="cs-CZ" dirty="0"/>
              <a:t> </a:t>
            </a:r>
            <a:r>
              <a:rPr lang="cs-CZ" dirty="0" err="1"/>
              <a:t>facilitate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journey</a:t>
            </a:r>
            <a:endParaRPr lang="cs-CZ" dirty="0"/>
          </a:p>
          <a:p>
            <a:r>
              <a:rPr lang="cs-CZ" dirty="0"/>
              <a:t>3) </a:t>
            </a:r>
            <a:r>
              <a:rPr lang="cs-CZ" dirty="0" err="1"/>
              <a:t>tahriib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individual</a:t>
            </a:r>
            <a:r>
              <a:rPr lang="cs-CZ" dirty="0"/>
              <a:t> </a:t>
            </a:r>
            <a:r>
              <a:rPr lang="cs-CZ" dirty="0" err="1"/>
              <a:t>thing</a:t>
            </a:r>
            <a:r>
              <a:rPr lang="cs-CZ" dirty="0"/>
              <a:t>, </a:t>
            </a:r>
            <a:r>
              <a:rPr lang="cs-CZ" dirty="0" err="1"/>
              <a:t>young</a:t>
            </a:r>
            <a:r>
              <a:rPr lang="cs-CZ" dirty="0"/>
              <a:t> man do </a:t>
            </a:r>
            <a:r>
              <a:rPr lang="cs-CZ" dirty="0" err="1"/>
              <a:t>that</a:t>
            </a:r>
            <a:r>
              <a:rPr lang="cs-CZ" dirty="0"/>
              <a:t> </a:t>
            </a:r>
            <a:r>
              <a:rPr lang="cs-CZ" dirty="0" err="1"/>
              <a:t>without</a:t>
            </a:r>
            <a:r>
              <a:rPr lang="cs-CZ" dirty="0"/>
              <a:t> </a:t>
            </a:r>
            <a:r>
              <a:rPr lang="cs-CZ" dirty="0" err="1"/>
              <a:t>informing</a:t>
            </a:r>
            <a:r>
              <a:rPr lang="cs-CZ" dirty="0"/>
              <a:t> </a:t>
            </a:r>
            <a:r>
              <a:rPr lang="cs-CZ" dirty="0" err="1"/>
              <a:t>their</a:t>
            </a:r>
            <a:r>
              <a:rPr lang="cs-CZ" dirty="0"/>
              <a:t> </a:t>
            </a:r>
            <a:r>
              <a:rPr lang="cs-CZ" dirty="0" err="1"/>
              <a:t>family</a:t>
            </a:r>
            <a:endParaRPr lang="cs-CZ" dirty="0"/>
          </a:p>
          <a:p>
            <a:r>
              <a:rPr lang="cs-CZ" dirty="0"/>
              <a:t>4) many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them</a:t>
            </a:r>
            <a:r>
              <a:rPr lang="cs-CZ" dirty="0"/>
              <a:t> </a:t>
            </a:r>
            <a:r>
              <a:rPr lang="cs-CZ" dirty="0" err="1"/>
              <a:t>held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ransom</a:t>
            </a:r>
            <a:r>
              <a:rPr lang="cs-CZ" dirty="0"/>
              <a:t> – </a:t>
            </a:r>
            <a:r>
              <a:rPr lang="cs-CZ" dirty="0" err="1"/>
              <a:t>then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family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involved</a:t>
            </a:r>
            <a:r>
              <a:rPr lang="cs-CZ" dirty="0"/>
              <a:t>, </a:t>
            </a:r>
            <a:r>
              <a:rPr lang="cs-CZ" dirty="0" err="1"/>
              <a:t>paying</a:t>
            </a:r>
            <a:r>
              <a:rPr lang="cs-CZ" dirty="0"/>
              <a:t> ca. 7,700USD per person</a:t>
            </a:r>
          </a:p>
          <a:p>
            <a:r>
              <a:rPr lang="cs-CZ" dirty="0"/>
              <a:t>5) </a:t>
            </a:r>
            <a:r>
              <a:rPr lang="cs-CZ" dirty="0" err="1"/>
              <a:t>risks</a:t>
            </a:r>
            <a:r>
              <a:rPr lang="cs-CZ" dirty="0"/>
              <a:t>, </a:t>
            </a:r>
            <a:r>
              <a:rPr lang="cs-CZ" dirty="0" err="1"/>
              <a:t>death</a:t>
            </a:r>
            <a:r>
              <a:rPr lang="cs-CZ" dirty="0"/>
              <a:t>, abuse</a:t>
            </a:r>
          </a:p>
          <a:p>
            <a:endParaRPr lang="cs-CZ" dirty="0"/>
          </a:p>
          <a:p>
            <a:r>
              <a:rPr lang="cs-CZ" dirty="0" err="1"/>
              <a:t>Finland</a:t>
            </a:r>
            <a:r>
              <a:rPr lang="cs-CZ" dirty="0"/>
              <a:t> </a:t>
            </a:r>
            <a:r>
              <a:rPr lang="cs-CZ" dirty="0" err="1"/>
              <a:t>declared</a:t>
            </a:r>
            <a:r>
              <a:rPr lang="cs-CZ" dirty="0"/>
              <a:t> </a:t>
            </a:r>
            <a:r>
              <a:rPr lang="cs-CZ" dirty="0" err="1"/>
              <a:t>Somalia</a:t>
            </a:r>
            <a:r>
              <a:rPr lang="cs-CZ" dirty="0"/>
              <a:t> a </a:t>
            </a:r>
            <a:r>
              <a:rPr lang="cs-CZ" dirty="0" err="1"/>
              <a:t>safe</a:t>
            </a:r>
            <a:r>
              <a:rPr lang="cs-CZ" dirty="0"/>
              <a:t> country and </a:t>
            </a:r>
            <a:r>
              <a:rPr lang="cs-CZ" dirty="0" err="1"/>
              <a:t>thus</a:t>
            </a:r>
            <a:r>
              <a:rPr lang="cs-CZ" dirty="0"/>
              <a:t> </a:t>
            </a:r>
            <a:r>
              <a:rPr lang="cs-CZ" dirty="0" err="1"/>
              <a:t>making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less</a:t>
            </a:r>
            <a:r>
              <a:rPr lang="cs-CZ" dirty="0"/>
              <a:t> </a:t>
            </a:r>
            <a:r>
              <a:rPr lang="cs-CZ" dirty="0" err="1"/>
              <a:t>possible</a:t>
            </a:r>
            <a:r>
              <a:rPr lang="cs-CZ" dirty="0"/>
              <a:t> to </a:t>
            </a:r>
            <a:r>
              <a:rPr lang="cs-CZ" dirty="0" err="1"/>
              <a:t>get</a:t>
            </a:r>
            <a:r>
              <a:rPr lang="cs-CZ" dirty="0"/>
              <a:t> </a:t>
            </a:r>
            <a:r>
              <a:rPr lang="cs-CZ" dirty="0" err="1"/>
              <a:t>asylum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75696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C0DB006-8DE6-45A3-91C6-D1F3D30F1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Migration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Somalia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4D74C720-AA91-4DEB-BE1A-4C96018382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9644835" cy="4231419"/>
          </a:xfrm>
        </p:spPr>
        <p:txBody>
          <a:bodyPr>
            <a:normAutofit lnSpcReduction="10000"/>
          </a:bodyPr>
          <a:lstStyle/>
          <a:p>
            <a:r>
              <a:rPr lang="cs-CZ" dirty="0"/>
              <a:t>88%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Somalis</a:t>
            </a:r>
            <a:r>
              <a:rPr lang="cs-CZ" dirty="0"/>
              <a:t> use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route</a:t>
            </a:r>
            <a:r>
              <a:rPr lang="cs-CZ" dirty="0"/>
              <a:t>:</a:t>
            </a:r>
          </a:p>
          <a:p>
            <a:endParaRPr lang="cs-CZ" dirty="0"/>
          </a:p>
          <a:p>
            <a:r>
              <a:rPr lang="cs-CZ" dirty="0" err="1"/>
              <a:t>Somali</a:t>
            </a:r>
            <a:r>
              <a:rPr lang="cs-CZ" dirty="0"/>
              <a:t> </a:t>
            </a:r>
            <a:r>
              <a:rPr lang="cs-CZ" dirty="0" err="1"/>
              <a:t>regions</a:t>
            </a:r>
            <a:r>
              <a:rPr lang="cs-CZ" dirty="0"/>
              <a:t> – </a:t>
            </a:r>
            <a:r>
              <a:rPr lang="cs-CZ" dirty="0" err="1"/>
              <a:t>Ethiopia</a:t>
            </a:r>
            <a:r>
              <a:rPr lang="cs-CZ" dirty="0"/>
              <a:t> – </a:t>
            </a:r>
            <a:r>
              <a:rPr lang="cs-CZ" dirty="0" err="1"/>
              <a:t>Sudan</a:t>
            </a:r>
            <a:r>
              <a:rPr lang="cs-CZ" dirty="0"/>
              <a:t> – </a:t>
            </a:r>
            <a:r>
              <a:rPr lang="cs-CZ" dirty="0" err="1"/>
              <a:t>Libya</a:t>
            </a:r>
            <a:r>
              <a:rPr lang="cs-CZ" dirty="0"/>
              <a:t> – Italy</a:t>
            </a:r>
          </a:p>
          <a:p>
            <a:endParaRPr lang="cs-CZ" dirty="0"/>
          </a:p>
          <a:p>
            <a:r>
              <a:rPr lang="cs-CZ" dirty="0" err="1"/>
              <a:t>The</a:t>
            </a:r>
            <a:r>
              <a:rPr lang="cs-CZ" dirty="0"/>
              <a:t> rest </a:t>
            </a:r>
            <a:r>
              <a:rPr lang="cs-CZ" dirty="0" err="1"/>
              <a:t>uses</a:t>
            </a:r>
            <a:r>
              <a:rPr lang="cs-CZ" dirty="0"/>
              <a:t> </a:t>
            </a:r>
            <a:r>
              <a:rPr lang="cs-CZ" dirty="0" err="1"/>
              <a:t>some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routes</a:t>
            </a:r>
            <a:r>
              <a:rPr lang="cs-CZ" dirty="0"/>
              <a:t> </a:t>
            </a:r>
            <a:r>
              <a:rPr lang="cs-CZ" dirty="0" err="1"/>
              <a:t>leading</a:t>
            </a:r>
            <a:r>
              <a:rPr lang="cs-CZ" dirty="0"/>
              <a:t> to </a:t>
            </a:r>
            <a:r>
              <a:rPr lang="cs-CZ" dirty="0" err="1"/>
              <a:t>Greece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Leave</a:t>
            </a:r>
            <a:r>
              <a:rPr lang="cs-CZ" dirty="0"/>
              <a:t> </a:t>
            </a:r>
            <a:r>
              <a:rPr lang="cs-CZ" dirty="0" err="1"/>
              <a:t>now</a:t>
            </a:r>
            <a:r>
              <a:rPr lang="cs-CZ" dirty="0"/>
              <a:t> – </a:t>
            </a:r>
            <a:r>
              <a:rPr lang="cs-CZ" dirty="0" err="1"/>
              <a:t>pay</a:t>
            </a:r>
            <a:r>
              <a:rPr lang="cs-CZ" dirty="0"/>
              <a:t> </a:t>
            </a:r>
            <a:r>
              <a:rPr lang="cs-CZ" dirty="0" err="1"/>
              <a:t>later</a:t>
            </a:r>
            <a:r>
              <a:rPr lang="cs-CZ" dirty="0"/>
              <a:t> </a:t>
            </a:r>
            <a:r>
              <a:rPr lang="cs-CZ" dirty="0" err="1"/>
              <a:t>scheme</a:t>
            </a:r>
            <a:r>
              <a:rPr lang="cs-CZ" dirty="0"/>
              <a:t> (</a:t>
            </a:r>
            <a:r>
              <a:rPr lang="cs-CZ" dirty="0" err="1"/>
              <a:t>magafe</a:t>
            </a:r>
            <a:r>
              <a:rPr lang="cs-CZ" dirty="0"/>
              <a:t> –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one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never</a:t>
            </a:r>
            <a:r>
              <a:rPr lang="cs-CZ" dirty="0"/>
              <a:t> </a:t>
            </a:r>
            <a:r>
              <a:rPr lang="cs-CZ" dirty="0" err="1"/>
              <a:t>misses</a:t>
            </a:r>
            <a:r>
              <a:rPr lang="cs-CZ" dirty="0"/>
              <a:t>)</a:t>
            </a:r>
          </a:p>
          <a:p>
            <a:endParaRPr lang="cs-CZ" dirty="0"/>
          </a:p>
          <a:p>
            <a:r>
              <a:rPr lang="cs-CZ" dirty="0" err="1"/>
              <a:t>Ransom</a:t>
            </a:r>
            <a:r>
              <a:rPr lang="cs-CZ" dirty="0"/>
              <a:t> </a:t>
            </a:r>
            <a:r>
              <a:rPr lang="cs-CZ" dirty="0" err="1"/>
              <a:t>money</a:t>
            </a:r>
            <a:r>
              <a:rPr lang="cs-CZ" dirty="0"/>
              <a:t> </a:t>
            </a:r>
            <a:r>
              <a:rPr lang="cs-CZ" dirty="0" err="1"/>
              <a:t>sent</a:t>
            </a:r>
            <a:r>
              <a:rPr lang="cs-CZ" dirty="0"/>
              <a:t> to: </a:t>
            </a:r>
            <a:r>
              <a:rPr lang="cs-CZ" dirty="0" err="1"/>
              <a:t>Libya</a:t>
            </a:r>
            <a:r>
              <a:rPr lang="cs-CZ" dirty="0"/>
              <a:t> (48%), </a:t>
            </a:r>
            <a:r>
              <a:rPr lang="cs-CZ" dirty="0" err="1"/>
              <a:t>Sudan</a:t>
            </a:r>
            <a:r>
              <a:rPr lang="cs-CZ" dirty="0"/>
              <a:t> (38%), Italy, </a:t>
            </a:r>
            <a:r>
              <a:rPr lang="cs-CZ" dirty="0" err="1"/>
              <a:t>Dubai</a:t>
            </a:r>
            <a:r>
              <a:rPr lang="cs-CZ" dirty="0"/>
              <a:t>, </a:t>
            </a:r>
            <a:r>
              <a:rPr lang="cs-CZ" dirty="0" err="1"/>
              <a:t>Ethiopia</a:t>
            </a:r>
            <a:endParaRPr lang="cs-CZ" dirty="0"/>
          </a:p>
          <a:p>
            <a:endParaRPr lang="cs-CZ" dirty="0"/>
          </a:p>
          <a:p>
            <a:r>
              <a:rPr lang="cs-CZ" dirty="0"/>
              <a:t>Diaspora </a:t>
            </a:r>
            <a:r>
              <a:rPr lang="cs-CZ" dirty="0" err="1"/>
              <a:t>effect</a:t>
            </a:r>
            <a:r>
              <a:rPr lang="cs-CZ" dirty="0"/>
              <a:t>: exit </a:t>
            </a:r>
            <a:r>
              <a:rPr lang="cs-CZ"/>
              <a:t>strategy</a:t>
            </a:r>
            <a:r>
              <a:rPr lang="cs-CZ" dirty="0"/>
              <a:t> (</a:t>
            </a:r>
            <a:r>
              <a:rPr lang="cs-CZ" dirty="0" err="1"/>
              <a:t>passport</a:t>
            </a:r>
            <a:r>
              <a:rPr lang="cs-CZ" dirty="0"/>
              <a:t>, </a:t>
            </a:r>
            <a:r>
              <a:rPr lang="cs-CZ" dirty="0" err="1"/>
              <a:t>money</a:t>
            </a:r>
            <a:r>
              <a:rPr lang="cs-CZ" dirty="0"/>
              <a:t>, </a:t>
            </a:r>
            <a:r>
              <a:rPr lang="cs-CZ" dirty="0" err="1"/>
              <a:t>opportunities</a:t>
            </a:r>
            <a:r>
              <a:rPr lang="cs-CZ" dirty="0"/>
              <a:t>)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18256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426BE4C-4111-4E62-A226-045DA2222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Zástupný symbol pro obsah 9">
            <a:extLst>
              <a:ext uri="{FF2B5EF4-FFF2-40B4-BE49-F238E27FC236}">
                <a16:creationId xmlns:a16="http://schemas.microsoft.com/office/drawing/2014/main" xmlns="" id="{5C4AA585-01B4-4AAE-967C-E43AE1D423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0993" y="104775"/>
            <a:ext cx="10029822" cy="668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595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5ACDE58-3D3B-4EDE-AD6E-4EA917BD3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Kenya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09E1D17C-FEDD-4ED6-8341-4BF95F6212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Major </a:t>
            </a:r>
            <a:r>
              <a:rPr lang="cs-CZ" dirty="0" err="1"/>
              <a:t>refugee</a:t>
            </a:r>
            <a:r>
              <a:rPr lang="cs-CZ" dirty="0"/>
              <a:t> camp  in </a:t>
            </a:r>
            <a:r>
              <a:rPr lang="cs-CZ" dirty="0" err="1"/>
              <a:t>Dadaab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Attempts</a:t>
            </a:r>
            <a:r>
              <a:rPr lang="cs-CZ" dirty="0"/>
              <a:t> to </a:t>
            </a:r>
            <a:r>
              <a:rPr lang="cs-CZ" dirty="0" err="1"/>
              <a:t>close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down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Somali</a:t>
            </a:r>
            <a:r>
              <a:rPr lang="cs-CZ" dirty="0"/>
              <a:t> </a:t>
            </a:r>
            <a:r>
              <a:rPr lang="cs-CZ" dirty="0" err="1"/>
              <a:t>refugees</a:t>
            </a:r>
            <a:r>
              <a:rPr lang="cs-CZ" dirty="0"/>
              <a:t> </a:t>
            </a:r>
            <a:r>
              <a:rPr lang="cs-CZ" dirty="0" err="1"/>
              <a:t>offered</a:t>
            </a:r>
            <a:r>
              <a:rPr lang="cs-CZ" dirty="0"/>
              <a:t> 400USD </a:t>
            </a:r>
            <a:r>
              <a:rPr lang="cs-CZ" dirty="0" err="1"/>
              <a:t>for</a:t>
            </a:r>
            <a:r>
              <a:rPr lang="cs-CZ" dirty="0"/>
              <a:t> return</a:t>
            </a:r>
          </a:p>
          <a:p>
            <a:endParaRPr lang="cs-CZ" dirty="0"/>
          </a:p>
          <a:p>
            <a:r>
              <a:rPr lang="cs-CZ" dirty="0" err="1"/>
              <a:t>Security</a:t>
            </a:r>
            <a:r>
              <a:rPr lang="cs-CZ" dirty="0"/>
              <a:t> </a:t>
            </a:r>
            <a:r>
              <a:rPr lang="cs-CZ" dirty="0" err="1"/>
              <a:t>issues</a:t>
            </a:r>
            <a:r>
              <a:rPr lang="cs-CZ" dirty="0"/>
              <a:t> </a:t>
            </a:r>
            <a:r>
              <a:rPr lang="cs-CZ" dirty="0" err="1"/>
              <a:t>related</a:t>
            </a:r>
            <a:r>
              <a:rPr lang="cs-CZ" dirty="0"/>
              <a:t> to </a:t>
            </a:r>
            <a:r>
              <a:rPr lang="cs-CZ" dirty="0" err="1"/>
              <a:t>ash-Shabaab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Significant</a:t>
            </a:r>
            <a:r>
              <a:rPr lang="cs-CZ" dirty="0"/>
              <a:t> </a:t>
            </a:r>
            <a:r>
              <a:rPr lang="cs-CZ" dirty="0" err="1"/>
              <a:t>Ethiopian</a:t>
            </a:r>
            <a:r>
              <a:rPr lang="cs-CZ" dirty="0"/>
              <a:t> </a:t>
            </a:r>
            <a:r>
              <a:rPr lang="cs-CZ" dirty="0" err="1"/>
              <a:t>refugee</a:t>
            </a:r>
            <a:r>
              <a:rPr lang="cs-CZ" dirty="0"/>
              <a:t> </a:t>
            </a:r>
            <a:r>
              <a:rPr lang="cs-CZ" dirty="0" err="1"/>
              <a:t>community</a:t>
            </a:r>
            <a:r>
              <a:rPr lang="cs-CZ" dirty="0"/>
              <a:t> in Nairobi</a:t>
            </a:r>
          </a:p>
        </p:txBody>
      </p:sp>
    </p:spTree>
    <p:extLst>
      <p:ext uri="{BB962C8B-B14F-4D97-AF65-F5344CB8AC3E}">
        <p14:creationId xmlns:p14="http://schemas.microsoft.com/office/powerpoint/2010/main" val="11522490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176FCD3-CC04-4982-A9CA-64E5E777B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Brain </a:t>
            </a:r>
            <a:r>
              <a:rPr lang="cs-CZ" dirty="0" err="1"/>
              <a:t>drain</a:t>
            </a:r>
            <a:r>
              <a:rPr lang="cs-CZ" dirty="0"/>
              <a:t> and </a:t>
            </a:r>
            <a:r>
              <a:rPr lang="cs-CZ" dirty="0" err="1"/>
              <a:t>remittances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7A00688F-13FC-45EE-8F95-4FCB0914ED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/>
              <a:t>One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most </a:t>
            </a:r>
            <a:r>
              <a:rPr lang="cs-CZ" dirty="0" err="1"/>
              <a:t>affected</a:t>
            </a:r>
            <a:r>
              <a:rPr lang="cs-CZ" dirty="0"/>
              <a:t> </a:t>
            </a:r>
            <a:r>
              <a:rPr lang="cs-CZ" dirty="0" err="1"/>
              <a:t>countries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Especially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so-</a:t>
            </a:r>
            <a:r>
              <a:rPr lang="cs-CZ" dirty="0" err="1"/>
              <a:t>called</a:t>
            </a:r>
            <a:r>
              <a:rPr lang="cs-CZ" dirty="0"/>
              <a:t> </a:t>
            </a:r>
            <a:r>
              <a:rPr lang="cs-CZ" dirty="0" err="1"/>
              <a:t>medical</a:t>
            </a:r>
            <a:r>
              <a:rPr lang="cs-CZ" dirty="0"/>
              <a:t> brain </a:t>
            </a:r>
            <a:r>
              <a:rPr lang="cs-CZ" dirty="0" err="1"/>
              <a:t>drain</a:t>
            </a:r>
            <a:r>
              <a:rPr lang="cs-CZ" dirty="0"/>
              <a:t> (up to 30%)</a:t>
            </a:r>
          </a:p>
          <a:p>
            <a:endParaRPr lang="cs-CZ" dirty="0"/>
          </a:p>
          <a:p>
            <a:r>
              <a:rPr lang="cs-CZ" dirty="0" err="1"/>
              <a:t>Shortage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skilled</a:t>
            </a:r>
            <a:r>
              <a:rPr lang="cs-CZ" dirty="0"/>
              <a:t> </a:t>
            </a:r>
            <a:r>
              <a:rPr lang="cs-CZ" dirty="0" err="1"/>
              <a:t>workers</a:t>
            </a:r>
            <a:r>
              <a:rPr lang="cs-CZ" dirty="0"/>
              <a:t> in </a:t>
            </a:r>
            <a:r>
              <a:rPr lang="cs-CZ" dirty="0" err="1"/>
              <a:t>Ethiopia</a:t>
            </a:r>
            <a:r>
              <a:rPr lang="cs-CZ" dirty="0"/>
              <a:t> (</a:t>
            </a:r>
            <a:r>
              <a:rPr lang="cs-CZ" dirty="0" err="1"/>
              <a:t>universities</a:t>
            </a:r>
            <a:r>
              <a:rPr lang="cs-CZ" dirty="0"/>
              <a:t> </a:t>
            </a:r>
            <a:r>
              <a:rPr lang="cs-CZ" dirty="0" err="1"/>
              <a:t>lack</a:t>
            </a:r>
            <a:r>
              <a:rPr lang="cs-CZ" dirty="0"/>
              <a:t> </a:t>
            </a:r>
            <a:r>
              <a:rPr lang="cs-CZ" dirty="0" err="1"/>
              <a:t>highly</a:t>
            </a:r>
            <a:r>
              <a:rPr lang="cs-CZ" dirty="0"/>
              <a:t> </a:t>
            </a:r>
            <a:r>
              <a:rPr lang="cs-CZ" dirty="0" err="1"/>
              <a:t>educated</a:t>
            </a:r>
            <a:r>
              <a:rPr lang="cs-CZ" dirty="0"/>
              <a:t> </a:t>
            </a:r>
            <a:r>
              <a:rPr lang="cs-CZ" dirty="0" err="1"/>
              <a:t>scholars</a:t>
            </a:r>
            <a:r>
              <a:rPr lang="cs-CZ" dirty="0"/>
              <a:t>)</a:t>
            </a:r>
          </a:p>
          <a:p>
            <a:endParaRPr lang="cs-CZ" dirty="0"/>
          </a:p>
          <a:p>
            <a:r>
              <a:rPr lang="cs-CZ" dirty="0" err="1"/>
              <a:t>Tendency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govt</a:t>
            </a:r>
            <a:r>
              <a:rPr lang="cs-CZ" dirty="0"/>
              <a:t> to </a:t>
            </a:r>
            <a:r>
              <a:rPr lang="cs-CZ" dirty="0" err="1"/>
              <a:t>mobilize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diaspora </a:t>
            </a:r>
            <a:r>
              <a:rPr lang="cs-CZ" dirty="0" err="1"/>
              <a:t>for</a:t>
            </a:r>
            <a:r>
              <a:rPr lang="cs-CZ" dirty="0"/>
              <a:t> development </a:t>
            </a:r>
            <a:r>
              <a:rPr lang="cs-CZ" dirty="0" err="1"/>
              <a:t>projects</a:t>
            </a:r>
            <a:r>
              <a:rPr lang="cs-CZ" dirty="0"/>
              <a:t> in </a:t>
            </a:r>
            <a:r>
              <a:rPr lang="cs-CZ" dirty="0" err="1"/>
              <a:t>Ethiopia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Total</a:t>
            </a:r>
            <a:r>
              <a:rPr lang="cs-CZ" dirty="0"/>
              <a:t> </a:t>
            </a:r>
            <a:r>
              <a:rPr lang="cs-CZ" dirty="0" err="1"/>
              <a:t>inflow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remittances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Ethiopia</a:t>
            </a:r>
            <a:r>
              <a:rPr lang="cs-CZ" dirty="0"/>
              <a:t> more </a:t>
            </a:r>
            <a:r>
              <a:rPr lang="cs-CZ" dirty="0" err="1"/>
              <a:t>than</a:t>
            </a:r>
            <a:r>
              <a:rPr lang="cs-CZ" dirty="0"/>
              <a:t> 360 </a:t>
            </a:r>
            <a:r>
              <a:rPr lang="cs-CZ" dirty="0" err="1"/>
              <a:t>million</a:t>
            </a:r>
            <a:r>
              <a:rPr lang="cs-CZ" dirty="0"/>
              <a:t> USD</a:t>
            </a:r>
          </a:p>
        </p:txBody>
      </p:sp>
    </p:spTree>
    <p:extLst>
      <p:ext uri="{BB962C8B-B14F-4D97-AF65-F5344CB8AC3E}">
        <p14:creationId xmlns:p14="http://schemas.microsoft.com/office/powerpoint/2010/main" val="1569853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EC62C13-94BC-439C-8463-2F6A2DF28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Diaspora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DD720EA2-CDC3-4530-A7C2-6ACB69A462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Primarily</a:t>
            </a:r>
            <a:r>
              <a:rPr lang="cs-CZ" dirty="0"/>
              <a:t> USA, Italy, </a:t>
            </a:r>
            <a:r>
              <a:rPr lang="cs-CZ" dirty="0" err="1"/>
              <a:t>Sweden</a:t>
            </a:r>
            <a:r>
              <a:rPr lang="cs-CZ" dirty="0"/>
              <a:t>, GBR,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Netherlands</a:t>
            </a:r>
            <a:r>
              <a:rPr lang="cs-CZ" dirty="0"/>
              <a:t>, </a:t>
            </a:r>
            <a:r>
              <a:rPr lang="cs-CZ" dirty="0" err="1"/>
              <a:t>Israel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Different</a:t>
            </a:r>
            <a:r>
              <a:rPr lang="cs-CZ" dirty="0"/>
              <a:t> </a:t>
            </a:r>
            <a:r>
              <a:rPr lang="cs-CZ" dirty="0" err="1"/>
              <a:t>groups</a:t>
            </a:r>
            <a:r>
              <a:rPr lang="cs-CZ" dirty="0"/>
              <a:t> </a:t>
            </a:r>
            <a:r>
              <a:rPr lang="cs-CZ" dirty="0" err="1"/>
              <a:t>within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diaspora </a:t>
            </a:r>
            <a:r>
              <a:rPr lang="cs-CZ" dirty="0" err="1"/>
              <a:t>along</a:t>
            </a:r>
            <a:r>
              <a:rPr lang="cs-CZ" dirty="0"/>
              <a:t> </a:t>
            </a:r>
            <a:r>
              <a:rPr lang="cs-CZ" dirty="0" err="1"/>
              <a:t>ethnic</a:t>
            </a:r>
            <a:r>
              <a:rPr lang="cs-CZ" dirty="0"/>
              <a:t> lines</a:t>
            </a:r>
          </a:p>
          <a:p>
            <a:endParaRPr lang="cs-CZ" dirty="0"/>
          </a:p>
          <a:p>
            <a:r>
              <a:rPr lang="cs-CZ" dirty="0"/>
              <a:t>OLF </a:t>
            </a:r>
            <a:r>
              <a:rPr lang="cs-CZ" dirty="0" err="1"/>
              <a:t>rejects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notion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Ethiopia</a:t>
            </a:r>
            <a:r>
              <a:rPr lang="cs-CZ" dirty="0"/>
              <a:t> and </a:t>
            </a:r>
            <a:r>
              <a:rPr lang="cs-CZ" dirty="0" err="1"/>
              <a:t>supports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independence</a:t>
            </a:r>
            <a:endParaRPr lang="cs-CZ" dirty="0"/>
          </a:p>
          <a:p>
            <a:endParaRPr lang="cs-CZ" dirty="0"/>
          </a:p>
          <a:p>
            <a:r>
              <a:rPr lang="cs-CZ" dirty="0"/>
              <a:t>2 </a:t>
            </a:r>
            <a:r>
              <a:rPr lang="cs-CZ" dirty="0" err="1"/>
              <a:t>strategies</a:t>
            </a:r>
            <a:r>
              <a:rPr lang="cs-CZ" dirty="0"/>
              <a:t>: </a:t>
            </a:r>
            <a:r>
              <a:rPr lang="cs-CZ" dirty="0" err="1"/>
              <a:t>help</a:t>
            </a:r>
            <a:r>
              <a:rPr lang="cs-CZ" dirty="0"/>
              <a:t> and </a:t>
            </a:r>
            <a:r>
              <a:rPr lang="cs-CZ" dirty="0" err="1"/>
              <a:t>investment</a:t>
            </a:r>
            <a:r>
              <a:rPr lang="cs-CZ" dirty="0"/>
              <a:t>/</a:t>
            </a:r>
            <a:r>
              <a:rPr lang="cs-CZ" dirty="0" err="1"/>
              <a:t>remittences</a:t>
            </a:r>
            <a:r>
              <a:rPr lang="cs-CZ" dirty="0"/>
              <a:t>; </a:t>
            </a:r>
            <a:r>
              <a:rPr lang="cs-CZ" dirty="0" err="1"/>
              <a:t>rejection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any </a:t>
            </a:r>
            <a:r>
              <a:rPr lang="cs-CZ" dirty="0" err="1"/>
              <a:t>involvement</a:t>
            </a:r>
            <a:r>
              <a:rPr lang="cs-CZ" dirty="0"/>
              <a:t> (</a:t>
            </a:r>
            <a:r>
              <a:rPr lang="cs-CZ" dirty="0" err="1"/>
              <a:t>primarily</a:t>
            </a:r>
            <a:r>
              <a:rPr lang="cs-CZ" dirty="0"/>
              <a:t> OLF </a:t>
            </a:r>
            <a:r>
              <a:rPr lang="cs-CZ" dirty="0" err="1"/>
              <a:t>followers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anti-</a:t>
            </a:r>
            <a:r>
              <a:rPr lang="cs-CZ" dirty="0" err="1"/>
              <a:t>govt</a:t>
            </a:r>
            <a:r>
              <a:rPr lang="cs-CZ" dirty="0"/>
              <a:t> </a:t>
            </a:r>
            <a:r>
              <a:rPr lang="cs-CZ" dirty="0" err="1"/>
              <a:t>activists</a:t>
            </a:r>
            <a:r>
              <a:rPr lang="cs-CZ" dirty="0"/>
              <a:t>)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68466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A8D668D-1882-4A60-B472-A48540DE1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Future</a:t>
            </a:r>
            <a:r>
              <a:rPr lang="cs-CZ" dirty="0"/>
              <a:t>?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2C7B41D-ACB0-45AE-963A-E01E7D342D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Further</a:t>
            </a:r>
            <a:r>
              <a:rPr lang="cs-CZ" dirty="0"/>
              <a:t> </a:t>
            </a:r>
            <a:r>
              <a:rPr lang="cs-CZ" dirty="0" err="1"/>
              <a:t>destabilization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Ethiopia</a:t>
            </a:r>
            <a:r>
              <a:rPr lang="cs-CZ" dirty="0"/>
              <a:t> </a:t>
            </a:r>
            <a:r>
              <a:rPr lang="cs-CZ" dirty="0" err="1"/>
              <a:t>may</a:t>
            </a:r>
            <a:r>
              <a:rPr lang="cs-CZ" dirty="0"/>
              <a:t> lead to </a:t>
            </a:r>
            <a:r>
              <a:rPr lang="cs-CZ" dirty="0" err="1"/>
              <a:t>greater</a:t>
            </a:r>
            <a:r>
              <a:rPr lang="cs-CZ" dirty="0"/>
              <a:t> </a:t>
            </a:r>
            <a:r>
              <a:rPr lang="cs-CZ" dirty="0" err="1"/>
              <a:t>waves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migration</a:t>
            </a:r>
            <a:endParaRPr lang="cs-CZ" dirty="0"/>
          </a:p>
          <a:p>
            <a:endParaRPr lang="cs-CZ" dirty="0"/>
          </a:p>
          <a:p>
            <a:r>
              <a:rPr lang="cs-CZ" dirty="0"/>
              <a:t>Uganda and </a:t>
            </a:r>
            <a:r>
              <a:rPr lang="cs-CZ" dirty="0" err="1"/>
              <a:t>Ethiopia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highest</a:t>
            </a:r>
            <a:r>
              <a:rPr lang="cs-CZ" dirty="0"/>
              <a:t> </a:t>
            </a:r>
            <a:r>
              <a:rPr lang="cs-CZ" dirty="0" err="1"/>
              <a:t>number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refugees</a:t>
            </a:r>
            <a:r>
              <a:rPr lang="cs-CZ" dirty="0"/>
              <a:t> on </a:t>
            </a:r>
            <a:r>
              <a:rPr lang="cs-CZ" dirty="0" err="1"/>
              <a:t>their</a:t>
            </a:r>
            <a:r>
              <a:rPr lang="cs-CZ" dirty="0"/>
              <a:t> </a:t>
            </a:r>
            <a:r>
              <a:rPr lang="cs-CZ" dirty="0" err="1"/>
              <a:t>territories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Governments</a:t>
            </a:r>
            <a:r>
              <a:rPr lang="cs-CZ" dirty="0"/>
              <a:t> </a:t>
            </a:r>
            <a:r>
              <a:rPr lang="cs-CZ" dirty="0" err="1"/>
              <a:t>still</a:t>
            </a:r>
            <a:r>
              <a:rPr lang="cs-CZ" dirty="0"/>
              <a:t> not </a:t>
            </a:r>
            <a:r>
              <a:rPr lang="cs-CZ" dirty="0" err="1"/>
              <a:t>sufficently</a:t>
            </a:r>
            <a:r>
              <a:rPr lang="cs-CZ" dirty="0"/>
              <a:t> </a:t>
            </a:r>
            <a:r>
              <a:rPr lang="cs-CZ" dirty="0" err="1"/>
              <a:t>capable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dealing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environmental</a:t>
            </a:r>
            <a:r>
              <a:rPr lang="cs-CZ" dirty="0"/>
              <a:t> </a:t>
            </a:r>
            <a:r>
              <a:rPr lang="cs-CZ" dirty="0" err="1"/>
              <a:t>challenges</a:t>
            </a:r>
            <a:endParaRPr lang="cs-CZ" dirty="0"/>
          </a:p>
          <a:p>
            <a:endParaRPr lang="cs-CZ" dirty="0"/>
          </a:p>
          <a:p>
            <a:r>
              <a:rPr lang="cs-CZ" dirty="0"/>
              <a:t>In </a:t>
            </a:r>
            <a:r>
              <a:rPr lang="cs-CZ" dirty="0" err="1"/>
              <a:t>Kenya</a:t>
            </a:r>
            <a:r>
              <a:rPr lang="cs-CZ" dirty="0"/>
              <a:t>: </a:t>
            </a:r>
            <a:r>
              <a:rPr lang="cs-CZ" dirty="0" err="1"/>
              <a:t>frequent</a:t>
            </a:r>
            <a:r>
              <a:rPr lang="cs-CZ" dirty="0"/>
              <a:t> </a:t>
            </a:r>
            <a:r>
              <a:rPr lang="cs-CZ" dirty="0" err="1"/>
              <a:t>criticism</a:t>
            </a:r>
            <a:r>
              <a:rPr lang="cs-CZ" dirty="0"/>
              <a:t> </a:t>
            </a:r>
            <a:r>
              <a:rPr lang="cs-CZ" dirty="0" err="1"/>
              <a:t>over</a:t>
            </a:r>
            <a:r>
              <a:rPr lang="cs-CZ" dirty="0"/>
              <a:t> </a:t>
            </a:r>
            <a:r>
              <a:rPr lang="cs-CZ" dirty="0" err="1"/>
              <a:t>lack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willingness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govt</a:t>
            </a:r>
            <a:r>
              <a:rPr lang="cs-CZ" dirty="0"/>
              <a:t> to </a:t>
            </a:r>
            <a:r>
              <a:rPr lang="cs-CZ" dirty="0" err="1"/>
              <a:t>deal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draught</a:t>
            </a:r>
            <a:r>
              <a:rPr lang="cs-CZ" dirty="0"/>
              <a:t> and </a:t>
            </a:r>
            <a:r>
              <a:rPr lang="cs-CZ" dirty="0" err="1"/>
              <a:t>famine</a:t>
            </a:r>
            <a:r>
              <a:rPr lang="cs-CZ" dirty="0"/>
              <a:t> (</a:t>
            </a:r>
            <a:r>
              <a:rPr lang="cs-CZ" dirty="0" err="1"/>
              <a:t>used</a:t>
            </a:r>
            <a:r>
              <a:rPr lang="cs-CZ" dirty="0"/>
              <a:t> as a </a:t>
            </a:r>
            <a:r>
              <a:rPr lang="cs-CZ" dirty="0" err="1"/>
              <a:t>political</a:t>
            </a:r>
            <a:r>
              <a:rPr lang="cs-CZ" dirty="0"/>
              <a:t> game)</a:t>
            </a:r>
          </a:p>
        </p:txBody>
      </p:sp>
    </p:spTree>
    <p:extLst>
      <p:ext uri="{BB962C8B-B14F-4D97-AF65-F5344CB8AC3E}">
        <p14:creationId xmlns:p14="http://schemas.microsoft.com/office/powerpoint/2010/main" val="37256163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2C2BFF7-FB15-4F76-A88E-D66E21CC6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Conclusion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A42C8E3-3133-4509-816D-08D4F668D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Migration</a:t>
            </a:r>
            <a:r>
              <a:rPr lang="cs-CZ" dirty="0"/>
              <a:t> </a:t>
            </a:r>
            <a:r>
              <a:rPr lang="cs-CZ" dirty="0" err="1"/>
              <a:t>within</a:t>
            </a:r>
            <a:r>
              <a:rPr lang="cs-CZ" dirty="0"/>
              <a:t> and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HoA</a:t>
            </a:r>
            <a:r>
              <a:rPr lang="cs-CZ" dirty="0"/>
              <a:t> not a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phenomenon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Environmental</a:t>
            </a:r>
            <a:r>
              <a:rPr lang="cs-CZ" dirty="0"/>
              <a:t>, </a:t>
            </a:r>
            <a:r>
              <a:rPr lang="cs-CZ" dirty="0" err="1"/>
              <a:t>social</a:t>
            </a:r>
            <a:r>
              <a:rPr lang="cs-CZ" dirty="0"/>
              <a:t>, and </a:t>
            </a:r>
            <a:r>
              <a:rPr lang="cs-CZ" dirty="0" err="1"/>
              <a:t>political</a:t>
            </a:r>
            <a:r>
              <a:rPr lang="cs-CZ" dirty="0"/>
              <a:t> </a:t>
            </a:r>
            <a:r>
              <a:rPr lang="cs-CZ" dirty="0" err="1"/>
              <a:t>causes</a:t>
            </a:r>
            <a:r>
              <a:rPr lang="cs-CZ" dirty="0"/>
              <a:t> </a:t>
            </a:r>
            <a:r>
              <a:rPr lang="cs-CZ" dirty="0" err="1"/>
              <a:t>usually</a:t>
            </a:r>
            <a:r>
              <a:rPr lang="cs-CZ" dirty="0"/>
              <a:t> </a:t>
            </a:r>
            <a:r>
              <a:rPr lang="cs-CZ" dirty="0" err="1"/>
              <a:t>combined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Destabilization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HoA</a:t>
            </a:r>
            <a:r>
              <a:rPr lang="cs-CZ" dirty="0"/>
              <a:t> </a:t>
            </a:r>
            <a:r>
              <a:rPr lang="cs-CZ" dirty="0" err="1"/>
              <a:t>may</a:t>
            </a:r>
            <a:r>
              <a:rPr lang="cs-CZ" dirty="0"/>
              <a:t> </a:t>
            </a:r>
            <a:r>
              <a:rPr lang="cs-CZ" dirty="0" err="1"/>
              <a:t>likely</a:t>
            </a:r>
            <a:r>
              <a:rPr lang="cs-CZ" dirty="0"/>
              <a:t> </a:t>
            </a:r>
            <a:r>
              <a:rPr lang="cs-CZ" dirty="0" err="1"/>
              <a:t>increase</a:t>
            </a:r>
            <a:r>
              <a:rPr lang="cs-CZ" dirty="0"/>
              <a:t> </a:t>
            </a:r>
            <a:r>
              <a:rPr lang="cs-CZ" dirty="0" err="1"/>
              <a:t>migration</a:t>
            </a:r>
            <a:r>
              <a:rPr lang="cs-CZ" dirty="0"/>
              <a:t> (as </a:t>
            </a:r>
            <a:r>
              <a:rPr lang="cs-CZ" dirty="0" err="1"/>
              <a:t>seen</a:t>
            </a:r>
            <a:r>
              <a:rPr lang="cs-CZ" dirty="0"/>
              <a:t> on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example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South</a:t>
            </a:r>
            <a:r>
              <a:rPr lang="cs-CZ" dirty="0"/>
              <a:t> </a:t>
            </a:r>
            <a:r>
              <a:rPr lang="cs-CZ" dirty="0" err="1"/>
              <a:t>Sudan</a:t>
            </a:r>
            <a:r>
              <a:rPr lang="cs-CZ" dirty="0"/>
              <a:t>)</a:t>
            </a:r>
          </a:p>
          <a:p>
            <a:endParaRPr lang="cs-CZ" dirty="0"/>
          </a:p>
          <a:p>
            <a:r>
              <a:rPr lang="cs-CZ" dirty="0" err="1"/>
              <a:t>Longlasting</a:t>
            </a:r>
            <a:r>
              <a:rPr lang="cs-CZ" dirty="0"/>
              <a:t> </a:t>
            </a:r>
            <a:r>
              <a:rPr lang="cs-CZ" dirty="0" err="1"/>
              <a:t>impact</a:t>
            </a:r>
            <a:r>
              <a:rPr lang="cs-CZ" dirty="0"/>
              <a:t> on </a:t>
            </a:r>
            <a:r>
              <a:rPr lang="cs-CZ" dirty="0" err="1"/>
              <a:t>local</a:t>
            </a:r>
            <a:r>
              <a:rPr lang="cs-CZ" dirty="0"/>
              <a:t> </a:t>
            </a:r>
            <a:r>
              <a:rPr lang="cs-CZ" dirty="0" err="1"/>
              <a:t>societies</a:t>
            </a:r>
            <a:r>
              <a:rPr lang="cs-CZ" dirty="0"/>
              <a:t> (</a:t>
            </a:r>
            <a:r>
              <a:rPr lang="cs-CZ" dirty="0" err="1"/>
              <a:t>migration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youth</a:t>
            </a:r>
            <a:r>
              <a:rPr lang="cs-CZ" dirty="0"/>
              <a:t>, </a:t>
            </a:r>
            <a:r>
              <a:rPr lang="cs-CZ" dirty="0" err="1"/>
              <a:t>educated</a:t>
            </a:r>
            <a:r>
              <a:rPr lang="cs-CZ" dirty="0"/>
              <a:t>, </a:t>
            </a:r>
            <a:r>
              <a:rPr lang="cs-CZ" dirty="0" err="1"/>
              <a:t>skilled</a:t>
            </a:r>
            <a:r>
              <a:rPr lang="cs-CZ" dirty="0"/>
              <a:t>…)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59865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B32363C-70B9-48B4-9F94-22D6038DF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FC3A85E4-027A-4D10-9B6A-BDFF6BDFE9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attention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5644541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1106</TotalTime>
  <Words>1185</Words>
  <Application>Microsoft Office PowerPoint</Application>
  <PresentationFormat>Širokoúhlá obrazovka</PresentationFormat>
  <Paragraphs>262</Paragraphs>
  <Slides>37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37</vt:i4>
      </vt:variant>
    </vt:vector>
  </HeadingPairs>
  <TitlesOfParts>
    <vt:vector size="43" baseType="lpstr">
      <vt:lpstr>Arial</vt:lpstr>
      <vt:lpstr>Calibri</vt:lpstr>
      <vt:lpstr>Times New Roman</vt:lpstr>
      <vt:lpstr>Trebuchet MS</vt:lpstr>
      <vt:lpstr>Wingdings 3</vt:lpstr>
      <vt:lpstr>Fazeta</vt:lpstr>
      <vt:lpstr>Globalization, Development and Migration (the case of the Horn of Africa)</vt:lpstr>
      <vt:lpstr>Migration, conflict, environment</vt:lpstr>
      <vt:lpstr>Push and pull factors</vt:lpstr>
      <vt:lpstr>Horn of Africa</vt:lpstr>
      <vt:lpstr>Historical background</vt:lpstr>
      <vt:lpstr>Historical background</vt:lpstr>
      <vt:lpstr>Ethiopia after 1991</vt:lpstr>
      <vt:lpstr>Eritrea</vt:lpstr>
      <vt:lpstr>Somalia</vt:lpstr>
      <vt:lpstr>Sudan/South Sudan</vt:lpstr>
      <vt:lpstr>Demography</vt:lpstr>
      <vt:lpstr>Prezentace aplikace PowerPoint</vt:lpstr>
      <vt:lpstr>Prezentace aplikace PowerPoint</vt:lpstr>
      <vt:lpstr>Prezentace aplikace PowerPoint</vt:lpstr>
      <vt:lpstr>Instability and fragility</vt:lpstr>
      <vt:lpstr>Prezentace aplikace PowerPoint</vt:lpstr>
      <vt:lpstr>Internal migration</vt:lpstr>
      <vt:lpstr>Internal migration</vt:lpstr>
      <vt:lpstr>Internal migration</vt:lpstr>
      <vt:lpstr>Refugee camps</vt:lpstr>
      <vt:lpstr>Prezentace aplikace PowerPoint</vt:lpstr>
      <vt:lpstr>International Migration</vt:lpstr>
      <vt:lpstr>Prezentace aplikace PowerPoint</vt:lpstr>
      <vt:lpstr>Migration to the Middle East</vt:lpstr>
      <vt:lpstr>Migration to the Middle East</vt:lpstr>
      <vt:lpstr>Environmental Causes</vt:lpstr>
      <vt:lpstr>Socio-political causes</vt:lpstr>
      <vt:lpstr>Miration from Somalia</vt:lpstr>
      <vt:lpstr>Migration from Somalia</vt:lpstr>
      <vt:lpstr>Migration from Somalia</vt:lpstr>
      <vt:lpstr>Prezentace aplikace PowerPoint</vt:lpstr>
      <vt:lpstr>Kenya</vt:lpstr>
      <vt:lpstr>Brain drain and remittances</vt:lpstr>
      <vt:lpstr>Diaspora</vt:lpstr>
      <vt:lpstr>Future?</vt:lpstr>
      <vt:lpstr>Conclusion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Political, Social, and Environmental Causes of Migration in and from the Horn of Africa</dc:title>
  <dc:creator>Jan Zahorik</dc:creator>
  <cp:lastModifiedBy>martin.buk@tiscali.cz</cp:lastModifiedBy>
  <cp:revision>75</cp:revision>
  <dcterms:created xsi:type="dcterms:W3CDTF">2017-09-11T15:23:22Z</dcterms:created>
  <dcterms:modified xsi:type="dcterms:W3CDTF">2023-02-26T18:37:16Z</dcterms:modified>
</cp:coreProperties>
</file>