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544" r:id="rId4"/>
    <p:sldId id="546" r:id="rId5"/>
    <p:sldId id="545" r:id="rId6"/>
    <p:sldId id="560" r:id="rId7"/>
    <p:sldId id="548" r:id="rId8"/>
    <p:sldId id="549" r:id="rId9"/>
    <p:sldId id="550" r:id="rId10"/>
    <p:sldId id="547" r:id="rId11"/>
    <p:sldId id="551" r:id="rId12"/>
    <p:sldId id="537" r:id="rId13"/>
    <p:sldId id="543" r:id="rId14"/>
    <p:sldId id="552" r:id="rId15"/>
    <p:sldId id="553" r:id="rId16"/>
    <p:sldId id="554" r:id="rId17"/>
    <p:sldId id="555" r:id="rId18"/>
    <p:sldId id="556" r:id="rId19"/>
    <p:sldId id="557" r:id="rId20"/>
    <p:sldId id="558" r:id="rId21"/>
    <p:sldId id="562" r:id="rId22"/>
    <p:sldId id="540" r:id="rId23"/>
    <p:sldId id="541" r:id="rId24"/>
    <p:sldId id="542" r:id="rId25"/>
    <p:sldId id="304" r:id="rId26"/>
    <p:sldId id="563" r:id="rId27"/>
    <p:sldId id="564" r:id="rId28"/>
  </p:sldIdLst>
  <p:sldSz cx="12192000" cy="6858000"/>
  <p:notesSz cx="6797675" cy="9929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Škubal Jaroslav" initials="ŠJ" lastIdx="1" clrIdx="0">
    <p:extLst>
      <p:ext uri="{19B8F6BF-5375-455C-9EA6-DF929625EA0E}">
        <p15:presenceInfo xmlns:p15="http://schemas.microsoft.com/office/powerpoint/2012/main" xmlns="" userId="S-1-5-21-1547161642-926492609-839522115-77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6172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55444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9352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5714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90066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76081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1951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0092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1760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0689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2616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0C4A7-1042-4631-A4D0-CACFD474EAB9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6E411-84A1-4820-9695-F6B40044A03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6153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2403565"/>
            <a:ext cx="9144000" cy="1106397"/>
          </a:xfrm>
        </p:spPr>
        <p:txBody>
          <a:bodyPr/>
          <a:lstStyle/>
          <a:p>
            <a:r>
              <a:rPr lang="cs-CZ" dirty="0"/>
              <a:t>EPV – </a:t>
            </a:r>
            <a:r>
              <a:rPr lang="cs-CZ" dirty="0" smtClean="0"/>
              <a:t>přednáška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63562"/>
          </a:xfrm>
        </p:spPr>
        <p:txBody>
          <a:bodyPr/>
          <a:lstStyle/>
          <a:p>
            <a:r>
              <a:rPr lang="cs-CZ" dirty="0"/>
              <a:t>Ing. Jaroslav </a:t>
            </a:r>
            <a:r>
              <a:rPr lang="cs-CZ" i="1" dirty="0"/>
              <a:t>Škubal</a:t>
            </a:r>
            <a:r>
              <a:rPr lang="cs-CZ" dirty="0"/>
              <a:t>, Ph.D.</a:t>
            </a:r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8032" y="5527009"/>
            <a:ext cx="5176299" cy="715618"/>
          </a:xfrm>
          <a:prstGeom prst="rect">
            <a:avLst/>
          </a:prstGeom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653143"/>
            <a:ext cx="12192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ESF II projekt Západočeské univerzity v Plzni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2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</a:t>
            </a:r>
            <a:r>
              <a:rPr kumimoji="0" lang="cs-CZ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č. CZ.02.2.69/0.0/0.0/18_056/0013239</a:t>
            </a:r>
            <a:endParaRPr kumimoji="0" lang="cs-CZ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0137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                    Osnova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47889" y="1546920"/>
            <a:ext cx="10515600" cy="4161550"/>
          </a:xfrm>
        </p:spPr>
        <p:txBody>
          <a:bodyPr>
            <a:normAutofit/>
          </a:bodyPr>
          <a:lstStyle/>
          <a:p>
            <a:r>
              <a:rPr lang="cs-CZ" dirty="0"/>
              <a:t>Střídavé napájecí soustavy</a:t>
            </a:r>
          </a:p>
          <a:p>
            <a:r>
              <a:rPr lang="cs-CZ" dirty="0"/>
              <a:t>Způsob napájení troleje</a:t>
            </a:r>
          </a:p>
          <a:p>
            <a:r>
              <a:rPr lang="cs-CZ" dirty="0"/>
              <a:t>Hlavní části vozidel</a:t>
            </a:r>
          </a:p>
          <a:p>
            <a:r>
              <a:rPr lang="cs-CZ" dirty="0"/>
              <a:t>Řízení sériového motoru u střídavé trakce</a:t>
            </a:r>
          </a:p>
          <a:p>
            <a:r>
              <a:rPr lang="cs-CZ" dirty="0"/>
              <a:t>Trakční usměrňovač, náhradní </a:t>
            </a:r>
            <a:r>
              <a:rPr lang="cs-CZ" dirty="0" err="1"/>
              <a:t>schema</a:t>
            </a:r>
            <a:endParaRPr lang="cs-CZ" dirty="0"/>
          </a:p>
          <a:p>
            <a:r>
              <a:rPr lang="cs-CZ" dirty="0"/>
              <a:t>Průběhy napětí a proudů</a:t>
            </a:r>
          </a:p>
          <a:p>
            <a:r>
              <a:rPr lang="cs-CZ" dirty="0" err="1"/>
              <a:t>Schema</a:t>
            </a:r>
            <a:r>
              <a:rPr lang="cs-CZ" dirty="0"/>
              <a:t> vozidla</a:t>
            </a:r>
          </a:p>
          <a:p>
            <a:r>
              <a:rPr lang="cs-CZ" dirty="0"/>
              <a:t>Trakční charakteristiky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472" y="5670700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353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Střídavé napájecí soustavy</a:t>
            </a:r>
          </a:p>
        </p:txBody>
      </p:sp>
      <p:sp>
        <p:nvSpPr>
          <p:cNvPr id="3" name="Obdélník 2"/>
          <p:cNvSpPr/>
          <p:nvPr/>
        </p:nvSpPr>
        <p:spPr>
          <a:xfrm>
            <a:off x="1659466" y="1346667"/>
            <a:ext cx="8297333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cs-CZ" sz="2600" dirty="0"/>
              <a:t>15 </a:t>
            </a:r>
            <a:r>
              <a:rPr lang="cs-CZ" sz="2600" dirty="0" err="1"/>
              <a:t>kV</a:t>
            </a:r>
            <a:r>
              <a:rPr lang="cs-CZ" sz="2600" dirty="0"/>
              <a:t> 16,7 Hz. Od začátku 20. století. Německo, Rakousko, Švýcarsko, Norsko, Švédsko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cs-CZ" sz="2600" dirty="0"/>
              <a:t>25 </a:t>
            </a:r>
            <a:r>
              <a:rPr lang="cs-CZ" sz="2600" dirty="0" err="1"/>
              <a:t>kV</a:t>
            </a:r>
            <a:r>
              <a:rPr lang="cs-CZ" sz="2600" dirty="0"/>
              <a:t> 50 Hz (60 Hz). Považuje se za dnes nejvýhodnější. Maďarsko, část Francie, část zemí </a:t>
            </a:r>
            <a:r>
              <a:rPr lang="cs-CZ" sz="2600" dirty="0" err="1"/>
              <a:t>býv</a:t>
            </a:r>
            <a:r>
              <a:rPr lang="cs-CZ" sz="2600" dirty="0"/>
              <a:t>. SSSR, Indie, Pákistán, dále země, které začaly elektrizovat později (Dánsko). U nás jižní tah.</a:t>
            </a:r>
          </a:p>
          <a:p>
            <a:pPr>
              <a:spcBef>
                <a:spcPts val="600"/>
              </a:spcBef>
            </a:pPr>
            <a:r>
              <a:rPr lang="cs-CZ" sz="2600" dirty="0"/>
              <a:t>  Styk mezi soustavami je zajišťován </a:t>
            </a:r>
            <a:r>
              <a:rPr lang="cs-CZ" sz="2600" dirty="0" err="1"/>
              <a:t>vícesystémovými</a:t>
            </a:r>
            <a:r>
              <a:rPr lang="cs-CZ" sz="2600" dirty="0"/>
              <a:t> vozidly.</a:t>
            </a:r>
          </a:p>
          <a:p>
            <a:pPr>
              <a:spcBef>
                <a:spcPts val="600"/>
              </a:spcBef>
            </a:pPr>
            <a:r>
              <a:rPr lang="cs-CZ" sz="2600" dirty="0"/>
              <a:t>  U nás se objevují úvahy o konverzi </a:t>
            </a:r>
            <a:r>
              <a:rPr lang="cs-CZ" sz="2600" dirty="0" err="1"/>
              <a:t>ss</a:t>
            </a:r>
            <a:r>
              <a:rPr lang="cs-CZ" sz="2600" dirty="0"/>
              <a:t>. soustavy 3 </a:t>
            </a:r>
            <a:r>
              <a:rPr lang="cs-CZ" sz="2600" dirty="0" err="1"/>
              <a:t>kV</a:t>
            </a:r>
            <a:r>
              <a:rPr lang="cs-CZ" sz="2600" dirty="0"/>
              <a:t> na 25 </a:t>
            </a:r>
            <a:r>
              <a:rPr lang="cs-CZ" sz="2600" dirty="0" err="1"/>
              <a:t>kV</a:t>
            </a:r>
            <a:r>
              <a:rPr lang="cs-CZ" sz="2600" dirty="0"/>
              <a:t> 50 Hz.</a:t>
            </a:r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7220" y="5945021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9401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Výhody a nevýhody střídavých napájecích soustav</a:t>
            </a:r>
          </a:p>
        </p:txBody>
      </p:sp>
      <p:sp>
        <p:nvSpPr>
          <p:cNvPr id="3" name="Obdélník 2"/>
          <p:cNvSpPr/>
          <p:nvPr/>
        </p:nvSpPr>
        <p:spPr>
          <a:xfrm>
            <a:off x="1392726" y="1744453"/>
            <a:ext cx="9335911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dirty="0"/>
              <a:t>Střídavá soustava má tyto výhody:</a:t>
            </a:r>
          </a:p>
          <a:p>
            <a:pPr>
              <a:buFontTx/>
              <a:buChar char="-"/>
            </a:pPr>
            <a:r>
              <a:rPr lang="cs-CZ" sz="2600" dirty="0"/>
              <a:t>Menší průřez troleje, lehčí vedení</a:t>
            </a:r>
          </a:p>
          <a:p>
            <a:pPr>
              <a:buFontTx/>
              <a:buChar char="-"/>
            </a:pPr>
            <a:r>
              <a:rPr lang="cs-CZ" sz="2600" dirty="0"/>
              <a:t>Delší napájecí úseky 40 km oproti 20 km</a:t>
            </a:r>
          </a:p>
          <a:p>
            <a:pPr>
              <a:buFontTx/>
              <a:buChar char="-"/>
            </a:pPr>
            <a:r>
              <a:rPr lang="cs-CZ" sz="2600" dirty="0"/>
              <a:t>Menší ztráty v napájecím vedení (cca 8x nižší proud)</a:t>
            </a:r>
          </a:p>
          <a:p>
            <a:pPr>
              <a:buFontTx/>
              <a:buChar char="-"/>
            </a:pPr>
            <a:r>
              <a:rPr lang="cs-CZ" sz="2600" dirty="0"/>
              <a:t>Menší počet napájecích stanic</a:t>
            </a:r>
          </a:p>
          <a:p>
            <a:pPr>
              <a:buFontTx/>
              <a:buChar char="-"/>
            </a:pPr>
            <a:r>
              <a:rPr lang="cs-CZ" sz="2600" dirty="0"/>
              <a:t>Bludné proudy – u </a:t>
            </a:r>
            <a:r>
              <a:rPr lang="cs-CZ" sz="2600" dirty="0" err="1"/>
              <a:t>ss</a:t>
            </a:r>
            <a:r>
              <a:rPr lang="cs-CZ" sz="2600" dirty="0"/>
              <a:t>. soustavy způsobují korozi potrubí apod.</a:t>
            </a:r>
          </a:p>
          <a:p>
            <a:pPr>
              <a:spcBef>
                <a:spcPts val="600"/>
              </a:spcBef>
            </a:pPr>
            <a:r>
              <a:rPr lang="cs-CZ" sz="2600" dirty="0"/>
              <a:t>Nevýhody střídavé soustavy: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cs-CZ" sz="2600" dirty="0"/>
              <a:t>Nesymetrické zatížení nadřazené soustavy</a:t>
            </a:r>
          </a:p>
          <a:p>
            <a:pPr>
              <a:spcBef>
                <a:spcPts val="600"/>
              </a:spcBef>
              <a:buFontTx/>
              <a:buChar char="-"/>
            </a:pPr>
            <a:r>
              <a:rPr lang="cs-CZ" sz="2600" dirty="0"/>
              <a:t>Každé trakční vozidlo obsahuje transformátor.</a:t>
            </a:r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51095" y="5905832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8502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Způsob napájení na střídavé soustavě</a:t>
            </a: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41292030"/>
              </p:ext>
            </p:extLst>
          </p:nvPr>
        </p:nvGraphicFramePr>
        <p:xfrm>
          <a:off x="1374892" y="1951631"/>
          <a:ext cx="9442215" cy="3312459"/>
        </p:xfrm>
        <a:graphic>
          <a:graphicData uri="http://schemas.openxmlformats.org/presentationml/2006/ole">
            <p:oleObj spid="_x0000_s3121" name="Picture" r:id="rId3" imgW="4391660" imgH="1534160" progId="Word.Picture.8">
              <p:embed/>
            </p:oleObj>
          </a:graphicData>
        </a:graphic>
      </p:graphicFrame>
      <p:pic>
        <p:nvPicPr>
          <p:cNvPr id="4" name="image1.jpe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38032" y="5657637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8637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603" y="968209"/>
            <a:ext cx="9906000" cy="4048125"/>
          </a:xfrm>
          <a:prstGeom prst="rect">
            <a:avLst/>
          </a:prstGeom>
        </p:spPr>
      </p:pic>
      <p:pic>
        <p:nvPicPr>
          <p:cNvPr id="4" name="image1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8032" y="5527009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3538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Napáječka Vranov – vnější část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4254" y="1423079"/>
            <a:ext cx="7263492" cy="54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4254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Napáječka Vranov – trakční transformátor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37151" y="1269242"/>
            <a:ext cx="726440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8347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Štítek transformátoru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99412" y="1296538"/>
            <a:ext cx="3593176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376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Hlavní části vozidel střídavé trakce se sériovými motory</a:t>
            </a:r>
          </a:p>
        </p:txBody>
      </p:sp>
      <p:sp>
        <p:nvSpPr>
          <p:cNvPr id="3" name="Obdélník 2"/>
          <p:cNvSpPr/>
          <p:nvPr/>
        </p:nvSpPr>
        <p:spPr>
          <a:xfrm>
            <a:off x="2494845" y="2359084"/>
            <a:ext cx="6096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Tx/>
              <a:buChar char="-"/>
            </a:pPr>
            <a:r>
              <a:rPr lang="cs-CZ" sz="2800" dirty="0"/>
              <a:t>Stejnosměrný sériový motor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Transformátor s odbočkovým řízením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Neřízený usměrňovač (nejčastěji v můstkovém zapojení)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Vyhlazovací tlumivka</a:t>
            </a:r>
          </a:p>
          <a:p>
            <a:endParaRPr lang="cs-CZ" dirty="0"/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8032" y="5527009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354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Řízení napětím na straně </a:t>
            </a:r>
            <a:r>
              <a:rPr lang="cs-CZ" dirty="0" err="1"/>
              <a:t>nn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403" y="1857210"/>
            <a:ext cx="7058256" cy="3973413"/>
          </a:xfrm>
          <a:prstGeom prst="rect">
            <a:avLst/>
          </a:prstGeom>
        </p:spPr>
      </p:pic>
      <p:pic>
        <p:nvPicPr>
          <p:cNvPr id="5" name="image1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64158" y="5827455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953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Řízení napětím na straně </a:t>
            </a:r>
            <a:r>
              <a:rPr lang="cs-CZ" dirty="0" err="1"/>
              <a:t>vn</a:t>
            </a:r>
            <a:endParaRPr lang="cs-CZ" dirty="0"/>
          </a:p>
        </p:txBody>
      </p:sp>
      <p:sp>
        <p:nvSpPr>
          <p:cNvPr id="3" name="Rectangle 2"/>
          <p:cNvSpPr>
            <a:spLocks noChangeAspect="1" noChangeArrowheads="1"/>
          </p:cNvSpPr>
          <p:nvPr/>
        </p:nvSpPr>
        <p:spPr bwMode="auto">
          <a:xfrm>
            <a:off x="4858603" y="2238233"/>
            <a:ext cx="1872000" cy="18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/>
          </p:nvPr>
        </p:nvGraphicFramePr>
        <p:xfrm>
          <a:off x="4217144" y="1690688"/>
          <a:ext cx="5521536" cy="4608000"/>
        </p:xfrm>
        <a:graphic>
          <a:graphicData uri="http://schemas.openxmlformats.org/presentationml/2006/ole">
            <p:oleObj spid="_x0000_s2108" name="Picture" r:id="rId3" imgW="3030220" imgH="2527300" progId="Word.Picture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00360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13275" y="583431"/>
            <a:ext cx="3270503" cy="534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4318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Přepínač odboček – pohled zezadu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61404" y="1378251"/>
            <a:ext cx="2886595" cy="513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8871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Voličová část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73933" y="1336459"/>
            <a:ext cx="6560404" cy="492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2181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Stykačová část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33241" y="1363755"/>
            <a:ext cx="6560404" cy="492113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95760" y="353820"/>
            <a:ext cx="8200479" cy="615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2679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Vyhlazovací tlumivka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29302" y="1492309"/>
            <a:ext cx="82296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1129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Řízení sériového motoru na střídavé soustavě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669409" y="2072657"/>
            <a:ext cx="7306690" cy="42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6836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Řízení </a:t>
            </a:r>
            <a:r>
              <a:rPr lang="cs-CZ" dirty="0" err="1"/>
              <a:t>šentováním</a:t>
            </a:r>
            <a:endParaRPr lang="cs-CZ" dirty="0"/>
          </a:p>
        </p:txBody>
      </p:sp>
      <p:pic>
        <p:nvPicPr>
          <p:cNvPr id="3" name="Zástupný symbol pro obsah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107" y="2300016"/>
            <a:ext cx="22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0171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Náhradní </a:t>
            </a:r>
            <a:r>
              <a:rPr lang="cs-CZ" dirty="0" err="1"/>
              <a:t>schema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485" y="2004587"/>
            <a:ext cx="820102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4892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Vedení do zátěže, komutace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2119312"/>
            <a:ext cx="1197292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9566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Průběh napětí a proudů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5187" b="3551"/>
          <a:stretch>
            <a:fillRect/>
          </a:stretch>
        </p:blipFill>
        <p:spPr bwMode="auto">
          <a:xfrm>
            <a:off x="2611485" y="1819914"/>
            <a:ext cx="7997673" cy="48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02389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45581" y="150440"/>
            <a:ext cx="7089250" cy="1325563"/>
          </a:xfrm>
        </p:spPr>
        <p:txBody>
          <a:bodyPr/>
          <a:lstStyle/>
          <a:p>
            <a:pPr algn="ctr"/>
            <a:r>
              <a:rPr lang="cs-CZ" dirty="0"/>
              <a:t>Silové </a:t>
            </a:r>
            <a:r>
              <a:rPr lang="cs-CZ" dirty="0" err="1"/>
              <a:t>schema</a:t>
            </a:r>
            <a:r>
              <a:rPr lang="cs-CZ" dirty="0"/>
              <a:t> lokomotivy 64E</a:t>
            </a:r>
          </a:p>
        </p:txBody>
      </p:sp>
      <p:pic>
        <p:nvPicPr>
          <p:cNvPr id="1026" name="Picture 2" descr="64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>
            <a:off x="4000484" y="-623695"/>
            <a:ext cx="4475163" cy="834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66038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Trakční charakteristiky lokomotivy 64E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95978" y="1260764"/>
            <a:ext cx="5372887" cy="530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75227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                                          Děkuji za pozornost.</a:t>
            </a:r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8032" y="5527009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8135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Otázky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64325" y="1446802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Jaké střídavé napájecí soustavy znáte?</a:t>
            </a:r>
          </a:p>
          <a:p>
            <a:r>
              <a:rPr lang="cs-CZ" dirty="0"/>
              <a:t>V jakých zemích se tyto soustavy vyskytují?</a:t>
            </a:r>
          </a:p>
          <a:p>
            <a:r>
              <a:rPr lang="cs-CZ" dirty="0"/>
              <a:t>Jaké jsou výhody a nevýhody střídavých napájecích soustav ve srovnání se soustavami stejnosměrnými?</a:t>
            </a:r>
          </a:p>
          <a:p>
            <a:r>
              <a:rPr lang="cs-CZ" dirty="0"/>
              <a:t>Jak je realizován styk mezi střídavou a stejnosměrnou soustavou?</a:t>
            </a:r>
          </a:p>
          <a:p>
            <a:r>
              <a:rPr lang="cs-CZ" dirty="0"/>
              <a:t>Jak jsou realizovány způsoby napájení na střídavé soustavě?</a:t>
            </a:r>
          </a:p>
          <a:p>
            <a:r>
              <a:rPr lang="cs-CZ" dirty="0"/>
              <a:t>Jaké jsou hlavní části vozidel střídavé trakce se sériovými motory?</a:t>
            </a:r>
          </a:p>
          <a:p>
            <a:r>
              <a:rPr lang="cs-CZ" dirty="0"/>
              <a:t>Jaké jsou dva základní způsoby řízení napětím?</a:t>
            </a:r>
          </a:p>
          <a:p>
            <a:r>
              <a:rPr lang="cs-CZ" dirty="0"/>
              <a:t>Z jakých částí se skládá přepínač odboček při řízení napětím na straně </a:t>
            </a:r>
            <a:r>
              <a:rPr lang="cs-CZ" dirty="0" err="1"/>
              <a:t>vn</a:t>
            </a:r>
            <a:r>
              <a:rPr lang="cs-CZ" dirty="0"/>
              <a:t>? Popište jeho funkci.</a:t>
            </a:r>
          </a:p>
          <a:p>
            <a:r>
              <a:rPr lang="cs-CZ" dirty="0"/>
              <a:t>Jak se řídí sériový motor u těchto vozidel?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24969" y="5866644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5673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99123" y="497010"/>
            <a:ext cx="10515600" cy="5935052"/>
          </a:xfrm>
        </p:spPr>
        <p:txBody>
          <a:bodyPr/>
          <a:lstStyle/>
          <a:p>
            <a:r>
              <a:rPr lang="cs-CZ" dirty="0"/>
              <a:t>Nakreslete náhradní </a:t>
            </a:r>
            <a:r>
              <a:rPr lang="cs-CZ" dirty="0" err="1"/>
              <a:t>schema</a:t>
            </a:r>
            <a:r>
              <a:rPr lang="cs-CZ" dirty="0"/>
              <a:t> pohonu u těchto vozidel.</a:t>
            </a:r>
          </a:p>
          <a:p>
            <a:r>
              <a:rPr lang="cs-CZ" dirty="0"/>
              <a:t>Z jakých dvou taktů se skládá usměrňování střídavého napětí u těchto vozidel?</a:t>
            </a:r>
          </a:p>
          <a:p>
            <a:r>
              <a:rPr lang="cs-CZ" dirty="0"/>
              <a:t>Nakreslete průběh napětí a proudů na střídavé a stejnosměrné straně u těchto vozidel</a:t>
            </a:r>
          </a:p>
          <a:p>
            <a:r>
              <a:rPr lang="cs-CZ" dirty="0"/>
              <a:t>Nakreslete blokové </a:t>
            </a:r>
            <a:r>
              <a:rPr lang="cs-CZ" dirty="0" err="1"/>
              <a:t>schema</a:t>
            </a:r>
            <a:r>
              <a:rPr lang="cs-CZ" dirty="0"/>
              <a:t> vozidel tohoto typu.</a:t>
            </a:r>
          </a:p>
          <a:p>
            <a:r>
              <a:rPr lang="cs-CZ" dirty="0"/>
              <a:t>Nakreslete trakční </a:t>
            </a:r>
            <a:r>
              <a:rPr lang="cs-CZ"/>
              <a:t>charakteristiky vozidel tohoto typu.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8032" y="5527009"/>
            <a:ext cx="5176299" cy="71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82582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5059</TotalTime>
  <Words>445</Words>
  <Application>Microsoft Office PowerPoint</Application>
  <PresentationFormat>Vlastní</PresentationFormat>
  <Paragraphs>76</Paragraphs>
  <Slides>27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9" baseType="lpstr">
      <vt:lpstr>Motiv Office</vt:lpstr>
      <vt:lpstr>Picture</vt:lpstr>
      <vt:lpstr>EPV – přednáška</vt:lpstr>
      <vt:lpstr>                           Osnova</vt:lpstr>
      <vt:lpstr>Střídavé napájecí soustavy</vt:lpstr>
      <vt:lpstr>Výhody a nevýhody střídavých napájecích soustav</vt:lpstr>
      <vt:lpstr>Způsob napájení na střídavé soustavě</vt:lpstr>
      <vt:lpstr>Snímek 6</vt:lpstr>
      <vt:lpstr>Napáječka Vranov – vnější část</vt:lpstr>
      <vt:lpstr>Napáječka Vranov – trakční transformátor</vt:lpstr>
      <vt:lpstr>Štítek transformátoru</vt:lpstr>
      <vt:lpstr>Hlavní části vozidel střídavé trakce se sériovými motory</vt:lpstr>
      <vt:lpstr>Řízení napětím na straně nn</vt:lpstr>
      <vt:lpstr>Řízení napětím na straně vn</vt:lpstr>
      <vt:lpstr>Snímek 13</vt:lpstr>
      <vt:lpstr>Přepínač odboček – pohled zezadu</vt:lpstr>
      <vt:lpstr>Voličová část</vt:lpstr>
      <vt:lpstr>Stykačová část</vt:lpstr>
      <vt:lpstr>Vyhlazovací tlumivka</vt:lpstr>
      <vt:lpstr>Řízení sériového motoru na střídavé soustavě</vt:lpstr>
      <vt:lpstr>Řízení šentováním</vt:lpstr>
      <vt:lpstr>Náhradní schema</vt:lpstr>
      <vt:lpstr>Vedení do zátěže, komutace</vt:lpstr>
      <vt:lpstr>Průběh napětí a proudů</vt:lpstr>
      <vt:lpstr>Silové schema lokomotivy 64E</vt:lpstr>
      <vt:lpstr>Trakční charakteristiky lokomotivy 64E</vt:lpstr>
      <vt:lpstr>Snímek 25</vt:lpstr>
      <vt:lpstr>Otázky</vt:lpstr>
      <vt:lpstr>Snímek 27</vt:lpstr>
    </vt:vector>
  </TitlesOfParts>
  <Company>SKODA ICT s.r.o.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Úvodní přednáška ZDI</dc:title>
  <dc:creator>Škubal Jaroslav</dc:creator>
  <cp:lastModifiedBy>Uživatel systému Windows</cp:lastModifiedBy>
  <cp:revision>644</cp:revision>
  <cp:lastPrinted>2020-10-02T09:16:39Z</cp:lastPrinted>
  <dcterms:created xsi:type="dcterms:W3CDTF">2020-09-24T12:06:13Z</dcterms:created>
  <dcterms:modified xsi:type="dcterms:W3CDTF">2023-01-09T19:32:05Z</dcterms:modified>
</cp:coreProperties>
</file>