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0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53" r:id="rId2"/>
    <p:sldId id="297" r:id="rId3"/>
    <p:sldId id="298" r:id="rId4"/>
    <p:sldId id="301" r:id="rId5"/>
    <p:sldId id="335" r:id="rId6"/>
    <p:sldId id="336" r:id="rId7"/>
    <p:sldId id="352" r:id="rId8"/>
    <p:sldId id="337" r:id="rId9"/>
    <p:sldId id="338" r:id="rId10"/>
    <p:sldId id="339" r:id="rId11"/>
    <p:sldId id="340" r:id="rId12"/>
    <p:sldId id="341" r:id="rId13"/>
    <p:sldId id="344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69"/>
    <p:restoredTop sz="94729"/>
  </p:normalViewPr>
  <p:slideViewPr>
    <p:cSldViewPr snapToGrid="0" snapToObjects="1">
      <p:cViewPr varScale="1">
        <p:scale>
          <a:sx n="83" d="100"/>
          <a:sy n="83" d="100"/>
        </p:scale>
        <p:origin x="677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7" d="100"/>
          <a:sy n="87" d="100"/>
        </p:scale>
        <p:origin x="3904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xmlns="" id="{7F2D23D1-DC47-854F-893D-098D26C534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CA6639BA-4187-834A-9638-4D82B33A17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C55D8-BE20-CD48-85FE-ECE78B5053F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0F74B89D-C363-4E4E-A755-C607DBA0E9D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297A19E1-0A10-4941-9184-A9883ED2B0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74312-C512-6448-9626-9733E5EAAA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9552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F8C9C-F5E1-0D4F-A945-B3B94205F7F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19C1A-6841-7A4C-95BE-B107F92CD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784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DC31E92-0CCC-3747-B98D-2BF724AB0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9B21333-B336-D744-B3AF-96BCCA9CF1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A9DC7497-0C57-924F-BF70-2EBAEE7D1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5F8BCDFA-918F-654A-8C4A-87D610BC7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BC4B670-60A6-8241-BD6B-A11E2BA7F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8125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576A32A-CA91-6244-A27E-DA6F5FAE4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4222D06-5C70-C040-977C-E0610E67B4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EA5F25A-E029-DC4E-999B-FCC959CF5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2D99BDC0-C27B-8445-8573-10A78515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7F6CEDC-2884-2444-A747-B3949FCB8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851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B2B03B0-F991-0B43-8074-E3E4A57A6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5664B1D2-495C-9044-9162-C6CC3DB3C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F7DD0BC-A00B-0B44-9367-6929BAB5F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4CBE820C-2C56-DC49-B397-86921F2E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B2BD279-673F-4642-B554-210EF0D70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262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45D33D7-6A4E-554E-9C46-68C72A5D0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3AAD065A-9F3E-0C46-956E-40D50B2865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67925AA2-CF4C-3749-A515-4D3A7AFE19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C66784F9-754A-3644-8D0C-0F4BD7981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7F6F18A4-0D54-7244-84EA-33400A794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37638194-2CA0-D242-8734-D93E32166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984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B7229A9-3E7A-4545-85E3-4C546736C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A5881ABE-F7EC-2549-A61B-9CF353BF8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DB434F29-B008-564D-976D-FA643F3BA0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xmlns="" id="{998CCE54-6D64-1D49-98C5-A789005405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xmlns="" id="{AC73BEB2-5F90-D84C-A903-F4A76DD87D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926F7AC6-953B-CA4E-9B58-91B23870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53805A11-5A99-624F-8A91-D17D4412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FFA6C848-DD5A-7549-A19F-E61ED5954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719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EF03364-D315-3948-9AF8-332F72B7E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D007C645-E606-DE47-9263-50E96715D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FE8165AE-0BC9-9E49-9499-CDFB9686A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AC62B8F7-C683-A94B-92CA-F9FAEB9F4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99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873F6109-59AC-0C44-99EF-F08EC5149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B246003B-DFF7-7145-82DF-ABBEEFCE1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96D918F1-701F-D148-8CC8-B95587CD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1794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C4BBFFB-5F86-6343-9BCB-B507E5A88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DC1BFF4-6479-F14E-A75D-36B4923F80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D745CB19-18FB-874B-9FFB-967ED0D124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04CBEB99-6D62-CD4C-9386-789416DF6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11711DDD-452A-4E49-A387-AB4FA673A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7B54BFD0-85E5-3248-A267-5004B6B6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2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CD703A-4AAD-9042-8A7C-09E503E4E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12E92543-65B5-4A48-8291-FE19F8DE44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C5326941-0505-B54B-86EC-D19F10A9E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1F922297-054B-1642-A251-DBC2CDE8A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82ECC401-FCE2-D642-9AC0-5861854B5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E5A5D1B0-F8A3-EC4C-A5AA-CB2A0C12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67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6962944-65C7-2543-84F2-4E0CD8EEF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97AFCEE5-4BA3-764F-9F78-9BFDE1E13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00A2E80C-41F3-554E-82FD-E51E12CF4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1BFD849-CC5F-DF45-8596-38482EE44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FE308C3-E7FB-5341-B106-EAF195702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85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0BAED03F-12CD-F446-AA72-0F1A4F661B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0390023F-891C-7A4A-8E81-8DC9C1C1F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283BE715-D35C-9548-A162-635F91D54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BDC09065-4B3C-5148-82EF-20F60A881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CD1FDC4-26B0-3643-B1C4-0E8CA4127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01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04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1D938949-48BB-7D4B-A4ED-9DD33173C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2CBD5305-142A-304C-8F5D-6D8672450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7DD15E5-932B-8241-A3EB-F36541002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CA20C39-1A85-E244-A8BF-526F52B0BD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F3643F0-7723-4944-8E0A-0E74623ECA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7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-82918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3"/>
            <a:ext cx="8072402" cy="8375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814" b="1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814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02" y="5740600"/>
            <a:ext cx="4782638" cy="1131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464805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026A84AF-6F58-471A-BF1F-10D8C03511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6F77F5F-75C5-BB4B-8B2C-E27E1A1F2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8662"/>
            <a:ext cx="3785513" cy="3728853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dirty="0"/>
              <a:t>IMU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130D072C-3919-9C44-BC8E-BA47FC1D1A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629235"/>
            <a:ext cx="3785514" cy="1680298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cs-CZ" sz="2400" dirty="0" err="1"/>
              <a:t>What</a:t>
            </a:r>
            <a:r>
              <a:rPr lang="cs-CZ" sz="2400" dirty="0"/>
              <a:t> </a:t>
            </a:r>
            <a:r>
              <a:rPr lang="cs-CZ" sz="2400" dirty="0" err="1"/>
              <a:t>is</a:t>
            </a:r>
            <a:r>
              <a:rPr lang="cs-CZ" sz="2400" dirty="0"/>
              <a:t> </a:t>
            </a:r>
            <a:r>
              <a:rPr lang="en-US" sz="2400" dirty="0"/>
              <a:t>IMU? </a:t>
            </a:r>
          </a:p>
        </p:txBody>
      </p:sp>
      <p:pic>
        <p:nvPicPr>
          <p:cNvPr id="5" name="Obrázek 4" descr="Obsah obrázku pták, exteriér, tráva, vpředu&#10;&#10;Popis byl vytvořen automaticky">
            <a:extLst>
              <a:ext uri="{FF2B5EF4-FFF2-40B4-BE49-F238E27FC236}">
                <a16:creationId xmlns:a16="http://schemas.microsoft.com/office/drawing/2014/main" xmlns="" id="{5599DAB7-CB17-644C-A850-3BE8F9D9BB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308"/>
          <a:stretch/>
        </p:blipFill>
        <p:spPr>
          <a:xfrm>
            <a:off x="5009505" y="10"/>
            <a:ext cx="718249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88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67F1712-20F9-DA42-A21E-415D1ED47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xmlns="" id="{388D499F-4D42-9742-92B8-CCA4B21D1D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xmlns="" id="{393B47C0-A02A-934E-B570-E8EDF0B46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548" y="365125"/>
            <a:ext cx="5208903" cy="605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293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92000E1-F968-8543-9569-BC014B3C7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IMU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21D071D0-52DC-AF4C-A4A3-BE378804FD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Innertial</a:t>
            </a:r>
            <a:r>
              <a:rPr lang="cs-CZ" dirty="0"/>
              <a:t> </a:t>
            </a:r>
            <a:r>
              <a:rPr lang="cs-CZ" dirty="0" err="1"/>
              <a:t>measurment</a:t>
            </a:r>
            <a:r>
              <a:rPr lang="cs-CZ" dirty="0"/>
              <a:t> </a:t>
            </a:r>
            <a:r>
              <a:rPr lang="cs-CZ" dirty="0" err="1"/>
              <a:t>units</a:t>
            </a:r>
            <a:r>
              <a:rPr lang="cs-CZ" dirty="0"/>
              <a:t> – IM sensor </a:t>
            </a:r>
          </a:p>
          <a:p>
            <a:r>
              <a:rPr lang="cs-CZ" dirty="0" err="1"/>
              <a:t>Connecting</a:t>
            </a:r>
            <a:r>
              <a:rPr lang="cs-CZ" dirty="0"/>
              <a:t> </a:t>
            </a:r>
            <a:r>
              <a:rPr lang="cs-CZ" b="1" dirty="0"/>
              <a:t>ACC, GYRO</a:t>
            </a:r>
            <a:r>
              <a:rPr lang="cs-CZ" dirty="0"/>
              <a:t>, MAG, EMG, </a:t>
            </a:r>
            <a:r>
              <a:rPr lang="cs-CZ" dirty="0" err="1"/>
              <a:t>some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them</a:t>
            </a:r>
            <a:r>
              <a:rPr lang="cs-CZ" dirty="0"/>
              <a:t> GPS </a:t>
            </a:r>
            <a:r>
              <a:rPr lang="cs-CZ" dirty="0" err="1"/>
              <a:t>too</a:t>
            </a:r>
            <a:endParaRPr lang="cs-CZ" dirty="0"/>
          </a:p>
          <a:p>
            <a:r>
              <a:rPr lang="cs-CZ" dirty="0" err="1"/>
              <a:t>Combination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modalities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giving</a:t>
            </a:r>
            <a:r>
              <a:rPr lang="cs-CZ" dirty="0"/>
              <a:t> </a:t>
            </a:r>
            <a:r>
              <a:rPr lang="cs-CZ" dirty="0" err="1"/>
              <a:t>us</a:t>
            </a:r>
            <a:r>
              <a:rPr lang="cs-CZ" dirty="0"/>
              <a:t> more </a:t>
            </a:r>
            <a:r>
              <a:rPr lang="cs-CZ" dirty="0" err="1"/>
              <a:t>precise</a:t>
            </a:r>
            <a:r>
              <a:rPr lang="cs-CZ" dirty="0"/>
              <a:t> </a:t>
            </a:r>
            <a:r>
              <a:rPr lang="cs-CZ" dirty="0" err="1"/>
              <a:t>stream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infromation</a:t>
            </a:r>
            <a:r>
              <a:rPr lang="cs-CZ" dirty="0"/>
              <a:t> and </a:t>
            </a:r>
            <a:r>
              <a:rPr lang="cs-CZ" dirty="0" err="1"/>
              <a:t>giving</a:t>
            </a:r>
            <a:r>
              <a:rPr lang="cs-CZ" dirty="0"/>
              <a:t> </a:t>
            </a:r>
            <a:r>
              <a:rPr lang="cs-CZ" dirty="0" err="1"/>
              <a:t>higher</a:t>
            </a:r>
            <a:r>
              <a:rPr lang="cs-CZ" dirty="0"/>
              <a:t> </a:t>
            </a:r>
            <a:r>
              <a:rPr lang="cs-CZ" dirty="0" err="1"/>
              <a:t>quality</a:t>
            </a:r>
            <a:r>
              <a:rPr lang="cs-CZ" dirty="0"/>
              <a:t> </a:t>
            </a:r>
            <a:r>
              <a:rPr lang="cs-CZ" dirty="0" err="1"/>
              <a:t>pictures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someones´movement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" name="Zástupný obsah 5">
            <a:extLst>
              <a:ext uri="{FF2B5EF4-FFF2-40B4-BE49-F238E27FC236}">
                <a16:creationId xmlns:a16="http://schemas.microsoft.com/office/drawing/2014/main" xmlns="" id="{4F8FE32A-E995-F140-B8D7-15F095D54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787" y="3419856"/>
            <a:ext cx="4116472" cy="314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759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4E39C3-A36C-A04A-99A8-216F016C8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944" y="657733"/>
            <a:ext cx="10515600" cy="1325563"/>
          </a:xfrm>
        </p:spPr>
        <p:txBody>
          <a:bodyPr>
            <a:normAutofit/>
          </a:bodyPr>
          <a:lstStyle/>
          <a:p>
            <a:r>
              <a:rPr lang="cs-CZ" dirty="0"/>
              <a:t>IMU use </a:t>
            </a:r>
            <a:r>
              <a:rPr lang="cs-CZ" dirty="0" err="1"/>
              <a:t>examples</a:t>
            </a:r>
            <a:r>
              <a:rPr lang="cs-CZ" dirty="0"/>
              <a:t>: </a:t>
            </a:r>
          </a:p>
        </p:txBody>
      </p:sp>
      <p:pic>
        <p:nvPicPr>
          <p:cNvPr id="4" name="Zástupný obsah 3" descr="Obsah obrázku interiér&#10;&#10;Popis byl vytvořen automaticky">
            <a:extLst>
              <a:ext uri="{FF2B5EF4-FFF2-40B4-BE49-F238E27FC236}">
                <a16:creationId xmlns:a16="http://schemas.microsoft.com/office/drawing/2014/main" xmlns="" id="{EF980F53-688F-3743-A60F-8A9302A64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9230" y="1825625"/>
            <a:ext cx="899354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71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7C383CB-B78F-8445-8AB0-B4D58C9EC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Comparing</a:t>
            </a:r>
            <a:r>
              <a:rPr lang="cs-CZ" dirty="0"/>
              <a:t> </a:t>
            </a:r>
            <a:r>
              <a:rPr lang="cs-CZ" dirty="0" err="1"/>
              <a:t>motion</a:t>
            </a:r>
            <a:r>
              <a:rPr lang="cs-CZ" dirty="0"/>
              <a:t> </a:t>
            </a:r>
            <a:r>
              <a:rPr lang="cs-CZ" dirty="0" err="1"/>
              <a:t>capture</a:t>
            </a:r>
            <a:r>
              <a:rPr lang="cs-CZ" dirty="0"/>
              <a:t> </a:t>
            </a:r>
            <a:r>
              <a:rPr lang="cs-CZ" dirty="0" err="1"/>
              <a:t>systems</a:t>
            </a:r>
            <a:r>
              <a:rPr lang="cs-CZ" dirty="0"/>
              <a:t> and IMU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E3360E75-C27A-C248-8796-188F23C681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870947"/>
            <a:ext cx="10515600" cy="3621928"/>
          </a:xfrm>
        </p:spPr>
      </p:pic>
      <p:pic>
        <p:nvPicPr>
          <p:cNvPr id="6" name="Picture 3" descr="Golf-swing-analysis-system-six-infrared-cameras-VICON-460-system-and-workstation.png.jpg">
            <a:extLst>
              <a:ext uri="{FF2B5EF4-FFF2-40B4-BE49-F238E27FC236}">
                <a16:creationId xmlns:a16="http://schemas.microsoft.com/office/drawing/2014/main" xmlns="" id="{3B72A72F-291E-B84E-A885-CAFE8BF8B1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59" y="1831354"/>
            <a:ext cx="8034867" cy="429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8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means</a:t>
            </a:r>
            <a:r>
              <a:rPr lang="cs-CZ" dirty="0"/>
              <a:t> </a:t>
            </a:r>
            <a:r>
              <a:rPr lang="cs-CZ" dirty="0" err="1"/>
              <a:t>low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 IMU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giving</a:t>
            </a:r>
            <a:r>
              <a:rPr lang="cs-CZ" dirty="0"/>
              <a:t> </a:t>
            </a:r>
            <a:r>
              <a:rPr lang="cs-CZ" dirty="0" err="1"/>
              <a:t>us</a:t>
            </a:r>
            <a:r>
              <a:rPr lang="cs-CZ" dirty="0"/>
              <a:t> </a:t>
            </a:r>
            <a:r>
              <a:rPr lang="cs-CZ" dirty="0" err="1"/>
              <a:t>same</a:t>
            </a:r>
            <a:r>
              <a:rPr lang="cs-CZ" dirty="0"/>
              <a:t> </a:t>
            </a:r>
            <a:r>
              <a:rPr lang="cs-CZ" dirty="0" err="1"/>
              <a:t>quality</a:t>
            </a:r>
            <a:r>
              <a:rPr lang="cs-CZ" dirty="0"/>
              <a:t>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analysis</a:t>
            </a:r>
            <a:r>
              <a:rPr lang="cs-CZ" dirty="0"/>
              <a:t> as </a:t>
            </a:r>
            <a:r>
              <a:rPr lang="cs-CZ" dirty="0" err="1"/>
              <a:t>motion</a:t>
            </a:r>
            <a:r>
              <a:rPr lang="cs-CZ" dirty="0"/>
              <a:t> </a:t>
            </a:r>
            <a:r>
              <a:rPr lang="cs-CZ" dirty="0" err="1"/>
              <a:t>capture</a:t>
            </a:r>
            <a:r>
              <a:rPr lang="cs-CZ" dirty="0"/>
              <a:t> </a:t>
            </a:r>
            <a:r>
              <a:rPr lang="cs-CZ" dirty="0" err="1"/>
              <a:t>systems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60207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0CD03A6-32A4-304D-914C-1E2E4B8A2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:a16="http://schemas.microsoft.com/office/drawing/2014/main" xmlns="" id="{18774ECA-E397-2340-8F29-D20FB3EFAD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113506"/>
            <a:ext cx="11743469" cy="1814143"/>
          </a:xfr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5F75D5F5-6AB0-7643-BDEA-CEA7527DDF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27649"/>
            <a:ext cx="11743468" cy="5013220"/>
          </a:xfrm>
          <a:prstGeom prst="rect">
            <a:avLst/>
          </a:prstGeom>
        </p:spPr>
      </p:pic>
      <p:pic>
        <p:nvPicPr>
          <p:cNvPr id="7" name="Zástupný obsah 4">
            <a:extLst>
              <a:ext uri="{FF2B5EF4-FFF2-40B4-BE49-F238E27FC236}">
                <a16:creationId xmlns:a16="http://schemas.microsoft.com/office/drawing/2014/main" xmlns="" id="{469ED776-8C46-9B48-A770-2456D14EB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637" y="416609"/>
            <a:ext cx="9853831" cy="641300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xmlns="" id="{354E6DB3-28C7-9344-B9C3-4FA84E8720DA}"/>
              </a:ext>
            </a:extLst>
          </p:cNvPr>
          <p:cNvSpPr txBox="1"/>
          <p:nvPr/>
        </p:nvSpPr>
        <p:spPr>
          <a:xfrm>
            <a:off x="1393352" y="4897694"/>
            <a:ext cx="2677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highlight>
                  <a:srgbClr val="FF0000"/>
                </a:highlight>
              </a:rPr>
              <a:t>w/o CICH</a:t>
            </a:r>
          </a:p>
        </p:txBody>
      </p:sp>
    </p:spTree>
    <p:extLst>
      <p:ext uri="{BB962C8B-B14F-4D97-AF65-F5344CB8AC3E}">
        <p14:creationId xmlns:p14="http://schemas.microsoft.com/office/powerpoint/2010/main" val="202319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677F032-3F7F-E14A-BBB6-8FC37029D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Using</a:t>
            </a:r>
            <a:r>
              <a:rPr lang="cs-CZ" dirty="0"/>
              <a:t> part </a:t>
            </a:r>
            <a:r>
              <a:rPr lang="cs-CZ" dirty="0" err="1"/>
              <a:t>of</a:t>
            </a:r>
            <a:r>
              <a:rPr lang="cs-CZ" dirty="0"/>
              <a:t> IMU in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analysis</a:t>
            </a:r>
            <a:r>
              <a:rPr lang="cs-CZ" dirty="0"/>
              <a:t> – </a:t>
            </a:r>
            <a:r>
              <a:rPr lang="cs-CZ" dirty="0" err="1"/>
              <a:t>using</a:t>
            </a:r>
            <a:r>
              <a:rPr lang="cs-CZ" dirty="0"/>
              <a:t> </a:t>
            </a:r>
            <a:r>
              <a:rPr lang="cs-CZ" dirty="0" err="1"/>
              <a:t>analasys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: </a:t>
            </a:r>
            <a:r>
              <a:rPr lang="cs-CZ" dirty="0" err="1"/>
              <a:t>angular</a:t>
            </a:r>
            <a:r>
              <a:rPr lang="cs-CZ" dirty="0"/>
              <a:t> </a:t>
            </a:r>
            <a:r>
              <a:rPr lang="cs-CZ" dirty="0" err="1"/>
              <a:t>velocit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227FF2FB-14CA-9543-8880-A607DBF2E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50" y="1778000"/>
            <a:ext cx="107569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547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6A5888F-29E4-0540-90DE-082B4762F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means</a:t>
            </a:r>
            <a:r>
              <a:rPr lang="cs-CZ" dirty="0"/>
              <a:t>: </a:t>
            </a:r>
            <a:r>
              <a:rPr lang="cs-CZ" dirty="0" err="1"/>
              <a:t>We</a:t>
            </a:r>
            <a:r>
              <a:rPr lang="cs-CZ" dirty="0"/>
              <a:t> are </a:t>
            </a:r>
            <a:r>
              <a:rPr lang="cs-CZ" dirty="0" err="1"/>
              <a:t>capable</a:t>
            </a:r>
            <a:r>
              <a:rPr lang="cs-CZ" dirty="0"/>
              <a:t> to </a:t>
            </a:r>
            <a:r>
              <a:rPr lang="cs-CZ" dirty="0" err="1"/>
              <a:t>evaluare</a:t>
            </a:r>
            <a:r>
              <a:rPr lang="cs-CZ" dirty="0"/>
              <a:t> </a:t>
            </a:r>
            <a:r>
              <a:rPr lang="cs-CZ" dirty="0" err="1"/>
              <a:t>proportional</a:t>
            </a:r>
            <a:r>
              <a:rPr lang="cs-CZ" dirty="0"/>
              <a:t> </a:t>
            </a:r>
            <a:r>
              <a:rPr lang="cs-CZ" dirty="0" err="1"/>
              <a:t>changes</a:t>
            </a:r>
            <a:r>
              <a:rPr lang="cs-CZ" dirty="0"/>
              <a:t> </a:t>
            </a:r>
            <a:r>
              <a:rPr lang="cs-CZ" dirty="0" err="1"/>
              <a:t>using</a:t>
            </a:r>
            <a:r>
              <a:rPr lang="cs-CZ" dirty="0"/>
              <a:t> IMU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6142DB82-28AE-CD4D-8AA2-C2AFB12828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see</a:t>
            </a:r>
            <a:r>
              <a:rPr lang="cs-CZ" dirty="0"/>
              <a:t>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tape</a:t>
            </a:r>
            <a:r>
              <a:rPr lang="cs-CZ" dirty="0"/>
              <a:t>/</a:t>
            </a:r>
            <a:r>
              <a:rPr lang="cs-CZ" dirty="0" err="1"/>
              <a:t>brace</a:t>
            </a:r>
            <a:r>
              <a:rPr lang="cs-CZ" dirty="0"/>
              <a:t> </a:t>
            </a:r>
            <a:r>
              <a:rPr lang="cs-CZ" dirty="0" err="1"/>
              <a:t>affects</a:t>
            </a:r>
            <a:r>
              <a:rPr lang="cs-CZ" dirty="0"/>
              <a:t> </a:t>
            </a:r>
            <a:r>
              <a:rPr lang="cs-CZ" dirty="0" err="1"/>
              <a:t>dynamic</a:t>
            </a:r>
            <a:r>
              <a:rPr lang="cs-CZ" dirty="0"/>
              <a:t> stability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lower</a:t>
            </a:r>
            <a:r>
              <a:rPr lang="cs-CZ" dirty="0"/>
              <a:t> limb</a:t>
            </a:r>
          </a:p>
          <a:p>
            <a:r>
              <a:rPr lang="cs-CZ" dirty="0"/>
              <a:t>IMU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possible</a:t>
            </a:r>
            <a:r>
              <a:rPr lang="cs-CZ" dirty="0"/>
              <a:t> to use – sensitive </a:t>
            </a:r>
            <a:r>
              <a:rPr lang="cs-CZ" dirty="0" err="1"/>
              <a:t>enouh</a:t>
            </a:r>
            <a:r>
              <a:rPr lang="cs-CZ" dirty="0"/>
              <a:t> to </a:t>
            </a:r>
            <a:r>
              <a:rPr lang="cs-CZ" dirty="0" err="1"/>
              <a:t>capture</a:t>
            </a:r>
            <a:r>
              <a:rPr lang="cs-CZ" dirty="0"/>
              <a:t> </a:t>
            </a:r>
            <a:r>
              <a:rPr lang="cs-CZ" dirty="0" err="1"/>
              <a:t>clinical</a:t>
            </a:r>
            <a:r>
              <a:rPr lang="cs-CZ" dirty="0"/>
              <a:t> </a:t>
            </a:r>
            <a:r>
              <a:rPr lang="cs-CZ" dirty="0" err="1"/>
              <a:t>changes</a:t>
            </a:r>
            <a:r>
              <a:rPr lang="cs-CZ" dirty="0"/>
              <a:t> in </a:t>
            </a:r>
            <a:r>
              <a:rPr lang="cs-CZ" dirty="0" err="1"/>
              <a:t>clinical</a:t>
            </a:r>
            <a:r>
              <a:rPr lang="cs-CZ" dirty="0"/>
              <a:t> </a:t>
            </a:r>
            <a:r>
              <a:rPr lang="cs-CZ" dirty="0" err="1"/>
              <a:t>eviroment</a:t>
            </a:r>
            <a:r>
              <a:rPr lang="cs-CZ" dirty="0"/>
              <a:t> not </a:t>
            </a:r>
            <a:r>
              <a:rPr lang="cs-CZ" dirty="0" err="1"/>
              <a:t>only</a:t>
            </a:r>
            <a:r>
              <a:rPr lang="cs-CZ" dirty="0"/>
              <a:t> in a </a:t>
            </a:r>
            <a:r>
              <a:rPr lang="cs-CZ" dirty="0" err="1"/>
              <a:t>laboratory</a:t>
            </a:r>
            <a:r>
              <a:rPr lang="cs-CZ" dirty="0"/>
              <a:t> </a:t>
            </a:r>
            <a:r>
              <a:rPr lang="cs-CZ"/>
              <a:t>enviroment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8768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E77828-70FE-2C4D-8B48-5A6CC8E7D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parameters</a:t>
            </a:r>
            <a:r>
              <a:rPr lang="cs-CZ" dirty="0"/>
              <a:t> </a:t>
            </a:r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should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interested</a:t>
            </a:r>
            <a:r>
              <a:rPr lang="cs-CZ" dirty="0"/>
              <a:t> in </a:t>
            </a:r>
            <a:r>
              <a:rPr lang="cs-CZ" dirty="0" err="1"/>
              <a:t>if</a:t>
            </a:r>
            <a:r>
              <a:rPr lang="cs-CZ" dirty="0"/>
              <a:t> </a:t>
            </a:r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wanna</a:t>
            </a:r>
            <a:r>
              <a:rPr lang="cs-CZ" dirty="0"/>
              <a:t> </a:t>
            </a:r>
            <a:r>
              <a:rPr lang="cs-CZ" dirty="0" err="1"/>
              <a:t>evaluate</a:t>
            </a:r>
            <a:r>
              <a:rPr lang="cs-CZ" dirty="0"/>
              <a:t> stability? </a:t>
            </a:r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:a16="http://schemas.microsoft.com/office/drawing/2014/main" xmlns="" id="{49184DA7-FC42-F445-A93C-731FCA2B0B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2136735"/>
            <a:ext cx="10515600" cy="2584530"/>
          </a:xfrm>
        </p:spPr>
      </p:pic>
    </p:spTree>
    <p:extLst>
      <p:ext uri="{BB962C8B-B14F-4D97-AF65-F5344CB8AC3E}">
        <p14:creationId xmlns:p14="http://schemas.microsoft.com/office/powerpoint/2010/main" val="2554396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130347C-39FC-3948-AB3D-03E332D5F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11FADF21-E97F-6540-8AFF-B8CD33945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586" y="1200494"/>
            <a:ext cx="4801371" cy="5601600"/>
          </a:xfrm>
          <a:prstGeom prst="rect">
            <a:avLst/>
          </a:prstGeom>
        </p:spPr>
      </p:pic>
      <p:sp>
        <p:nvSpPr>
          <p:cNvPr id="9" name="Zástupný obsah 8">
            <a:extLst>
              <a:ext uri="{FF2B5EF4-FFF2-40B4-BE49-F238E27FC236}">
                <a16:creationId xmlns:a16="http://schemas.microsoft.com/office/drawing/2014/main" xmlns="" id="{C271BDB5-ADA4-1049-904F-52EF98D63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Airex</a:t>
            </a:r>
            <a:r>
              <a:rPr lang="cs-CZ" dirty="0"/>
              <a:t> </a:t>
            </a:r>
            <a:r>
              <a:rPr lang="cs-CZ" dirty="0" err="1"/>
              <a:t>surface</a:t>
            </a:r>
            <a:endParaRPr lang="cs-CZ" sz="2400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AA6324CD-8241-184C-A1BB-8240FD47DA75}"/>
              </a:ext>
            </a:extLst>
          </p:cNvPr>
          <p:cNvSpPr txBox="1"/>
          <p:nvPr/>
        </p:nvSpPr>
        <p:spPr>
          <a:xfrm>
            <a:off x="4408714" y="1256400"/>
            <a:ext cx="1108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Pánev </a:t>
            </a:r>
            <a:r>
              <a:rPr lang="cs-CZ" dirty="0" err="1"/>
              <a:t>acc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897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1E145F-5851-A54C-9493-781FADF68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71167449-20E5-C744-A721-E90B9E6EB5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xmlns="" id="{28ED3156-19B6-5A45-9A32-F9F3F2E1A01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/>
              <a:t>IMU (Uhlová rychlost - gyroskop)</a:t>
            </a:r>
            <a:endParaRPr lang="cs-CZ" dirty="0"/>
          </a:p>
        </p:txBody>
      </p:sp>
      <p:sp>
        <p:nvSpPr>
          <p:cNvPr id="5" name="Zástupný obsah 2">
            <a:extLst>
              <a:ext uri="{FF2B5EF4-FFF2-40B4-BE49-F238E27FC236}">
                <a16:creationId xmlns:a16="http://schemas.microsoft.com/office/drawing/2014/main" xmlns="" id="{F3AD1349-F4F6-0C41-9DAD-41EE944BEB80}"/>
              </a:ext>
            </a:extLst>
          </p:cNvPr>
          <p:cNvSpPr txBox="1">
            <a:spLocks/>
          </p:cNvSpPr>
          <p:nvPr/>
        </p:nvSpPr>
        <p:spPr>
          <a:xfrm>
            <a:off x="827314" y="214153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Je dostatečně validní metoda měření v porovnání s </a:t>
            </a:r>
            <a:r>
              <a:rPr lang="cs-CZ" dirty="0" err="1"/>
              <a:t>Vicon</a:t>
            </a:r>
            <a:r>
              <a:rPr lang="cs-CZ" dirty="0"/>
              <a:t> (</a:t>
            </a:r>
            <a:r>
              <a:rPr lang="cs-CZ" dirty="0" err="1"/>
              <a:t>motion</a:t>
            </a:r>
            <a:r>
              <a:rPr lang="cs-CZ" dirty="0"/>
              <a:t> </a:t>
            </a:r>
            <a:r>
              <a:rPr lang="cs-CZ" dirty="0" err="1"/>
              <a:t>analysys</a:t>
            </a:r>
            <a:r>
              <a:rPr lang="cs-CZ" dirty="0"/>
              <a:t> </a:t>
            </a:r>
            <a:r>
              <a:rPr lang="cs-CZ" dirty="0" err="1"/>
              <a:t>systeem</a:t>
            </a:r>
            <a:r>
              <a:rPr lang="cs-CZ" dirty="0"/>
              <a:t>). - není dále potřeba laboratoř </a:t>
            </a:r>
          </a:p>
        </p:txBody>
      </p:sp>
    </p:spTree>
    <p:extLst>
      <p:ext uri="{BB962C8B-B14F-4D97-AF65-F5344CB8AC3E}">
        <p14:creationId xmlns:p14="http://schemas.microsoft.com/office/powerpoint/2010/main" val="16353452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191</Words>
  <Application>Microsoft Office PowerPoint</Application>
  <PresentationFormat>Širokoúhlá obrazovka</PresentationFormat>
  <Paragraphs>22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Motiv Office</vt:lpstr>
      <vt:lpstr>Prezentace aplikace PowerPoint</vt:lpstr>
      <vt:lpstr>IMU</vt:lpstr>
      <vt:lpstr>Prezentace aplikace PowerPoint</vt:lpstr>
      <vt:lpstr>IMU</vt:lpstr>
      <vt:lpstr>IMU use examples: </vt:lpstr>
      <vt:lpstr>Comparing motion capture systems and IMU</vt:lpstr>
      <vt:lpstr>Prezentace aplikace PowerPoint</vt:lpstr>
      <vt:lpstr>Prezentace aplikace PowerPoint</vt:lpstr>
      <vt:lpstr>Using part of IMU in movement analysis – using analasys of: angular velocit</vt:lpstr>
      <vt:lpstr>It means: We are capable to evaluare proportional changes using IMU</vt:lpstr>
      <vt:lpstr>What parameters we should be interested in if we wanna evaluate stability? 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PDT Přístroje v diagnostice a terapii   úvod</dc:title>
  <dc:creator>Microsoft Office User</dc:creator>
  <cp:lastModifiedBy>martin.buk@tiscali.cz</cp:lastModifiedBy>
  <cp:revision>21</cp:revision>
  <dcterms:created xsi:type="dcterms:W3CDTF">2020-10-19T14:09:09Z</dcterms:created>
  <dcterms:modified xsi:type="dcterms:W3CDTF">2023-02-26T16:33:55Z</dcterms:modified>
</cp:coreProperties>
</file>