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sldIdLst>
    <p:sldId id="273" r:id="rId2"/>
    <p:sldId id="256" r:id="rId3"/>
    <p:sldId id="266" r:id="rId4"/>
    <p:sldId id="267" r:id="rId5"/>
    <p:sldId id="268" r:id="rId6"/>
    <p:sldId id="271" r:id="rId7"/>
    <p:sldId id="272" r:id="rId8"/>
    <p:sldId id="269" r:id="rId9"/>
    <p:sldId id="27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2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9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160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937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871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116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323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447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84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3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54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43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9293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812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632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977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460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0224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7232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84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0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2"/>
            <a:ext cx="8072402" cy="1102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262"/>
              </a:lnSpc>
            </a:pPr>
            <a:r>
              <a:rPr lang="cs-CZ" sz="2902" b="1" spc="-18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262"/>
              </a:lnSpc>
            </a:pPr>
            <a:r>
              <a:rPr lang="cs-CZ" sz="1814" b="1" spc="-18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814" b="1" spc="-18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627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79531224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89212" y="1190767"/>
            <a:ext cx="8915399" cy="2262781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 err="1"/>
              <a:t>Třídění</a:t>
            </a:r>
            <a:r>
              <a:rPr lang="en-GB" dirty="0"/>
              <a:t> </a:t>
            </a:r>
            <a:r>
              <a:rPr lang="en-GB" dirty="0" err="1"/>
              <a:t>dat</a:t>
            </a:r>
            <a:r>
              <a:rPr lang="en-GB" dirty="0"/>
              <a:t> - </a:t>
            </a:r>
            <a:r>
              <a:rPr lang="en-GB" dirty="0" err="1"/>
              <a:t>principy</a:t>
            </a:r>
            <a:r>
              <a:rPr lang="en-GB" dirty="0"/>
              <a:t> </a:t>
            </a:r>
            <a:r>
              <a:rPr lang="en-GB" dirty="0" err="1"/>
              <a:t>ručního</a:t>
            </a:r>
            <a:r>
              <a:rPr lang="en-GB" dirty="0"/>
              <a:t> a </a:t>
            </a:r>
            <a:r>
              <a:rPr lang="en-GB" dirty="0" err="1"/>
              <a:t>strojového</a:t>
            </a:r>
            <a:r>
              <a:rPr lang="en-GB" dirty="0"/>
              <a:t> </a:t>
            </a:r>
            <a:r>
              <a:rPr lang="en-GB" dirty="0" err="1"/>
              <a:t>kódování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cs-CZ" dirty="0"/>
              <a:t>SADP</a:t>
            </a:r>
          </a:p>
          <a:p>
            <a:pPr algn="r"/>
            <a:r>
              <a:rPr lang="cs-CZ" dirty="0"/>
              <a:t>* necitovat, neparafrázovat, nezveřejňovat bez vědomí autora – nejedná se o akademický text</a:t>
            </a:r>
          </a:p>
        </p:txBody>
      </p:sp>
    </p:spTree>
    <p:extLst>
      <p:ext uri="{BB962C8B-B14F-4D97-AF65-F5344CB8AC3E}">
        <p14:creationId xmlns:p14="http://schemas.microsoft.com/office/powerpoint/2010/main" val="943982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0156" y="348338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Datová jednotka – slovo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54581" y="1846555"/>
            <a:ext cx="10174778" cy="4505497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Datová jednotka určuje </a:t>
            </a:r>
            <a:r>
              <a:rPr lang="cs-CZ" b="1" dirty="0"/>
              <a:t>možnost zprostředkování významu sděleného </a:t>
            </a:r>
            <a:r>
              <a:rPr lang="cs-CZ" dirty="0"/>
              <a:t>– a tomu chceme rozumět či to komparovat v rámci implikací – může to být </a:t>
            </a:r>
            <a:r>
              <a:rPr lang="cs-CZ" i="1" u="sng" dirty="0"/>
              <a:t>slovo</a:t>
            </a:r>
            <a:r>
              <a:rPr lang="cs-CZ" dirty="0"/>
              <a:t>, </a:t>
            </a:r>
            <a:r>
              <a:rPr lang="cs-CZ" i="1" u="sng" dirty="0"/>
              <a:t>věta</a:t>
            </a:r>
            <a:r>
              <a:rPr lang="cs-CZ" dirty="0"/>
              <a:t> nebo </a:t>
            </a:r>
            <a:r>
              <a:rPr lang="cs-CZ" i="1" u="sng" dirty="0"/>
              <a:t>odstavec</a:t>
            </a:r>
            <a:r>
              <a:rPr lang="cs-CZ" dirty="0"/>
              <a:t> (či jiné nadvětné struktury)</a:t>
            </a:r>
          </a:p>
          <a:p>
            <a:pPr algn="just"/>
            <a:endParaRPr lang="cs-CZ" dirty="0"/>
          </a:p>
          <a:p>
            <a:pPr algn="just"/>
            <a:r>
              <a:rPr lang="cs-CZ" b="1" dirty="0">
                <a:solidFill>
                  <a:srgbClr val="FF0000"/>
                </a:solidFill>
              </a:rPr>
              <a:t>Slovo</a:t>
            </a:r>
          </a:p>
          <a:p>
            <a:pPr lvl="1" algn="just"/>
            <a:r>
              <a:rPr lang="cs-CZ" b="1" dirty="0"/>
              <a:t>Základní jednotka </a:t>
            </a:r>
            <a:r>
              <a:rPr lang="cs-CZ" dirty="0"/>
              <a:t>nesoucí význam – </a:t>
            </a:r>
            <a:r>
              <a:rPr lang="cs-CZ" u="sng" dirty="0"/>
              <a:t>plnovýznamová</a:t>
            </a:r>
            <a:r>
              <a:rPr lang="cs-CZ" dirty="0"/>
              <a:t> či </a:t>
            </a:r>
            <a:r>
              <a:rPr lang="cs-CZ" u="sng" dirty="0"/>
              <a:t>neplnovýznamová</a:t>
            </a:r>
            <a:r>
              <a:rPr lang="cs-CZ" dirty="0"/>
              <a:t> (spojky, částice apod.)</a:t>
            </a:r>
          </a:p>
          <a:p>
            <a:pPr algn="just"/>
            <a:r>
              <a:rPr lang="cs-CZ" b="1" u="sng" dirty="0"/>
              <a:t>Klíčová slova </a:t>
            </a:r>
            <a:r>
              <a:rPr lang="cs-CZ" dirty="0"/>
              <a:t>(reprezentují sektor/téma)</a:t>
            </a:r>
          </a:p>
          <a:p>
            <a:pPr algn="just"/>
            <a:r>
              <a:rPr lang="cs-CZ" b="1" u="sng" dirty="0"/>
              <a:t>Lemmata</a:t>
            </a:r>
            <a:r>
              <a:rPr lang="cs-CZ" dirty="0"/>
              <a:t> (základní tvary, př. moc – obsahuje mocenský, mocný, bezmocný apod.)</a:t>
            </a:r>
          </a:p>
          <a:p>
            <a:pPr algn="just"/>
            <a:r>
              <a:rPr lang="cs-CZ" i="1" dirty="0"/>
              <a:t>K čemu to je?</a:t>
            </a:r>
          </a:p>
          <a:p>
            <a:pPr lvl="1" algn="just"/>
            <a:r>
              <a:rPr lang="cs-CZ" dirty="0"/>
              <a:t>Výzkum </a:t>
            </a:r>
            <a:r>
              <a:rPr lang="cs-CZ" b="1" u="sng" dirty="0">
                <a:solidFill>
                  <a:srgbClr val="FF0000"/>
                </a:solidFill>
              </a:rPr>
              <a:t>kolokace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(spolu-výskyt; </a:t>
            </a:r>
            <a:r>
              <a:rPr lang="cs-CZ" i="1" dirty="0"/>
              <a:t>např. migrační krize/problém</a:t>
            </a:r>
            <a:r>
              <a:rPr lang="cs-CZ" dirty="0"/>
              <a:t>), nebo </a:t>
            </a:r>
            <a:r>
              <a:rPr lang="cs-CZ" b="1" u="sng" dirty="0">
                <a:solidFill>
                  <a:srgbClr val="FF0000"/>
                </a:solidFill>
              </a:rPr>
              <a:t>frekvence slov </a:t>
            </a:r>
            <a:r>
              <a:rPr lang="cs-CZ" dirty="0"/>
              <a:t>(např. </a:t>
            </a:r>
            <a:r>
              <a:rPr lang="cs-CZ" i="1" dirty="0"/>
              <a:t>solidarita v programech různých politických stran</a:t>
            </a:r>
            <a:r>
              <a:rPr lang="cs-CZ" dirty="0"/>
              <a:t>), nebo </a:t>
            </a:r>
            <a:r>
              <a:rPr lang="cs-CZ" b="1" u="sng" dirty="0">
                <a:solidFill>
                  <a:srgbClr val="FF0000"/>
                </a:solidFill>
              </a:rPr>
              <a:t>KWIC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(slova a </a:t>
            </a:r>
            <a:r>
              <a:rPr lang="cs-CZ" dirty="0" err="1"/>
              <a:t>kotext</a:t>
            </a:r>
            <a:r>
              <a:rPr lang="cs-CZ" dirty="0"/>
              <a:t>, např. intervence a zásah na území XY – jiné významy podobných slov, důležitý je zde referenční text)</a:t>
            </a:r>
          </a:p>
        </p:txBody>
      </p:sp>
    </p:spTree>
    <p:extLst>
      <p:ext uri="{BB962C8B-B14F-4D97-AF65-F5344CB8AC3E}">
        <p14:creationId xmlns:p14="http://schemas.microsoft.com/office/powerpoint/2010/main" val="66865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61070" y="333824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Datové jednotky – věta a odstavec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3658" y="1828801"/>
            <a:ext cx="10426799" cy="4702628"/>
          </a:xfrm>
        </p:spPr>
        <p:txBody>
          <a:bodyPr>
            <a:normAutofit/>
          </a:bodyPr>
          <a:lstStyle/>
          <a:p>
            <a:pPr algn="just"/>
            <a:r>
              <a:rPr lang="cs-CZ" sz="2400" b="1" dirty="0">
                <a:solidFill>
                  <a:srgbClr val="FF0000"/>
                </a:solidFill>
              </a:rPr>
              <a:t>Věta</a:t>
            </a:r>
            <a:r>
              <a:rPr lang="cs-CZ" sz="2400" dirty="0"/>
              <a:t>: užití několika slov dle výběru podle toho, co chceme sdělit – určujeme vazbu mezi slovy</a:t>
            </a:r>
          </a:p>
          <a:p>
            <a:pPr algn="just"/>
            <a:r>
              <a:rPr lang="cs-CZ" sz="2400" dirty="0"/>
              <a:t>Co chceme sdělit = </a:t>
            </a:r>
            <a:r>
              <a:rPr lang="cs-CZ" sz="2400" b="1" u="sng" dirty="0"/>
              <a:t>komunikační záměr</a:t>
            </a:r>
            <a:r>
              <a:rPr lang="cs-CZ" sz="2400" dirty="0"/>
              <a:t>;</a:t>
            </a:r>
          </a:p>
          <a:p>
            <a:pPr lvl="1" algn="just"/>
            <a:r>
              <a:rPr lang="cs-CZ" sz="2400" dirty="0"/>
              <a:t>Rozpoznání závisí nejen na slovech, ale i na </a:t>
            </a:r>
            <a:r>
              <a:rPr lang="cs-CZ" sz="2400" dirty="0">
                <a:solidFill>
                  <a:srgbClr val="FF0000"/>
                </a:solidFill>
              </a:rPr>
              <a:t>usouzení</a:t>
            </a:r>
            <a:r>
              <a:rPr lang="cs-CZ" sz="2400" dirty="0"/>
              <a:t>, </a:t>
            </a:r>
            <a:r>
              <a:rPr lang="cs-CZ" sz="2400" dirty="0">
                <a:solidFill>
                  <a:srgbClr val="FF0000"/>
                </a:solidFill>
              </a:rPr>
              <a:t>co asi chce aktér sdělit</a:t>
            </a:r>
            <a:r>
              <a:rPr lang="cs-CZ" sz="2400" dirty="0"/>
              <a:t>, </a:t>
            </a:r>
            <a:r>
              <a:rPr lang="cs-CZ" sz="2400" i="1" dirty="0"/>
              <a:t>př. „Je to kampaň“</a:t>
            </a:r>
          </a:p>
          <a:p>
            <a:pPr algn="just"/>
            <a:r>
              <a:rPr lang="cs-CZ" sz="2400" b="1" dirty="0">
                <a:solidFill>
                  <a:srgbClr val="FF0000"/>
                </a:solidFill>
              </a:rPr>
              <a:t>Odstavec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/>
              <a:t>(a další nadvětné struktury)</a:t>
            </a:r>
          </a:p>
          <a:p>
            <a:pPr lvl="1" algn="just"/>
            <a:r>
              <a:rPr lang="cs-CZ" sz="2400" dirty="0"/>
              <a:t>Vymezuje především </a:t>
            </a:r>
            <a:r>
              <a:rPr lang="cs-CZ" sz="2400" b="1" dirty="0"/>
              <a:t>téma</a:t>
            </a:r>
            <a:r>
              <a:rPr lang="cs-CZ" sz="2400" dirty="0"/>
              <a:t> (např. i v případě celého článku)</a:t>
            </a:r>
          </a:p>
          <a:p>
            <a:pPr lvl="1" algn="just"/>
            <a:r>
              <a:rPr lang="cs-CZ" sz="2400" dirty="0"/>
              <a:t>Také může obsahovat </a:t>
            </a:r>
            <a:r>
              <a:rPr lang="cs-CZ" sz="2400" b="1" dirty="0"/>
              <a:t>dějovou zápletku</a:t>
            </a:r>
            <a:r>
              <a:rPr lang="cs-CZ" sz="2400" dirty="0"/>
              <a:t>, popř. </a:t>
            </a:r>
            <a:r>
              <a:rPr lang="cs-CZ" sz="2400" b="1" dirty="0"/>
              <a:t>styl argumentace</a:t>
            </a:r>
            <a:r>
              <a:rPr lang="cs-CZ" sz="2400" dirty="0"/>
              <a:t> (např. logika: předpoklady – argument – závěr)</a:t>
            </a:r>
          </a:p>
          <a:p>
            <a:pPr algn="just"/>
            <a:endParaRPr lang="en-GB" sz="2400" dirty="0"/>
          </a:p>
          <a:p>
            <a:pPr algn="just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461340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14943" y="343852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Kódování – úvod a typologie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23703" y="1767840"/>
            <a:ext cx="10337073" cy="4850673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Je to </a:t>
            </a:r>
            <a:r>
              <a:rPr lang="cs-CZ" i="1" u="sng" dirty="0"/>
              <a:t>nástroj </a:t>
            </a:r>
            <a:r>
              <a:rPr lang="cs-CZ" b="1" i="1" u="sng" dirty="0"/>
              <a:t>převodu</a:t>
            </a:r>
            <a:r>
              <a:rPr lang="cs-CZ" i="1" u="sng" dirty="0"/>
              <a:t> </a:t>
            </a:r>
            <a:r>
              <a:rPr lang="cs-CZ" b="1" i="1" u="sng" dirty="0"/>
              <a:t>významu</a:t>
            </a:r>
            <a:r>
              <a:rPr lang="cs-CZ" i="1" u="sng" dirty="0"/>
              <a:t> do srozumitelného a obecnějšího symbolu – kódu</a:t>
            </a:r>
          </a:p>
          <a:p>
            <a:pPr algn="just"/>
            <a:r>
              <a:rPr lang="cs-CZ" dirty="0"/>
              <a:t>Role kódování je významná v kvalitativním výzkumu, méně již v kvantitativním (zde například působení škál pro třídění dat)</a:t>
            </a:r>
          </a:p>
          <a:p>
            <a:pPr algn="just"/>
            <a:r>
              <a:rPr lang="cs-CZ" dirty="0"/>
              <a:t>Kódování nikdy nesmí být cílem, ale je vždy prostředkem</a:t>
            </a:r>
          </a:p>
          <a:p>
            <a:pPr algn="just"/>
            <a:r>
              <a:rPr lang="cs-CZ" b="1" dirty="0">
                <a:solidFill>
                  <a:srgbClr val="FF0000"/>
                </a:solidFill>
              </a:rPr>
              <a:t>Otevřené kódování</a:t>
            </a:r>
          </a:p>
          <a:p>
            <a:pPr lvl="1" algn="just"/>
            <a:r>
              <a:rPr lang="cs-CZ" u="sng" dirty="0"/>
              <a:t>Kódy tvoříme </a:t>
            </a:r>
            <a:r>
              <a:rPr lang="cs-CZ" dirty="0"/>
              <a:t>dle nasbíraných dat vůči výzkumné otázce</a:t>
            </a:r>
          </a:p>
          <a:p>
            <a:pPr lvl="1" algn="just"/>
            <a:r>
              <a:rPr lang="cs-CZ" dirty="0"/>
              <a:t>Dále </a:t>
            </a:r>
            <a:r>
              <a:rPr lang="cs-CZ" u="sng" dirty="0"/>
              <a:t>vytvoříme kategorie </a:t>
            </a:r>
            <a:r>
              <a:rPr lang="cs-CZ" dirty="0"/>
              <a:t>pro kódy a </a:t>
            </a:r>
            <a:r>
              <a:rPr lang="cs-CZ" b="1" u="sng" dirty="0"/>
              <a:t>seskupíme je </a:t>
            </a:r>
            <a:r>
              <a:rPr lang="cs-CZ" dirty="0"/>
              <a:t>(podle kategorií, vzájemného vztahu, hodnotového zabarvení, referenčního rámce apod.)</a:t>
            </a:r>
          </a:p>
          <a:p>
            <a:pPr algn="just"/>
            <a:r>
              <a:rPr lang="cs-CZ" b="1" dirty="0">
                <a:solidFill>
                  <a:srgbClr val="FF0000"/>
                </a:solidFill>
              </a:rPr>
              <a:t>Axiální kódování</a:t>
            </a:r>
          </a:p>
          <a:p>
            <a:pPr lvl="1" algn="just"/>
            <a:r>
              <a:rPr lang="cs-CZ" dirty="0"/>
              <a:t>Tvorba </a:t>
            </a:r>
            <a:r>
              <a:rPr lang="cs-CZ" b="1" dirty="0"/>
              <a:t>kódové struktury s vnitřní logikou</a:t>
            </a:r>
            <a:r>
              <a:rPr lang="cs-CZ" dirty="0"/>
              <a:t>, </a:t>
            </a:r>
            <a:r>
              <a:rPr lang="cs-CZ" u="sng" dirty="0"/>
              <a:t>např. podmínky – jev – popis jevu (díky </a:t>
            </a:r>
            <a:r>
              <a:rPr lang="cs-CZ" u="sng" dirty="0" err="1"/>
              <a:t>kotextu</a:t>
            </a:r>
            <a:r>
              <a:rPr lang="cs-CZ" u="sng" dirty="0"/>
              <a:t> a kontextu) různých aktérů – následky (z vnitřní logiky nevybočujeme!)</a:t>
            </a:r>
          </a:p>
          <a:p>
            <a:pPr algn="just"/>
            <a:r>
              <a:rPr lang="cs-CZ" b="1" dirty="0">
                <a:solidFill>
                  <a:srgbClr val="FF0000"/>
                </a:solidFill>
              </a:rPr>
              <a:t>Selektivní kódování</a:t>
            </a:r>
          </a:p>
          <a:p>
            <a:pPr lvl="1" algn="just"/>
            <a:r>
              <a:rPr lang="cs-CZ" dirty="0"/>
              <a:t>Určíme </a:t>
            </a:r>
            <a:r>
              <a:rPr lang="cs-CZ" u="sng" dirty="0"/>
              <a:t>centrální kategorii </a:t>
            </a:r>
            <a:r>
              <a:rPr lang="cs-CZ" dirty="0"/>
              <a:t>ve vztahu k teorii (např. u populismu – lid vs. elita) a pak kategorie následné</a:t>
            </a:r>
          </a:p>
          <a:p>
            <a:pPr lvl="1" algn="just"/>
            <a:r>
              <a:rPr lang="cs-CZ" dirty="0"/>
              <a:t>Velký </a:t>
            </a:r>
            <a:r>
              <a:rPr lang="cs-CZ" b="1" dirty="0"/>
              <a:t>důraz na znalost teorie</a:t>
            </a:r>
            <a:r>
              <a:rPr lang="cs-CZ" dirty="0"/>
              <a:t>, popř. snaha o testování části teorie</a:t>
            </a:r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7215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21375" y="514349"/>
            <a:ext cx="8911687" cy="849087"/>
          </a:xfrm>
        </p:spPr>
        <p:txBody>
          <a:bodyPr/>
          <a:lstStyle/>
          <a:p>
            <a:pPr algn="ctr"/>
            <a:r>
              <a:rPr lang="cs-CZ" dirty="0"/>
              <a:t>Příklady kódování – otevřené a </a:t>
            </a:r>
            <a:r>
              <a:rPr lang="cs-CZ" dirty="0">
                <a:solidFill>
                  <a:srgbClr val="FF0000"/>
                </a:solidFill>
              </a:rPr>
              <a:t>axiální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186" y="1622996"/>
            <a:ext cx="8522243" cy="4958325"/>
          </a:xfrm>
        </p:spPr>
      </p:pic>
      <p:sp>
        <p:nvSpPr>
          <p:cNvPr id="5" name="Ovál 4"/>
          <p:cNvSpPr/>
          <p:nvPr/>
        </p:nvSpPr>
        <p:spPr>
          <a:xfrm>
            <a:off x="2245179" y="1257300"/>
            <a:ext cx="2220685" cy="1338943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172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Příklad kódování – selektivní</a:t>
            </a:r>
            <a:endParaRPr lang="en-US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579" y="1714499"/>
            <a:ext cx="8482692" cy="46618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01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13164" y="319311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Funkce kódů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13164" y="1600201"/>
            <a:ext cx="10091448" cy="5020731"/>
          </a:xfrm>
        </p:spPr>
        <p:txBody>
          <a:bodyPr/>
          <a:lstStyle/>
          <a:p>
            <a:pPr algn="just"/>
            <a:r>
              <a:rPr lang="cs-CZ" b="1" dirty="0">
                <a:solidFill>
                  <a:srgbClr val="FF0000"/>
                </a:solidFill>
              </a:rPr>
              <a:t>Faktická funkce</a:t>
            </a:r>
          </a:p>
          <a:p>
            <a:pPr lvl="1" algn="just"/>
            <a:r>
              <a:rPr lang="cs-CZ" dirty="0"/>
              <a:t>Označujeme </a:t>
            </a:r>
            <a:r>
              <a:rPr lang="cs-CZ" b="1" dirty="0"/>
              <a:t>skutečnost</a:t>
            </a:r>
            <a:r>
              <a:rPr lang="cs-CZ" dirty="0"/>
              <a:t> zachytitelnou v textu (</a:t>
            </a:r>
            <a:r>
              <a:rPr lang="cs-CZ" i="1" dirty="0"/>
              <a:t>pokud je například odstavec o školství, použijeme kód školství</a:t>
            </a:r>
            <a:r>
              <a:rPr lang="cs-CZ" dirty="0"/>
              <a:t>)</a:t>
            </a:r>
          </a:p>
          <a:p>
            <a:pPr lvl="2" algn="just"/>
            <a:r>
              <a:rPr lang="cs-CZ" b="1" dirty="0"/>
              <a:t>Lze</a:t>
            </a:r>
            <a:r>
              <a:rPr lang="cs-CZ" dirty="0"/>
              <a:t> je třídit a pracovat s nimi </a:t>
            </a:r>
            <a:r>
              <a:rPr lang="cs-CZ" b="1" dirty="0"/>
              <a:t>jako s daty </a:t>
            </a:r>
            <a:r>
              <a:rPr lang="cs-CZ" dirty="0"/>
              <a:t>(!)</a:t>
            </a:r>
          </a:p>
          <a:p>
            <a:pPr lvl="2" algn="just"/>
            <a:r>
              <a:rPr lang="cs-CZ" dirty="0"/>
              <a:t>Nutností je </a:t>
            </a:r>
            <a:r>
              <a:rPr lang="cs-CZ" b="1" dirty="0"/>
              <a:t>přísná operacionalizace pojmů</a:t>
            </a:r>
          </a:p>
          <a:p>
            <a:pPr algn="just"/>
            <a:r>
              <a:rPr lang="cs-CZ" b="1" dirty="0">
                <a:solidFill>
                  <a:srgbClr val="FF0000"/>
                </a:solidFill>
              </a:rPr>
              <a:t>Referenční funkce</a:t>
            </a:r>
          </a:p>
          <a:p>
            <a:pPr lvl="1" algn="just"/>
            <a:r>
              <a:rPr lang="cs-CZ" b="1" dirty="0"/>
              <a:t>Odkazuje k významu</a:t>
            </a:r>
            <a:r>
              <a:rPr lang="cs-CZ" dirty="0"/>
              <a:t>, nezastupuje jej</a:t>
            </a:r>
          </a:p>
          <a:p>
            <a:pPr lvl="2" algn="just"/>
            <a:r>
              <a:rPr lang="cs-CZ" dirty="0"/>
              <a:t>Často více kódů jednom úseku, které jen </a:t>
            </a:r>
            <a:r>
              <a:rPr lang="cs-CZ" b="1" dirty="0"/>
              <a:t>referují</a:t>
            </a:r>
            <a:r>
              <a:rPr lang="cs-CZ" dirty="0"/>
              <a:t> k tomu, co tam „přibližně je“, o čem se mluví</a:t>
            </a:r>
          </a:p>
          <a:p>
            <a:pPr lvl="2" algn="just"/>
            <a:r>
              <a:rPr lang="cs-CZ" dirty="0"/>
              <a:t>Lze je sice třídit, ale </a:t>
            </a:r>
            <a:r>
              <a:rPr lang="cs-CZ" b="1" u="sng" dirty="0"/>
              <a:t>nelze s nimi pracovat jak s daty</a:t>
            </a:r>
          </a:p>
          <a:p>
            <a:pPr lvl="2" algn="just"/>
            <a:r>
              <a:rPr lang="cs-CZ" dirty="0"/>
              <a:t>Je to </a:t>
            </a:r>
            <a:r>
              <a:rPr lang="cs-CZ" b="1" dirty="0"/>
              <a:t>heuristická pomůcka </a:t>
            </a:r>
            <a:r>
              <a:rPr lang="cs-CZ" dirty="0"/>
              <a:t>především pro hermeneutický přístup </a:t>
            </a:r>
            <a:r>
              <a:rPr lang="cs-CZ" b="1" dirty="0"/>
              <a:t>(vs. analytický způsob práce s daty) </a:t>
            </a:r>
            <a:endParaRPr lang="cs-CZ" dirty="0"/>
          </a:p>
          <a:p>
            <a:pPr algn="just"/>
            <a:r>
              <a:rPr lang="cs-CZ" u="sng" dirty="0"/>
              <a:t>Ideální stav </a:t>
            </a:r>
            <a:r>
              <a:rPr lang="cs-CZ" dirty="0"/>
              <a:t>= maximum faktických kódů, což je nepravděpodobné</a:t>
            </a:r>
          </a:p>
          <a:p>
            <a:pPr algn="just"/>
            <a:r>
              <a:rPr lang="cs-CZ" u="sng" dirty="0"/>
              <a:t>Praxe</a:t>
            </a:r>
            <a:r>
              <a:rPr lang="cs-CZ" dirty="0"/>
              <a:t> = kombinace obou typů kódů; </a:t>
            </a:r>
            <a:r>
              <a:rPr lang="cs-CZ" b="1" u="sng" dirty="0"/>
              <a:t>ALE</a:t>
            </a:r>
            <a:r>
              <a:rPr lang="cs-CZ" dirty="0"/>
              <a:t>: riziko směšování obou kategorií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5219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89064" y="348602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Lidské vs. strojové čtení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2081" y="1629493"/>
            <a:ext cx="10318864" cy="5103816"/>
          </a:xfrm>
        </p:spPr>
        <p:txBody>
          <a:bodyPr>
            <a:normAutofit/>
          </a:bodyPr>
          <a:lstStyle/>
          <a:p>
            <a:pPr algn="just"/>
            <a:r>
              <a:rPr lang="cs-CZ" dirty="0">
                <a:solidFill>
                  <a:srgbClr val="FF0000"/>
                </a:solidFill>
              </a:rPr>
              <a:t>Lidské čtení</a:t>
            </a:r>
          </a:p>
          <a:p>
            <a:pPr lvl="1" algn="just"/>
            <a:r>
              <a:rPr lang="cs-CZ" dirty="0"/>
              <a:t>Pracuje především </a:t>
            </a:r>
            <a:r>
              <a:rPr lang="cs-CZ" b="1" dirty="0"/>
              <a:t>s referenční funkcí kódů </a:t>
            </a:r>
            <a:r>
              <a:rPr lang="cs-CZ" dirty="0"/>
              <a:t>(které byly za tímto účelem vytvořeny)</a:t>
            </a:r>
          </a:p>
          <a:p>
            <a:pPr lvl="1" algn="just"/>
            <a:r>
              <a:rPr lang="cs-CZ" b="1" u="sng" dirty="0"/>
              <a:t>Výhody</a:t>
            </a:r>
            <a:r>
              <a:rPr lang="cs-CZ" dirty="0"/>
              <a:t>: dokáže „číst“ v </a:t>
            </a:r>
            <a:r>
              <a:rPr lang="cs-CZ" dirty="0" err="1"/>
              <a:t>kotextu</a:t>
            </a:r>
            <a:r>
              <a:rPr lang="cs-CZ" dirty="0"/>
              <a:t> a kontextu – neopomene podstatná, byť z formálního jazyka nepostihnutelná, data</a:t>
            </a:r>
          </a:p>
          <a:p>
            <a:pPr lvl="1" algn="just"/>
            <a:r>
              <a:rPr lang="cs-CZ" b="1" u="sng" dirty="0"/>
              <a:t>Nevýhody</a:t>
            </a:r>
            <a:r>
              <a:rPr lang="cs-CZ" dirty="0"/>
              <a:t>: vysoká míra chybovosti (lze oslabit několika čtenáři a standardizací referenčního kódování)</a:t>
            </a:r>
          </a:p>
          <a:p>
            <a:pPr algn="just"/>
            <a:r>
              <a:rPr lang="cs-CZ" dirty="0">
                <a:solidFill>
                  <a:srgbClr val="FF0000"/>
                </a:solidFill>
              </a:rPr>
              <a:t>Strojové čtení</a:t>
            </a:r>
          </a:p>
          <a:p>
            <a:pPr lvl="1" algn="just"/>
            <a:r>
              <a:rPr lang="cs-CZ" dirty="0"/>
              <a:t>Stroj „čte“ pouze </a:t>
            </a:r>
            <a:r>
              <a:rPr lang="cs-CZ" b="1" dirty="0"/>
              <a:t>to, co zadáme </a:t>
            </a:r>
            <a:r>
              <a:rPr lang="cs-CZ" dirty="0"/>
              <a:t>ve smyslu algoritmu (X a Y; X nebo Y; X kolokace s Y; X bez Y apod.)</a:t>
            </a:r>
          </a:p>
          <a:p>
            <a:pPr lvl="1" algn="just"/>
            <a:r>
              <a:rPr lang="cs-CZ" b="1" u="sng" dirty="0"/>
              <a:t>Výhody</a:t>
            </a:r>
            <a:r>
              <a:rPr lang="cs-CZ" dirty="0"/>
              <a:t>: nic nepřehlédne; není možné špatně kódovat v případě kódů v algoritmu; neinterpretuje – je „nezávislý“</a:t>
            </a:r>
          </a:p>
          <a:p>
            <a:pPr lvl="1" algn="just"/>
            <a:r>
              <a:rPr lang="cs-CZ" b="1" u="sng" dirty="0"/>
              <a:t>Nevýhody</a:t>
            </a:r>
            <a:r>
              <a:rPr lang="cs-CZ" dirty="0"/>
              <a:t>: algoritmus může být špatně nastaven; </a:t>
            </a:r>
            <a:r>
              <a:rPr lang="cs-CZ" b="1" dirty="0"/>
              <a:t>musíme mít kódy s předmětovou funkcí</a:t>
            </a:r>
            <a:r>
              <a:rPr lang="cs-CZ" dirty="0"/>
              <a:t>; neodhalí </a:t>
            </a:r>
            <a:r>
              <a:rPr lang="cs-CZ" dirty="0" err="1"/>
              <a:t>kotext</a:t>
            </a:r>
            <a:r>
              <a:rPr lang="cs-CZ" dirty="0"/>
              <a:t> ani kontext – </a:t>
            </a:r>
            <a:r>
              <a:rPr lang="cs-CZ" u="sng" dirty="0"/>
              <a:t>interpretace je stejně nutná</a:t>
            </a:r>
            <a:r>
              <a:rPr lang="cs-CZ" dirty="0"/>
              <a:t>, což ruší výhodu „nezávislosti“</a:t>
            </a:r>
            <a:endParaRPr lang="en-GB" dirty="0"/>
          </a:p>
          <a:p>
            <a:pPr lvl="1"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5779505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820</TotalTime>
  <Words>683</Words>
  <Application>Microsoft Office PowerPoint</Application>
  <PresentationFormat>Širokoúhlá obrazovka</PresentationFormat>
  <Paragraphs>56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Wingdings 3</vt:lpstr>
      <vt:lpstr>Stébla</vt:lpstr>
      <vt:lpstr>Prezentace aplikace PowerPoint</vt:lpstr>
      <vt:lpstr>Třídění dat - principy ručního a strojového kódování</vt:lpstr>
      <vt:lpstr>Datová jednotka – slovo</vt:lpstr>
      <vt:lpstr>Datové jednotky – věta a odstavec</vt:lpstr>
      <vt:lpstr>Kódování – úvod a typologie</vt:lpstr>
      <vt:lpstr>Příklady kódování – otevřené a axiální</vt:lpstr>
      <vt:lpstr>Příklad kódování – selektivní</vt:lpstr>
      <vt:lpstr>Funkce kódů</vt:lpstr>
      <vt:lpstr>Lidské vs. strojové čtení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Zdroje kvalitativních a kvantitativních dat včetně jejich vizualizace</dc:title>
  <dc:creator>Ondřej Stulík</dc:creator>
  <cp:lastModifiedBy>martin.buk@tiscali.cz</cp:lastModifiedBy>
  <cp:revision>146</cp:revision>
  <dcterms:created xsi:type="dcterms:W3CDTF">2018-11-20T07:53:52Z</dcterms:created>
  <dcterms:modified xsi:type="dcterms:W3CDTF">2023-02-24T12:57:05Z</dcterms:modified>
</cp:coreProperties>
</file>