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5"/>
  </p:notesMasterIdLst>
  <p:sldIdLst>
    <p:sldId id="256" r:id="rId2"/>
    <p:sldId id="257" r:id="rId3"/>
    <p:sldId id="410" r:id="rId4"/>
    <p:sldId id="373" r:id="rId5"/>
    <p:sldId id="260" r:id="rId6"/>
    <p:sldId id="406" r:id="rId7"/>
    <p:sldId id="370" r:id="rId8"/>
    <p:sldId id="372" r:id="rId9"/>
    <p:sldId id="518" r:id="rId10"/>
    <p:sldId id="422" r:id="rId11"/>
    <p:sldId id="522" r:id="rId12"/>
    <p:sldId id="374" r:id="rId13"/>
    <p:sldId id="411" r:id="rId14"/>
    <p:sldId id="412" r:id="rId15"/>
    <p:sldId id="425" r:id="rId16"/>
    <p:sldId id="408" r:id="rId17"/>
    <p:sldId id="427" r:id="rId18"/>
    <p:sldId id="426" r:id="rId19"/>
    <p:sldId id="430" r:id="rId20"/>
    <p:sldId id="431" r:id="rId21"/>
    <p:sldId id="432" r:id="rId22"/>
    <p:sldId id="433" r:id="rId23"/>
    <p:sldId id="435" r:id="rId24"/>
    <p:sldId id="461" r:id="rId25"/>
    <p:sldId id="413" r:id="rId26"/>
    <p:sldId id="486" r:id="rId27"/>
    <p:sldId id="484" r:id="rId28"/>
    <p:sldId id="469" r:id="rId29"/>
    <p:sldId id="477" r:id="rId30"/>
    <p:sldId id="502" r:id="rId31"/>
    <p:sldId id="409" r:id="rId32"/>
    <p:sldId id="395" r:id="rId33"/>
    <p:sldId id="501" r:id="rId34"/>
    <p:sldId id="375" r:id="rId35"/>
    <p:sldId id="377" r:id="rId36"/>
    <p:sldId id="378" r:id="rId37"/>
    <p:sldId id="380" r:id="rId38"/>
    <p:sldId id="506" r:id="rId39"/>
    <p:sldId id="396" r:id="rId40"/>
    <p:sldId id="504" r:id="rId41"/>
    <p:sldId id="503" r:id="rId42"/>
    <p:sldId id="405" r:id="rId43"/>
    <p:sldId id="362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426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17E19-259A-48BE-A4CB-22F2D1C8D564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F76579-2F6D-4F6A-B797-0863D3DD3C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163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</a:pPr>
            <a:fld id="{1786E896-D07A-48A9-8412-58E6FF66CDB8}" type="slidenum">
              <a:rPr kumimoji="0" lang="en-GB" altLang="en-US" smtClean="0">
                <a:latin typeface="Times New Roman" pitchFamily="18" charset="0"/>
              </a:rPr>
              <a:pPr>
                <a:spcBef>
                  <a:spcPct val="0"/>
                </a:spcBef>
              </a:pPr>
              <a:t>9</a:t>
            </a:fld>
            <a:endParaRPr kumimoji="0" lang="en-GB" altLang="en-US">
              <a:latin typeface="Times New Roman" pitchFamily="18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/>
              <a:t>Body Function – Easy (Easier) to assess quantitatively and quickly</a:t>
            </a:r>
          </a:p>
          <a:p>
            <a:r>
              <a:rPr lang="en-GB" altLang="en-US"/>
              <a:t>Activity Skill –  Relatively easy to define and measure – not so easy to link to participation and outcomes</a:t>
            </a:r>
          </a:p>
          <a:p>
            <a:r>
              <a:rPr lang="en-GB" altLang="en-US"/>
              <a:t>Participation – Access to and participation in range of family, social, vocational and leisure activities</a:t>
            </a:r>
          </a:p>
          <a:p>
            <a:r>
              <a:rPr lang="en-GB" altLang="en-US"/>
              <a:t>Environment – Transitions &amp; Expectations plus Assistive Technology</a:t>
            </a:r>
          </a:p>
        </p:txBody>
      </p:sp>
    </p:spTree>
    <p:extLst>
      <p:ext uri="{BB962C8B-B14F-4D97-AF65-F5344CB8AC3E}">
        <p14:creationId xmlns:p14="http://schemas.microsoft.com/office/powerpoint/2010/main" val="1889021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Grp="1" noRot="1" noChangeAspect="1" noChangeArrowheads="1"/>
          </p:cNvSpPr>
          <p:nvPr>
            <p:ph type="sldImg"/>
          </p:nvPr>
        </p:nvSpPr>
        <p:spPr/>
      </p:sp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Speed and sureness of movement by each hand.</a:t>
            </a:r>
          </a:p>
          <a:p>
            <a:r>
              <a:rPr lang="en-US" altLang="en-US"/>
              <a:t>Equipment – mat, coins, box</a:t>
            </a:r>
          </a:p>
          <a:p>
            <a:r>
              <a:rPr lang="en-US" altLang="en-US"/>
              <a:t>Posting coins</a:t>
            </a:r>
          </a:p>
          <a:p>
            <a:r>
              <a:rPr lang="en-US" altLang="en-US"/>
              <a:t>6 for 3-4 year olds, 12 coins for 5-6 years. </a:t>
            </a:r>
          </a:p>
          <a:p>
            <a:r>
              <a:rPr lang="en-US" altLang="en-US"/>
              <a:t>Specified start and stop positions.  </a:t>
            </a:r>
          </a:p>
          <a:p>
            <a:r>
              <a:rPr lang="en-US" altLang="en-US"/>
              <a:t>Place pegs</a:t>
            </a:r>
          </a:p>
          <a:p>
            <a:r>
              <a:rPr lang="en-US" altLang="en-US"/>
              <a:t>Start/stop</a:t>
            </a:r>
          </a:p>
          <a:p>
            <a:r>
              <a:rPr lang="en-US" altLang="en-US"/>
              <a:t>Not roll around</a:t>
            </a:r>
          </a:p>
          <a:p>
            <a:endParaRPr lang="en-US" altLang="en-US"/>
          </a:p>
          <a:p>
            <a:r>
              <a:rPr lang="en-US" altLang="en-US"/>
              <a:t>Turn pegs</a:t>
            </a:r>
          </a:p>
          <a:p>
            <a:r>
              <a:rPr lang="en-US" altLang="en-US"/>
              <a:t>Clear colours</a:t>
            </a:r>
          </a:p>
          <a:p>
            <a:r>
              <a:rPr lang="en-US" altLang="en-US"/>
              <a:t>Start/stop</a:t>
            </a:r>
          </a:p>
        </p:txBody>
      </p:sp>
    </p:spTree>
    <p:extLst>
      <p:ext uri="{BB962C8B-B14F-4D97-AF65-F5344CB8AC3E}">
        <p14:creationId xmlns:p14="http://schemas.microsoft.com/office/powerpoint/2010/main" val="2725692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E2F042C-5831-4D18-B0D9-2921E0CEEF53}" type="slidenum">
              <a:rPr lang="en-GB" altLang="en-US"/>
              <a:pPr eaLnBrk="1" hangingPunct="1">
                <a:spcBef>
                  <a:spcPct val="0"/>
                </a:spcBef>
              </a:pPr>
              <a:t>24</a:t>
            </a:fld>
            <a:endParaRPr lang="en-GB" altLang="en-US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0412" cy="3427413"/>
          </a:xfrm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042" y="4343693"/>
            <a:ext cx="5027916" cy="411392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9460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a</a:t>
            </a:r>
            <a:r>
              <a:rPr lang="en-GB" baseline="0" dirty="0"/>
              <a:t> woman is told by a pregnancy test that she’s not pregnant and she actually is, that’s not good.</a:t>
            </a:r>
            <a:endParaRPr lang="en-GB" dirty="0"/>
          </a:p>
          <a:p>
            <a:r>
              <a:rPr lang="en-GB" dirty="0"/>
              <a:t>If a woman</a:t>
            </a:r>
            <a:r>
              <a:rPr lang="en-GB" baseline="0" dirty="0"/>
              <a:t> is told by a pregnancy test that she’s pregnant and she actually isn’t, that’s not good</a:t>
            </a:r>
          </a:p>
          <a:p>
            <a:r>
              <a:rPr lang="en-GB" baseline="0" dirty="0"/>
              <a:t>All presented as percentages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56CB61-DDFD-4557-AF75-424582B57257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6456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4820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093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459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60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70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495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038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204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7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362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81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720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613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.uk/url?url=http://www.berger.com.au/Product-Range/Interior/Ceilings/Ceilings/default.aspx&amp;rct=j&amp;frm=1&amp;q=&amp;esrc=s&amp;sa=U&amp;ei=sTEkVK7-IZHtaK_YguAN&amp;ved=0CBwQ9QEwAzgU&amp;usg=AFQjCNGNqwAFfOEKmrYvFaSEtROUCAxf0A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http://goheavensbest.com/wp-content/uploads/2012/03/wood-floor-2.jpg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31354"/>
            <a:ext cx="9134179" cy="205037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Outcome Measures </a:t>
            </a:r>
            <a:br>
              <a:rPr lang="en-GB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&amp; </a:t>
            </a:r>
            <a:br>
              <a:rPr lang="en-GB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Evidenced Based Practice</a:t>
            </a: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5004048" y="5805264"/>
            <a:ext cx="3823254" cy="93610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2pPr>
            <a:lvl3pPr marL="1077913" indent="-163513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3pPr>
            <a:lvl4pPr marL="1527175" indent="-155575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4pPr>
            <a:lvl5pPr marL="1974850" indent="-146050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5pPr>
            <a:lvl6pPr marL="2432050" indent="-14605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6pPr>
            <a:lvl7pPr marL="2889250" indent="-14605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7pPr>
            <a:lvl8pPr marL="3346450" indent="-14605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8pPr>
            <a:lvl9pPr marL="3803650" indent="-14605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en-US" sz="2200" dirty="0">
                <a:solidFill>
                  <a:srgbClr val="000000"/>
                </a:solidFill>
                <a:latin typeface="Rockwell" pitchFamily="18" charset="0"/>
              </a:rPr>
              <a:t>Bc. Veronika </a:t>
            </a:r>
            <a:r>
              <a:rPr lang="cs-CZ" altLang="en-US" sz="2200" dirty="0" err="1">
                <a:solidFill>
                  <a:srgbClr val="000000"/>
                </a:solidFill>
                <a:latin typeface="Rockwell" pitchFamily="18" charset="0"/>
              </a:rPr>
              <a:t>Vrbska</a:t>
            </a:r>
            <a:r>
              <a:rPr lang="cs-CZ" altLang="en-US" sz="2200" dirty="0">
                <a:solidFill>
                  <a:srgbClr val="000000"/>
                </a:solidFill>
                <a:latin typeface="Rockwell" pitchFamily="18" charset="0"/>
              </a:rPr>
              <a:t>, </a:t>
            </a:r>
            <a:r>
              <a:rPr lang="cs-CZ" altLang="en-US" sz="2200" dirty="0" err="1">
                <a:solidFill>
                  <a:srgbClr val="000000"/>
                </a:solidFill>
                <a:latin typeface="Rockwell" pitchFamily="18" charset="0"/>
              </a:rPr>
              <a:t>MSc</a:t>
            </a:r>
            <a:endParaRPr lang="en-US" altLang="en-US" sz="2200" dirty="0">
              <a:solidFill>
                <a:srgbClr val="000000"/>
              </a:solidFill>
              <a:latin typeface="Rockwell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27" y="3994015"/>
            <a:ext cx="8964488" cy="175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 descr="https://opvvv.msmt.cz/media/msmt/uploads/OP_VVV/Pravidla_pro_publicitu/logolinky/JVS2_opraveny_aj/logolink_OP_VVV_hor_barva_en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91" y="5887928"/>
            <a:ext cx="3840480" cy="85344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Obdélník 5"/>
          <p:cNvSpPr/>
          <p:nvPr/>
        </p:nvSpPr>
        <p:spPr>
          <a:xfrm>
            <a:off x="4067944" y="2485575"/>
            <a:ext cx="4572000" cy="4348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 II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Bohemia in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Pilsen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CZ.02.2.69/0.0/0.0/18_056/0013239</a:t>
            </a:r>
            <a:endParaRPr lang="cs-CZ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575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FFC000"/>
                </a:solidFill>
              </a:rPr>
              <a:t>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398186" cy="377301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3500" dirty="0">
                <a:solidFill>
                  <a:schemeClr val="tx2"/>
                </a:solidFill>
              </a:rPr>
              <a:t>By the end of the lecture you should be able to:</a:t>
            </a:r>
          </a:p>
          <a:p>
            <a:pPr marL="0" indent="0">
              <a:buNone/>
            </a:pPr>
            <a:endParaRPr lang="en-GB" sz="2800" dirty="0">
              <a:solidFill>
                <a:srgbClr val="0070C0"/>
              </a:solidFill>
            </a:endParaRPr>
          </a:p>
          <a:p>
            <a:pPr>
              <a:lnSpc>
                <a:spcPct val="80000"/>
              </a:lnSpc>
            </a:pPr>
            <a:r>
              <a:rPr lang="en-GB" sz="2800" dirty="0"/>
              <a:t>To identify why &amp; how we can measure</a:t>
            </a:r>
          </a:p>
          <a:p>
            <a:pPr>
              <a:lnSpc>
                <a:spcPct val="80000"/>
              </a:lnSpc>
            </a:pPr>
            <a:r>
              <a:rPr lang="en-GB" sz="2800" dirty="0"/>
              <a:t>To be able to evaluate the psychometric properties of an outcome measure tool</a:t>
            </a:r>
          </a:p>
          <a:p>
            <a:pPr>
              <a:lnSpc>
                <a:spcPct val="80000"/>
              </a:lnSpc>
            </a:pPr>
            <a:r>
              <a:rPr lang="en-GB" sz="2800" dirty="0"/>
              <a:t>To be able to critique an outcome measure tool to be used in practice and research </a:t>
            </a:r>
          </a:p>
          <a:p>
            <a:pPr>
              <a:lnSpc>
                <a:spcPct val="80000"/>
              </a:lnSpc>
            </a:pPr>
            <a:r>
              <a:rPr lang="en-GB" sz="2800" dirty="0"/>
              <a:t>To think about how we can use outcome measures to demonstrate cost-effectiveness &amp; cost-efficiency</a:t>
            </a:r>
          </a:p>
          <a:p>
            <a:pPr marL="514350" indent="-514350">
              <a:buAutoNum type="arabicPeriod"/>
            </a:pPr>
            <a:endParaRPr lang="en-GB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929708"/>
            <a:ext cx="1691098" cy="1676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8887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What are your groups observations of these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0435" y="1254460"/>
            <a:ext cx="6681936" cy="5903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http://elearning.canchild.ca/dcd_workshop/eating.html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0" t="25333" r="32619" b="25333"/>
          <a:stretch/>
        </p:blipFill>
        <p:spPr bwMode="auto">
          <a:xfrm>
            <a:off x="3059831" y="1844824"/>
            <a:ext cx="3163144" cy="22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31640" y="4292560"/>
            <a:ext cx="5814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http://elearning.canchild.ca/dcd_workshop/dressing.html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3" t="32286" r="32143" b="19143"/>
          <a:stretch/>
        </p:blipFill>
        <p:spPr bwMode="auto">
          <a:xfrm>
            <a:off x="3282778" y="4797152"/>
            <a:ext cx="2717251" cy="1852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0083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89992" y="122349"/>
            <a:ext cx="8229600" cy="77809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1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35545" y="930957"/>
            <a:ext cx="7859216" cy="74867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Clinically why do we need to measure?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67729" y="1604404"/>
            <a:ext cx="8229600" cy="77809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2</a:t>
            </a: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52921" y="2445754"/>
            <a:ext cx="7859216" cy="74867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Politically: Why do we need to measure?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49473" y="3111014"/>
            <a:ext cx="8229600" cy="77809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3</a:t>
            </a: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98189" y="4120168"/>
            <a:ext cx="8199140" cy="965016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 you experience can you give some information on and some examples of the following?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275856" y="5064546"/>
            <a:ext cx="4608512" cy="19723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Categorical </a:t>
            </a:r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Descriptive  </a:t>
            </a:r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Predictive</a:t>
            </a:r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Evaluative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9381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545" y="1268760"/>
            <a:ext cx="7859216" cy="7486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Why do we need to measure?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635545" y="2204864"/>
            <a:ext cx="7859216" cy="3096344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solidFill>
                  <a:srgbClr val="003300"/>
                </a:solidFill>
              </a:rPr>
              <a:t>Providing </a:t>
            </a:r>
            <a:r>
              <a:rPr lang="en-GB" sz="3600" dirty="0">
                <a:solidFill>
                  <a:srgbClr val="FF0000"/>
                </a:solidFill>
              </a:rPr>
              <a:t>valid</a:t>
            </a:r>
            <a:r>
              <a:rPr lang="en-GB" sz="3600" dirty="0">
                <a:solidFill>
                  <a:srgbClr val="003300"/>
                </a:solidFill>
              </a:rPr>
              <a:t> and </a:t>
            </a:r>
            <a:r>
              <a:rPr lang="en-GB" sz="3600" dirty="0">
                <a:solidFill>
                  <a:srgbClr val="FF0000"/>
                </a:solidFill>
              </a:rPr>
              <a:t>consistent</a:t>
            </a:r>
            <a:r>
              <a:rPr lang="en-GB" sz="3600" dirty="0">
                <a:solidFill>
                  <a:srgbClr val="003300"/>
                </a:solidFill>
              </a:rPr>
              <a:t> information about clients</a:t>
            </a:r>
          </a:p>
          <a:p>
            <a:r>
              <a:rPr lang="en-GB" sz="3600" dirty="0">
                <a:solidFill>
                  <a:srgbClr val="003300"/>
                </a:solidFill>
              </a:rPr>
              <a:t>Goal setting</a:t>
            </a:r>
          </a:p>
          <a:p>
            <a:r>
              <a:rPr lang="en-GB" sz="3600" dirty="0">
                <a:solidFill>
                  <a:srgbClr val="003300"/>
                </a:solidFill>
              </a:rPr>
              <a:t>Deciding on most effective intervention</a:t>
            </a:r>
          </a:p>
          <a:p>
            <a:r>
              <a:rPr lang="en-GB" sz="3600" dirty="0">
                <a:solidFill>
                  <a:srgbClr val="003300"/>
                </a:solidFill>
              </a:rPr>
              <a:t>Monitoring client’s progress </a:t>
            </a:r>
          </a:p>
          <a:p>
            <a:r>
              <a:rPr lang="en-GB" sz="3600" dirty="0">
                <a:solidFill>
                  <a:srgbClr val="003300"/>
                </a:solidFill>
              </a:rPr>
              <a:t>Identify service needs </a:t>
            </a:r>
          </a:p>
          <a:p>
            <a:r>
              <a:rPr lang="en-GB" sz="3600" dirty="0">
                <a:solidFill>
                  <a:srgbClr val="003300"/>
                </a:solidFill>
              </a:rPr>
              <a:t>Demonstrate cost-effectiveness &amp; cost-efficiency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7917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But also….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You can’t rely solely upon your perception </a:t>
            </a:r>
          </a:p>
          <a:p>
            <a:r>
              <a:rPr lang="en-GB" sz="2800" dirty="0"/>
              <a:t>Selective attention and memory (recall bias)</a:t>
            </a:r>
          </a:p>
          <a:p>
            <a:r>
              <a:rPr lang="en-GB" sz="2800" dirty="0"/>
              <a:t>Subtle acts of distortion</a:t>
            </a:r>
          </a:p>
          <a:p>
            <a:r>
              <a:rPr lang="en-GB" sz="2800" dirty="0"/>
              <a:t>The need to believe</a:t>
            </a:r>
          </a:p>
          <a:p>
            <a:r>
              <a:rPr lang="en-GB" sz="2800" dirty="0"/>
              <a:t>You can’t rely solely upon anybody else’s perception</a:t>
            </a:r>
          </a:p>
          <a:p>
            <a:pPr marL="0" indent="0">
              <a:buNone/>
            </a:pPr>
            <a:endParaRPr lang="en-GB" sz="2800" dirty="0"/>
          </a:p>
          <a:p>
            <a:pPr marL="0" indent="0" algn="ctr">
              <a:buNone/>
            </a:pPr>
            <a:r>
              <a:rPr lang="en-GB" sz="2400" b="1" dirty="0">
                <a:solidFill>
                  <a:srgbClr val="FF0000"/>
                </a:solidFill>
              </a:rPr>
              <a:t>PROVIDES AN OBJECTIVE, QUANTIFABLE MEASUREMENT</a:t>
            </a:r>
          </a:p>
        </p:txBody>
      </p:sp>
    </p:spTree>
    <p:extLst>
      <p:ext uri="{BB962C8B-B14F-4D97-AF65-F5344CB8AC3E}">
        <p14:creationId xmlns:p14="http://schemas.microsoft.com/office/powerpoint/2010/main" val="3239544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545" y="1268760"/>
            <a:ext cx="7859216" cy="74867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Politically: Why do we need to measure?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635545" y="2204864"/>
            <a:ext cx="7859216" cy="3096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000" dirty="0">
                <a:solidFill>
                  <a:srgbClr val="003300"/>
                </a:solidFill>
              </a:rPr>
              <a:t>Demand for Evidence-based practice (EBP)</a:t>
            </a:r>
          </a:p>
          <a:p>
            <a:r>
              <a:rPr lang="en-GB" sz="3000" dirty="0">
                <a:solidFill>
                  <a:srgbClr val="003300"/>
                </a:solidFill>
              </a:rPr>
              <a:t>Demand for robust clinical governance and clinical audit activities</a:t>
            </a:r>
          </a:p>
          <a:p>
            <a:r>
              <a:rPr lang="en-GB" sz="3000" dirty="0">
                <a:solidFill>
                  <a:srgbClr val="003300"/>
                </a:solidFill>
              </a:rPr>
              <a:t>The use of standards, care pathways, protocols and guidelines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5661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3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395536" y="1628800"/>
            <a:ext cx="8064896" cy="390807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GB" sz="3000" b="1" dirty="0">
                <a:solidFill>
                  <a:srgbClr val="003300"/>
                </a:solidFill>
              </a:rPr>
              <a:t>Categorical – </a:t>
            </a:r>
            <a:r>
              <a:rPr lang="en-GB" sz="3000" dirty="0">
                <a:solidFill>
                  <a:srgbClr val="003300"/>
                </a:solidFill>
              </a:rPr>
              <a:t>to label/diagnose/ categorise a client with a specific problem</a:t>
            </a:r>
          </a:p>
          <a:p>
            <a:pPr>
              <a:lnSpc>
                <a:spcPct val="80000"/>
              </a:lnSpc>
            </a:pPr>
            <a:r>
              <a:rPr lang="en-GB" sz="3000" b="1" dirty="0">
                <a:solidFill>
                  <a:srgbClr val="003300"/>
                </a:solidFill>
              </a:rPr>
              <a:t>Descriptive</a:t>
            </a:r>
            <a:r>
              <a:rPr lang="en-GB" sz="3000" dirty="0">
                <a:solidFill>
                  <a:srgbClr val="003300"/>
                </a:solidFill>
              </a:rPr>
              <a:t> – to describe current functional status or circumstance at one point in time, provides baseline data for intervention planning</a:t>
            </a:r>
          </a:p>
          <a:p>
            <a:pPr>
              <a:lnSpc>
                <a:spcPct val="80000"/>
              </a:lnSpc>
            </a:pPr>
            <a:r>
              <a:rPr lang="en-GB" sz="3000" b="1" dirty="0">
                <a:solidFill>
                  <a:srgbClr val="003300"/>
                </a:solidFill>
              </a:rPr>
              <a:t>Predictive</a:t>
            </a:r>
            <a:r>
              <a:rPr lang="en-GB" sz="3000" dirty="0">
                <a:solidFill>
                  <a:srgbClr val="003300"/>
                </a:solidFill>
              </a:rPr>
              <a:t> – performance in assessment will predict performance on other areas (e.g. OT kitchen assessment and safety on discharge)</a:t>
            </a:r>
          </a:p>
          <a:p>
            <a:pPr>
              <a:lnSpc>
                <a:spcPct val="80000"/>
              </a:lnSpc>
            </a:pPr>
            <a:r>
              <a:rPr lang="en-GB" sz="3000" b="1" dirty="0">
                <a:solidFill>
                  <a:srgbClr val="003300"/>
                </a:solidFill>
              </a:rPr>
              <a:t>Evaluative</a:t>
            </a:r>
            <a:r>
              <a:rPr lang="en-GB" sz="3000" dirty="0">
                <a:solidFill>
                  <a:srgbClr val="003300"/>
                </a:solidFill>
              </a:rPr>
              <a:t> – outcome measurement of performance over time.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7162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684213" y="2089150"/>
            <a:ext cx="2374900" cy="25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solidFill>
                  <a:schemeClr val="bg2"/>
                </a:solidFill>
                <a:latin typeface="Arial" pitchFamily="34" charset="0"/>
              </a:rPr>
              <a:t>Tone/Dystonia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ROM 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    </a:t>
            </a:r>
            <a:r>
              <a:rPr lang="en-GB" altLang="en-US" sz="2000" dirty="0" err="1">
                <a:latin typeface="Arial" pitchFamily="34" charset="0"/>
              </a:rPr>
              <a:t>Active&amp;Passive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Posture /Balance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Power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Grasp &amp; Release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Sensation-Sensory Perception</a:t>
            </a: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3457575" y="2205038"/>
            <a:ext cx="2376488" cy="1938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Eating and drinking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Self Care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Meal Preparation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Play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Tool use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000" dirty="0">
              <a:latin typeface="Arial" pitchFamily="34" charset="0"/>
            </a:endParaRPr>
          </a:p>
        </p:txBody>
      </p:sp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6372225" y="2089150"/>
            <a:ext cx="2520950" cy="2235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Family Activities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Social Activities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School Activities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Pre-Vocational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Leisure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Community e.g. </a:t>
            </a:r>
            <a:r>
              <a:rPr lang="en-GB" altLang="en-US" sz="2000" dirty="0" err="1">
                <a:latin typeface="Arial" pitchFamily="34" charset="0"/>
              </a:rPr>
              <a:t>shopping,cinema</a:t>
            </a:r>
            <a:endParaRPr lang="en-GB" altLang="en-US" sz="2000" dirty="0">
              <a:latin typeface="Arial" pitchFamily="34" charset="0"/>
            </a:endParaRP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755650" y="5618163"/>
            <a:ext cx="2592388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Physical and Emotional Support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Equipment</a:t>
            </a:r>
          </a:p>
        </p:txBody>
      </p: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5795963" y="5618163"/>
            <a:ext cx="2736850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solidFill>
                  <a:schemeClr val="bg2"/>
                </a:solidFill>
                <a:latin typeface="Arial" pitchFamily="34" charset="0"/>
              </a:rPr>
              <a:t>Age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Motivation/Interests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Aspiration</a:t>
            </a:r>
          </a:p>
        </p:txBody>
      </p:sp>
      <p:sp>
        <p:nvSpPr>
          <p:cNvPr id="50188" name="Line 12"/>
          <p:cNvSpPr>
            <a:spLocks noChangeShapeType="1"/>
          </p:cNvSpPr>
          <p:nvPr/>
        </p:nvSpPr>
        <p:spPr bwMode="auto">
          <a:xfrm>
            <a:off x="4643438" y="1196975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89" name="Line 13"/>
          <p:cNvSpPr>
            <a:spLocks noChangeShapeType="1"/>
          </p:cNvSpPr>
          <p:nvPr/>
        </p:nvSpPr>
        <p:spPr bwMode="auto">
          <a:xfrm>
            <a:off x="1331913" y="1512888"/>
            <a:ext cx="61928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0" name="Line 14"/>
          <p:cNvSpPr>
            <a:spLocks noChangeShapeType="1"/>
          </p:cNvSpPr>
          <p:nvPr/>
        </p:nvSpPr>
        <p:spPr bwMode="auto">
          <a:xfrm>
            <a:off x="1331913" y="1512888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1" name="Line 15"/>
          <p:cNvSpPr>
            <a:spLocks noChangeShapeType="1"/>
          </p:cNvSpPr>
          <p:nvPr/>
        </p:nvSpPr>
        <p:spPr bwMode="auto">
          <a:xfrm>
            <a:off x="7524750" y="1512888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3" name="Line 17"/>
          <p:cNvSpPr>
            <a:spLocks noChangeShapeType="1"/>
          </p:cNvSpPr>
          <p:nvPr/>
        </p:nvSpPr>
        <p:spPr bwMode="auto">
          <a:xfrm flipV="1">
            <a:off x="4572000" y="4078288"/>
            <a:ext cx="0" cy="11795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4" name="Line 18"/>
          <p:cNvSpPr>
            <a:spLocks noChangeShapeType="1"/>
          </p:cNvSpPr>
          <p:nvPr/>
        </p:nvSpPr>
        <p:spPr bwMode="auto">
          <a:xfrm>
            <a:off x="2627313" y="5256213"/>
            <a:ext cx="3889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5" name="Line 19"/>
          <p:cNvSpPr>
            <a:spLocks noChangeShapeType="1"/>
          </p:cNvSpPr>
          <p:nvPr/>
        </p:nvSpPr>
        <p:spPr bwMode="auto">
          <a:xfrm>
            <a:off x="1619250" y="4941888"/>
            <a:ext cx="5832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6" name="Line 20"/>
          <p:cNvSpPr>
            <a:spLocks noChangeShapeType="1"/>
          </p:cNvSpPr>
          <p:nvPr/>
        </p:nvSpPr>
        <p:spPr bwMode="auto">
          <a:xfrm flipV="1">
            <a:off x="1619250" y="4652963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7" name="Line 21"/>
          <p:cNvSpPr>
            <a:spLocks noChangeShapeType="1"/>
          </p:cNvSpPr>
          <p:nvPr/>
        </p:nvSpPr>
        <p:spPr bwMode="auto">
          <a:xfrm flipV="1">
            <a:off x="7451725" y="4365625"/>
            <a:ext cx="0" cy="5635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8" name="Text Box 22"/>
          <p:cNvSpPr txBox="1">
            <a:spLocks noChangeArrowheads="1"/>
          </p:cNvSpPr>
          <p:nvPr/>
        </p:nvSpPr>
        <p:spPr bwMode="auto">
          <a:xfrm>
            <a:off x="611188" y="1728788"/>
            <a:ext cx="2447925" cy="708025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b="1" dirty="0">
                <a:solidFill>
                  <a:schemeClr val="bg2"/>
                </a:solidFill>
                <a:latin typeface="Arial" pitchFamily="34" charset="0"/>
              </a:rPr>
              <a:t>Body Function/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b="1" dirty="0">
                <a:solidFill>
                  <a:schemeClr val="bg2"/>
                </a:solidFill>
                <a:latin typeface="Arial" pitchFamily="34" charset="0"/>
              </a:rPr>
              <a:t>Impairment</a:t>
            </a:r>
          </a:p>
        </p:txBody>
      </p:sp>
      <p:sp>
        <p:nvSpPr>
          <p:cNvPr id="50199" name="Text Box 23"/>
          <p:cNvSpPr txBox="1">
            <a:spLocks noChangeArrowheads="1"/>
          </p:cNvSpPr>
          <p:nvPr/>
        </p:nvSpPr>
        <p:spPr bwMode="auto">
          <a:xfrm>
            <a:off x="3419475" y="1728788"/>
            <a:ext cx="2447925" cy="461962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GB" altLang="en-US" sz="2400" b="1" dirty="0">
                <a:solidFill>
                  <a:schemeClr val="bg2"/>
                </a:solidFill>
                <a:latin typeface="Arial" pitchFamily="34" charset="0"/>
              </a:rPr>
              <a:t>Activity Skill</a:t>
            </a:r>
          </a:p>
        </p:txBody>
      </p:sp>
      <p:sp>
        <p:nvSpPr>
          <p:cNvPr id="50200" name="Text Box 24"/>
          <p:cNvSpPr txBox="1">
            <a:spLocks noChangeArrowheads="1"/>
          </p:cNvSpPr>
          <p:nvPr/>
        </p:nvSpPr>
        <p:spPr bwMode="auto">
          <a:xfrm>
            <a:off x="6372225" y="1728788"/>
            <a:ext cx="2520950" cy="461665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dirty="0">
                <a:solidFill>
                  <a:schemeClr val="bg2"/>
                </a:solidFill>
                <a:latin typeface="Arial" pitchFamily="34" charset="0"/>
              </a:rPr>
              <a:t>PARTICIPATION</a:t>
            </a:r>
          </a:p>
        </p:txBody>
      </p:sp>
      <p:sp>
        <p:nvSpPr>
          <p:cNvPr id="50201" name="Text Box 25"/>
          <p:cNvSpPr txBox="1">
            <a:spLocks noChangeArrowheads="1"/>
          </p:cNvSpPr>
          <p:nvPr/>
        </p:nvSpPr>
        <p:spPr bwMode="auto">
          <a:xfrm>
            <a:off x="755650" y="5257800"/>
            <a:ext cx="2592388" cy="461665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dirty="0">
                <a:solidFill>
                  <a:schemeClr val="bg2"/>
                </a:solidFill>
                <a:latin typeface="Arial" pitchFamily="34" charset="0"/>
              </a:rPr>
              <a:t>ENVIRONMENT</a:t>
            </a:r>
          </a:p>
        </p:txBody>
      </p:sp>
      <p:sp>
        <p:nvSpPr>
          <p:cNvPr id="50202" name="Text Box 26"/>
          <p:cNvSpPr txBox="1">
            <a:spLocks noChangeArrowheads="1"/>
          </p:cNvSpPr>
          <p:nvPr/>
        </p:nvSpPr>
        <p:spPr bwMode="auto">
          <a:xfrm>
            <a:off x="5795963" y="5257800"/>
            <a:ext cx="2736850" cy="708025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000" b="1" dirty="0">
                <a:solidFill>
                  <a:schemeClr val="bg2"/>
                </a:solidFill>
                <a:latin typeface="Arial" pitchFamily="34" charset="0"/>
              </a:rPr>
              <a:t>PERSONAL FACTORS</a:t>
            </a:r>
          </a:p>
        </p:txBody>
      </p:sp>
      <p:sp>
        <p:nvSpPr>
          <p:cNvPr id="7189" name="Text Box 27"/>
          <p:cNvSpPr txBox="1">
            <a:spLocks noChangeArrowheads="1"/>
          </p:cNvSpPr>
          <p:nvPr/>
        </p:nvSpPr>
        <p:spPr bwMode="auto">
          <a:xfrm>
            <a:off x="611188" y="44450"/>
            <a:ext cx="8137525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dirty="0">
                <a:solidFill>
                  <a:schemeClr val="accent1"/>
                </a:solidFill>
                <a:latin typeface="Arial" pitchFamily="34" charset="0"/>
              </a:rPr>
              <a:t>International Classification of Function -CY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dirty="0">
                <a:solidFill>
                  <a:schemeClr val="accent1"/>
                </a:solidFill>
                <a:latin typeface="Arial" pitchFamily="34" charset="0"/>
              </a:rPr>
              <a:t>Focus on Function</a:t>
            </a:r>
          </a:p>
        </p:txBody>
      </p:sp>
      <p:sp>
        <p:nvSpPr>
          <p:cNvPr id="2" name="Oval 1"/>
          <p:cNvSpPr>
            <a:spLocks noChangeArrowheads="1"/>
          </p:cNvSpPr>
          <p:nvPr/>
        </p:nvSpPr>
        <p:spPr bwMode="auto">
          <a:xfrm>
            <a:off x="5975920" y="1341438"/>
            <a:ext cx="3168080" cy="3419475"/>
          </a:xfrm>
          <a:prstGeom prst="ellipse">
            <a:avLst/>
          </a:prstGeom>
          <a:noFill/>
          <a:ln w="5715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solidFill>
                <a:schemeClr val="bg2"/>
              </a:solidFill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2916237" y="1341438"/>
            <a:ext cx="3455987" cy="3419475"/>
          </a:xfrm>
          <a:prstGeom prst="ellipse">
            <a:avLst/>
          </a:prstGeom>
          <a:noFill/>
          <a:ln w="5715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solidFill>
                <a:schemeClr val="bg2"/>
              </a:solidFill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35496" y="1341438"/>
            <a:ext cx="3312542" cy="3419475"/>
          </a:xfrm>
          <a:prstGeom prst="ellipse">
            <a:avLst/>
          </a:prstGeom>
          <a:noFill/>
          <a:ln w="5715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solidFill>
                <a:schemeClr val="bg2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979394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3" grpId="0" animBg="1"/>
      <p:bldP spid="50184" grpId="0" animBg="1"/>
      <p:bldP spid="50185" grpId="0" animBg="1"/>
      <p:bldP spid="50186" grpId="0" animBg="1"/>
      <p:bldP spid="50187" grpId="0" animBg="1"/>
      <p:bldP spid="50188" grpId="0" animBg="1"/>
      <p:bldP spid="50189" grpId="0" animBg="1"/>
      <p:bldP spid="50190" grpId="0" animBg="1"/>
      <p:bldP spid="50191" grpId="0" animBg="1"/>
      <p:bldP spid="50193" grpId="0" animBg="1"/>
      <p:bldP spid="50194" grpId="0" animBg="1"/>
      <p:bldP spid="50195" grpId="0" animBg="1"/>
      <p:bldP spid="50196" grpId="0" animBg="1"/>
      <p:bldP spid="50197" grpId="0" animBg="1"/>
      <p:bldP spid="50198" grpId="0" animBg="1"/>
      <p:bldP spid="50199" grpId="0" animBg="1"/>
      <p:bldP spid="50200" grpId="0" animBg="1"/>
      <p:bldP spid="50201" grpId="0" animBg="1"/>
      <p:bldP spid="50202" grpId="0" animBg="1"/>
      <p:bldP spid="2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en-GB" altLang="en-US"/>
              <a:t>ICF: </a:t>
            </a:r>
            <a:r>
              <a:rPr lang="en-US" altLang="en-US"/>
              <a:t>(WHO, 2001)</a:t>
            </a:r>
            <a:r>
              <a:rPr lang="en-GB" altLang="en-US"/>
              <a:t/>
            </a:r>
            <a:br>
              <a:rPr lang="en-GB" altLang="en-US"/>
            </a:br>
            <a:endParaRPr lang="en-GB" altLang="en-US"/>
          </a:p>
        </p:txBody>
      </p:sp>
      <p:pic>
        <p:nvPicPr>
          <p:cNvPr id="5123" name="Picture 0" descr="IC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" t="2650" r="2101" b="2434"/>
          <a:stretch>
            <a:fillRect/>
          </a:stretch>
        </p:blipFill>
        <p:spPr bwMode="auto">
          <a:xfrm>
            <a:off x="827088" y="1412875"/>
            <a:ext cx="72517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468313" y="2695575"/>
            <a:ext cx="2159000" cy="16827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n-US" altLang="en-US" sz="1800">
              <a:solidFill>
                <a:srgbClr val="FFFFFF"/>
              </a:solidFill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468313" y="5876925"/>
            <a:ext cx="82073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accent1"/>
                </a:solidFill>
                <a:latin typeface="Calibri" pitchFamily="34" charset="0"/>
              </a:rPr>
              <a:t>Try to think about assessment and what areas of the ICF is targeted</a:t>
            </a:r>
          </a:p>
        </p:txBody>
      </p:sp>
      <p:sp>
        <p:nvSpPr>
          <p:cNvPr id="6" name="Oval 5"/>
          <p:cNvSpPr/>
          <p:nvPr/>
        </p:nvSpPr>
        <p:spPr>
          <a:xfrm>
            <a:off x="3492500" y="2492375"/>
            <a:ext cx="2159000" cy="16827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n-US" alt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926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521" y="2564904"/>
            <a:ext cx="8291264" cy="92211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How we measure?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6906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88640"/>
            <a:ext cx="7772400" cy="114300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3333CC"/>
                </a:solidFill>
              </a:rPr>
              <a:t>How do we measure?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628800"/>
            <a:ext cx="8229600" cy="3384376"/>
          </a:xfrm>
        </p:spPr>
        <p:txBody>
          <a:bodyPr/>
          <a:lstStyle/>
          <a:p>
            <a:pPr>
              <a:buNone/>
            </a:pPr>
            <a:r>
              <a:rPr lang="en-GB" sz="2800" dirty="0">
                <a:solidFill>
                  <a:srgbClr val="003300"/>
                </a:solidFill>
              </a:rPr>
              <a:t>Important to </a:t>
            </a:r>
            <a:r>
              <a:rPr lang="en-GB" sz="2800" b="1" dirty="0">
                <a:solidFill>
                  <a:srgbClr val="FF0000"/>
                </a:solidFill>
              </a:rPr>
              <a:t>combine</a:t>
            </a:r>
            <a:r>
              <a:rPr lang="en-GB" sz="2800" b="1" dirty="0">
                <a:solidFill>
                  <a:srgbClr val="003300"/>
                </a:solidFill>
              </a:rPr>
              <a:t> </a:t>
            </a:r>
            <a:r>
              <a:rPr lang="en-GB" sz="2800" dirty="0">
                <a:solidFill>
                  <a:srgbClr val="003300"/>
                </a:solidFill>
              </a:rPr>
              <a:t>qualitative &amp; quantitative methods:</a:t>
            </a:r>
          </a:p>
          <a:p>
            <a:pPr>
              <a:buNone/>
            </a:pPr>
            <a:endParaRPr lang="en-GB" sz="2800" b="1" dirty="0">
              <a:solidFill>
                <a:srgbClr val="003300"/>
              </a:solidFill>
            </a:endParaRPr>
          </a:p>
          <a:p>
            <a:r>
              <a:rPr lang="en-GB" sz="2800" dirty="0">
                <a:solidFill>
                  <a:srgbClr val="003300"/>
                </a:solidFill>
              </a:rPr>
              <a:t>To achieve a thorough assessment</a:t>
            </a:r>
          </a:p>
          <a:p>
            <a:r>
              <a:rPr lang="en-GB" sz="2800" dirty="0">
                <a:solidFill>
                  <a:srgbClr val="003300"/>
                </a:solidFill>
              </a:rPr>
              <a:t>They have different functions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Designed to answer different questions</a:t>
            </a:r>
          </a:p>
        </p:txBody>
      </p:sp>
    </p:spTree>
    <p:extLst>
      <p:ext uri="{BB962C8B-B14F-4D97-AF65-F5344CB8AC3E}">
        <p14:creationId xmlns:p14="http://schemas.microsoft.com/office/powerpoint/2010/main" val="3161910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7772400" cy="1143000"/>
          </a:xfrm>
        </p:spPr>
        <p:txBody>
          <a:bodyPr/>
          <a:lstStyle/>
          <a:p>
            <a:r>
              <a:rPr lang="en-GB" sz="3200" b="1" dirty="0">
                <a:solidFill>
                  <a:srgbClr val="3333CC"/>
                </a:solidFill>
              </a:rPr>
              <a:t>How do we measure: </a:t>
            </a:r>
            <a:br>
              <a:rPr lang="en-GB" sz="3200" b="1" dirty="0">
                <a:solidFill>
                  <a:srgbClr val="3333CC"/>
                </a:solidFill>
              </a:rPr>
            </a:br>
            <a:r>
              <a:rPr lang="en-GB" sz="3200" b="1" dirty="0">
                <a:solidFill>
                  <a:srgbClr val="3333CC"/>
                </a:solidFill>
              </a:rPr>
              <a:t>1. Quantitative data collection methods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>
              <a:buNone/>
            </a:pPr>
            <a:r>
              <a:rPr lang="en-GB" sz="2800" dirty="0">
                <a:solidFill>
                  <a:srgbClr val="003300"/>
                </a:solidFill>
              </a:rPr>
              <a:t>Focus on factual information and are mostly expressed with numerical scores:</a:t>
            </a:r>
          </a:p>
          <a:p>
            <a:pPr>
              <a:buNone/>
            </a:pPr>
            <a:endParaRPr lang="en-GB" sz="2800" dirty="0">
              <a:solidFill>
                <a:srgbClr val="003300"/>
              </a:solidFill>
            </a:endParaRPr>
          </a:p>
          <a:p>
            <a:r>
              <a:rPr lang="en-GB" sz="2800" dirty="0">
                <a:solidFill>
                  <a:srgbClr val="003300"/>
                </a:solidFill>
              </a:rPr>
              <a:t>Standardised outcome measures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Observation testing methods, e.g. range of movement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Structured  self-report or proxy report data, e.g. frequency of a particular behaviour over a period of time</a:t>
            </a: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7753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Standardised Tests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Standardised Tests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5545" y="1268760"/>
            <a:ext cx="7859216" cy="7486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Why do we standardise?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0" t="25333" r="32619" b="25333"/>
          <a:stretch/>
        </p:blipFill>
        <p:spPr bwMode="auto">
          <a:xfrm>
            <a:off x="2990428" y="2636912"/>
            <a:ext cx="3163144" cy="22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88709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356" y="1484784"/>
            <a:ext cx="8507288" cy="4248472"/>
          </a:xfrm>
        </p:spPr>
        <p:txBody>
          <a:bodyPr>
            <a:noAutofit/>
          </a:bodyPr>
          <a:lstStyle/>
          <a:p>
            <a:r>
              <a:rPr lang="en-GB" dirty="0"/>
              <a:t>How would you standardise catching a ball?</a:t>
            </a:r>
          </a:p>
          <a:p>
            <a:r>
              <a:rPr lang="en-GB" dirty="0"/>
              <a:t>What are some things you need to consider when developing a task for a standardised assessment?</a:t>
            </a:r>
          </a:p>
          <a:p>
            <a:r>
              <a:rPr lang="en-GB" dirty="0"/>
              <a:t>Would age matter? How so, give examples of any adaptations</a:t>
            </a:r>
          </a:p>
          <a:p>
            <a:r>
              <a:rPr lang="en-GB" dirty="0"/>
              <a:t>Come up with a standardised task for catching for a 4 year old, 8 year old and 15 year old.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39060481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1.gstatic.com/images?q=tbn:ANd9GcQtm-gyv1iZbIyCqeeCMCmyNqesvLkdjuxsDjJpsCgXBeAHZEgXMBGtdt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20"/>
            <a:ext cx="3685028" cy="24482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eaned &amp; Buffed Wood Floo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05064"/>
            <a:ext cx="3361556" cy="252116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16016" y="908719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Ceiling effect</a:t>
            </a:r>
          </a:p>
          <a:p>
            <a:pPr algn="ctr"/>
            <a:r>
              <a:rPr lang="en-GB" sz="2400" dirty="0"/>
              <a:t>Test is too easy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03847" y="4901621"/>
            <a:ext cx="20995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Floor effect</a:t>
            </a:r>
          </a:p>
          <a:p>
            <a:pPr algn="r"/>
            <a:r>
              <a:rPr lang="en-GB" sz="2400" dirty="0"/>
              <a:t>Test is too hard</a:t>
            </a:r>
          </a:p>
        </p:txBody>
      </p:sp>
    </p:spTree>
    <p:extLst>
      <p:ext uri="{BB962C8B-B14F-4D97-AF65-F5344CB8AC3E}">
        <p14:creationId xmlns:p14="http://schemas.microsoft.com/office/powerpoint/2010/main" val="18303597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2400" cy="1143000"/>
          </a:xfrm>
        </p:spPr>
        <p:txBody>
          <a:bodyPr/>
          <a:lstStyle/>
          <a:p>
            <a:r>
              <a:rPr lang="en-GB" sz="3600" b="1" dirty="0">
                <a:solidFill>
                  <a:schemeClr val="accent3"/>
                </a:solidFill>
              </a:rPr>
              <a:t>Standardised assessments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dirty="0">
                <a:solidFill>
                  <a:srgbClr val="003300"/>
                </a:solidFill>
              </a:rPr>
              <a:t>Published </a:t>
            </a:r>
          </a:p>
          <a:p>
            <a:r>
              <a:rPr lang="en-GB" sz="2800" dirty="0">
                <a:solidFill>
                  <a:srgbClr val="003300"/>
                </a:solidFill>
              </a:rPr>
              <a:t>Designed for a specific purpose</a:t>
            </a:r>
          </a:p>
          <a:p>
            <a:r>
              <a:rPr lang="en-GB" sz="2800" dirty="0">
                <a:solidFill>
                  <a:srgbClr val="003300"/>
                </a:solidFill>
              </a:rPr>
              <a:t>Designed for use with a specific population</a:t>
            </a:r>
          </a:p>
          <a:p>
            <a:r>
              <a:rPr lang="en-GB" sz="2800" dirty="0">
                <a:solidFill>
                  <a:srgbClr val="003300"/>
                </a:solidFill>
              </a:rPr>
              <a:t>Detailed instructions on how and when it should be administered 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Standard procedures on scoring and interpretation of scoring</a:t>
            </a:r>
          </a:p>
          <a:p>
            <a:r>
              <a:rPr lang="en-GB" sz="2800" dirty="0">
                <a:solidFill>
                  <a:srgbClr val="003300"/>
                </a:solidFill>
              </a:rPr>
              <a:t>Valid </a:t>
            </a:r>
          </a:p>
          <a:p>
            <a:r>
              <a:rPr lang="en-GB" sz="2800" dirty="0">
                <a:solidFill>
                  <a:srgbClr val="003300"/>
                </a:solidFill>
              </a:rPr>
              <a:t>Reliable</a:t>
            </a:r>
          </a:p>
          <a:p>
            <a:r>
              <a:rPr lang="en-GB" sz="2800" dirty="0">
                <a:solidFill>
                  <a:srgbClr val="003300"/>
                </a:solidFill>
              </a:rPr>
              <a:t>Responsive</a:t>
            </a:r>
          </a:p>
        </p:txBody>
      </p:sp>
    </p:spTree>
    <p:extLst>
      <p:ext uri="{BB962C8B-B14F-4D97-AF65-F5344CB8AC3E}">
        <p14:creationId xmlns:p14="http://schemas.microsoft.com/office/powerpoint/2010/main" val="13453963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How Standardised Tests are Developed</a:t>
            </a:r>
          </a:p>
        </p:txBody>
      </p:sp>
      <p:pic>
        <p:nvPicPr>
          <p:cNvPr id="3" name="Picture 3" descr="image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7345362" cy="424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4497" y="5980638"/>
            <a:ext cx="826195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Movement Assessment Battery for Children -2 (Henderson, </a:t>
            </a:r>
            <a:r>
              <a:rPr lang="en-GB" dirty="0" err="1"/>
              <a:t>Sugden</a:t>
            </a:r>
            <a:r>
              <a:rPr lang="en-GB" dirty="0"/>
              <a:t> &amp; Barnett, 2007)</a:t>
            </a:r>
          </a:p>
        </p:txBody>
      </p:sp>
    </p:spTree>
    <p:extLst>
      <p:ext uri="{BB962C8B-B14F-4D97-AF65-F5344CB8AC3E}">
        <p14:creationId xmlns:p14="http://schemas.microsoft.com/office/powerpoint/2010/main" val="18078166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38CE1786-0EE2-42AE-B82E-5CF4144C7CE8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19</a:t>
            </a:fld>
            <a:endParaRPr lang="en-US" altLang="en-US"/>
          </a:p>
        </p:txBody>
      </p:sp>
      <p:sp>
        <p:nvSpPr>
          <p:cNvPr id="19458" name="AutoShape 2"/>
          <p:cNvSpPr>
            <a:spLocks/>
          </p:cNvSpPr>
          <p:nvPr/>
        </p:nvSpPr>
        <p:spPr bwMode="auto">
          <a:xfrm>
            <a:off x="608013" y="1600200"/>
            <a:ext cx="6400800" cy="4572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r>
              <a:rPr lang="en-US" altLang="en-US" sz="2800" dirty="0">
                <a:solidFill>
                  <a:srgbClr val="FF0000"/>
                </a:solidFill>
                <a:latin typeface="+mn-lt"/>
                <a:cs typeface="Arial" pitchFamily="34" charset="0"/>
                <a:sym typeface="Arial" pitchFamily="34" charset="0"/>
              </a:rPr>
              <a:t>Features of the Test </a:t>
            </a:r>
            <a:endParaRPr lang="en-US" altLang="en-US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9459" name="AutoShape 3"/>
          <p:cNvSpPr>
            <a:spLocks/>
          </p:cNvSpPr>
          <p:nvPr/>
        </p:nvSpPr>
        <p:spPr bwMode="auto">
          <a:xfrm>
            <a:off x="457200" y="2133600"/>
            <a:ext cx="8308975" cy="3314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 marL="571500" indent="-571500"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r>
              <a:rPr lang="en-US" altLang="en-US" sz="2800" dirty="0">
                <a:latin typeface="+mn-lt"/>
                <a:cs typeface="Arial" pitchFamily="34" charset="0"/>
                <a:sym typeface="Arial" pitchFamily="34" charset="0"/>
              </a:rPr>
              <a:t>focus on identification and description of impairments of motor function in children</a:t>
            </a: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r>
              <a:rPr lang="en-US" altLang="en-US" sz="2800" dirty="0">
                <a:latin typeface="+mn-lt"/>
                <a:cs typeface="Arial" pitchFamily="34" charset="0"/>
                <a:sym typeface="Arial" pitchFamily="34" charset="0"/>
              </a:rPr>
              <a:t>age norms for 3 - 16 years (based on representative sample of 1172 children in the UK)</a:t>
            </a: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r>
              <a:rPr lang="en-US" altLang="en-US" sz="2800" dirty="0">
                <a:latin typeface="+mn-lt"/>
                <a:cs typeface="Arial" pitchFamily="34" charset="0"/>
                <a:sym typeface="Arial" pitchFamily="34" charset="0"/>
              </a:rPr>
              <a:t>administration time 20 - 40 minutes</a:t>
            </a: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r>
              <a:rPr lang="en-US" altLang="en-US" sz="2800" dirty="0">
                <a:latin typeface="+mn-lt"/>
                <a:cs typeface="Arial" pitchFamily="34" charset="0"/>
                <a:sym typeface="Arial" pitchFamily="34" charset="0"/>
              </a:rPr>
              <a:t>used by professionals with a variety of backgrounds (educational / medical)</a:t>
            </a:r>
            <a:endParaRPr lang="en-US" altLang="en-US" sz="2800" dirty="0">
              <a:latin typeface="+mn-lt"/>
            </a:endParaRPr>
          </a:p>
        </p:txBody>
      </p:sp>
      <p:sp>
        <p:nvSpPr>
          <p:cNvPr id="19460" name="Rectangle 4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85010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  <a:normAutofit/>
          </a:bodyPr>
          <a:lstStyle/>
          <a:p>
            <a:pPr defTabSz="914400"/>
            <a:r>
              <a:rPr lang="en-US" altLang="en-US" sz="3600" dirty="0">
                <a:solidFill>
                  <a:srgbClr val="0070C0"/>
                </a:solidFill>
                <a:ea typeface="Trebuchet MS" pitchFamily="34" charset="0"/>
                <a:cs typeface="Trebuchet MS" pitchFamily="34" charset="0"/>
                <a:sym typeface="Trebuchet MS" pitchFamily="34" charset="0"/>
              </a:rPr>
              <a:t>Overview: Movement ABC-2 Test</a:t>
            </a:r>
            <a:endParaRPr lang="en-US" altLang="en-US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056952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CDF1692D-CF7E-4968-9D57-127DD227A259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20</a:t>
            </a:fld>
            <a:endParaRPr lang="en-US" altLang="en-US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defTabSz="914400"/>
            <a:r>
              <a:rPr lang="en-US" altLang="en-US" sz="4000" dirty="0">
                <a:solidFill>
                  <a:srgbClr val="0070C0"/>
                </a:solidFill>
                <a:ea typeface="Trebuchet MS" pitchFamily="34" charset="0"/>
                <a:cs typeface="Trebuchet MS" pitchFamily="34" charset="0"/>
                <a:sym typeface="Trebuchet MS" pitchFamily="34" charset="0"/>
              </a:rPr>
              <a:t>Purpose of the test</a:t>
            </a:r>
            <a:endParaRPr lang="en-US" altLang="en-US" sz="4000" dirty="0">
              <a:solidFill>
                <a:srgbClr val="0070C0"/>
              </a:solidFill>
            </a:endParaRPr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598613"/>
            <a:ext cx="8229600" cy="4527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  <a:normAutofit/>
          </a:bodyPr>
          <a:lstStyle/>
          <a:p>
            <a:pPr marL="342900" indent="-342900" algn="l">
              <a:spcBef>
                <a:spcPts val="600"/>
              </a:spcBef>
              <a:buFontTx/>
              <a:buChar char="•"/>
            </a:pPr>
            <a:r>
              <a:rPr lang="en-US" altLang="en-US" sz="2800" dirty="0"/>
              <a:t>To: 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r>
              <a:rPr lang="en-US" altLang="en-US" dirty="0"/>
              <a:t>identify those with movement difficulties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r>
              <a:rPr lang="en-US" altLang="en-US" dirty="0"/>
              <a:t>describe the movement difficulties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r>
              <a:rPr lang="en-US" altLang="en-US" dirty="0"/>
              <a:t>help make a diagnosis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r>
              <a:rPr lang="en-US" altLang="en-US" dirty="0"/>
              <a:t>chart development over time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r>
              <a:rPr lang="en-US" altLang="en-US" dirty="0"/>
              <a:t>help with intervention planning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endParaRPr lang="en-US" altLang="en-US" dirty="0"/>
          </a:p>
          <a:p>
            <a:pPr marL="342900" indent="-342900" algn="l">
              <a:spcBef>
                <a:spcPts val="600"/>
              </a:spcBef>
              <a:buFontTx/>
              <a:buChar char="•"/>
            </a:pPr>
            <a:r>
              <a:rPr lang="en-US" altLang="en-US" sz="2800" dirty="0"/>
              <a:t>May be used with other tests: DASH etc. </a:t>
            </a:r>
          </a:p>
        </p:txBody>
      </p:sp>
    </p:spTree>
    <p:extLst>
      <p:ext uri="{BB962C8B-B14F-4D97-AF65-F5344CB8AC3E}">
        <p14:creationId xmlns:p14="http://schemas.microsoft.com/office/powerpoint/2010/main" val="970624858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36B421F6-5BE0-4FF6-A456-B29AEEC89CD5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21</a:t>
            </a:fld>
            <a:endParaRPr lang="en-US" altLang="en-US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defTabSz="914400"/>
            <a:r>
              <a:rPr lang="en-US" altLang="en-US" sz="3200" dirty="0">
                <a:solidFill>
                  <a:srgbClr val="0070C0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Structure of the Test</a:t>
            </a:r>
            <a:endParaRPr lang="en-US" altLang="en-US" dirty="0">
              <a:solidFill>
                <a:srgbClr val="0070C0"/>
              </a:solidFill>
            </a:endParaRPr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598613"/>
            <a:ext cx="8229600" cy="4527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  <a:normAutofit/>
          </a:bodyPr>
          <a:lstStyle/>
          <a:p>
            <a:pPr marL="309563" indent="-309563" algn="l">
              <a:lnSpc>
                <a:spcPct val="80000"/>
              </a:lnSpc>
              <a:spcBef>
                <a:spcPts val="500"/>
              </a:spcBef>
              <a:buFontTx/>
              <a:buChar char="•"/>
            </a:pPr>
            <a:r>
              <a:rPr lang="en-US" altLang="en-US" sz="2800" dirty="0"/>
              <a:t>Manual Dexterity (3 tasks)</a:t>
            </a:r>
          </a:p>
          <a:p>
            <a:pPr marL="309563" indent="-309563" algn="l">
              <a:lnSpc>
                <a:spcPct val="80000"/>
              </a:lnSpc>
              <a:spcBef>
                <a:spcPts val="600"/>
              </a:spcBef>
              <a:buFontTx/>
              <a:buChar char="•"/>
            </a:pPr>
            <a:endParaRPr lang="en-US" altLang="en-US" sz="2800" dirty="0"/>
          </a:p>
          <a:p>
            <a:pPr marL="309563" indent="-309563" algn="l">
              <a:lnSpc>
                <a:spcPct val="80000"/>
              </a:lnSpc>
              <a:spcBef>
                <a:spcPts val="500"/>
              </a:spcBef>
              <a:buFontTx/>
              <a:buChar char="•"/>
            </a:pPr>
            <a:r>
              <a:rPr lang="en-US" altLang="en-US" sz="2800" dirty="0"/>
              <a:t>Aiming &amp; Catching (2 tasks)</a:t>
            </a:r>
          </a:p>
          <a:p>
            <a:pPr lvl="1" algn="l">
              <a:lnSpc>
                <a:spcPct val="80000"/>
              </a:lnSpc>
              <a:spcBef>
                <a:spcPts val="500"/>
              </a:spcBef>
            </a:pPr>
            <a:endParaRPr lang="en-US" altLang="en-US" dirty="0"/>
          </a:p>
          <a:p>
            <a:pPr marL="309563" indent="-309563" algn="l">
              <a:lnSpc>
                <a:spcPct val="80000"/>
              </a:lnSpc>
              <a:spcBef>
                <a:spcPts val="500"/>
              </a:spcBef>
              <a:buFontTx/>
              <a:buChar char="•"/>
            </a:pPr>
            <a:r>
              <a:rPr lang="en-US" altLang="en-US" sz="2800" dirty="0"/>
              <a:t>Balance (3 tasks)</a:t>
            </a:r>
          </a:p>
          <a:p>
            <a:pPr marL="309563" indent="-309563" algn="l">
              <a:lnSpc>
                <a:spcPct val="80000"/>
              </a:lnSpc>
              <a:spcBef>
                <a:spcPts val="600"/>
              </a:spcBef>
              <a:buFontTx/>
              <a:buChar char="•"/>
            </a:pPr>
            <a:endParaRPr lang="en-US" altLang="en-US" sz="2800" dirty="0"/>
          </a:p>
          <a:p>
            <a:pPr marL="309563" indent="-309563" algn="l">
              <a:lnSpc>
                <a:spcPct val="80000"/>
              </a:lnSpc>
              <a:spcBef>
                <a:spcPts val="500"/>
              </a:spcBef>
              <a:buFontTx/>
              <a:buChar char="•"/>
            </a:pPr>
            <a:r>
              <a:rPr lang="en-US" altLang="en-US" sz="2800" dirty="0"/>
              <a:t>8 tasks for each age band</a:t>
            </a:r>
          </a:p>
        </p:txBody>
      </p:sp>
    </p:spTree>
    <p:extLst>
      <p:ext uri="{BB962C8B-B14F-4D97-AF65-F5344CB8AC3E}">
        <p14:creationId xmlns:p14="http://schemas.microsoft.com/office/powerpoint/2010/main" val="1178899119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79823A93-9749-485E-AFDE-E9E224BE197F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22</a:t>
            </a:fld>
            <a:endParaRPr lang="en-US" altLang="en-US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706090"/>
          </a:xfrm>
        </p:spPr>
        <p:txBody>
          <a:bodyPr/>
          <a:lstStyle/>
          <a:p>
            <a:pPr defTabSz="914400"/>
            <a:r>
              <a:rPr lang="en-US" altLang="en-US" sz="3200" dirty="0">
                <a:solidFill>
                  <a:srgbClr val="0070C0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M-ABC 2</a:t>
            </a:r>
            <a:endParaRPr lang="en-US" altLang="en-US" dirty="0">
              <a:solidFill>
                <a:srgbClr val="0070C0"/>
              </a:solidFill>
            </a:endParaRPr>
          </a:p>
        </p:txBody>
      </p:sp>
      <p:graphicFrame>
        <p:nvGraphicFramePr>
          <p:cNvPr id="26627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172294"/>
              </p:ext>
            </p:extLst>
          </p:nvPr>
        </p:nvGraphicFramePr>
        <p:xfrm>
          <a:off x="1403648" y="854363"/>
          <a:ext cx="6480175" cy="5657215"/>
        </p:xfrm>
        <a:graphic>
          <a:graphicData uri="http://schemas.openxmlformats.org/drawingml/2006/table">
            <a:tbl>
              <a:tblPr/>
              <a:tblGrid>
                <a:gridCol w="14922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811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462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605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Age Band 1</a:t>
                      </a: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3 – 6 years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Age Band 2</a:t>
                      </a: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7 – 10 years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Age Band 3</a:t>
                      </a: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11 – 16 years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Manual Dexterity 1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Posting coins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Placing pegs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Turning pegs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48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Manual Dexterity 2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Threading Beads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Threading     lace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Triangle</a:t>
                      </a: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With nuts &amp; bolts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Manual Dexterity 3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Bicycle trail I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Bicycle trail II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Bicycle trail III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A&amp;C: Catching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Catching bean bag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Two-hand catch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One-hand catch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A&amp;C:  Aiming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Throwing bean bag into box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Throwing bean bag into box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Throwing at wall target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Static Balance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One-leg balance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One-board balance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Two-board balance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Dynamic Balance 1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Jumping in squares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Hopping in squares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Zig-zag  hopping 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Dynamic Balance 2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Walking heels raised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Heel-to-toe walking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Walking backwards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9281736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96A3A5FE-0304-4834-97EE-9DB7077B30F4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23</a:t>
            </a:fld>
            <a:endParaRPr lang="en-US" altLang="en-US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defTabSz="914400"/>
            <a:r>
              <a:rPr lang="en-US" altLang="en-US" sz="240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MD 1: Speed &amp; accuracy of each hand</a:t>
            </a:r>
            <a:endParaRPr lang="en-US" altLang="en-US"/>
          </a:p>
        </p:txBody>
      </p:sp>
      <p:pic>
        <p:nvPicPr>
          <p:cNvPr id="34819" name="Picture 3" descr="image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700213"/>
            <a:ext cx="23939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0" name="Picture 4" descr="image1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00213"/>
            <a:ext cx="2392362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1" name="Picture 5" descr="image16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2560638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22" name="AutoShape 6"/>
          <p:cNvSpPr>
            <a:spLocks/>
          </p:cNvSpPr>
          <p:nvPr/>
        </p:nvSpPr>
        <p:spPr bwMode="auto">
          <a:xfrm>
            <a:off x="6732588" y="5373688"/>
            <a:ext cx="201612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Turning pegs</a:t>
            </a:r>
            <a:endParaRPr lang="en-US" altLang="en-US"/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3779838" y="5445125"/>
            <a:ext cx="201612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Placing pegs</a:t>
            </a:r>
            <a:endParaRPr lang="en-US" altLang="en-US"/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900113" y="5516563"/>
            <a:ext cx="201612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Posting Coins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5649326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692275" y="333375"/>
            <a:ext cx="5688013" cy="835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/>
              <a:t>Official</a:t>
            </a:r>
            <a:r>
              <a:rPr lang="en-US" altLang="en-US" sz="2800" b="0">
                <a:cs typeface="Times New Roman" pitchFamily="18" charset="0"/>
              </a:rPr>
              <a:t> </a:t>
            </a:r>
            <a:r>
              <a:rPr lang="en-US" altLang="en-US"/>
              <a:t>Diagnostic Manuals</a:t>
            </a:r>
          </a:p>
        </p:txBody>
      </p:sp>
      <p:pic>
        <p:nvPicPr>
          <p:cNvPr id="891913" name="Picture 9"/>
          <p:cNvPicPr>
            <a:picLocks noChangeAspect="1" noChangeArrowheads="1"/>
          </p:cNvPicPr>
          <p:nvPr/>
        </p:nvPicPr>
        <p:blipFill>
          <a:blip r:embed="rId3"/>
          <a:srcRect l="15472" r="15038"/>
          <a:stretch>
            <a:fillRect/>
          </a:stretch>
        </p:blipFill>
        <p:spPr bwMode="auto">
          <a:xfrm>
            <a:off x="5364163" y="1412875"/>
            <a:ext cx="2201862" cy="3168650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80808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1914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1341438"/>
            <a:ext cx="2160588" cy="3127375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80808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4643438" y="4732338"/>
            <a:ext cx="4321175" cy="193516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0488" tIns="44450" rIns="90488" bIns="4445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US" altLang="en-US" i="1">
                <a:solidFill>
                  <a:srgbClr val="000000"/>
                </a:solidFill>
                <a:latin typeface="Calibri" charset="0"/>
              </a:rPr>
              <a:t>American Psychiatric Association </a:t>
            </a:r>
          </a:p>
          <a:p>
            <a:pPr algn="ctr">
              <a:defRPr/>
            </a:pPr>
            <a:r>
              <a:rPr lang="en-US" altLang="en-US" i="1">
                <a:solidFill>
                  <a:srgbClr val="000000"/>
                </a:solidFill>
                <a:latin typeface="Calibri" charset="0"/>
              </a:rPr>
              <a:t>2013</a:t>
            </a:r>
            <a:br>
              <a:rPr lang="en-US" altLang="en-US" i="1">
                <a:solidFill>
                  <a:srgbClr val="000000"/>
                </a:solidFill>
                <a:latin typeface="Calibri" charset="0"/>
              </a:rPr>
            </a:br>
            <a:endParaRPr lang="en-US" altLang="en-US">
              <a:solidFill>
                <a:srgbClr val="000000"/>
              </a:solidFill>
              <a:latin typeface="Calibri" charset="0"/>
            </a:endParaRPr>
          </a:p>
          <a:p>
            <a:pPr algn="ctr">
              <a:defRPr/>
            </a:pPr>
            <a:r>
              <a:rPr lang="en-US" altLang="en-US">
                <a:solidFill>
                  <a:schemeClr val="tx2"/>
                </a:solidFill>
                <a:latin typeface="Calibri" charset="0"/>
              </a:rPr>
              <a:t>Developmental Coordination Disorder (DCD)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79388" y="4732338"/>
            <a:ext cx="4105275" cy="193516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0488" tIns="44450" rIns="90488" bIns="4445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en-US" altLang="en-US" i="1">
                <a:latin typeface="Calibri" charset="0"/>
              </a:rPr>
              <a:t>World Health Organization</a:t>
            </a:r>
          </a:p>
          <a:p>
            <a:pPr algn="ctr">
              <a:defRPr/>
            </a:pPr>
            <a:r>
              <a:rPr lang="en-US" altLang="en-US" i="1">
                <a:latin typeface="Calibri" charset="0"/>
              </a:rPr>
              <a:t> 1992</a:t>
            </a:r>
            <a:endParaRPr lang="en-US" altLang="en-US">
              <a:latin typeface="Calibri" charset="0"/>
            </a:endParaRPr>
          </a:p>
          <a:p>
            <a:pPr algn="ctr">
              <a:defRPr/>
            </a:pPr>
            <a:r>
              <a:rPr lang="en-US" altLang="en-US">
                <a:latin typeface="Calibri" charset="0"/>
              </a:rPr>
              <a:t>Specific developmental disorder of motor function </a:t>
            </a:r>
          </a:p>
          <a:p>
            <a:pPr algn="ctr">
              <a:defRPr/>
            </a:pPr>
            <a:r>
              <a:rPr lang="en-US" altLang="en-US">
                <a:latin typeface="Calibri" charset="0"/>
              </a:rPr>
              <a:t>(SDDMF)</a:t>
            </a:r>
          </a:p>
        </p:txBody>
      </p:sp>
    </p:spTree>
    <p:extLst>
      <p:ext uri="{BB962C8B-B14F-4D97-AF65-F5344CB8AC3E}">
        <p14:creationId xmlns:p14="http://schemas.microsoft.com/office/powerpoint/2010/main" val="900391606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GB" sz="3600" b="1" u="sng" dirty="0">
                <a:solidFill>
                  <a:srgbClr val="3333CC"/>
                </a:solidFill>
              </a:rPr>
              <a:t>Standardised assessments</a:t>
            </a:r>
            <a:r>
              <a:rPr lang="en-GB" sz="3600" b="1" dirty="0">
                <a:solidFill>
                  <a:srgbClr val="3333CC"/>
                </a:solidFill>
              </a:rPr>
              <a:t>: </a:t>
            </a:r>
            <a:br>
              <a:rPr lang="en-GB" sz="3600" b="1" dirty="0">
                <a:solidFill>
                  <a:srgbClr val="3333CC"/>
                </a:solidFill>
              </a:rPr>
            </a:br>
            <a:r>
              <a:rPr lang="en-GB" sz="3600" b="1" dirty="0">
                <a:solidFill>
                  <a:srgbClr val="3333CC"/>
                </a:solidFill>
              </a:rPr>
              <a:t>Points to consider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buNone/>
            </a:pPr>
            <a:r>
              <a:rPr lang="en-GB" sz="2800" dirty="0">
                <a:solidFill>
                  <a:srgbClr val="003300"/>
                </a:solidFill>
              </a:rPr>
              <a:t>Some standardised outcome measures:</a:t>
            </a:r>
          </a:p>
          <a:p>
            <a:pPr eaLnBrk="1" hangingPunct="1"/>
            <a:r>
              <a:rPr lang="en-GB" sz="2800" dirty="0">
                <a:solidFill>
                  <a:srgbClr val="003300"/>
                </a:solidFill>
              </a:rPr>
              <a:t>Not client orientated</a:t>
            </a:r>
          </a:p>
          <a:p>
            <a:r>
              <a:rPr lang="en-GB" sz="2800" dirty="0">
                <a:solidFill>
                  <a:srgbClr val="003300"/>
                </a:solidFill>
              </a:rPr>
              <a:t>Do not measure current concepts</a:t>
            </a:r>
          </a:p>
          <a:p>
            <a:pPr eaLnBrk="1" hangingPunct="1"/>
            <a:r>
              <a:rPr lang="en-GB" sz="2800" dirty="0">
                <a:solidFill>
                  <a:srgbClr val="003300"/>
                </a:solidFill>
              </a:rPr>
              <a:t>Borrowed from other disciplines</a:t>
            </a:r>
          </a:p>
          <a:p>
            <a:pPr eaLnBrk="1" hangingPunct="1"/>
            <a:r>
              <a:rPr lang="en-GB" sz="2800" dirty="0">
                <a:solidFill>
                  <a:srgbClr val="003300"/>
                </a:solidFill>
              </a:rPr>
              <a:t>Designed for research purposes and not just clinical practice</a:t>
            </a:r>
          </a:p>
          <a:p>
            <a:pPr eaLnBrk="1" hangingPunct="1"/>
            <a:r>
              <a:rPr lang="en-GB" sz="2800" dirty="0">
                <a:solidFill>
                  <a:srgbClr val="003300"/>
                </a:solidFill>
              </a:rPr>
              <a:t>Occupational performance is the result of complex relationships</a:t>
            </a:r>
          </a:p>
          <a:p>
            <a:pPr marL="0" indent="0" eaLnBrk="1" hangingPunct="1">
              <a:buNone/>
            </a:pPr>
            <a:endParaRPr lang="en-GB" sz="2800" b="1" dirty="0">
              <a:solidFill>
                <a:srgbClr val="003300"/>
              </a:solidFill>
            </a:endParaRPr>
          </a:p>
          <a:p>
            <a:endParaRPr lang="en-GB" sz="28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1987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521" y="2564904"/>
            <a:ext cx="8291264" cy="92211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But….How do you know if the measure is any good?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61745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92211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Does the measure….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26046" y="1685217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5943600" algn="l"/>
              </a:tabLst>
            </a:pPr>
            <a:r>
              <a:rPr lang="en-GB" sz="2800" dirty="0">
                <a:solidFill>
                  <a:srgbClr val="003300"/>
                </a:solidFill>
              </a:rPr>
              <a:t>measure what it is supposed to measure? 	</a:t>
            </a:r>
            <a:r>
              <a:rPr lang="en-GB" sz="2800" dirty="0">
                <a:solidFill>
                  <a:srgbClr val="3333CC"/>
                </a:solidFill>
              </a:rPr>
              <a:t>[Validity]</a:t>
            </a:r>
          </a:p>
          <a:p>
            <a:pPr>
              <a:tabLst>
                <a:tab pos="5943600" algn="l"/>
              </a:tabLst>
            </a:pPr>
            <a:r>
              <a:rPr lang="en-GB" sz="2800" dirty="0">
                <a:solidFill>
                  <a:srgbClr val="003300"/>
                </a:solidFill>
              </a:rPr>
              <a:t>measure performance in the same way each time?	</a:t>
            </a:r>
            <a:r>
              <a:rPr lang="en-GB" sz="2800" dirty="0">
                <a:solidFill>
                  <a:srgbClr val="3333CC"/>
                </a:solidFill>
              </a:rPr>
              <a:t>[Reliability]</a:t>
            </a:r>
          </a:p>
          <a:p>
            <a:pPr>
              <a:tabLst>
                <a:tab pos="5943600" algn="l"/>
              </a:tabLst>
            </a:pPr>
            <a:r>
              <a:rPr lang="en-GB" sz="2800" dirty="0">
                <a:solidFill>
                  <a:srgbClr val="003300"/>
                </a:solidFill>
              </a:rPr>
              <a:t>discriminate between severity groups?	</a:t>
            </a:r>
            <a:br>
              <a:rPr lang="en-GB" sz="2800" dirty="0">
                <a:solidFill>
                  <a:srgbClr val="003300"/>
                </a:solidFill>
              </a:rPr>
            </a:br>
            <a:r>
              <a:rPr lang="en-GB" sz="2800" dirty="0">
                <a:solidFill>
                  <a:srgbClr val="003300"/>
                </a:solidFill>
              </a:rPr>
              <a:t>	</a:t>
            </a:r>
            <a:r>
              <a:rPr lang="en-GB" sz="2800" dirty="0">
                <a:solidFill>
                  <a:srgbClr val="3333CC"/>
                </a:solidFill>
              </a:rPr>
              <a:t>[Sensitivity]</a:t>
            </a:r>
          </a:p>
          <a:p>
            <a:pPr>
              <a:tabLst>
                <a:tab pos="5943600" algn="l"/>
              </a:tabLst>
            </a:pPr>
            <a:r>
              <a:rPr lang="en-GB" sz="2800" dirty="0">
                <a:solidFill>
                  <a:srgbClr val="003300"/>
                </a:solidFill>
              </a:rPr>
              <a:t>detect changes in health status?       </a:t>
            </a:r>
          </a:p>
          <a:p>
            <a:pPr>
              <a:buFont typeface="Arial" panose="020B0604020202020204" pitchFamily="34" charset="0"/>
              <a:buNone/>
              <a:tabLst>
                <a:tab pos="5943600" algn="l"/>
              </a:tabLst>
            </a:pPr>
            <a:r>
              <a:rPr lang="en-GB" sz="2800" dirty="0">
                <a:solidFill>
                  <a:srgbClr val="003300"/>
                </a:solidFill>
              </a:rPr>
              <a:t>                                                                    </a:t>
            </a:r>
            <a:r>
              <a:rPr lang="en-GB" sz="2800" dirty="0">
                <a:solidFill>
                  <a:srgbClr val="3333CC"/>
                </a:solidFill>
              </a:rPr>
              <a:t>[Responsiveness]</a:t>
            </a:r>
            <a:endParaRPr lang="en-GB" sz="28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6205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3333CC"/>
                </a:solidFill>
              </a:rPr>
              <a:t>Reliability is…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1520" y="1628800"/>
            <a:ext cx="4283968" cy="4565104"/>
          </a:xfrm>
        </p:spPr>
        <p:txBody>
          <a:bodyPr/>
          <a:lstStyle/>
          <a:p>
            <a:r>
              <a:rPr lang="en-GB" dirty="0">
                <a:solidFill>
                  <a:srgbClr val="003300"/>
                </a:solidFill>
              </a:rPr>
              <a:t>The ability of a tool to measure a concept in a consistent manner (Hinton, 2004)</a:t>
            </a:r>
          </a:p>
          <a:p>
            <a:endParaRPr lang="en-GB" dirty="0">
              <a:solidFill>
                <a:srgbClr val="003300"/>
              </a:solidFill>
            </a:endParaRPr>
          </a:p>
          <a:p>
            <a:r>
              <a:rPr lang="en-GB" dirty="0">
                <a:solidFill>
                  <a:srgbClr val="003300"/>
                </a:solidFill>
              </a:rPr>
              <a:t>Can be measured in different ways</a:t>
            </a:r>
          </a:p>
          <a:p>
            <a:endParaRPr lang="en-GB" dirty="0">
              <a:solidFill>
                <a:srgbClr val="0033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19" t="42476" r="43809" b="31429"/>
          <a:stretch/>
        </p:blipFill>
        <p:spPr bwMode="auto">
          <a:xfrm>
            <a:off x="4283968" y="2204864"/>
            <a:ext cx="4572000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64850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3333CC"/>
                </a:solidFill>
              </a:rPr>
              <a:t>Validity is…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solidFill>
                  <a:srgbClr val="003300"/>
                </a:solidFill>
              </a:rPr>
              <a:t>The ability of a tool to measure what is supposed to measure</a:t>
            </a:r>
          </a:p>
          <a:p>
            <a:endParaRPr lang="en-GB" dirty="0">
              <a:solidFill>
                <a:srgbClr val="003300"/>
              </a:solidFill>
            </a:endParaRPr>
          </a:p>
          <a:p>
            <a:r>
              <a:rPr lang="en-GB" dirty="0">
                <a:solidFill>
                  <a:srgbClr val="003300"/>
                </a:solidFill>
              </a:rPr>
              <a:t>Composed of different components:</a:t>
            </a: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245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1197" y="2564904"/>
            <a:ext cx="8291264" cy="92211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b="1" dirty="0">
                <a:solidFill>
                  <a:schemeClr val="bg1"/>
                </a:solidFill>
              </a:rPr>
              <a:t>Sensitivity: Can it accurately identify people with difficulties?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77406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How accurate is my test?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spcAft>
                <a:spcPts val="1200"/>
              </a:spcAft>
            </a:pPr>
            <a:r>
              <a:rPr lang="en-GB" sz="2800" dirty="0"/>
              <a:t>Classification Accuracy: how well a test correctly identifies or excludes a condition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sz="2800" dirty="0"/>
              <a:t>e.g. how well a pregnancy test identifies pregnant women as pregnant and not pregnant women as not pregnant</a:t>
            </a:r>
          </a:p>
          <a:p>
            <a:pPr>
              <a:spcAft>
                <a:spcPts val="1200"/>
              </a:spcAft>
            </a:pPr>
            <a:r>
              <a:rPr lang="en-GB" sz="2800" dirty="0"/>
              <a:t>Sensitivity: how well a test correctly identifies a condition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sz="2800" dirty="0"/>
              <a:t>e.g. how well a pregnancy test identifies pregnant women as pregnant</a:t>
            </a:r>
          </a:p>
          <a:p>
            <a:pPr>
              <a:spcAft>
                <a:spcPts val="1200"/>
              </a:spcAft>
            </a:pPr>
            <a:r>
              <a:rPr lang="en-GB" sz="2800" dirty="0"/>
              <a:t>Specificity: how well a test correctly excludes a condition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sz="2800" dirty="0"/>
              <a:t>e.g. how well a test identifies not pregnant women as not pregnant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14671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solidFill>
                  <a:srgbClr val="3333CC"/>
                </a:solidFill>
              </a:rPr>
              <a:t>Sensitivity</a:t>
            </a:r>
            <a:endParaRPr lang="el-GR" sz="3600" b="1" dirty="0">
              <a:solidFill>
                <a:srgbClr val="3333CC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6793"/>
            <a:ext cx="8229600" cy="936104"/>
          </a:xfrm>
        </p:spPr>
        <p:txBody>
          <a:bodyPr/>
          <a:lstStyle/>
          <a:p>
            <a:pPr marL="342900" lvl="1" indent="-342900">
              <a:lnSpc>
                <a:spcPct val="90000"/>
              </a:lnSpc>
            </a:pPr>
            <a:r>
              <a:rPr lang="en-GB" dirty="0">
                <a:solidFill>
                  <a:srgbClr val="003300"/>
                </a:solidFill>
              </a:rPr>
              <a:t>Ability of a measurement tool to identify  those who have a condition</a:t>
            </a:r>
          </a:p>
          <a:p>
            <a:pPr marL="0" indent="0">
              <a:lnSpc>
                <a:spcPct val="90000"/>
              </a:lnSpc>
              <a:buNone/>
            </a:pPr>
            <a:endParaRPr lang="el-GR" sz="2800" dirty="0">
              <a:solidFill>
                <a:srgbClr val="0033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7" t="38476" r="44762" b="37524"/>
          <a:stretch/>
        </p:blipFill>
        <p:spPr bwMode="auto">
          <a:xfrm>
            <a:off x="763960" y="2708920"/>
            <a:ext cx="7616846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3563888" y="2324779"/>
            <a:ext cx="4572508" cy="2832413"/>
            <a:chOff x="3563888" y="2324779"/>
            <a:chExt cx="4572508" cy="2832413"/>
          </a:xfrm>
        </p:grpSpPr>
        <p:sp>
          <p:nvSpPr>
            <p:cNvPr id="2" name="Oval 1"/>
            <p:cNvSpPr/>
            <p:nvPr/>
          </p:nvSpPr>
          <p:spPr>
            <a:xfrm>
              <a:off x="3563888" y="4581128"/>
              <a:ext cx="504056" cy="576064"/>
            </a:xfrm>
            <a:prstGeom prst="ellipse">
              <a:avLst/>
            </a:prstGeom>
            <a:noFill/>
            <a:ln w="2857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048164" y="2324779"/>
              <a:ext cx="2088232" cy="1200329"/>
            </a:xfrm>
            <a:prstGeom prst="rect">
              <a:avLst/>
            </a:prstGeom>
            <a:ln w="2857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GB" dirty="0"/>
                <a:t>Children with handwriting difficulties who were not identified</a:t>
              </a:r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H="1">
              <a:off x="4283968" y="3525108"/>
              <a:ext cx="1764196" cy="105602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3809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1197" y="2564904"/>
            <a:ext cx="8291264" cy="9221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b="1" dirty="0">
                <a:solidFill>
                  <a:schemeClr val="bg1"/>
                </a:solidFill>
              </a:rPr>
              <a:t>Qualitative measures: no substitute for clinical reasoning!!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551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7772400" cy="1143000"/>
          </a:xfrm>
        </p:spPr>
        <p:txBody>
          <a:bodyPr/>
          <a:lstStyle/>
          <a:p>
            <a:pPr algn="l"/>
            <a:r>
              <a:rPr lang="en-GB" sz="3200" b="1" dirty="0">
                <a:solidFill>
                  <a:srgbClr val="3333CC"/>
                </a:solidFill>
              </a:rPr>
              <a:t>How do we measure: </a:t>
            </a:r>
            <a:br>
              <a:rPr lang="en-GB" sz="3200" b="1" dirty="0">
                <a:solidFill>
                  <a:srgbClr val="3333CC"/>
                </a:solidFill>
              </a:rPr>
            </a:br>
            <a:r>
              <a:rPr lang="en-GB" sz="3200" b="1" dirty="0">
                <a:solidFill>
                  <a:srgbClr val="3333CC"/>
                </a:solidFill>
              </a:rPr>
              <a:t>Qualitative data collection methods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>
              <a:buNone/>
            </a:pPr>
            <a:r>
              <a:rPr lang="en-GB" sz="2800" dirty="0">
                <a:solidFill>
                  <a:srgbClr val="003300"/>
                </a:solidFill>
              </a:rPr>
              <a:t>Focus on feelings, perceptions, values  related to what has happened or the significance of a problem:</a:t>
            </a:r>
          </a:p>
          <a:p>
            <a:pPr marL="0" indent="0">
              <a:buNone/>
            </a:pPr>
            <a:endParaRPr lang="en-GB" sz="2800" dirty="0">
              <a:solidFill>
                <a:srgbClr val="003300"/>
              </a:solidFill>
            </a:endParaRPr>
          </a:p>
          <a:p>
            <a:r>
              <a:rPr lang="en-GB" sz="2800" dirty="0">
                <a:solidFill>
                  <a:srgbClr val="003300"/>
                </a:solidFill>
              </a:rPr>
              <a:t>Casual conversations with the client and their carers using open-ended questioning techniques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Semi-structured interviews or questionnaires</a:t>
            </a: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074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7772400" cy="1143000"/>
          </a:xfrm>
        </p:spPr>
        <p:txBody>
          <a:bodyPr/>
          <a:lstStyle/>
          <a:p>
            <a:pPr algn="l"/>
            <a:r>
              <a:rPr lang="en-GB" sz="3200" b="1" dirty="0">
                <a:solidFill>
                  <a:srgbClr val="3333CC"/>
                </a:solidFill>
              </a:rPr>
              <a:t>How do we measure: Direct methods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>
              <a:buNone/>
            </a:pPr>
            <a:r>
              <a:rPr lang="en-GB" sz="2800" b="1" u="sng" dirty="0">
                <a:solidFill>
                  <a:srgbClr val="003300"/>
                </a:solidFill>
              </a:rPr>
              <a:t>Self-reports</a:t>
            </a:r>
            <a:r>
              <a:rPr lang="en-GB" sz="2800" b="1" dirty="0">
                <a:solidFill>
                  <a:srgbClr val="003300"/>
                </a:solidFill>
              </a:rPr>
              <a:t> </a:t>
            </a:r>
            <a:r>
              <a:rPr lang="en-GB" sz="2800" dirty="0">
                <a:solidFill>
                  <a:srgbClr val="003300"/>
                </a:solidFill>
              </a:rPr>
              <a:t>- Patients report on their level of function / performance and provide information on:</a:t>
            </a:r>
          </a:p>
          <a:p>
            <a:r>
              <a:rPr lang="en-GB" sz="2800" dirty="0">
                <a:solidFill>
                  <a:srgbClr val="003300"/>
                </a:solidFill>
              </a:rPr>
              <a:t>Person’s description of roles, occupations, routines &amp; values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Living situation</a:t>
            </a:r>
          </a:p>
          <a:p>
            <a:r>
              <a:rPr lang="en-GB" sz="2800" dirty="0">
                <a:solidFill>
                  <a:srgbClr val="003300"/>
                </a:solidFill>
              </a:rPr>
              <a:t>Future goals – client-centred practice</a:t>
            </a:r>
          </a:p>
          <a:p>
            <a:r>
              <a:rPr lang="en-GB" sz="2800" dirty="0">
                <a:solidFill>
                  <a:srgbClr val="003300"/>
                </a:solidFill>
              </a:rPr>
              <a:t>Experiences from disability</a:t>
            </a:r>
          </a:p>
          <a:p>
            <a:endParaRPr lang="en-GB" sz="2800" dirty="0">
              <a:solidFill>
                <a:srgbClr val="003300"/>
              </a:solidFill>
            </a:endParaRPr>
          </a:p>
          <a:p>
            <a:endParaRPr lang="en-GB" sz="2800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6462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7772400" cy="1143000"/>
          </a:xfrm>
        </p:spPr>
        <p:txBody>
          <a:bodyPr/>
          <a:lstStyle/>
          <a:p>
            <a:pPr algn="l"/>
            <a:r>
              <a:rPr lang="en-GB" sz="3200" b="1" dirty="0">
                <a:solidFill>
                  <a:srgbClr val="3333CC"/>
                </a:solidFill>
              </a:rPr>
              <a:t>How do we measure: Direct methods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sz="2800" b="1" dirty="0">
                <a:solidFill>
                  <a:srgbClr val="003300"/>
                </a:solidFill>
              </a:rPr>
              <a:t>Self-report data are collected through</a:t>
            </a:r>
            <a:r>
              <a:rPr lang="en-GB" sz="2800" dirty="0">
                <a:solidFill>
                  <a:srgbClr val="003300"/>
                </a:solidFill>
              </a:rPr>
              <a:t>: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Structured, semi-structured  or informal interviews (face to face/ telephone)</a:t>
            </a:r>
          </a:p>
          <a:p>
            <a:r>
              <a:rPr lang="en-GB" sz="2800" dirty="0">
                <a:solidFill>
                  <a:srgbClr val="003300"/>
                </a:solidFill>
              </a:rPr>
              <a:t>Written format using standardised / non-standardised questionnaires, checklists (post, email, fax, given to person)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Self-rating e.g. visual analogue scale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Self-monitoring through client journals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Narratives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Card sorting</a:t>
            </a:r>
          </a:p>
          <a:p>
            <a:pPr marL="0" indent="0">
              <a:buNone/>
            </a:pPr>
            <a:r>
              <a:rPr lang="en-GB" sz="2800" b="1" dirty="0" err="1">
                <a:solidFill>
                  <a:srgbClr val="003300"/>
                </a:solidFill>
              </a:rPr>
              <a:t>E.g</a:t>
            </a:r>
            <a:r>
              <a:rPr lang="en-GB" sz="2800" b="1" dirty="0">
                <a:solidFill>
                  <a:srgbClr val="003300"/>
                </a:solidFill>
              </a:rPr>
              <a:t> EQ5D-5L</a:t>
            </a:r>
          </a:p>
          <a:p>
            <a:endParaRPr lang="en-GB" sz="2800" dirty="0">
              <a:solidFill>
                <a:srgbClr val="0033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0603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7772400" cy="1143000"/>
          </a:xfrm>
        </p:spPr>
        <p:txBody>
          <a:bodyPr/>
          <a:lstStyle/>
          <a:p>
            <a:pPr algn="l"/>
            <a:r>
              <a:rPr lang="en-GB" sz="3200" b="1" dirty="0">
                <a:solidFill>
                  <a:srgbClr val="3333CC"/>
                </a:solidFill>
              </a:rPr>
              <a:t>How do we measure: Direct methods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776"/>
            <a:ext cx="8435280" cy="4713387"/>
          </a:xfrm>
        </p:spPr>
        <p:txBody>
          <a:bodyPr/>
          <a:lstStyle/>
          <a:p>
            <a:pPr>
              <a:buNone/>
            </a:pPr>
            <a:r>
              <a:rPr lang="en-GB" sz="2800" b="1" dirty="0">
                <a:solidFill>
                  <a:srgbClr val="003300"/>
                </a:solidFill>
              </a:rPr>
              <a:t>Therapist observational/ collected data through:</a:t>
            </a:r>
          </a:p>
          <a:p>
            <a:r>
              <a:rPr lang="en-GB" sz="2800" dirty="0">
                <a:solidFill>
                  <a:srgbClr val="003300"/>
                </a:solidFill>
              </a:rPr>
              <a:t>Administration of a standardised test that requires the performance of test items which are observed &amp; recorded </a:t>
            </a:r>
          </a:p>
          <a:p>
            <a:r>
              <a:rPr lang="en-GB" sz="2800" dirty="0">
                <a:solidFill>
                  <a:srgbClr val="003300"/>
                </a:solidFill>
              </a:rPr>
              <a:t>Becoming a participant-observer of client’s performance while engaging in an activity with the person</a:t>
            </a:r>
          </a:p>
          <a:p>
            <a:pPr marL="0" indent="0">
              <a:buNone/>
            </a:pPr>
            <a:endParaRPr lang="en-GB" sz="2800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1647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125760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Clinical Informal Observations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52" t="24571" r="19881" b="23047"/>
          <a:stretch/>
        </p:blipFill>
        <p:spPr bwMode="auto">
          <a:xfrm>
            <a:off x="1259632" y="1268760"/>
            <a:ext cx="7067550" cy="523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45348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solidFill>
                  <a:srgbClr val="3333CC"/>
                </a:solidFill>
              </a:rPr>
              <a:t>Responsiveness </a:t>
            </a:r>
            <a:endParaRPr lang="el-GR" sz="3600" b="1" dirty="0">
              <a:solidFill>
                <a:srgbClr val="3333CC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6792"/>
            <a:ext cx="8229600" cy="4569371"/>
          </a:xfrm>
        </p:spPr>
        <p:txBody>
          <a:bodyPr/>
          <a:lstStyle/>
          <a:p>
            <a:pPr marL="342900" lvl="1" indent="-342900">
              <a:lnSpc>
                <a:spcPct val="90000"/>
              </a:lnSpc>
            </a:pPr>
            <a:r>
              <a:rPr lang="en-GB" dirty="0">
                <a:solidFill>
                  <a:srgbClr val="003300"/>
                </a:solidFill>
              </a:rPr>
              <a:t>Ability of a measurement tool to detect clinical change</a:t>
            </a:r>
          </a:p>
          <a:p>
            <a:pPr marL="342900" lvl="1" indent="-342900">
              <a:lnSpc>
                <a:spcPct val="90000"/>
              </a:lnSpc>
            </a:pPr>
            <a:endParaRPr lang="en-GB" b="1" dirty="0">
              <a:solidFill>
                <a:srgbClr val="003300"/>
              </a:solidFill>
            </a:endParaRPr>
          </a:p>
          <a:p>
            <a:pPr marL="342900" lvl="1" indent="-342900">
              <a:lnSpc>
                <a:spcPct val="90000"/>
              </a:lnSpc>
              <a:buNone/>
            </a:pPr>
            <a:r>
              <a:rPr lang="en-GB" b="1" dirty="0">
                <a:solidFill>
                  <a:srgbClr val="003300"/>
                </a:solidFill>
              </a:rPr>
              <a:t>Measured:</a:t>
            </a:r>
          </a:p>
          <a:p>
            <a:pPr marL="342900" lvl="1" indent="-342900">
              <a:lnSpc>
                <a:spcPct val="90000"/>
              </a:lnSpc>
              <a:buNone/>
            </a:pPr>
            <a:r>
              <a:rPr lang="en-GB" dirty="0">
                <a:solidFill>
                  <a:srgbClr val="003300"/>
                </a:solidFill>
              </a:rPr>
              <a:t>- Calculation of percentage change</a:t>
            </a:r>
          </a:p>
          <a:p>
            <a:pPr marL="342900" lvl="1" indent="-342900">
              <a:lnSpc>
                <a:spcPct val="90000"/>
              </a:lnSpc>
              <a:buFontTx/>
              <a:buChar char="-"/>
            </a:pPr>
            <a:r>
              <a:rPr lang="en-GB" dirty="0">
                <a:solidFill>
                  <a:srgbClr val="003300"/>
                </a:solidFill>
              </a:rPr>
              <a:t>Effect size (larger effect size indicates greater responsiveness).: </a:t>
            </a:r>
          </a:p>
          <a:p>
            <a:pPr marL="342900" lvl="1" indent="-342900">
              <a:lnSpc>
                <a:spcPct val="90000"/>
              </a:lnSpc>
              <a:buNone/>
            </a:pPr>
            <a:r>
              <a:rPr lang="en-GB" dirty="0">
                <a:solidFill>
                  <a:srgbClr val="003300"/>
                </a:solidFill>
              </a:rPr>
              <a:t>	Mean (time 1) – Mean (time 2) / SD (time 1)</a:t>
            </a:r>
          </a:p>
          <a:p>
            <a:pPr>
              <a:lnSpc>
                <a:spcPct val="90000"/>
              </a:lnSpc>
            </a:pPr>
            <a:r>
              <a:rPr lang="en-GB" sz="2800" dirty="0">
                <a:solidFill>
                  <a:srgbClr val="003300"/>
                </a:solidFill>
              </a:rPr>
              <a:t>Small size effect &lt; 0.5</a:t>
            </a:r>
          </a:p>
          <a:p>
            <a:pPr>
              <a:lnSpc>
                <a:spcPct val="90000"/>
              </a:lnSpc>
            </a:pPr>
            <a:endParaRPr lang="el-GR" sz="28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7238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1197" y="2564904"/>
            <a:ext cx="8291264" cy="9221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Cost Effectiveness &amp; EBP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42168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en-GB" altLang="en-US"/>
              <a:t>ICF: </a:t>
            </a:r>
            <a:r>
              <a:rPr lang="en-US" altLang="en-US"/>
              <a:t>(WHO, 2001)</a:t>
            </a:r>
            <a:r>
              <a:rPr lang="en-GB" altLang="en-US"/>
              <a:t/>
            </a:r>
            <a:br>
              <a:rPr lang="en-GB" altLang="en-US"/>
            </a:br>
            <a:endParaRPr lang="en-GB" altLang="en-US"/>
          </a:p>
        </p:txBody>
      </p:sp>
      <p:pic>
        <p:nvPicPr>
          <p:cNvPr id="5123" name="Picture 0" descr="IC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" t="2650" r="2101" b="2434"/>
          <a:stretch>
            <a:fillRect/>
          </a:stretch>
        </p:blipFill>
        <p:spPr bwMode="auto">
          <a:xfrm>
            <a:off x="827088" y="1412875"/>
            <a:ext cx="72517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468313" y="2695575"/>
            <a:ext cx="2159000" cy="16827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n-US" altLang="en-US" sz="1800">
              <a:solidFill>
                <a:srgbClr val="FFFFFF"/>
              </a:solidFill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468313" y="5876925"/>
            <a:ext cx="82073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accent1"/>
                </a:solidFill>
                <a:latin typeface="Calibri" pitchFamily="34" charset="0"/>
              </a:rPr>
              <a:t>Try to think about assessment and what areas of the ICF is targeted</a:t>
            </a:r>
          </a:p>
        </p:txBody>
      </p:sp>
      <p:sp>
        <p:nvSpPr>
          <p:cNvPr id="6" name="Oval 5"/>
          <p:cNvSpPr/>
          <p:nvPr/>
        </p:nvSpPr>
        <p:spPr>
          <a:xfrm>
            <a:off x="3492500" y="2492375"/>
            <a:ext cx="2159000" cy="16827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n-US" alt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16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60648"/>
            <a:ext cx="7772400" cy="850900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References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229600" cy="5145435"/>
          </a:xfrm>
        </p:spPr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en-AU" sz="1600" dirty="0"/>
              <a:t>Bland, J.M. &amp; Altman, D.G. (1997). Statistics notes: </a:t>
            </a:r>
            <a:r>
              <a:rPr lang="en-AU" sz="1600" dirty="0" err="1"/>
              <a:t>Cronbach’s</a:t>
            </a:r>
            <a:r>
              <a:rPr lang="en-AU" sz="1600" dirty="0"/>
              <a:t> alpha. </a:t>
            </a:r>
            <a:r>
              <a:rPr lang="en-AU" sz="1600" i="1" dirty="0"/>
              <a:t>British Medical Journal</a:t>
            </a:r>
            <a:r>
              <a:rPr lang="en-AU" sz="1600" dirty="0"/>
              <a:t>, 314, 572.</a:t>
            </a:r>
          </a:p>
          <a:p>
            <a:pPr>
              <a:lnSpc>
                <a:spcPct val="80000"/>
              </a:lnSpc>
            </a:pPr>
            <a:r>
              <a:rPr lang="en-AU" sz="1600" dirty="0"/>
              <a:t>Carey, L.M. (1994). </a:t>
            </a:r>
            <a:r>
              <a:rPr lang="en-AU" sz="1600" i="1" dirty="0"/>
              <a:t>Measuring and evaluating school learning</a:t>
            </a:r>
            <a:r>
              <a:rPr lang="en-AU" sz="1600" dirty="0"/>
              <a:t>, 2nd ed. Boston: </a:t>
            </a:r>
            <a:r>
              <a:rPr lang="en-AU" sz="1600" dirty="0" err="1"/>
              <a:t>Allyn</a:t>
            </a:r>
            <a:r>
              <a:rPr lang="en-AU" sz="1600" dirty="0"/>
              <a:t> and Bacon.</a:t>
            </a:r>
          </a:p>
          <a:p>
            <a:pPr>
              <a:lnSpc>
                <a:spcPct val="80000"/>
              </a:lnSpc>
            </a:pPr>
            <a:r>
              <a:rPr lang="en-AU" sz="1600" dirty="0"/>
              <a:t>Clark, L.A. &amp; Watson, D. (1995). Constructing validity: Basic issues in objective scale development. </a:t>
            </a:r>
            <a:r>
              <a:rPr lang="en-AU" sz="1600" i="1" dirty="0"/>
              <a:t>Psychological Assessment</a:t>
            </a:r>
            <a:r>
              <a:rPr lang="en-AU" sz="1600" dirty="0"/>
              <a:t>, 7, 309-319.</a:t>
            </a:r>
          </a:p>
          <a:p>
            <a:pPr>
              <a:lnSpc>
                <a:spcPct val="80000"/>
              </a:lnSpc>
            </a:pPr>
            <a:r>
              <a:rPr lang="en-GB" sz="1600" dirty="0" err="1">
                <a:cs typeface="Times New Roman" charset="0"/>
              </a:rPr>
              <a:t>Greenhalgh</a:t>
            </a:r>
            <a:r>
              <a:rPr lang="en-GB" sz="1600" dirty="0">
                <a:cs typeface="Times New Roman" charset="0"/>
              </a:rPr>
              <a:t>  J, Long AF, Flynn R, Tyson S (2008)  </a:t>
            </a:r>
            <a:r>
              <a:rPr lang="en-GB" sz="1600" dirty="0"/>
              <a:t>"It's hard to tell": The challenges of scoring patients on standardised  outcome measures by multidisciplinary teams: a case study of </a:t>
            </a:r>
            <a:r>
              <a:rPr lang="en-GB" sz="1600" dirty="0" err="1"/>
              <a:t>neurorehabilitation</a:t>
            </a:r>
            <a:r>
              <a:rPr lang="en-GB" sz="1600" dirty="0"/>
              <a:t>. </a:t>
            </a:r>
            <a:r>
              <a:rPr lang="en-GB" sz="1600" i="1" dirty="0"/>
              <a:t>BMC Health Services Research 2008, 8:217 doi:10.1186/1472-6963-8-217</a:t>
            </a:r>
            <a:endParaRPr lang="en-AU" sz="1600" dirty="0"/>
          </a:p>
          <a:p>
            <a:pPr>
              <a:lnSpc>
                <a:spcPct val="80000"/>
              </a:lnSpc>
            </a:pPr>
            <a:r>
              <a:rPr lang="en-AU" sz="1600" dirty="0"/>
              <a:t>Helms, J.E., </a:t>
            </a:r>
            <a:r>
              <a:rPr lang="en-AU" sz="1600" dirty="0" err="1"/>
              <a:t>Henze</a:t>
            </a:r>
            <a:r>
              <a:rPr lang="en-AU" sz="1600" dirty="0"/>
              <a:t>, K.T., Sass, T.L. &amp; </a:t>
            </a:r>
            <a:r>
              <a:rPr lang="en-AU" sz="1600" dirty="0" err="1"/>
              <a:t>Mifsud</a:t>
            </a:r>
            <a:r>
              <a:rPr lang="en-AU" sz="1600" dirty="0"/>
              <a:t>, V.A. (2006). Treating </a:t>
            </a:r>
            <a:r>
              <a:rPr lang="en-AU" sz="1600" dirty="0" err="1"/>
              <a:t>Cronbach’s</a:t>
            </a:r>
            <a:r>
              <a:rPr lang="en-AU" sz="1600" dirty="0"/>
              <a:t> alpha reliability coefficients as data in </a:t>
            </a:r>
            <a:r>
              <a:rPr lang="en-AU" sz="1600" dirty="0" err="1"/>
              <a:t>counseling</a:t>
            </a:r>
            <a:r>
              <a:rPr lang="en-AU" sz="1600" dirty="0"/>
              <a:t> research. </a:t>
            </a:r>
            <a:r>
              <a:rPr lang="en-AU" sz="1600" i="1" dirty="0"/>
              <a:t>The </a:t>
            </a:r>
            <a:r>
              <a:rPr lang="en-AU" sz="1600" i="1" dirty="0" err="1"/>
              <a:t>Counseling</a:t>
            </a:r>
            <a:r>
              <a:rPr lang="en-AU" sz="1600" i="1" dirty="0"/>
              <a:t> Psychologist</a:t>
            </a:r>
            <a:r>
              <a:rPr lang="en-AU" sz="1600" dirty="0"/>
              <a:t>, 34(5), 630-660.</a:t>
            </a:r>
          </a:p>
          <a:p>
            <a:pPr>
              <a:lnSpc>
                <a:spcPct val="80000"/>
              </a:lnSpc>
            </a:pPr>
            <a:r>
              <a:rPr lang="en-AU" sz="1600" dirty="0"/>
              <a:t>Hinton, P.R. (2004). </a:t>
            </a:r>
            <a:r>
              <a:rPr lang="en-AU" sz="1600" i="1" dirty="0"/>
              <a:t>Statistics explained</a:t>
            </a:r>
            <a:r>
              <a:rPr lang="en-AU" sz="1600" dirty="0"/>
              <a:t>, 2nd ed. London: Routledge. </a:t>
            </a:r>
          </a:p>
          <a:p>
            <a:pPr>
              <a:lnSpc>
                <a:spcPct val="80000"/>
              </a:lnSpc>
            </a:pPr>
            <a:r>
              <a:rPr lang="da-DK" sz="1600" dirty="0"/>
              <a:t>Henderson, S., Sugden, D., &amp; Barnett, A. (2007). </a:t>
            </a:r>
            <a:r>
              <a:rPr lang="en-GB" sz="1600" i="1" dirty="0"/>
              <a:t>Movement Assessment Battery for Children </a:t>
            </a:r>
            <a:r>
              <a:rPr lang="en-GB" sz="1600" dirty="0"/>
              <a:t>(2</a:t>
            </a:r>
            <a:r>
              <a:rPr lang="en-GB" sz="1600" baseline="30000" dirty="0"/>
              <a:t>nd</a:t>
            </a:r>
            <a:r>
              <a:rPr lang="en-GB" sz="1600" dirty="0"/>
              <a:t> ed.). (Movement ABC-2). Examiner’s Manual. London: Pearson Assessment.</a:t>
            </a:r>
            <a:endParaRPr lang="en-AU" sz="1600" dirty="0"/>
          </a:p>
          <a:p>
            <a:pPr>
              <a:lnSpc>
                <a:spcPct val="80000"/>
              </a:lnSpc>
            </a:pPr>
            <a:r>
              <a:rPr lang="en-GB" sz="1600" dirty="0" err="1">
                <a:cs typeface="Times New Roman" charset="0"/>
              </a:rPr>
              <a:t>Jerosch-Herold</a:t>
            </a:r>
            <a:r>
              <a:rPr lang="en-GB" sz="1600" dirty="0">
                <a:cs typeface="Times New Roman" charset="0"/>
              </a:rPr>
              <a:t> C (2005) An evidence-based approach to choosing outcome measures: a checklist for the critical appraisal of validity, reliability and responsive studies, </a:t>
            </a:r>
            <a:r>
              <a:rPr lang="en-GB" sz="1600" i="1" dirty="0">
                <a:cs typeface="Times New Roman" charset="0"/>
              </a:rPr>
              <a:t>British Journal of Occupational Therapy. </a:t>
            </a:r>
            <a:r>
              <a:rPr lang="en-GB" sz="1600" dirty="0">
                <a:cs typeface="Times New Roman" charset="0"/>
              </a:rPr>
              <a:t>68(8): 347-353</a:t>
            </a:r>
            <a:r>
              <a:rPr lang="en-GB" sz="1600" i="1" dirty="0">
                <a:cs typeface="Times New Roman" charset="0"/>
              </a:rPr>
              <a:t>.</a:t>
            </a:r>
            <a:endParaRPr lang="en-AU" sz="1600" dirty="0"/>
          </a:p>
          <a:p>
            <a:pPr>
              <a:lnSpc>
                <a:spcPct val="80000"/>
              </a:lnSpc>
            </a:pPr>
            <a:r>
              <a:rPr lang="en-AU" sz="1600" dirty="0"/>
              <a:t>Laver-Fawcett A (2007) Principle of assessment and outcome measurement for occupational therapists and physiotherapists: Theory, skills and application. UK: John Wiley &amp; Sons</a:t>
            </a:r>
          </a:p>
          <a:p>
            <a:pPr>
              <a:lnSpc>
                <a:spcPct val="80000"/>
              </a:lnSpc>
            </a:pPr>
            <a:r>
              <a:rPr lang="en-GB" sz="1600" dirty="0"/>
              <a:t>Prunty, M., Barnett, A., Wilmut, K., &amp; Plumb, M. (2016). Visual perceptual and handwriting skills in children with Developmental Coordination Disorder. </a:t>
            </a:r>
            <a:r>
              <a:rPr lang="en-GB" sz="1600" i="1" dirty="0"/>
              <a:t>Human Movement Science</a:t>
            </a:r>
            <a:r>
              <a:rPr lang="en-GB" sz="1600" dirty="0"/>
              <a:t>, 49,54-65</a:t>
            </a:r>
          </a:p>
          <a:p>
            <a:pPr>
              <a:lnSpc>
                <a:spcPct val="80000"/>
              </a:lnSpc>
            </a:pPr>
            <a:r>
              <a:rPr lang="en-AU" sz="1600" dirty="0"/>
              <a:t>Spiliotopoulou G (2009) </a:t>
            </a:r>
            <a:r>
              <a:rPr lang="en-GB" sz="1600" dirty="0"/>
              <a:t>Reliability reconsidered: </a:t>
            </a:r>
            <a:r>
              <a:rPr lang="en-GB" sz="1600" dirty="0" err="1"/>
              <a:t>Cronbach's</a:t>
            </a:r>
            <a:r>
              <a:rPr lang="en-GB" sz="1600" dirty="0"/>
              <a:t> alpha and paediatric assessment in occupational therapy, Australian Occupational Therapy Journal 56 (3) : 150- 155 </a:t>
            </a:r>
          </a:p>
          <a:p>
            <a:pPr>
              <a:lnSpc>
                <a:spcPct val="80000"/>
              </a:lnSpc>
            </a:pPr>
            <a:r>
              <a:rPr lang="en-AU" sz="1600" dirty="0" err="1"/>
              <a:t>Unsworth</a:t>
            </a:r>
            <a:r>
              <a:rPr lang="en-AU" sz="1600" dirty="0"/>
              <a:t>, C. (2000). Measuring the outcome of occupational therapy: Tools and resources. </a:t>
            </a:r>
            <a:r>
              <a:rPr lang="en-AU" sz="1600" i="1" dirty="0"/>
              <a:t>Australian Journal of Occupational Therapy</a:t>
            </a:r>
            <a:r>
              <a:rPr lang="en-AU" sz="1600" dirty="0"/>
              <a:t>, 47(4), 147-158. </a:t>
            </a:r>
          </a:p>
          <a:p>
            <a:pPr>
              <a:lnSpc>
                <a:spcPct val="80000"/>
              </a:lnSpc>
            </a:pPr>
            <a:endParaRPr lang="en-AU" sz="1600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endParaRPr lang="en-A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4429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4"/>
          <p:cNvSpPr>
            <a:spLocks noGrp="1"/>
          </p:cNvSpPr>
          <p:nvPr>
            <p:ph type="title"/>
          </p:nvPr>
        </p:nvSpPr>
        <p:spPr>
          <a:xfrm rot="20771269">
            <a:off x="343375" y="1645116"/>
            <a:ext cx="3254375" cy="838200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en-US" altLang="en-US" sz="4000">
                <a:solidFill>
                  <a:srgbClr val="000000"/>
                </a:solidFill>
              </a:rPr>
              <a:t>Questions?</a:t>
            </a:r>
          </a:p>
        </p:txBody>
      </p:sp>
      <p:pic>
        <p:nvPicPr>
          <p:cNvPr id="53251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886200"/>
            <a:ext cx="1752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2" name="TextBox 3"/>
          <p:cNvSpPr txBox="1">
            <a:spLocks noChangeArrowheads="1"/>
          </p:cNvSpPr>
          <p:nvPr/>
        </p:nvSpPr>
        <p:spPr bwMode="auto">
          <a:xfrm>
            <a:off x="3707904" y="3048000"/>
            <a:ext cx="5174430" cy="64633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ts val="2000"/>
              </a:spcBef>
              <a:buClr>
                <a:schemeClr val="accent1"/>
              </a:buClr>
              <a:buSzPct val="75000"/>
              <a:buFont typeface="Wingdings" charset="2"/>
              <a:buChar char="n"/>
              <a:defRPr sz="2000"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1pPr>
            <a:lvl2pPr marL="37931725" indent="-37474525" eaLnBrk="0" hangingPunct="0">
              <a:spcBef>
                <a:spcPts val="600"/>
              </a:spcBef>
              <a:buClr>
                <a:srgbClr val="B870B8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2pPr>
            <a:lvl3pPr marL="685800" indent="-228600" eaLnBrk="0" hangingPunct="0">
              <a:spcBef>
                <a:spcPts val="600"/>
              </a:spcBef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3pPr>
            <a:lvl4pPr marL="914400" indent="-228600" eaLnBrk="0" hangingPunct="0">
              <a:spcBef>
                <a:spcPts val="600"/>
              </a:spcBef>
              <a:buClr>
                <a:srgbClr val="B870B8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4pPr>
            <a:lvl5pPr marL="1143000" indent="-228600" eaLnBrk="0" hangingPunct="0">
              <a:spcBef>
                <a:spcPts val="600"/>
              </a:spcBef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5pPr>
            <a:lvl6pPr marL="16002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6pPr>
            <a:lvl7pPr marL="20574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7pPr>
            <a:lvl8pPr marL="25146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8pPr>
            <a:lvl9pPr marL="29718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dirty="0">
                <a:solidFill>
                  <a:schemeClr val="tx2"/>
                </a:solidFill>
              </a:rPr>
              <a:t>Thank you for listening!</a:t>
            </a:r>
          </a:p>
        </p:txBody>
      </p:sp>
    </p:spTree>
    <p:extLst>
      <p:ext uri="{BB962C8B-B14F-4D97-AF65-F5344CB8AC3E}">
        <p14:creationId xmlns:p14="http://schemas.microsoft.com/office/powerpoint/2010/main" val="8772447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1|0.2|0.2|0.2|0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3231</TotalTime>
  <Words>1911</Words>
  <Application>Microsoft Office PowerPoint</Application>
  <PresentationFormat>Předvádění na obrazovce (4:3)</PresentationFormat>
  <Paragraphs>323</Paragraphs>
  <Slides>43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10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43</vt:i4>
      </vt:variant>
    </vt:vector>
  </HeadingPairs>
  <TitlesOfParts>
    <vt:vector size="54" baseType="lpstr">
      <vt:lpstr>MS PGothic</vt:lpstr>
      <vt:lpstr>Arial</vt:lpstr>
      <vt:lpstr>Calibri</vt:lpstr>
      <vt:lpstr>Comic Sans MS</vt:lpstr>
      <vt:lpstr>Helvetica</vt:lpstr>
      <vt:lpstr>Monotype Sorts</vt:lpstr>
      <vt:lpstr>Rockwell</vt:lpstr>
      <vt:lpstr>Tahoma</vt:lpstr>
      <vt:lpstr>Times New Roman</vt:lpstr>
      <vt:lpstr>Trebuchet MS</vt:lpstr>
      <vt:lpstr>Office Theme</vt:lpstr>
      <vt:lpstr>Outcome Measures  &amp;  Evidenced Based Practice</vt:lpstr>
      <vt:lpstr>Outcomes</vt:lpstr>
      <vt:lpstr>What are your groups observations of these children</vt:lpstr>
      <vt:lpstr>Prezentace aplikace PowerPoint</vt:lpstr>
      <vt:lpstr>Question 1</vt:lpstr>
      <vt:lpstr>But also….</vt:lpstr>
      <vt:lpstr>Question 2</vt:lpstr>
      <vt:lpstr>Question 3</vt:lpstr>
      <vt:lpstr>Prezentace aplikace PowerPoint</vt:lpstr>
      <vt:lpstr>ICF: (WHO, 2001) </vt:lpstr>
      <vt:lpstr>How we measure?</vt:lpstr>
      <vt:lpstr>How do we measure?</vt:lpstr>
      <vt:lpstr>How do we measure:  1. Quantitative data collection methods</vt:lpstr>
      <vt:lpstr>Standardised Tests</vt:lpstr>
      <vt:lpstr>Prezentace aplikace PowerPoint</vt:lpstr>
      <vt:lpstr>Prezentace aplikace PowerPoint</vt:lpstr>
      <vt:lpstr>Standardised assessments</vt:lpstr>
      <vt:lpstr>How Standardised Tests are Developed</vt:lpstr>
      <vt:lpstr>Overview: Movement ABC-2 Test</vt:lpstr>
      <vt:lpstr>Purpose of the test</vt:lpstr>
      <vt:lpstr>Structure of the Test</vt:lpstr>
      <vt:lpstr>M-ABC 2</vt:lpstr>
      <vt:lpstr>MD 1: Speed &amp; accuracy of each hand</vt:lpstr>
      <vt:lpstr>Official Diagnostic Manuals</vt:lpstr>
      <vt:lpstr>Standardised assessments:  Points to consider</vt:lpstr>
      <vt:lpstr>But….How do you know if the measure is any good?</vt:lpstr>
      <vt:lpstr>Does the measure….</vt:lpstr>
      <vt:lpstr>Reliability is…</vt:lpstr>
      <vt:lpstr>Validity is…</vt:lpstr>
      <vt:lpstr>Prezentace aplikace PowerPoint</vt:lpstr>
      <vt:lpstr>How accurate is my test?</vt:lpstr>
      <vt:lpstr>Sensitivity</vt:lpstr>
      <vt:lpstr>Prezentace aplikace PowerPoint</vt:lpstr>
      <vt:lpstr>How do we measure:  Qualitative data collection methods</vt:lpstr>
      <vt:lpstr>How do we measure: Direct methods</vt:lpstr>
      <vt:lpstr>How do we measure: Direct methods</vt:lpstr>
      <vt:lpstr>How do we measure: Direct methods</vt:lpstr>
      <vt:lpstr>Clinical Informal Observations</vt:lpstr>
      <vt:lpstr>Responsiveness </vt:lpstr>
      <vt:lpstr>Prezentace aplikace PowerPoint</vt:lpstr>
      <vt:lpstr>ICF: (WHO, 2001) </vt:lpstr>
      <vt:lpstr>References</vt:lpstr>
      <vt:lpstr>Questions?</vt:lpstr>
    </vt:vector>
  </TitlesOfParts>
  <Company>Brunel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to Write</dc:title>
  <dc:creator>BuildUser</dc:creator>
  <cp:lastModifiedBy>martin.buk@tiscali.cz</cp:lastModifiedBy>
  <cp:revision>165</cp:revision>
  <dcterms:created xsi:type="dcterms:W3CDTF">2013-12-09T09:45:11Z</dcterms:created>
  <dcterms:modified xsi:type="dcterms:W3CDTF">2023-02-26T16:17:59Z</dcterms:modified>
</cp:coreProperties>
</file>