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199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771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42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081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919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897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586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571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94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607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3032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148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2581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890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311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75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561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D7118-A057-4FE1-80ED-BA7294140244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FEEF4AD-A615-4DA0-A214-DC66ABFDB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239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  <p:sldLayoutId id="214748383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8928522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387178"/>
            <a:ext cx="9144000" cy="3122785"/>
          </a:xfrm>
        </p:spPr>
        <p:txBody>
          <a:bodyPr>
            <a:normAutofit/>
          </a:bodyPr>
          <a:lstStyle/>
          <a:p>
            <a:pPr algn="ctr"/>
            <a:r>
              <a:rPr lang="cs-CZ" sz="4800" b="1" cap="all" dirty="0"/>
              <a:t>Vědecké přístupy určující perspektivu výzkumníka I.</a:t>
            </a:r>
            <a:br>
              <a:rPr lang="cs-CZ" sz="4800" b="1" cap="all" dirty="0"/>
            </a:br>
            <a:r>
              <a:rPr lang="en-GB" sz="4800" dirty="0" err="1"/>
              <a:t>Behavioralismus</a:t>
            </a:r>
            <a:r>
              <a:rPr lang="en-GB" sz="4800" dirty="0"/>
              <a:t>, </a:t>
            </a:r>
            <a:r>
              <a:rPr lang="en-GB" sz="4800" dirty="0" err="1"/>
              <a:t>institucionalismus</a:t>
            </a:r>
            <a:endParaRPr lang="en-GB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 dirty="0"/>
              <a:t>* necitovat, neparafrázovat, nezveřejňovat bez vědomí autora – nejedná se o akademický text</a:t>
            </a:r>
          </a:p>
          <a:p>
            <a:pPr algn="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4177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73818" y="239099"/>
            <a:ext cx="8911687" cy="1280890"/>
          </a:xfrm>
        </p:spPr>
        <p:txBody>
          <a:bodyPr/>
          <a:lstStyle/>
          <a:p>
            <a:pPr algn="ctr"/>
            <a:r>
              <a:rPr lang="cs-CZ" dirty="0" err="1"/>
              <a:t>Behavioralismus</a:t>
            </a:r>
            <a:r>
              <a:rPr lang="cs-CZ" dirty="0"/>
              <a:t> - 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22947" y="1519988"/>
            <a:ext cx="10876548" cy="5169569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Základní vědeckou otázkou je</a:t>
            </a:r>
            <a:r>
              <a:rPr lang="cs-CZ" i="1" u="sng" dirty="0"/>
              <a:t>: Proč lidé dělají to, co dělají? Příp.: jaké důsledky má jejich jednání?</a:t>
            </a:r>
          </a:p>
          <a:p>
            <a:pPr lvl="1" algn="just"/>
            <a:r>
              <a:rPr lang="cs-CZ" sz="1800" u="sng" dirty="0"/>
              <a:t>Dvě</a:t>
            </a:r>
            <a:r>
              <a:rPr lang="cs-CZ" sz="1800" dirty="0"/>
              <a:t> možné </a:t>
            </a:r>
            <a:r>
              <a:rPr lang="cs-CZ" sz="1800" u="sng" dirty="0"/>
              <a:t>cesty</a:t>
            </a:r>
            <a:r>
              <a:rPr lang="cs-CZ" sz="1800" dirty="0"/>
              <a:t>, jak na otázku odpovědět:</a:t>
            </a:r>
          </a:p>
          <a:p>
            <a:pPr lvl="2" algn="just"/>
            <a:r>
              <a:rPr lang="cs-CZ" sz="1800" dirty="0"/>
              <a:t>1. zkoumáme chování (</a:t>
            </a:r>
            <a:r>
              <a:rPr lang="cs-CZ" sz="1800" dirty="0" err="1"/>
              <a:t>ekv</a:t>
            </a:r>
            <a:r>
              <a:rPr lang="cs-CZ" sz="1800" dirty="0"/>
              <a:t>. jednání) na individuální či společenské úrovni</a:t>
            </a:r>
          </a:p>
          <a:p>
            <a:pPr lvl="2" algn="just"/>
            <a:r>
              <a:rPr lang="cs-CZ" sz="1800" dirty="0"/>
              <a:t>2. testujeme teorii, která nám na otázku odpovídá, pomocí empirických (analyzovaných) dat</a:t>
            </a:r>
          </a:p>
          <a:p>
            <a:pPr algn="just"/>
            <a:r>
              <a:rPr lang="cs-CZ" b="1" dirty="0"/>
              <a:t>Několik témat behaviorismu</a:t>
            </a:r>
            <a:r>
              <a:rPr lang="cs-CZ" dirty="0"/>
              <a:t>:</a:t>
            </a:r>
          </a:p>
          <a:p>
            <a:pPr lvl="1" algn="just"/>
            <a:r>
              <a:rPr lang="cs-CZ" sz="1800" dirty="0"/>
              <a:t>Politická participace především při volbách (volební chování – </a:t>
            </a:r>
            <a:r>
              <a:rPr lang="cs-CZ" sz="1800" u="sng" dirty="0"/>
              <a:t>hlavní téma</a:t>
            </a:r>
            <a:r>
              <a:rPr lang="cs-CZ" sz="1800" dirty="0"/>
              <a:t>)</a:t>
            </a:r>
          </a:p>
          <a:p>
            <a:pPr lvl="1" algn="just"/>
            <a:r>
              <a:rPr lang="cs-CZ" sz="1800" dirty="0"/>
              <a:t>Další formy </a:t>
            </a:r>
            <a:r>
              <a:rPr lang="cs-CZ" sz="1800" u="sng" dirty="0"/>
              <a:t>masového politického jednání</a:t>
            </a:r>
            <a:r>
              <a:rPr lang="cs-CZ" sz="1800" dirty="0"/>
              <a:t> jako demonstrace či stávky</a:t>
            </a:r>
          </a:p>
          <a:p>
            <a:pPr lvl="1" algn="just"/>
            <a:r>
              <a:rPr lang="cs-CZ" sz="1800" u="sng" dirty="0"/>
              <a:t>Formy jednání elity </a:t>
            </a:r>
            <a:r>
              <a:rPr lang="cs-CZ" sz="1800" dirty="0"/>
              <a:t>– proč typ elity X jedná způsobem Y (motivy jednání)</a:t>
            </a:r>
          </a:p>
          <a:p>
            <a:pPr lvl="1" algn="just"/>
            <a:r>
              <a:rPr lang="cs-CZ" sz="1800" dirty="0"/>
              <a:t>Jednání dalších politických aktérů – </a:t>
            </a:r>
            <a:r>
              <a:rPr lang="cs-CZ" sz="1800" u="sng" dirty="0"/>
              <a:t>politických stran </a:t>
            </a:r>
            <a:r>
              <a:rPr lang="cs-CZ" sz="1800" dirty="0"/>
              <a:t>a </a:t>
            </a:r>
            <a:r>
              <a:rPr lang="cs-CZ" sz="1800" u="sng" dirty="0"/>
              <a:t>zájmových skupin</a:t>
            </a:r>
          </a:p>
          <a:p>
            <a:pPr lvl="1" algn="just"/>
            <a:r>
              <a:rPr lang="cs-CZ" sz="1800" u="sng" dirty="0"/>
              <a:t>Na úrovni MV</a:t>
            </a:r>
            <a:r>
              <a:rPr lang="cs-CZ" sz="1800" dirty="0"/>
              <a:t>: jednání národních států, </a:t>
            </a:r>
            <a:r>
              <a:rPr lang="cs-CZ" sz="1800" dirty="0" err="1"/>
              <a:t>NGO´s</a:t>
            </a:r>
            <a:r>
              <a:rPr lang="cs-CZ" sz="1800" dirty="0"/>
              <a:t>, EU, teroristické skupiny apod.</a:t>
            </a:r>
          </a:p>
          <a:p>
            <a:pPr algn="just"/>
            <a:r>
              <a:rPr lang="cs-CZ" b="1" dirty="0"/>
              <a:t>Výchozí bod </a:t>
            </a:r>
            <a:r>
              <a:rPr lang="cs-CZ" b="1" dirty="0" err="1"/>
              <a:t>behavioralismu</a:t>
            </a:r>
            <a:r>
              <a:rPr lang="cs-CZ" dirty="0"/>
              <a:t>: víra v možnost analyzovat motivy/podstatu jednání aktérů v sociálním prostoru (značný vliv psychologie) – absolutní závislost na empirické evidenci</a:t>
            </a:r>
          </a:p>
        </p:txBody>
      </p:sp>
    </p:spTree>
    <p:extLst>
      <p:ext uri="{BB962C8B-B14F-4D97-AF65-F5344CB8AC3E}">
        <p14:creationId xmlns:p14="http://schemas.microsoft.com/office/powerpoint/2010/main" val="3216326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06862" y="351394"/>
            <a:ext cx="8911687" cy="948017"/>
          </a:xfrm>
        </p:spPr>
        <p:txBody>
          <a:bodyPr/>
          <a:lstStyle/>
          <a:p>
            <a:pPr algn="ctr"/>
            <a:r>
              <a:rPr lang="cs-CZ" dirty="0"/>
              <a:t>Vznik, vývoj a vztah k teorii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24001" y="1764631"/>
            <a:ext cx="9980612" cy="4555957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Ve společenských vědách se začíná objevovat v 50. a 60. letech 20. století</a:t>
            </a:r>
          </a:p>
          <a:p>
            <a:pPr algn="just"/>
            <a:r>
              <a:rPr lang="cs-CZ" dirty="0"/>
              <a:t>Filozofické kořeny ale již v logickém pozitivismu (Vídeňský kroužek) a pozitivismu A. </a:t>
            </a:r>
            <a:r>
              <a:rPr lang="cs-CZ" dirty="0" err="1"/>
              <a:t>Comta</a:t>
            </a:r>
            <a:endParaRPr lang="cs-CZ" dirty="0"/>
          </a:p>
          <a:p>
            <a:pPr algn="just"/>
            <a:r>
              <a:rPr lang="cs-CZ" b="1" dirty="0"/>
              <a:t>Synkreze</a:t>
            </a:r>
            <a:r>
              <a:rPr lang="cs-CZ" dirty="0"/>
              <a:t>: důraz na logiku a odmítnutí nepojmenovatelné abstrakce – ale zároveň člověk jedná na základě předpokladů, které nemohou být snadno pojmenovány. Navíc teorie obsahují „jádra“, která stojí na víře v jejich platnost (I. </a:t>
            </a:r>
            <a:r>
              <a:rPr lang="cs-CZ" dirty="0" err="1"/>
              <a:t>Lakatos</a:t>
            </a:r>
            <a:r>
              <a:rPr lang="cs-CZ" dirty="0"/>
              <a:t>)</a:t>
            </a:r>
          </a:p>
          <a:p>
            <a:pPr algn="just"/>
            <a:r>
              <a:rPr lang="cs-CZ" b="1" dirty="0"/>
              <a:t>Teorie:</a:t>
            </a:r>
            <a:endParaRPr lang="cs-CZ" dirty="0"/>
          </a:p>
          <a:p>
            <a:pPr lvl="1" algn="just"/>
            <a:r>
              <a:rPr lang="cs-CZ" dirty="0"/>
              <a:t>Musí být logicky konzistentní a motivy jednání či jednání samo musí být vysvětlitelné (vědeckost vs. </a:t>
            </a:r>
            <a:r>
              <a:rPr lang="cs-CZ" dirty="0" err="1"/>
              <a:t>pseudo</a:t>
            </a:r>
            <a:r>
              <a:rPr lang="cs-CZ" dirty="0"/>
              <a:t>-vědeckost)</a:t>
            </a:r>
          </a:p>
          <a:p>
            <a:pPr lvl="1" algn="just"/>
            <a:r>
              <a:rPr lang="cs-CZ" dirty="0"/>
              <a:t>Teorie se vždy věnuje jednomu pojmenovatelnému fenoménu a musí být konzistentní (minimálně terminologicky) s jinými teoriemi</a:t>
            </a:r>
          </a:p>
          <a:p>
            <a:pPr lvl="1" algn="just"/>
            <a:r>
              <a:rPr lang="cs-CZ" dirty="0"/>
              <a:t>Musí generovat předpovědi jednání (míra pravděpodobnosti), které jsou testovatelné – </a:t>
            </a:r>
            <a:r>
              <a:rPr lang="cs-CZ" dirty="0" err="1"/>
              <a:t>falsifikovatelné</a:t>
            </a:r>
            <a:r>
              <a:rPr lang="cs-CZ" dirty="0"/>
              <a:t> (K. R. </a:t>
            </a:r>
            <a:r>
              <a:rPr lang="cs-CZ" dirty="0" err="1"/>
              <a:t>Popper</a:t>
            </a:r>
            <a:r>
              <a:rPr lang="cs-CZ" dirty="0"/>
              <a:t>)</a:t>
            </a:r>
          </a:p>
          <a:p>
            <a:pPr algn="just"/>
            <a:r>
              <a:rPr lang="cs-CZ" dirty="0"/>
              <a:t>Častěji používány </a:t>
            </a:r>
            <a:r>
              <a:rPr lang="cs-CZ" u="sng" dirty="0"/>
              <a:t>kvantitativní metody </a:t>
            </a:r>
            <a:r>
              <a:rPr lang="cs-CZ" dirty="0"/>
              <a:t>(ne pouze pro ilustraci kvalitativní interpretace) – jednání voličů, příp. jednání aktérů na trhu (ekonomické analýzy)</a:t>
            </a:r>
          </a:p>
        </p:txBody>
      </p:sp>
    </p:spTree>
    <p:extLst>
      <p:ext uri="{BB962C8B-B14F-4D97-AF65-F5344CB8AC3E}">
        <p14:creationId xmlns:p14="http://schemas.microsoft.com/office/powerpoint/2010/main" val="4077203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04167" y="23909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Příklad aplikace teorie v </a:t>
            </a:r>
            <a:r>
              <a:rPr lang="cs-CZ" dirty="0" err="1"/>
              <a:t>behavioralismu</a:t>
            </a:r>
            <a:r>
              <a:rPr lang="cs-CZ" dirty="0"/>
              <a:t> – volební chování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7747" y="1909011"/>
            <a:ext cx="10427369" cy="4604083"/>
          </a:xfrm>
        </p:spPr>
        <p:txBody>
          <a:bodyPr>
            <a:normAutofit/>
          </a:bodyPr>
          <a:lstStyle/>
          <a:p>
            <a:pPr algn="just"/>
            <a:r>
              <a:rPr lang="cs-CZ" b="1" u="sng" dirty="0"/>
              <a:t>Teze</a:t>
            </a:r>
            <a:r>
              <a:rPr lang="cs-CZ" dirty="0"/>
              <a:t>: ve volbách lidé volí proti stávajícím elitám v případě, že jsou nespokojeni s jejich vládou</a:t>
            </a:r>
          </a:p>
          <a:p>
            <a:pPr algn="just"/>
            <a:r>
              <a:rPr lang="cs-CZ" b="1" u="sng" dirty="0"/>
              <a:t>Problém</a:t>
            </a:r>
            <a:r>
              <a:rPr lang="cs-CZ" dirty="0"/>
              <a:t>: sice generuje předpoklad/předpověď jednání, ale jednání není samo o sobě vysvětlitelné, protože je tautologické a lze interpretovat dvěma různými způsoby:</a:t>
            </a:r>
          </a:p>
          <a:p>
            <a:pPr lvl="1" algn="just"/>
            <a:r>
              <a:rPr lang="cs-CZ" dirty="0"/>
              <a:t>(1) Každý, kdo volí (</a:t>
            </a:r>
            <a:r>
              <a:rPr lang="cs-CZ" i="1" u="sng" dirty="0"/>
              <a:t>jednání</a:t>
            </a:r>
            <a:r>
              <a:rPr lang="cs-CZ" dirty="0"/>
              <a:t>) strany stávajících elit, je spokojený (</a:t>
            </a:r>
            <a:r>
              <a:rPr lang="cs-CZ" i="1" u="sng" dirty="0"/>
              <a:t>priorita/motiv</a:t>
            </a:r>
            <a:r>
              <a:rPr lang="cs-CZ" dirty="0"/>
              <a:t>) s vládou</a:t>
            </a:r>
          </a:p>
          <a:p>
            <a:pPr lvl="1" algn="just"/>
            <a:r>
              <a:rPr lang="cs-CZ" dirty="0"/>
              <a:t>(2) Každý, kdo volí (</a:t>
            </a:r>
            <a:r>
              <a:rPr lang="cs-CZ" i="1" u="sng" dirty="0"/>
              <a:t>jednání</a:t>
            </a:r>
            <a:r>
              <a:rPr lang="cs-CZ" dirty="0"/>
              <a:t>) proti vládě, musí být nespokojený (</a:t>
            </a:r>
            <a:r>
              <a:rPr lang="cs-CZ" i="1" u="sng" dirty="0"/>
              <a:t>priorita/motiv) </a:t>
            </a:r>
            <a:r>
              <a:rPr lang="cs-CZ" dirty="0"/>
              <a:t>s vládou</a:t>
            </a:r>
          </a:p>
          <a:p>
            <a:pPr algn="just"/>
            <a:r>
              <a:rPr lang="cs-CZ" dirty="0"/>
              <a:t>Ani jeden ze způsobů není empiricky udržitelný, protože je snadno </a:t>
            </a:r>
            <a:r>
              <a:rPr lang="cs-CZ" dirty="0" err="1"/>
              <a:t>falsifikovatelný</a:t>
            </a:r>
            <a:endParaRPr lang="cs-CZ" dirty="0"/>
          </a:p>
          <a:p>
            <a:pPr algn="just"/>
            <a:r>
              <a:rPr lang="cs-CZ" b="1" u="sng" dirty="0"/>
              <a:t>Co s tím?</a:t>
            </a:r>
            <a:r>
              <a:rPr lang="cs-CZ" dirty="0"/>
              <a:t> Musíme:</a:t>
            </a:r>
          </a:p>
          <a:p>
            <a:pPr lvl="1" algn="just"/>
            <a:r>
              <a:rPr lang="cs-CZ" dirty="0">
                <a:solidFill>
                  <a:srgbClr val="FF0000"/>
                </a:solidFill>
              </a:rPr>
              <a:t>Operacionalizovat</a:t>
            </a:r>
            <a:r>
              <a:rPr lang="cs-CZ" dirty="0"/>
              <a:t> </a:t>
            </a:r>
            <a:r>
              <a:rPr lang="cs-CZ" b="1" u="sng" dirty="0"/>
              <a:t>spokojenost</a:t>
            </a:r>
            <a:r>
              <a:rPr lang="cs-CZ" dirty="0"/>
              <a:t> a nespokojenost pomocí priorit/motivů a určit mezi nimi závislost; případně </a:t>
            </a:r>
            <a:r>
              <a:rPr lang="cs-CZ" dirty="0">
                <a:solidFill>
                  <a:srgbClr val="FF0000"/>
                </a:solidFill>
              </a:rPr>
              <a:t>vytvořit škálu </a:t>
            </a:r>
            <a:r>
              <a:rPr lang="cs-CZ" dirty="0"/>
              <a:t>spokojenosti či různé motivy spokojenosti (př. spokojený se sociální politikou, ale nespokojený s obranou – obrana je důležitější, volím proti vládě)</a:t>
            </a:r>
          </a:p>
          <a:p>
            <a:pPr lvl="1" algn="just"/>
            <a:r>
              <a:rPr lang="cs-CZ" b="1" u="sng" dirty="0"/>
              <a:t>Tedy</a:t>
            </a:r>
            <a:r>
              <a:rPr lang="cs-CZ" dirty="0"/>
              <a:t>: vztah </a:t>
            </a:r>
            <a:r>
              <a:rPr lang="cs-CZ" u="sng" dirty="0"/>
              <a:t>nezávislé proměnné </a:t>
            </a:r>
            <a:r>
              <a:rPr lang="cs-CZ" dirty="0"/>
              <a:t>(spokojenost) a </a:t>
            </a:r>
            <a:r>
              <a:rPr lang="cs-CZ" u="sng" dirty="0"/>
              <a:t>závisle proměnné </a:t>
            </a:r>
            <a:r>
              <a:rPr lang="cs-CZ" dirty="0"/>
              <a:t>(volba – změní se v důsledku změny nezávislé proměnné)</a:t>
            </a:r>
          </a:p>
          <a:p>
            <a:pPr algn="just"/>
            <a:endParaRPr lang="cs-CZ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423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75831" y="23909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Příklad aplikace teorie v </a:t>
            </a:r>
            <a:r>
              <a:rPr lang="cs-CZ" dirty="0" err="1"/>
              <a:t>behavioralismu</a:t>
            </a:r>
            <a:r>
              <a:rPr lang="cs-CZ" dirty="0"/>
              <a:t> – chování států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88168" y="1716505"/>
            <a:ext cx="10202779" cy="4908884"/>
          </a:xfrm>
        </p:spPr>
        <p:txBody>
          <a:bodyPr>
            <a:normAutofit/>
          </a:bodyPr>
          <a:lstStyle/>
          <a:p>
            <a:pPr algn="just"/>
            <a:r>
              <a:rPr lang="cs-CZ" b="1" u="sng" dirty="0"/>
              <a:t>Teze</a:t>
            </a:r>
            <a:r>
              <a:rPr lang="cs-CZ" dirty="0"/>
              <a:t>: státy posilují svou vojenskou sílu (VS) ve chvíli, kdy se cítí ohroženy</a:t>
            </a:r>
          </a:p>
          <a:p>
            <a:pPr algn="just"/>
            <a:r>
              <a:rPr lang="cs-CZ" b="1" u="sng" dirty="0"/>
              <a:t>Problém</a:t>
            </a:r>
            <a:r>
              <a:rPr lang="cs-CZ" dirty="0"/>
              <a:t>: sice generuje předpoklad/předpověď jednání, ale jednání není samo o sobě vysvětlitelné, protože je tautologické a lze interpretovat dvěma různými způsoby:</a:t>
            </a:r>
          </a:p>
          <a:p>
            <a:pPr lvl="1" algn="just"/>
            <a:r>
              <a:rPr lang="cs-CZ" dirty="0"/>
              <a:t>(1) Každý stát posiluje (</a:t>
            </a:r>
            <a:r>
              <a:rPr lang="cs-CZ" i="1" u="sng" dirty="0"/>
              <a:t>jednání</a:t>
            </a:r>
            <a:r>
              <a:rPr lang="cs-CZ" dirty="0"/>
              <a:t>) VS, pokud se cítí ohrožený (</a:t>
            </a:r>
            <a:r>
              <a:rPr lang="cs-CZ" i="1" u="sng" dirty="0"/>
              <a:t>priorita/motiv</a:t>
            </a:r>
            <a:r>
              <a:rPr lang="cs-CZ" dirty="0"/>
              <a:t>) </a:t>
            </a:r>
          </a:p>
          <a:p>
            <a:pPr lvl="1" algn="just"/>
            <a:r>
              <a:rPr lang="cs-CZ" dirty="0"/>
              <a:t>(2) Stát neposiluje (</a:t>
            </a:r>
            <a:r>
              <a:rPr lang="cs-CZ" i="1" u="sng" dirty="0"/>
              <a:t>jednání) </a:t>
            </a:r>
            <a:r>
              <a:rPr lang="cs-CZ" dirty="0"/>
              <a:t>VS, pokud se necítí ohrožený (</a:t>
            </a:r>
            <a:r>
              <a:rPr lang="cs-CZ" i="1" u="sng" dirty="0"/>
              <a:t>priorita/motiv</a:t>
            </a:r>
            <a:r>
              <a:rPr lang="cs-CZ" dirty="0"/>
              <a:t>)</a:t>
            </a:r>
          </a:p>
          <a:p>
            <a:pPr algn="just"/>
            <a:r>
              <a:rPr lang="cs-CZ" dirty="0"/>
              <a:t>Ani jeden ze způsobů není empiricky udržitelný, protože je snadno </a:t>
            </a:r>
            <a:r>
              <a:rPr lang="cs-CZ" dirty="0" err="1"/>
              <a:t>falsifikovatelný</a:t>
            </a:r>
            <a:endParaRPr lang="cs-CZ" dirty="0"/>
          </a:p>
          <a:p>
            <a:pPr algn="just"/>
            <a:r>
              <a:rPr lang="cs-CZ" b="1" u="sng" dirty="0"/>
              <a:t>Co s tím?</a:t>
            </a:r>
            <a:r>
              <a:rPr lang="cs-CZ" dirty="0"/>
              <a:t> Musíme:</a:t>
            </a:r>
          </a:p>
          <a:p>
            <a:pPr lvl="1" algn="just"/>
            <a:r>
              <a:rPr lang="cs-CZ" dirty="0">
                <a:solidFill>
                  <a:srgbClr val="FF0000"/>
                </a:solidFill>
              </a:rPr>
              <a:t>Operacionalizovat</a:t>
            </a:r>
            <a:r>
              <a:rPr lang="cs-CZ" dirty="0"/>
              <a:t> ohrožení (a případně i VS) pomocí priorit/motivů a určit mezi nimi závislost; případně </a:t>
            </a:r>
            <a:r>
              <a:rPr lang="cs-CZ" dirty="0">
                <a:solidFill>
                  <a:srgbClr val="FF0000"/>
                </a:solidFill>
              </a:rPr>
              <a:t>vytvořit škálu </a:t>
            </a:r>
            <a:r>
              <a:rPr lang="cs-CZ" dirty="0"/>
              <a:t>ohrožení či různé kategorie ohrožení (př. válečné ohrožení, diplomatické ohrožení, kulturní ohrožení apod. – stát může být ohrožen kulturní politikou, ale to nemusí být motiv k posilování VS)</a:t>
            </a:r>
          </a:p>
          <a:p>
            <a:pPr lvl="1" algn="just"/>
            <a:r>
              <a:rPr lang="cs-CZ" dirty="0"/>
              <a:t>Tedy: vztah </a:t>
            </a:r>
            <a:r>
              <a:rPr lang="cs-CZ" u="sng" dirty="0"/>
              <a:t>nezávislé proměnné </a:t>
            </a:r>
            <a:r>
              <a:rPr lang="cs-CZ" dirty="0"/>
              <a:t>(ohrožení) a </a:t>
            </a:r>
            <a:r>
              <a:rPr lang="cs-CZ" u="sng" dirty="0"/>
              <a:t>závisle proměnné </a:t>
            </a:r>
            <a:r>
              <a:rPr lang="cs-CZ" dirty="0"/>
              <a:t>(posilování VS)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7294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22686" y="307073"/>
            <a:ext cx="8911687" cy="927964"/>
          </a:xfrm>
        </p:spPr>
        <p:txBody>
          <a:bodyPr/>
          <a:lstStyle/>
          <a:p>
            <a:pPr algn="ctr"/>
            <a:r>
              <a:rPr lang="cs-CZ" dirty="0" err="1"/>
              <a:t>Institucionalismus</a:t>
            </a:r>
            <a:r>
              <a:rPr lang="cs-CZ" dirty="0"/>
              <a:t> - 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15979" y="1744579"/>
            <a:ext cx="10335126" cy="4848725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Popisuje ústavní mechanismy, legální rozvržení moci mezi institucemi (i mezinárodními) a jejich srovnání napříč státy (vůči politologickým a MV výzkumným problémům)</a:t>
            </a:r>
          </a:p>
          <a:p>
            <a:pPr algn="just"/>
            <a:r>
              <a:rPr lang="cs-CZ" dirty="0"/>
              <a:t>Základní otázka: </a:t>
            </a:r>
            <a:r>
              <a:rPr lang="cs-CZ" u="sng" dirty="0"/>
              <a:t>jak instituce XY ovlivňuje politiku ZŽ? Příp. jaké má funkce a možnosti ovlivnění?</a:t>
            </a:r>
          </a:p>
          <a:p>
            <a:pPr algn="just"/>
            <a:r>
              <a:rPr lang="cs-CZ" u="sng" dirty="0"/>
              <a:t>Dva proudy </a:t>
            </a:r>
            <a:r>
              <a:rPr lang="cs-CZ" dirty="0"/>
              <a:t>dle vývojové kritéria (</a:t>
            </a:r>
            <a:r>
              <a:rPr lang="cs-CZ" i="1" dirty="0"/>
              <a:t>viz také dále</a:t>
            </a:r>
            <a:r>
              <a:rPr lang="cs-CZ" dirty="0"/>
              <a:t>) při snaze o odpověď:</a:t>
            </a:r>
          </a:p>
          <a:p>
            <a:pPr lvl="1" algn="just"/>
            <a:r>
              <a:rPr lang="cs-CZ" sz="1800" b="1" dirty="0"/>
              <a:t>Starý (klasický) </a:t>
            </a:r>
            <a:r>
              <a:rPr lang="cs-CZ" sz="1800" b="1" dirty="0" err="1"/>
              <a:t>institucionalismus</a:t>
            </a:r>
            <a:endParaRPr lang="cs-CZ" sz="1800" b="1" dirty="0"/>
          </a:p>
          <a:p>
            <a:pPr lvl="2" algn="just"/>
            <a:r>
              <a:rPr lang="cs-CZ" sz="1800" dirty="0"/>
              <a:t>Zdůrazňuje </a:t>
            </a:r>
            <a:r>
              <a:rPr lang="cs-CZ" sz="1800" b="1" dirty="0"/>
              <a:t>formální stránku </a:t>
            </a:r>
            <a:r>
              <a:rPr lang="cs-CZ" sz="1800" dirty="0"/>
              <a:t>– </a:t>
            </a:r>
            <a:r>
              <a:rPr lang="cs-CZ" sz="1800" i="1" dirty="0"/>
              <a:t>státověda</a:t>
            </a:r>
          </a:p>
          <a:p>
            <a:pPr lvl="2" algn="just"/>
            <a:r>
              <a:rPr lang="cs-CZ" sz="1800" dirty="0"/>
              <a:t>Zkoumá „klasické“ instituce jako vláda, parlament, prezident apod. – důraz na </a:t>
            </a:r>
            <a:r>
              <a:rPr lang="cs-CZ" sz="1800" u="sng" dirty="0"/>
              <a:t>stabilitu</a:t>
            </a:r>
            <a:r>
              <a:rPr lang="cs-CZ" sz="1800" dirty="0"/>
              <a:t> výzkumného předmětu</a:t>
            </a:r>
          </a:p>
          <a:p>
            <a:pPr lvl="1" algn="just"/>
            <a:r>
              <a:rPr lang="cs-CZ" sz="1800" b="1" dirty="0"/>
              <a:t>Nový (</a:t>
            </a:r>
            <a:r>
              <a:rPr lang="cs-CZ" sz="1800" b="1" dirty="0" err="1"/>
              <a:t>neo</a:t>
            </a:r>
            <a:r>
              <a:rPr lang="cs-CZ" sz="1800" b="1" dirty="0"/>
              <a:t>) </a:t>
            </a:r>
            <a:r>
              <a:rPr lang="cs-CZ" sz="1800" b="1" dirty="0" err="1"/>
              <a:t>institucionalismus</a:t>
            </a:r>
            <a:endParaRPr lang="cs-CZ" sz="1800" b="1" dirty="0"/>
          </a:p>
          <a:p>
            <a:pPr lvl="2" algn="just"/>
            <a:r>
              <a:rPr lang="cs-CZ" sz="1800" u="sng" dirty="0"/>
              <a:t>Stabilita</a:t>
            </a:r>
            <a:r>
              <a:rPr lang="cs-CZ" sz="1800" dirty="0"/>
              <a:t> institucí </a:t>
            </a:r>
            <a:r>
              <a:rPr lang="cs-CZ" sz="1800" u="sng" dirty="0"/>
              <a:t>není konstitutivní prvek </a:t>
            </a:r>
            <a:r>
              <a:rPr lang="cs-CZ" sz="1800" dirty="0"/>
              <a:t>institucí o sobě</a:t>
            </a:r>
          </a:p>
          <a:p>
            <a:pPr lvl="2" algn="just"/>
            <a:r>
              <a:rPr lang="cs-CZ" sz="1800" dirty="0"/>
              <a:t>Zapojuje i </a:t>
            </a:r>
            <a:r>
              <a:rPr lang="cs-CZ" sz="1800" b="1" dirty="0"/>
              <a:t>neformální konvence </a:t>
            </a:r>
            <a:r>
              <a:rPr lang="cs-CZ" sz="1800" dirty="0"/>
              <a:t>– důraz na interakce mezi institucemi a individuálními aktéry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004961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59788" y="39952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Vznik, vývoj a vztah k teorii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20517" y="1552073"/>
            <a:ext cx="9914020" cy="4981073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V 50. letech dominantní přístup v politologii a MV – struktura a předpoklady tohoto přístupu nebyly zkoumány, protože byly chápány jako jasné = </a:t>
            </a:r>
            <a:r>
              <a:rPr lang="cs-CZ" b="1" u="sng" dirty="0"/>
              <a:t>formální stránka </a:t>
            </a:r>
            <a:r>
              <a:rPr lang="cs-CZ" dirty="0"/>
              <a:t>a popis funkcí vysvětlí vše</a:t>
            </a:r>
          </a:p>
          <a:p>
            <a:pPr algn="just"/>
            <a:r>
              <a:rPr lang="cs-CZ" b="1" dirty="0"/>
              <a:t>Postupem času</a:t>
            </a:r>
            <a:r>
              <a:rPr lang="cs-CZ" dirty="0"/>
              <a:t>:</a:t>
            </a:r>
          </a:p>
          <a:p>
            <a:pPr lvl="1" algn="just"/>
            <a:r>
              <a:rPr lang="cs-CZ" dirty="0"/>
              <a:t>kritika ze strany </a:t>
            </a:r>
            <a:r>
              <a:rPr lang="cs-CZ" u="sng" dirty="0" err="1"/>
              <a:t>behavioralistů</a:t>
            </a:r>
            <a:r>
              <a:rPr lang="cs-CZ" dirty="0"/>
              <a:t> kvůli formalismu – ten nemůže vysvětlit „reálné/praktické“ jednání aktérů (institucí)</a:t>
            </a:r>
          </a:p>
          <a:p>
            <a:pPr lvl="1" algn="just"/>
            <a:r>
              <a:rPr lang="cs-CZ" dirty="0"/>
              <a:t>O generaci dále - kritika </a:t>
            </a:r>
            <a:r>
              <a:rPr lang="cs-CZ" u="sng" dirty="0"/>
              <a:t>teoretiků racionální volby </a:t>
            </a:r>
            <a:r>
              <a:rPr lang="cs-CZ" dirty="0"/>
              <a:t>– politiku a MV lze vysvětlit jen pomocí vztahů individuálních zájmů; či </a:t>
            </a:r>
            <a:r>
              <a:rPr lang="cs-CZ" u="sng" dirty="0"/>
              <a:t>neomarxistů</a:t>
            </a:r>
            <a:r>
              <a:rPr lang="cs-CZ" dirty="0"/>
              <a:t> – struktura institucí a jejich vztahů hraje roli, ne instituce samotné</a:t>
            </a:r>
          </a:p>
          <a:p>
            <a:pPr algn="just"/>
            <a:r>
              <a:rPr lang="cs-CZ" b="1" dirty="0"/>
              <a:t>Reakce</a:t>
            </a:r>
            <a:r>
              <a:rPr lang="cs-CZ" dirty="0"/>
              <a:t>: vznik </a:t>
            </a:r>
            <a:r>
              <a:rPr lang="cs-CZ" dirty="0" err="1"/>
              <a:t>neoinstitucionalismu</a:t>
            </a:r>
            <a:r>
              <a:rPr lang="cs-CZ" dirty="0"/>
              <a:t> v průběhu 80. let</a:t>
            </a:r>
          </a:p>
          <a:p>
            <a:pPr algn="just"/>
            <a:r>
              <a:rPr lang="cs-CZ" b="1" u="sng" dirty="0"/>
              <a:t>Výchozí bod </a:t>
            </a:r>
            <a:r>
              <a:rPr lang="cs-CZ" b="1" u="sng" dirty="0" err="1"/>
              <a:t>institucionalismu</a:t>
            </a:r>
            <a:r>
              <a:rPr lang="cs-CZ" dirty="0"/>
              <a:t>: instituce v politické realitě ovlivňují politiku tak, že pokud je budeme chápat jako jednotky s vlastní hodnotou (nejen jako agregované zájmy – racionální volba; nebo jen jako části systému – neomarxismus), ovlivní to výsledek naší analýzy, protože instituce svým působením mění politickou realitu</a:t>
            </a:r>
          </a:p>
        </p:txBody>
      </p:sp>
    </p:spTree>
    <p:extLst>
      <p:ext uri="{BB962C8B-B14F-4D97-AF65-F5344CB8AC3E}">
        <p14:creationId xmlns:p14="http://schemas.microsoft.com/office/powerpoint/2010/main" val="696037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4288" y="366533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Příklad aplikace přístupu </a:t>
            </a:r>
            <a:r>
              <a:rPr lang="cs-CZ" dirty="0" err="1"/>
              <a:t>institucionalismu</a:t>
            </a:r>
            <a:r>
              <a:rPr lang="cs-CZ" dirty="0"/>
              <a:t> – přímá volba prezidenta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84101" y="2009104"/>
            <a:ext cx="9569003" cy="4597759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b="1" u="sng" dirty="0"/>
              <a:t>Teze</a:t>
            </a:r>
            <a:r>
              <a:rPr lang="cs-CZ" dirty="0"/>
              <a:t>: přímá volba prezidenta v ČR ovlivňuje jednání toho, kdo funkci prezidenta vykonává</a:t>
            </a:r>
          </a:p>
          <a:p>
            <a:pPr algn="just"/>
            <a:r>
              <a:rPr lang="cs-CZ" b="1" u="sng" dirty="0"/>
              <a:t>Problém</a:t>
            </a:r>
            <a:r>
              <a:rPr lang="cs-CZ" dirty="0"/>
              <a:t>: je třeba odlišit „prezidenta jako osobu“ a „prezidenta jako instituci“</a:t>
            </a:r>
          </a:p>
          <a:p>
            <a:pPr algn="just"/>
            <a:r>
              <a:rPr lang="cs-CZ" b="1" u="sng" dirty="0"/>
              <a:t>Co s tím?</a:t>
            </a:r>
            <a:r>
              <a:rPr lang="cs-CZ" b="1" dirty="0"/>
              <a:t> - </a:t>
            </a:r>
            <a:r>
              <a:rPr lang="cs-CZ" dirty="0"/>
              <a:t>je nutné znát politické reálie, a to:</a:t>
            </a:r>
          </a:p>
          <a:p>
            <a:pPr lvl="1" algn="just"/>
            <a:r>
              <a:rPr lang="cs-CZ" b="1" dirty="0"/>
              <a:t>Způsob volby prezidenta </a:t>
            </a:r>
            <a:r>
              <a:rPr lang="cs-CZ" dirty="0"/>
              <a:t>a jeho mechanismy v porovnání s jinými způsoby volby</a:t>
            </a:r>
          </a:p>
          <a:p>
            <a:pPr lvl="1" algn="just"/>
            <a:r>
              <a:rPr lang="cs-CZ" b="1" dirty="0"/>
              <a:t>Funkce</a:t>
            </a:r>
            <a:r>
              <a:rPr lang="cs-CZ" dirty="0"/>
              <a:t> prezidentského úřadu vzhledem k ostatním ústavním institucím</a:t>
            </a:r>
          </a:p>
          <a:p>
            <a:pPr lvl="1" algn="just"/>
            <a:r>
              <a:rPr lang="cs-CZ" b="1" dirty="0"/>
              <a:t>Neformální mechanismy </a:t>
            </a:r>
            <a:r>
              <a:rPr lang="cs-CZ" dirty="0"/>
              <a:t>(politická kultura) vzhledem k legitimitě úřadu</a:t>
            </a:r>
          </a:p>
          <a:p>
            <a:pPr lvl="1" algn="just"/>
            <a:r>
              <a:rPr lang="cs-CZ" dirty="0"/>
              <a:t>Reálné </a:t>
            </a:r>
            <a:r>
              <a:rPr lang="cs-CZ" b="1" dirty="0"/>
              <a:t>diskurzivní praktiky </a:t>
            </a:r>
            <a:r>
              <a:rPr lang="cs-CZ" dirty="0"/>
              <a:t>toho, kdo úřad vykonává</a:t>
            </a:r>
          </a:p>
          <a:p>
            <a:pPr algn="just"/>
            <a:r>
              <a:rPr lang="cs-CZ" b="1" u="sng" dirty="0"/>
              <a:t>Tedy je nutné odlišit </a:t>
            </a:r>
            <a:r>
              <a:rPr lang="cs-CZ" dirty="0"/>
              <a:t>(</a:t>
            </a:r>
            <a:r>
              <a:rPr lang="cs-CZ" i="1" dirty="0"/>
              <a:t>v pořadí od nejdůležitějšího</a:t>
            </a:r>
            <a:r>
              <a:rPr lang="cs-CZ" dirty="0"/>
              <a:t>): (1) prezidenta ČR jako instituci, (2) mechanismus volby prezidenta, (3) legitimitu úřadu (v čase), (4) diskurzivní praktiky, (5) měřítko vlivu/ovlivnění, které si musíme stanovit (kvantitativně nebo kvalitativně)</a:t>
            </a:r>
          </a:p>
          <a:p>
            <a:pPr algn="just"/>
            <a:r>
              <a:rPr lang="cs-CZ" dirty="0"/>
              <a:t>Vliv (ovlivnění jednání) je vždy </a:t>
            </a:r>
            <a:r>
              <a:rPr lang="cs-CZ" dirty="0">
                <a:solidFill>
                  <a:srgbClr val="FF0000"/>
                </a:solidFill>
              </a:rPr>
              <a:t>v konturách instituce </a:t>
            </a:r>
            <a:r>
              <a:rPr lang="cs-CZ" dirty="0"/>
              <a:t>– zároveň </a:t>
            </a:r>
            <a:r>
              <a:rPr lang="cs-CZ" dirty="0">
                <a:solidFill>
                  <a:srgbClr val="FF0000"/>
                </a:solidFill>
              </a:rPr>
              <a:t>instituce hranice posouvá</a:t>
            </a:r>
            <a:r>
              <a:rPr lang="cs-CZ" dirty="0"/>
              <a:t> díky neformálnímu jednání osob/představitelů institucí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450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61105" y="237744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Příklad aplikace přístupu </a:t>
            </a:r>
            <a:r>
              <a:rPr lang="cs-CZ" dirty="0" err="1"/>
              <a:t>institucionalismu</a:t>
            </a:r>
            <a:r>
              <a:rPr lang="cs-CZ" dirty="0"/>
              <a:t> – RB OSN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74254" y="1904999"/>
            <a:ext cx="9942490" cy="4714741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b="1" u="sng" dirty="0"/>
              <a:t>Teze</a:t>
            </a:r>
            <a:r>
              <a:rPr lang="cs-CZ" dirty="0"/>
              <a:t>: neefektivita jednání RB OSN spočívá v existenci práva veta u stálých členů</a:t>
            </a:r>
          </a:p>
          <a:p>
            <a:pPr algn="just"/>
            <a:r>
              <a:rPr lang="cs-CZ" b="1" u="sng" dirty="0"/>
              <a:t>Problém</a:t>
            </a:r>
            <a:r>
              <a:rPr lang="cs-CZ" dirty="0"/>
              <a:t>: je třeba odlišit „efektivitu jednání“ a „strukturu RB OSN“</a:t>
            </a:r>
          </a:p>
          <a:p>
            <a:pPr algn="just"/>
            <a:r>
              <a:rPr lang="cs-CZ" b="1" u="sng" dirty="0"/>
              <a:t>Co s tím?</a:t>
            </a:r>
            <a:r>
              <a:rPr lang="cs-CZ" b="1" dirty="0"/>
              <a:t> - </a:t>
            </a:r>
            <a:r>
              <a:rPr lang="cs-CZ" dirty="0"/>
              <a:t>je nutné znát politické reálie, a to:</a:t>
            </a:r>
          </a:p>
          <a:p>
            <a:pPr lvl="1" algn="just"/>
            <a:r>
              <a:rPr lang="cs-CZ" b="1" dirty="0"/>
              <a:t>Způsob </a:t>
            </a:r>
            <a:r>
              <a:rPr lang="cs-CZ" dirty="0"/>
              <a:t>jednání RB OSN</a:t>
            </a:r>
          </a:p>
          <a:p>
            <a:pPr lvl="1" algn="just"/>
            <a:r>
              <a:rPr lang="cs-CZ" b="1" dirty="0"/>
              <a:t>Funkce</a:t>
            </a:r>
            <a:r>
              <a:rPr lang="cs-CZ" dirty="0"/>
              <a:t> RB OSN vzhledem k jednání (efektivnímu/neefektivnímu)</a:t>
            </a:r>
          </a:p>
          <a:p>
            <a:pPr lvl="1" algn="just"/>
            <a:r>
              <a:rPr lang="cs-CZ" b="1" dirty="0"/>
              <a:t>Aktéry jednání </a:t>
            </a:r>
            <a:r>
              <a:rPr lang="cs-CZ" dirty="0"/>
              <a:t>RB OSN (zejm. stálé členy a jejich postavení)</a:t>
            </a:r>
          </a:p>
          <a:p>
            <a:pPr lvl="1" algn="just"/>
            <a:r>
              <a:rPr lang="cs-CZ" dirty="0"/>
              <a:t>Reálné </a:t>
            </a:r>
            <a:r>
              <a:rPr lang="cs-CZ" b="1" dirty="0"/>
              <a:t>diskurzivní praktiky </a:t>
            </a:r>
            <a:r>
              <a:rPr lang="cs-CZ" dirty="0"/>
              <a:t>těch, kdo v RB zasedají (s důrazem na stálé členy)</a:t>
            </a:r>
          </a:p>
          <a:p>
            <a:pPr algn="just"/>
            <a:r>
              <a:rPr lang="cs-CZ" b="1" u="sng" dirty="0"/>
              <a:t>Tedy je nutné odlišit </a:t>
            </a:r>
            <a:r>
              <a:rPr lang="cs-CZ" dirty="0"/>
              <a:t>(</a:t>
            </a:r>
            <a:r>
              <a:rPr lang="cs-CZ" i="1" dirty="0"/>
              <a:t>v pořadí od nejdůležitějšího</a:t>
            </a:r>
            <a:r>
              <a:rPr lang="cs-CZ" dirty="0"/>
              <a:t>): (1) RB OSN jako instituci, (2) instituci stálých členů, (3) formální způsob jednání RB OSN, (4) diskurzivní praktiky členů RB – neformální praktiky, (5) </a:t>
            </a:r>
            <a:r>
              <a:rPr lang="cs-CZ" b="1" dirty="0"/>
              <a:t>měřítko efektivity</a:t>
            </a:r>
            <a:r>
              <a:rPr lang="cs-CZ" dirty="0"/>
              <a:t>, které si musíme stanovit (kvantitativně nebo kvalitativně)</a:t>
            </a:r>
          </a:p>
          <a:p>
            <a:pPr algn="just"/>
            <a:r>
              <a:rPr lang="cs-CZ" dirty="0"/>
              <a:t>Efektivitu (rychlost a shodu v jednání) je vždy nutné hodnotit </a:t>
            </a:r>
            <a:r>
              <a:rPr lang="cs-CZ" dirty="0">
                <a:solidFill>
                  <a:srgbClr val="FF0000"/>
                </a:solidFill>
              </a:rPr>
              <a:t>v konturách instituce </a:t>
            </a:r>
            <a:r>
              <a:rPr lang="cs-CZ" dirty="0"/>
              <a:t>– zároveň </a:t>
            </a:r>
            <a:r>
              <a:rPr lang="cs-CZ" dirty="0">
                <a:solidFill>
                  <a:srgbClr val="FF0000"/>
                </a:solidFill>
              </a:rPr>
              <a:t>instituce hranice posouvá</a:t>
            </a:r>
            <a:r>
              <a:rPr lang="cs-CZ" dirty="0"/>
              <a:t> díky neformálnímu jednání osob/představitelů institucí či je zužuje (př. Rusko, Čína a USA – v případě Izraele)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1200804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</TotalTime>
  <Words>1334</Words>
  <Application>Microsoft Office PowerPoint</Application>
  <PresentationFormat>Širokoúhlá obrazovka</PresentationFormat>
  <Paragraphs>81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Century Gothic</vt:lpstr>
      <vt:lpstr>Wingdings 3</vt:lpstr>
      <vt:lpstr>Stébla</vt:lpstr>
      <vt:lpstr>Prezentace aplikace PowerPoint</vt:lpstr>
      <vt:lpstr>Vědecké přístupy určující perspektivu výzkumníka I. Behavioralismus, institucionalismus</vt:lpstr>
      <vt:lpstr>Behavioralismus - úvod</vt:lpstr>
      <vt:lpstr>Vznik, vývoj a vztah k teorii</vt:lpstr>
      <vt:lpstr>Příklad aplikace teorie v behavioralismu – volební chování</vt:lpstr>
      <vt:lpstr>Příklad aplikace teorie v behavioralismu – chování států</vt:lpstr>
      <vt:lpstr>Institucionalismus - úvod</vt:lpstr>
      <vt:lpstr>Vznik, vývoj a vztah k teorii</vt:lpstr>
      <vt:lpstr>Příklad aplikace přístupu institucionalismu – přímá volba prezidenta</vt:lpstr>
      <vt:lpstr>Příklad aplikace přístupu institucionalismu – RB OSN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Vědecké přístupy určující perspektivu výzkumníka I. Behavioralismus, institucionalismus</dc:title>
  <dc:creator>Stulík Ondřej</dc:creator>
  <cp:lastModifiedBy>martin.buk@tiscali.cz</cp:lastModifiedBy>
  <cp:revision>70</cp:revision>
  <dcterms:created xsi:type="dcterms:W3CDTF">2018-10-26T10:53:13Z</dcterms:created>
  <dcterms:modified xsi:type="dcterms:W3CDTF">2023-02-24T12:56:04Z</dcterms:modified>
</cp:coreProperties>
</file>