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media/image4.jpg" ContentType="image/jpeg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660" r:id="rId2"/>
  </p:sldMasterIdLst>
  <p:handoutMasterIdLst>
    <p:handoutMasterId r:id="rId38"/>
  </p:handoutMasterIdLst>
  <p:sldIdLst>
    <p:sldId id="300" r:id="rId3"/>
    <p:sldId id="256" r:id="rId4"/>
    <p:sldId id="292" r:id="rId5"/>
    <p:sldId id="293" r:id="rId6"/>
    <p:sldId id="294" r:id="rId7"/>
    <p:sldId id="298" r:id="rId8"/>
    <p:sldId id="295" r:id="rId9"/>
    <p:sldId id="299" r:id="rId10"/>
    <p:sldId id="297" r:id="rId11"/>
    <p:sldId id="296" r:id="rId12"/>
    <p:sldId id="258" r:id="rId13"/>
    <p:sldId id="260" r:id="rId14"/>
    <p:sldId id="262" r:id="rId15"/>
    <p:sldId id="263" r:id="rId16"/>
    <p:sldId id="265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57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6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8" autoAdjust="0"/>
    <p:restoredTop sz="94687" autoAdjust="0"/>
  </p:normalViewPr>
  <p:slideViewPr>
    <p:cSldViewPr>
      <p:cViewPr varScale="1">
        <p:scale>
          <a:sx n="77" d="100"/>
          <a:sy n="77" d="100"/>
        </p:scale>
        <p:origin x="90" y="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76CDB-F306-4299-9238-881D63217EA3}" type="datetimeFigureOut">
              <a:rPr lang="cs-CZ" smtClean="0"/>
              <a:pPr/>
              <a:t>26.11.2020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9DA0-5DF6-459C-811E-166B5C5949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64855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039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8561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1892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460575"/>
          </a:xfrm>
        </p:spPr>
        <p:txBody>
          <a:bodyPr lIns="0" tIns="0" rIns="0" bIns="0"/>
          <a:lstStyle>
            <a:lvl1pPr>
              <a:defRPr sz="2993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1060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6975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856740" y="1772468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0" name="Zástupný symbol pro obsah 8"/>
          <p:cNvSpPr>
            <a:spLocks noGrp="1"/>
          </p:cNvSpPr>
          <p:nvPr>
            <p:ph sz="quarter" idx="14"/>
          </p:nvPr>
        </p:nvSpPr>
        <p:spPr>
          <a:xfrm>
            <a:off x="5868615" y="400506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8" y="1700213"/>
            <a:ext cx="4968875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5903769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Hall laboratory for medium-voltage power electronics and</a:t>
            </a:r>
          </a:p>
          <a:p>
            <a:pPr lvl="0"/>
            <a:r>
              <a:rPr lang="en-US" dirty="0" smtClean="0"/>
              <a:t>transport systems</a:t>
            </a:r>
            <a:endParaRPr lang="cs-CZ" dirty="0"/>
          </a:p>
        </p:txBody>
      </p:sp>
      <p:sp>
        <p:nvSpPr>
          <p:cNvPr id="8" name="Zástupný symbol pro obsah 8"/>
          <p:cNvSpPr>
            <a:spLocks noGrp="1"/>
          </p:cNvSpPr>
          <p:nvPr>
            <p:ph sz="quarter" idx="17"/>
          </p:nvPr>
        </p:nvSpPr>
        <p:spPr>
          <a:xfrm>
            <a:off x="3185657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1" name="Zástupný symbol pro obsah 8"/>
          <p:cNvSpPr>
            <a:spLocks noGrp="1"/>
          </p:cNvSpPr>
          <p:nvPr>
            <p:ph sz="quarter" idx="18"/>
          </p:nvPr>
        </p:nvSpPr>
        <p:spPr>
          <a:xfrm>
            <a:off x="467544" y="1664804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3" name="Zástupný symbol pro obsah 8"/>
          <p:cNvSpPr>
            <a:spLocks noGrp="1"/>
          </p:cNvSpPr>
          <p:nvPr>
            <p:ph sz="quarter" idx="19"/>
          </p:nvPr>
        </p:nvSpPr>
        <p:spPr>
          <a:xfrm>
            <a:off x="5901794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5" name="Zástupný symbol pro obsah 8"/>
          <p:cNvSpPr>
            <a:spLocks noGrp="1"/>
          </p:cNvSpPr>
          <p:nvPr>
            <p:ph sz="quarter" idx="20"/>
          </p:nvPr>
        </p:nvSpPr>
        <p:spPr>
          <a:xfrm>
            <a:off x="3183682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6" name="Zástupný symbol pro obsah 8"/>
          <p:cNvSpPr>
            <a:spLocks noGrp="1"/>
          </p:cNvSpPr>
          <p:nvPr>
            <p:ph sz="quarter" idx="21"/>
          </p:nvPr>
        </p:nvSpPr>
        <p:spPr>
          <a:xfrm>
            <a:off x="465569" y="3982482"/>
            <a:ext cx="2663825" cy="21605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7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696144" y="258217"/>
            <a:ext cx="6980312" cy="506487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r>
              <a:rPr lang="cs-CZ" dirty="0" err="1" smtClean="0"/>
              <a:t>Automotive</a:t>
            </a:r>
            <a:r>
              <a:rPr lang="cs-CZ" dirty="0" smtClean="0"/>
              <a:t> </a:t>
            </a:r>
            <a:r>
              <a:rPr lang="cs-CZ" dirty="0" err="1" smtClean="0"/>
              <a:t>Applications</a:t>
            </a:r>
            <a:endParaRPr lang="cs-CZ" dirty="0"/>
          </a:p>
        </p:txBody>
      </p:sp>
      <p:pic>
        <p:nvPicPr>
          <p:cNvPr id="7" name="Obrázek 6" descr="logo_cz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79512" y="188641"/>
            <a:ext cx="1236686" cy="648071"/>
          </a:xfrm>
          <a:prstGeom prst="rect">
            <a:avLst/>
          </a:prstGeom>
        </p:spPr>
      </p:pic>
      <p:sp>
        <p:nvSpPr>
          <p:cNvPr id="9" name="Zástupný symbol pro obsah 8"/>
          <p:cNvSpPr>
            <a:spLocks noGrp="1"/>
          </p:cNvSpPr>
          <p:nvPr>
            <p:ph sz="quarter" idx="13"/>
          </p:nvPr>
        </p:nvSpPr>
        <p:spPr>
          <a:xfrm>
            <a:off x="4139952" y="1700808"/>
            <a:ext cx="4464496" cy="4392488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5"/>
          </p:nvPr>
        </p:nvSpPr>
        <p:spPr>
          <a:xfrm>
            <a:off x="611189" y="1700213"/>
            <a:ext cx="3240732" cy="4392612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6" hasCustomPrompt="1"/>
          </p:nvPr>
        </p:nvSpPr>
        <p:spPr>
          <a:xfrm>
            <a:off x="1763688" y="908050"/>
            <a:ext cx="6912719" cy="576734"/>
          </a:xfrm>
        </p:spPr>
        <p:txBody>
          <a:bodyPr>
            <a:normAutofit/>
          </a:bodyPr>
          <a:lstStyle>
            <a:lvl1pPr algn="r">
              <a:buNone/>
              <a:defRPr sz="1600" b="1"/>
            </a:lvl1pPr>
          </a:lstStyle>
          <a:p>
            <a:pPr lvl="0"/>
            <a:r>
              <a:rPr lang="en-US" dirty="0" smtClean="0"/>
              <a:t>Propulsion systems for hybrid and full electric vehicles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1"/>
            <a:ext cx="9142805" cy="58760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bk object 17"/>
          <p:cNvSpPr/>
          <p:nvPr/>
        </p:nvSpPr>
        <p:spPr>
          <a:xfrm>
            <a:off x="5715614" y="6120915"/>
            <a:ext cx="955492" cy="4896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bk object 18"/>
          <p:cNvSpPr/>
          <p:nvPr/>
        </p:nvSpPr>
        <p:spPr>
          <a:xfrm>
            <a:off x="3237482" y="6192160"/>
            <a:ext cx="1777486" cy="35000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9" name="bk object 19"/>
          <p:cNvSpPr/>
          <p:nvPr/>
        </p:nvSpPr>
        <p:spPr>
          <a:xfrm>
            <a:off x="2471704" y="6120918"/>
            <a:ext cx="692859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0" name="bk object 20"/>
          <p:cNvSpPr/>
          <p:nvPr/>
        </p:nvSpPr>
        <p:spPr>
          <a:xfrm>
            <a:off x="2793616" y="61753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1" name="bk object 21"/>
          <p:cNvSpPr/>
          <p:nvPr/>
        </p:nvSpPr>
        <p:spPr>
          <a:xfrm>
            <a:off x="2716657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2" name="bk object 22"/>
          <p:cNvSpPr/>
          <p:nvPr/>
        </p:nvSpPr>
        <p:spPr>
          <a:xfrm>
            <a:off x="2660318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3" name="bk object 23"/>
          <p:cNvSpPr/>
          <p:nvPr/>
        </p:nvSpPr>
        <p:spPr>
          <a:xfrm>
            <a:off x="2639698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4" name="bk object 24"/>
          <p:cNvSpPr/>
          <p:nvPr/>
        </p:nvSpPr>
        <p:spPr>
          <a:xfrm>
            <a:off x="2947536" y="6338550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5" name="bk object 25"/>
          <p:cNvSpPr/>
          <p:nvPr/>
        </p:nvSpPr>
        <p:spPr>
          <a:xfrm>
            <a:off x="2926915" y="6256925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6" name="bk object 26"/>
          <p:cNvSpPr/>
          <p:nvPr/>
        </p:nvSpPr>
        <p:spPr>
          <a:xfrm>
            <a:off x="2870576" y="619719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7" name="bk object 27"/>
          <p:cNvSpPr/>
          <p:nvPr/>
        </p:nvSpPr>
        <p:spPr>
          <a:xfrm>
            <a:off x="2926915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8" name="bk object 28"/>
          <p:cNvSpPr/>
          <p:nvPr/>
        </p:nvSpPr>
        <p:spPr>
          <a:xfrm>
            <a:off x="2870576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9" name="bk object 29"/>
          <p:cNvSpPr/>
          <p:nvPr/>
        </p:nvSpPr>
        <p:spPr>
          <a:xfrm>
            <a:off x="2793616" y="6501763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0" name="bk object 30"/>
          <p:cNvSpPr/>
          <p:nvPr/>
        </p:nvSpPr>
        <p:spPr>
          <a:xfrm>
            <a:off x="2716657" y="6479894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1" name="bk object 31"/>
          <p:cNvSpPr/>
          <p:nvPr/>
        </p:nvSpPr>
        <p:spPr>
          <a:xfrm>
            <a:off x="2660318" y="6420152"/>
            <a:ext cx="48869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4819" y="1205029"/>
            <a:ext cx="7934363" cy="5386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4819" y="1876956"/>
            <a:ext cx="793436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39"/>
            <a:ext cx="292608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39"/>
            <a:ext cx="21031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3650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390952">
        <a:defRPr>
          <a:latin typeface="+mn-lt"/>
          <a:ea typeface="+mn-ea"/>
          <a:cs typeface="+mn-cs"/>
        </a:defRPr>
      </a:lvl2pPr>
      <a:lvl3pPr marL="781903">
        <a:defRPr>
          <a:latin typeface="+mn-lt"/>
          <a:ea typeface="+mn-ea"/>
          <a:cs typeface="+mn-cs"/>
        </a:defRPr>
      </a:lvl3pPr>
      <a:lvl4pPr marL="1172855">
        <a:defRPr>
          <a:latin typeface="+mn-lt"/>
          <a:ea typeface="+mn-ea"/>
          <a:cs typeface="+mn-cs"/>
        </a:defRPr>
      </a:lvl4pPr>
      <a:lvl5pPr marL="1563807">
        <a:defRPr>
          <a:latin typeface="+mn-lt"/>
          <a:ea typeface="+mn-ea"/>
          <a:cs typeface="+mn-cs"/>
        </a:defRPr>
      </a:lvl5pPr>
      <a:lvl6pPr marL="1954759">
        <a:defRPr>
          <a:latin typeface="+mn-lt"/>
          <a:ea typeface="+mn-ea"/>
          <a:cs typeface="+mn-cs"/>
        </a:defRPr>
      </a:lvl6pPr>
      <a:lvl7pPr marL="2345710">
        <a:defRPr>
          <a:latin typeface="+mn-lt"/>
          <a:ea typeface="+mn-ea"/>
          <a:cs typeface="+mn-cs"/>
        </a:defRPr>
      </a:lvl7pPr>
      <a:lvl8pPr marL="2736662">
        <a:defRPr>
          <a:latin typeface="+mn-lt"/>
          <a:ea typeface="+mn-ea"/>
          <a:cs typeface="+mn-cs"/>
        </a:defRPr>
      </a:lvl8pPr>
      <a:lvl9pPr marL="3127614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A7E14-4D9B-4DBF-A714-A14CC02B2019}" type="datetimeFigureOut">
              <a:rPr lang="cs-CZ" smtClean="0"/>
              <a:pPr/>
              <a:t>26.11.2020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BD840-C176-4DE6-9BFF-0CE1B2CC14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4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2600" b="1" kern="1200">
          <a:solidFill>
            <a:srgbClr val="30669A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6"/>
        </a:buBlip>
        <a:defRPr sz="3200" kern="1200">
          <a:solidFill>
            <a:srgbClr val="30669A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6"/>
        </a:buBlip>
        <a:defRPr sz="2800" kern="1200">
          <a:solidFill>
            <a:srgbClr val="30669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400" kern="1200">
          <a:solidFill>
            <a:srgbClr val="30669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6"/>
        </a:buBlip>
        <a:defRPr sz="2000" kern="1200">
          <a:solidFill>
            <a:srgbClr val="30669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ni.com/cs-cz/shop/labview.html" TargetMode="External"/><Relationship Id="rId4" Type="http://schemas.openxmlformats.org/officeDocument/2006/relationships/hyperlink" Target="https://www.mathworks.com/products/simulink.html?s_tid=hp_products_simulink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5" Type="http://schemas.openxmlformats.org/officeDocument/2006/relationships/image" Target="../media/image2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slideLayout" Target="../slideLayouts/slideLayout5.xml"/><Relationship Id="rId16" Type="http://schemas.openxmlformats.org/officeDocument/2006/relationships/image" Target="../media/image47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5" Type="http://schemas.openxmlformats.org/officeDocument/2006/relationships/oleObject" Target="../embeddings/oleObject1.bin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7384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9243177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85800" y="2125979"/>
            <a:ext cx="7772400" cy="1107996"/>
          </a:xfrm>
        </p:spPr>
        <p:txBody>
          <a:bodyPr/>
          <a:lstStyle/>
          <a:p>
            <a:r>
              <a:rPr lang="cs-CZ" sz="3600" dirty="0"/>
              <a:t>Vizuální programování</a:t>
            </a:r>
            <a:br>
              <a:rPr lang="cs-CZ" sz="3600" dirty="0"/>
            </a:br>
            <a:r>
              <a:rPr lang="cs-CZ" sz="3600" dirty="0"/>
              <a:t>1. </a:t>
            </a:r>
            <a:r>
              <a:rPr lang="cs-CZ" sz="3600" dirty="0" smtClean="0"/>
              <a:t>přednáška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294967295"/>
          </p:nvPr>
        </p:nvSpPr>
        <p:spPr>
          <a:xfrm>
            <a:off x="4608513" y="5516563"/>
            <a:ext cx="4535487" cy="433387"/>
          </a:xfrm>
        </p:spPr>
        <p:txBody>
          <a:bodyPr/>
          <a:lstStyle/>
          <a:p>
            <a:r>
              <a:rPr lang="cs-CZ" dirty="0" smtClean="0"/>
              <a:t>Václav Kotlan, Karel Slobodník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Organizační záležitosti</a:t>
            </a: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72816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/>
              <a:t>Cíle předmětu:</a:t>
            </a:r>
          </a:p>
          <a:p>
            <a:pPr marL="0" indent="0">
              <a:buNone/>
            </a:pPr>
            <a:endParaRPr lang="cs-CZ" sz="1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err="1"/>
              <a:t>Ovládnout</a:t>
            </a:r>
            <a:r>
              <a:rPr lang="en-US" sz="1800" dirty="0"/>
              <a:t> </a:t>
            </a:r>
            <a:r>
              <a:rPr lang="en-US" sz="1800" dirty="0" err="1"/>
              <a:t>základy</a:t>
            </a:r>
            <a:r>
              <a:rPr lang="en-US" sz="1800" dirty="0"/>
              <a:t> </a:t>
            </a:r>
            <a:r>
              <a:rPr lang="en-US" sz="1800" dirty="0" err="1"/>
              <a:t>vizuálního</a:t>
            </a:r>
            <a:r>
              <a:rPr lang="en-US" sz="1800" dirty="0"/>
              <a:t> </a:t>
            </a:r>
            <a:r>
              <a:rPr lang="en-US" sz="1800" dirty="0" err="1"/>
              <a:t>programování</a:t>
            </a:r>
            <a:r>
              <a:rPr lang="en-US" sz="1800" dirty="0"/>
              <a:t> a </a:t>
            </a:r>
            <a:r>
              <a:rPr lang="en-US" sz="1800" dirty="0" err="1"/>
              <a:t>využít</a:t>
            </a:r>
            <a:r>
              <a:rPr lang="en-US" sz="1800" dirty="0"/>
              <a:t> </a:t>
            </a:r>
            <a:r>
              <a:rPr lang="en-US" sz="1800" dirty="0" err="1"/>
              <a:t>znalosti</a:t>
            </a:r>
            <a:r>
              <a:rPr lang="en-US" sz="1800" dirty="0"/>
              <a:t> </a:t>
            </a:r>
            <a:r>
              <a:rPr lang="en-US" sz="1800" dirty="0" err="1"/>
              <a:t>při</a:t>
            </a:r>
            <a:r>
              <a:rPr lang="en-US" sz="1800" dirty="0"/>
              <a:t> </a:t>
            </a:r>
            <a:r>
              <a:rPr lang="en-US" sz="1800" dirty="0" err="1"/>
              <a:t>měření</a:t>
            </a:r>
            <a:r>
              <a:rPr lang="en-US" sz="1800" dirty="0"/>
              <a:t>, </a:t>
            </a:r>
            <a:r>
              <a:rPr lang="en-US" sz="1800" dirty="0" err="1"/>
              <a:t>sběru</a:t>
            </a:r>
            <a:r>
              <a:rPr lang="en-US" sz="1800" dirty="0"/>
              <a:t> a </a:t>
            </a:r>
            <a:r>
              <a:rPr lang="en-US" sz="1800" dirty="0" err="1"/>
              <a:t>zpracování</a:t>
            </a:r>
            <a:r>
              <a:rPr lang="en-US" sz="1800" dirty="0"/>
              <a:t> </a:t>
            </a:r>
            <a:r>
              <a:rPr lang="en-US" sz="1800" dirty="0" err="1"/>
              <a:t>dat</a:t>
            </a:r>
            <a:r>
              <a:rPr lang="en-US" sz="1800" dirty="0"/>
              <a:t> </a:t>
            </a:r>
            <a:r>
              <a:rPr lang="en-US" sz="1800" dirty="0" err="1"/>
              <a:t>ve</a:t>
            </a:r>
            <a:r>
              <a:rPr lang="en-US" sz="1800" dirty="0"/>
              <a:t> </a:t>
            </a:r>
            <a:r>
              <a:rPr lang="en-US" sz="1800" dirty="0" err="1"/>
              <a:t>spolupráci</a:t>
            </a:r>
            <a:r>
              <a:rPr lang="en-US" sz="1800" dirty="0"/>
              <a:t> s </a:t>
            </a:r>
            <a:r>
              <a:rPr lang="en-US" sz="1800" dirty="0" err="1"/>
              <a:t>prostředky</a:t>
            </a:r>
            <a:r>
              <a:rPr lang="en-US" sz="1800" dirty="0"/>
              <a:t> </a:t>
            </a:r>
            <a:r>
              <a:rPr lang="en-US" sz="1800" dirty="0" smtClean="0"/>
              <a:t>DAQ. </a:t>
            </a:r>
            <a:endParaRPr lang="cs-CZ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err="1" smtClean="0"/>
              <a:t>Vytvořit</a:t>
            </a:r>
            <a:r>
              <a:rPr lang="en-US" sz="1800" dirty="0" smtClean="0"/>
              <a:t> </a:t>
            </a:r>
            <a:r>
              <a:rPr lang="en-US" sz="1800" dirty="0" err="1"/>
              <a:t>aplikace</a:t>
            </a:r>
            <a:r>
              <a:rPr lang="en-US" sz="1800" dirty="0"/>
              <a:t> s </a:t>
            </a:r>
            <a:r>
              <a:rPr lang="en-US" sz="1800" dirty="0" err="1"/>
              <a:t>generátory</a:t>
            </a:r>
            <a:r>
              <a:rPr lang="en-US" sz="1800" dirty="0"/>
              <a:t> </a:t>
            </a:r>
            <a:r>
              <a:rPr lang="en-US" sz="1800" dirty="0" err="1"/>
              <a:t>analogových</a:t>
            </a:r>
            <a:r>
              <a:rPr lang="en-US" sz="1800" dirty="0"/>
              <a:t> a </a:t>
            </a:r>
            <a:r>
              <a:rPr lang="en-US" sz="1800" dirty="0" err="1"/>
              <a:t>diskrétních</a:t>
            </a:r>
            <a:r>
              <a:rPr lang="en-US" sz="1800" dirty="0"/>
              <a:t> </a:t>
            </a:r>
            <a:r>
              <a:rPr lang="en-US" sz="1800" dirty="0" err="1"/>
              <a:t>signálů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spínání</a:t>
            </a:r>
            <a:r>
              <a:rPr lang="en-US" sz="1800" dirty="0"/>
              <a:t> </a:t>
            </a:r>
            <a:r>
              <a:rPr lang="en-US" sz="1800" dirty="0" err="1"/>
              <a:t>akčních</a:t>
            </a:r>
            <a:r>
              <a:rPr lang="en-US" sz="1800" dirty="0"/>
              <a:t> </a:t>
            </a:r>
            <a:r>
              <a:rPr lang="en-US" sz="1800" dirty="0" err="1"/>
              <a:t>prvků</a:t>
            </a:r>
            <a:r>
              <a:rPr lang="en-US" sz="1800" dirty="0"/>
              <a:t> a </a:t>
            </a:r>
            <a:r>
              <a:rPr lang="en-US" sz="1800" dirty="0" err="1"/>
              <a:t>zpracování</a:t>
            </a:r>
            <a:r>
              <a:rPr lang="en-US" sz="1800" dirty="0"/>
              <a:t> </a:t>
            </a:r>
            <a:r>
              <a:rPr lang="en-US" sz="1800" dirty="0" err="1"/>
              <a:t>analogových</a:t>
            </a:r>
            <a:r>
              <a:rPr lang="en-US" sz="1800" dirty="0"/>
              <a:t> </a:t>
            </a:r>
            <a:r>
              <a:rPr lang="en-US" sz="1800" dirty="0" err="1"/>
              <a:t>signálů</a:t>
            </a:r>
            <a:r>
              <a:rPr lang="en-US" sz="1800" dirty="0"/>
              <a:t> </a:t>
            </a:r>
            <a:r>
              <a:rPr lang="en-US" sz="1800" dirty="0" err="1"/>
              <a:t>ze</a:t>
            </a:r>
            <a:r>
              <a:rPr lang="en-US" sz="1800" dirty="0"/>
              <a:t> </a:t>
            </a:r>
            <a:r>
              <a:rPr lang="en-US" sz="1800" dirty="0" err="1"/>
              <a:t>senzorů</a:t>
            </a:r>
            <a:r>
              <a:rPr lang="en-US" sz="1800" dirty="0"/>
              <a:t> </a:t>
            </a:r>
            <a:r>
              <a:rPr lang="en-US" sz="1800" dirty="0" err="1"/>
              <a:t>fyzikálních</a:t>
            </a:r>
            <a:r>
              <a:rPr lang="en-US" sz="1800" dirty="0"/>
              <a:t> </a:t>
            </a:r>
            <a:r>
              <a:rPr lang="en-US" sz="1800" dirty="0" err="1" smtClean="0"/>
              <a:t>veličin</a:t>
            </a:r>
            <a:r>
              <a:rPr lang="en-US" sz="1800" dirty="0" smtClean="0"/>
              <a:t>. </a:t>
            </a:r>
            <a:endParaRPr lang="cs-CZ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err="1" smtClean="0"/>
              <a:t>Využít</a:t>
            </a:r>
            <a:r>
              <a:rPr lang="en-US" sz="1800" dirty="0" smtClean="0"/>
              <a:t> </a:t>
            </a:r>
            <a:r>
              <a:rPr lang="en-US" sz="1800" dirty="0" err="1"/>
              <a:t>struktur</a:t>
            </a:r>
            <a:r>
              <a:rPr lang="en-US" sz="1800" dirty="0"/>
              <a:t> </a:t>
            </a:r>
            <a:r>
              <a:rPr lang="en-US" sz="1800" dirty="0" err="1"/>
              <a:t>časovačů</a:t>
            </a:r>
            <a:r>
              <a:rPr lang="en-US" sz="1800" dirty="0"/>
              <a:t>, </a:t>
            </a:r>
            <a:r>
              <a:rPr lang="en-US" sz="1800" dirty="0" err="1"/>
              <a:t>modulů</a:t>
            </a:r>
            <a:r>
              <a:rPr lang="en-US" sz="1800" dirty="0"/>
              <a:t> </a:t>
            </a:r>
            <a:r>
              <a:rPr lang="en-US" sz="1800" dirty="0" err="1"/>
              <a:t>řízení</a:t>
            </a:r>
            <a:r>
              <a:rPr lang="en-US" sz="1800" dirty="0"/>
              <a:t> </a:t>
            </a:r>
            <a:r>
              <a:rPr lang="en-US" sz="1800" dirty="0" err="1"/>
              <a:t>programu</a:t>
            </a:r>
            <a:r>
              <a:rPr lang="en-US" sz="1800" dirty="0"/>
              <a:t>, </a:t>
            </a:r>
            <a:r>
              <a:rPr lang="en-US" sz="1800" dirty="0" err="1"/>
              <a:t>rozhodovacích</a:t>
            </a:r>
            <a:r>
              <a:rPr lang="en-US" sz="1800" dirty="0"/>
              <a:t> </a:t>
            </a:r>
            <a:r>
              <a:rPr lang="en-US" sz="1800" dirty="0" err="1"/>
              <a:t>struktur</a:t>
            </a:r>
            <a:r>
              <a:rPr lang="en-US" sz="1800" dirty="0"/>
              <a:t>, </a:t>
            </a:r>
            <a:r>
              <a:rPr lang="en-US" sz="1800" dirty="0" err="1"/>
              <a:t>bloku</a:t>
            </a:r>
            <a:r>
              <a:rPr lang="en-US" sz="1800" dirty="0"/>
              <a:t> </a:t>
            </a:r>
            <a:r>
              <a:rPr lang="en-US" sz="1800" dirty="0" err="1"/>
              <a:t>cyklů</a:t>
            </a:r>
            <a:r>
              <a:rPr lang="en-US" sz="1800" dirty="0"/>
              <a:t> a </a:t>
            </a:r>
            <a:r>
              <a:rPr lang="en-US" sz="1800" dirty="0" err="1"/>
              <a:t>přenos</a:t>
            </a:r>
            <a:r>
              <a:rPr lang="en-US" sz="1800" dirty="0"/>
              <a:t> </a:t>
            </a:r>
            <a:r>
              <a:rPr lang="en-US" sz="1800" dirty="0" err="1"/>
              <a:t>dat</a:t>
            </a:r>
            <a:r>
              <a:rPr lang="en-US" sz="1800" dirty="0"/>
              <a:t> </a:t>
            </a:r>
            <a:r>
              <a:rPr lang="en-US" sz="1800" dirty="0" err="1"/>
              <a:t>pomocí</a:t>
            </a:r>
            <a:r>
              <a:rPr lang="en-US" sz="1800" dirty="0"/>
              <a:t> </a:t>
            </a:r>
            <a:r>
              <a:rPr lang="en-US" sz="1800" dirty="0" err="1" smtClean="0"/>
              <a:t>clusteru</a:t>
            </a:r>
            <a:r>
              <a:rPr lang="en-US" sz="1800" dirty="0" smtClean="0"/>
              <a:t>. </a:t>
            </a:r>
            <a:endParaRPr lang="cs-CZ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err="1" smtClean="0"/>
              <a:t>Naučit</a:t>
            </a:r>
            <a:r>
              <a:rPr lang="en-US" sz="1800" dirty="0" smtClean="0"/>
              <a:t> </a:t>
            </a:r>
            <a:r>
              <a:rPr lang="en-US" sz="1800" dirty="0"/>
              <a:t>se </a:t>
            </a:r>
            <a:r>
              <a:rPr lang="en-US" sz="1800" dirty="0" err="1"/>
              <a:t>časování</a:t>
            </a:r>
            <a:r>
              <a:rPr lang="en-US" sz="1800" dirty="0"/>
              <a:t> </a:t>
            </a:r>
            <a:r>
              <a:rPr lang="en-US" sz="1800" dirty="0" err="1"/>
              <a:t>signálů</a:t>
            </a:r>
            <a:r>
              <a:rPr lang="en-US" sz="1800" dirty="0"/>
              <a:t> a </a:t>
            </a:r>
            <a:r>
              <a:rPr lang="en-US" sz="1800" dirty="0" err="1"/>
              <a:t>zpracovat</a:t>
            </a:r>
            <a:r>
              <a:rPr lang="en-US" sz="1800" dirty="0"/>
              <a:t> </a:t>
            </a:r>
            <a:r>
              <a:rPr lang="en-US" sz="1800" dirty="0" err="1"/>
              <a:t>chybové</a:t>
            </a:r>
            <a:r>
              <a:rPr lang="en-US" sz="1800" dirty="0"/>
              <a:t> </a:t>
            </a:r>
            <a:r>
              <a:rPr lang="en-US" sz="1800" dirty="0" err="1"/>
              <a:t>kanály</a:t>
            </a:r>
            <a:r>
              <a:rPr lang="en-US" sz="1800" dirty="0"/>
              <a:t>.</a:t>
            </a:r>
            <a:br>
              <a:rPr lang="en-US" sz="1800" dirty="0"/>
            </a:b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6650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/>
              <a:t>Zápočet:</a:t>
            </a:r>
          </a:p>
          <a:p>
            <a:pPr marL="0" indent="0">
              <a:buNone/>
            </a:pPr>
            <a:endParaRPr lang="cs-CZ" sz="1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Z</a:t>
            </a:r>
            <a:r>
              <a:rPr lang="en-US" sz="1800" dirty="0" err="1" smtClean="0"/>
              <a:t>nalost</a:t>
            </a:r>
            <a:r>
              <a:rPr lang="en-US" sz="1800" dirty="0" smtClean="0"/>
              <a:t> </a:t>
            </a:r>
            <a:r>
              <a:rPr lang="en-US" sz="1800" dirty="0" err="1"/>
              <a:t>odpřednášené</a:t>
            </a:r>
            <a:r>
              <a:rPr lang="en-US" sz="1800" dirty="0"/>
              <a:t> a </a:t>
            </a:r>
            <a:r>
              <a:rPr lang="en-US" sz="1800" dirty="0" err="1"/>
              <a:t>procvičené</a:t>
            </a:r>
            <a:r>
              <a:rPr lang="en-US" sz="1800" dirty="0"/>
              <a:t> </a:t>
            </a:r>
            <a:r>
              <a:rPr lang="en-US" sz="1800" dirty="0" err="1" smtClean="0"/>
              <a:t>látky</a:t>
            </a:r>
            <a:r>
              <a:rPr lang="cs-CZ" sz="1800" dirty="0" smtClean="0"/>
              <a:t>.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N</a:t>
            </a:r>
            <a:r>
              <a:rPr lang="en-US" sz="1800" dirty="0" err="1" smtClean="0"/>
              <a:t>apsání</a:t>
            </a:r>
            <a:r>
              <a:rPr lang="en-US" sz="1800" dirty="0" smtClean="0"/>
              <a:t> </a:t>
            </a:r>
            <a:r>
              <a:rPr lang="en-US" sz="1800" dirty="0" err="1"/>
              <a:t>kontrolních</a:t>
            </a:r>
            <a:r>
              <a:rPr lang="en-US" sz="1800" dirty="0"/>
              <a:t> </a:t>
            </a:r>
            <a:r>
              <a:rPr lang="en-US" sz="1800" dirty="0" err="1"/>
              <a:t>testů</a:t>
            </a:r>
            <a:r>
              <a:rPr lang="en-US" sz="1800" dirty="0"/>
              <a:t> a </a:t>
            </a:r>
            <a:r>
              <a:rPr lang="en-US" sz="1800" dirty="0" err="1"/>
              <a:t>získání</a:t>
            </a:r>
            <a:r>
              <a:rPr lang="en-US" sz="1800" dirty="0"/>
              <a:t> </a:t>
            </a:r>
            <a:r>
              <a:rPr lang="en-US" sz="1800" dirty="0" err="1"/>
              <a:t>požadovaného</a:t>
            </a:r>
            <a:r>
              <a:rPr lang="en-US" sz="1800" dirty="0"/>
              <a:t> </a:t>
            </a:r>
            <a:r>
              <a:rPr lang="en-US" sz="1800" dirty="0" err="1"/>
              <a:t>množství</a:t>
            </a:r>
            <a:r>
              <a:rPr lang="en-US" sz="1800" dirty="0"/>
              <a:t> </a:t>
            </a:r>
            <a:r>
              <a:rPr lang="en-US" sz="1800" dirty="0" err="1" smtClean="0"/>
              <a:t>bodů</a:t>
            </a:r>
            <a:r>
              <a:rPr lang="cs-CZ" sz="1800" dirty="0" smtClean="0"/>
              <a:t>.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V</a:t>
            </a:r>
            <a:r>
              <a:rPr lang="en-US" sz="1800" dirty="0" err="1" smtClean="0"/>
              <a:t>ypracování</a:t>
            </a:r>
            <a:r>
              <a:rPr lang="en-US" sz="1800" dirty="0" smtClean="0"/>
              <a:t> </a:t>
            </a:r>
            <a:r>
              <a:rPr lang="en-US" sz="1800" dirty="0" err="1"/>
              <a:t>zadaných</a:t>
            </a:r>
            <a:r>
              <a:rPr lang="en-US" sz="1800" dirty="0"/>
              <a:t> </a:t>
            </a:r>
            <a:r>
              <a:rPr lang="en-US" sz="1800" dirty="0" err="1"/>
              <a:t>domácích</a:t>
            </a:r>
            <a:r>
              <a:rPr lang="en-US" sz="1800" dirty="0"/>
              <a:t> </a:t>
            </a:r>
            <a:r>
              <a:rPr lang="en-US" sz="1800" dirty="0" err="1" smtClean="0"/>
              <a:t>prací</a:t>
            </a:r>
            <a:r>
              <a:rPr lang="cs-CZ" sz="1800" dirty="0" smtClean="0"/>
              <a:t>.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A</a:t>
            </a:r>
            <a:r>
              <a:rPr lang="en-US" sz="1800" dirty="0" err="1" smtClean="0"/>
              <a:t>ktivní</a:t>
            </a:r>
            <a:r>
              <a:rPr lang="en-US" sz="1800" dirty="0" smtClean="0"/>
              <a:t> </a:t>
            </a:r>
            <a:r>
              <a:rPr lang="en-US" sz="1800" dirty="0" err="1"/>
              <a:t>účast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 smtClean="0"/>
              <a:t>cvičení</a:t>
            </a:r>
            <a:r>
              <a:rPr lang="cs-CZ" sz="1800" dirty="0" smtClean="0"/>
              <a:t>.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Organizační záležitosti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31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808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Co je vizuální programování?</a:t>
            </a:r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1800" dirty="0" smtClean="0"/>
              <a:t>Nový programovací jazyk?</a:t>
            </a:r>
          </a:p>
          <a:p>
            <a:pPr marL="0" indent="0">
              <a:buNone/>
            </a:pPr>
            <a:r>
              <a:rPr lang="cs-CZ" sz="1800" b="1" dirty="0" smtClean="0"/>
              <a:t>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může existovat velké množství vizuálních jazyků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existují i vizuální varianty stávajících jazyků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Nové schéma programování?</a:t>
            </a:r>
          </a:p>
          <a:p>
            <a:pPr marL="0" indent="0">
              <a:buNone/>
            </a:pPr>
            <a:r>
              <a:rPr lang="cs-CZ" sz="1800" b="1" dirty="0" smtClean="0"/>
              <a:t>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Vizuální programování se dá aplikovat na schéma procedurální, objektově orientované i další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0" indent="0">
              <a:buNone/>
            </a:pPr>
            <a:endParaRPr lang="en-US" sz="1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Definice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331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/>
              <a:t>Co je vizuální programování?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Jedná se o nový způsob tvorby a návrhu programu.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Více se blíží podstatě algoritmizace, tvorbě vývojových diagramů.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Zdrojový kód je zakódován do grafické podoby, v určitém slova smyslu může jít o spojení kódu a umění.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Definice</a:t>
            </a:r>
            <a:endParaRPr lang="en-US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4122719"/>
            <a:ext cx="2664296" cy="1985349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940152" y="5415717"/>
            <a:ext cx="1981633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r>
              <a:rPr lang="cs-CZ" sz="1000" dirty="0" smtClean="0"/>
              <a:t>Adam Zamrzlý</a:t>
            </a:r>
            <a:endParaRPr lang="en-US" sz="1000" dirty="0"/>
          </a:p>
          <a:p>
            <a:r>
              <a:rPr lang="en-US" sz="1000" dirty="0" err="1" smtClean="0"/>
              <a:t>Seminář</a:t>
            </a:r>
            <a:r>
              <a:rPr lang="en-US" sz="1000" dirty="0" smtClean="0"/>
              <a:t> </a:t>
            </a:r>
            <a:r>
              <a:rPr lang="en-US" sz="1000" dirty="0" err="1"/>
              <a:t>LaSArIS</a:t>
            </a:r>
            <a:r>
              <a:rPr lang="en-US" sz="1000" dirty="0"/>
              <a:t>, 28. 11. 2013 </a:t>
            </a:r>
          </a:p>
        </p:txBody>
      </p:sp>
    </p:spTree>
    <p:extLst>
      <p:ext uri="{BB962C8B-B14F-4D97-AF65-F5344CB8AC3E}">
        <p14:creationId xmlns:p14="http://schemas.microsoft.com/office/powerpoint/2010/main" val="51108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Čárové kódy </a:t>
            </a:r>
          </a:p>
          <a:p>
            <a:pPr marL="971550" lvl="1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uchovávají data (informace) v grafické podobě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QR kódy </a:t>
            </a:r>
          </a:p>
          <a:p>
            <a:pPr marL="971550" lvl="1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mohou obsahovat data ale i jednoduché skripty a programy</a:t>
            </a:r>
          </a:p>
          <a:p>
            <a:pPr marL="971550" lvl="1" indent="-285750">
              <a:buFont typeface="Arial" panose="020B0604020202020204" pitchFamily="34" charset="0"/>
              <a:buChar char="•"/>
            </a:pPr>
            <a:r>
              <a:rPr lang="cs-CZ" sz="1800" dirty="0" smtClean="0"/>
              <a:t>lze upravovat jejich grafickou podobu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Definice</a:t>
            </a:r>
            <a:endParaRPr lang="en-US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2492896"/>
            <a:ext cx="1409727" cy="792088"/>
          </a:xfrm>
          <a:prstGeom prst="rect">
            <a:avLst/>
          </a:prstGeom>
        </p:spPr>
      </p:pic>
      <p:pic>
        <p:nvPicPr>
          <p:cNvPr id="3074" name="Picture 2" descr="https://i2.wp.com/vyuka.info/wp-content/uploads/Sn%C3%ADmek-obrazovky-2017-02-22-v-15.35.22.jpg?fit=300%2C1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37112"/>
            <a:ext cx="285750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747407" y="5591803"/>
            <a:ext cx="3098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r>
              <a:rPr lang="cs-CZ" sz="1000" dirty="0"/>
              <a:t>http://ipadvetride.cz/generujeme-netradicni-qr-kody/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0655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8064500" cy="4392612"/>
          </a:xfrm>
        </p:spPr>
        <p:txBody>
          <a:bodyPr>
            <a:normAutofit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sz="2000" b="1" dirty="0" err="1"/>
              <a:t>Existují</a:t>
            </a:r>
            <a:r>
              <a:rPr lang="en-US" sz="2000" b="1" dirty="0"/>
              <a:t> v </a:t>
            </a:r>
            <a:r>
              <a:rPr lang="en-US" sz="2000" b="1" dirty="0" err="1"/>
              <a:t>současné</a:t>
            </a:r>
            <a:r>
              <a:rPr lang="en-US" sz="2000" b="1" dirty="0"/>
              <a:t> </a:t>
            </a:r>
            <a:r>
              <a:rPr lang="en-US" sz="2000" b="1" dirty="0" err="1"/>
              <a:t>době</a:t>
            </a:r>
            <a:r>
              <a:rPr lang="en-US" sz="2000" b="1" dirty="0"/>
              <a:t> </a:t>
            </a:r>
            <a:r>
              <a:rPr lang="en-US" sz="2000" b="1" dirty="0" err="1"/>
              <a:t>nějaké</a:t>
            </a:r>
            <a:r>
              <a:rPr lang="en-US" sz="2000" b="1" dirty="0"/>
              <a:t> </a:t>
            </a:r>
            <a:r>
              <a:rPr lang="cs-CZ" sz="2000" b="1" dirty="0" smtClean="0"/>
              <a:t>čisté </a:t>
            </a:r>
            <a:r>
              <a:rPr lang="en-US" sz="2000" b="1" dirty="0" err="1" smtClean="0"/>
              <a:t>vizuální</a:t>
            </a:r>
            <a:r>
              <a:rPr lang="en-US" sz="2000" b="1" dirty="0" smtClean="0"/>
              <a:t> </a:t>
            </a:r>
            <a:r>
              <a:rPr lang="en-US" sz="2000" b="1" dirty="0" err="1"/>
              <a:t>jazyky</a:t>
            </a:r>
            <a:r>
              <a:rPr lang="en-US" sz="2000" b="1" dirty="0"/>
              <a:t>? </a:t>
            </a:r>
            <a:endParaRPr lang="cs-CZ" sz="2000" b="1" dirty="0" smtClean="0"/>
          </a:p>
          <a:p>
            <a:pPr marL="0" indent="0">
              <a:buNone/>
            </a:pPr>
            <a:endParaRPr lang="cs-CZ" sz="18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/>
              <a:t>V </a:t>
            </a:r>
            <a:r>
              <a:rPr lang="en-US" sz="1800" dirty="0" err="1"/>
              <a:t>omezené</a:t>
            </a:r>
            <a:r>
              <a:rPr lang="en-US" sz="1800" dirty="0"/>
              <a:t> </a:t>
            </a:r>
            <a:r>
              <a:rPr lang="en-US" sz="1800" dirty="0" err="1"/>
              <a:t>míře</a:t>
            </a:r>
            <a:r>
              <a:rPr lang="en-US" sz="1800" dirty="0"/>
              <a:t> </a:t>
            </a:r>
            <a:r>
              <a:rPr lang="en-US" sz="1800" dirty="0" err="1"/>
              <a:t>ano</a:t>
            </a:r>
            <a:r>
              <a:rPr lang="en-US" sz="1800" dirty="0"/>
              <a:t>, </a:t>
            </a:r>
            <a:r>
              <a:rPr lang="en-US" sz="1800" dirty="0" err="1"/>
              <a:t>jejich</a:t>
            </a:r>
            <a:r>
              <a:rPr lang="en-US" sz="1800" dirty="0"/>
              <a:t> </a:t>
            </a:r>
            <a:r>
              <a:rPr lang="en-US" sz="1800" dirty="0" err="1"/>
              <a:t>počet</a:t>
            </a:r>
            <a:r>
              <a:rPr lang="en-US" sz="1800" dirty="0"/>
              <a:t> je ale </a:t>
            </a:r>
            <a:r>
              <a:rPr lang="en-US" sz="1800" dirty="0" err="1"/>
              <a:t>velmi</a:t>
            </a:r>
            <a:r>
              <a:rPr lang="en-US" sz="1800" dirty="0"/>
              <a:t> </a:t>
            </a:r>
            <a:r>
              <a:rPr lang="en-US" sz="1800" dirty="0" err="1" smtClean="0"/>
              <a:t>malý</a:t>
            </a:r>
            <a:r>
              <a:rPr lang="cs-CZ" sz="1800" dirty="0" smtClean="0"/>
              <a:t> (např. Piet, </a:t>
            </a:r>
            <a:r>
              <a:rPr lang="cs-CZ" sz="1800" dirty="0" err="1" smtClean="0"/>
              <a:t>Mobius</a:t>
            </a:r>
            <a:r>
              <a:rPr lang="cs-CZ" sz="1800" dirty="0" smtClean="0"/>
              <a:t>).</a:t>
            </a:r>
            <a:r>
              <a:rPr lang="en-US" sz="1800" dirty="0" smtClean="0"/>
              <a:t> </a:t>
            </a:r>
            <a:r>
              <a:rPr lang="cs-CZ" sz="1800" dirty="0" smtClean="0"/>
              <a:t>Název </a:t>
            </a:r>
            <a:r>
              <a:rPr lang="en-US" sz="1800" dirty="0" err="1" smtClean="0"/>
              <a:t>vizuální</a:t>
            </a:r>
            <a:r>
              <a:rPr lang="en-US" sz="1800" dirty="0" smtClean="0"/>
              <a:t> </a:t>
            </a:r>
            <a:r>
              <a:rPr lang="en-US" sz="1800" dirty="0" err="1"/>
              <a:t>jazyk</a:t>
            </a:r>
            <a:r>
              <a:rPr lang="en-US" sz="1800" dirty="0"/>
              <a:t> se </a:t>
            </a:r>
            <a:r>
              <a:rPr lang="cs-CZ" sz="1800" dirty="0" smtClean="0"/>
              <a:t>pro ně však </a:t>
            </a:r>
            <a:r>
              <a:rPr lang="en-US" sz="1800" dirty="0" err="1" smtClean="0"/>
              <a:t>nepoužívá</a:t>
            </a:r>
            <a:r>
              <a:rPr lang="en-US" sz="1800" dirty="0"/>
              <a:t>. </a:t>
            </a:r>
            <a:r>
              <a:rPr lang="cs-CZ" sz="1800" dirty="0" smtClean="0"/>
              <a:t>Vyjadřovací schopnost </a:t>
            </a:r>
            <a:r>
              <a:rPr lang="en-US" sz="1800" dirty="0" err="1" smtClean="0"/>
              <a:t>těchto</a:t>
            </a:r>
            <a:r>
              <a:rPr lang="en-US" sz="1800" dirty="0" smtClean="0"/>
              <a:t> </a:t>
            </a:r>
            <a:r>
              <a:rPr lang="en-US" sz="1800" dirty="0" err="1"/>
              <a:t>jazyků</a:t>
            </a:r>
            <a:r>
              <a:rPr lang="en-US" sz="1800" dirty="0"/>
              <a:t> je </a:t>
            </a:r>
            <a:r>
              <a:rPr lang="en-US" sz="1800" dirty="0" err="1"/>
              <a:t>obvykle</a:t>
            </a:r>
            <a:r>
              <a:rPr lang="en-US" sz="1800" dirty="0"/>
              <a:t> </a:t>
            </a:r>
            <a:r>
              <a:rPr lang="en-US" sz="1800" dirty="0" err="1"/>
              <a:t>nízká</a:t>
            </a:r>
            <a:r>
              <a:rPr lang="en-US" sz="1800" dirty="0"/>
              <a:t>. </a:t>
            </a:r>
            <a:endParaRPr lang="cs-CZ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V </a:t>
            </a:r>
            <a:r>
              <a:rPr lang="en-US" sz="1800" dirty="0" err="1"/>
              <a:t>současné</a:t>
            </a:r>
            <a:r>
              <a:rPr lang="en-US" sz="1800" dirty="0"/>
              <a:t> </a:t>
            </a:r>
            <a:r>
              <a:rPr lang="en-US" sz="1800" dirty="0" err="1"/>
              <a:t>době</a:t>
            </a:r>
            <a:r>
              <a:rPr lang="en-US" sz="1800" dirty="0"/>
              <a:t> </a:t>
            </a:r>
            <a:r>
              <a:rPr lang="en-US" sz="1800" dirty="0" err="1"/>
              <a:t>neexistuje</a:t>
            </a:r>
            <a:r>
              <a:rPr lang="en-US" sz="1800" dirty="0"/>
              <a:t> </a:t>
            </a:r>
            <a:r>
              <a:rPr lang="en-US" sz="1800" dirty="0" err="1"/>
              <a:t>žádný</a:t>
            </a:r>
            <a:r>
              <a:rPr lang="en-US" sz="1800" dirty="0"/>
              <a:t> </a:t>
            </a:r>
            <a:r>
              <a:rPr lang="en-US" sz="1800" dirty="0" err="1"/>
              <a:t>jazyk</a:t>
            </a:r>
            <a:r>
              <a:rPr lang="en-US" sz="1800" dirty="0"/>
              <a:t>, </a:t>
            </a:r>
            <a:r>
              <a:rPr lang="en-US" sz="1800" dirty="0" err="1"/>
              <a:t>který</a:t>
            </a:r>
            <a:r>
              <a:rPr lang="en-US" sz="1800" dirty="0"/>
              <a:t> by </a:t>
            </a:r>
            <a:r>
              <a:rPr lang="en-US" sz="1800" dirty="0" err="1"/>
              <a:t>bylo</a:t>
            </a:r>
            <a:r>
              <a:rPr lang="en-US" sz="1800" dirty="0"/>
              <a:t> </a:t>
            </a:r>
            <a:r>
              <a:rPr lang="en-US" sz="1800" dirty="0" err="1"/>
              <a:t>možné</a:t>
            </a:r>
            <a:r>
              <a:rPr lang="en-US" sz="1800" dirty="0"/>
              <a:t> </a:t>
            </a:r>
            <a:r>
              <a:rPr lang="en-US" sz="1800" dirty="0" err="1"/>
              <a:t>prohlásit</a:t>
            </a:r>
            <a:r>
              <a:rPr lang="en-US" sz="1800" dirty="0"/>
              <a:t> </a:t>
            </a:r>
            <a:r>
              <a:rPr lang="en-US" sz="1800" dirty="0" err="1"/>
              <a:t>za</a:t>
            </a:r>
            <a:r>
              <a:rPr lang="en-US" sz="1800" dirty="0"/>
              <a:t> </a:t>
            </a:r>
            <a:r>
              <a:rPr lang="en-US" sz="1800" dirty="0" err="1"/>
              <a:t>použitelný</a:t>
            </a:r>
            <a:r>
              <a:rPr lang="en-US" sz="1800" dirty="0"/>
              <a:t> (</a:t>
            </a:r>
            <a:r>
              <a:rPr lang="en-US" sz="1800" dirty="0" err="1"/>
              <a:t>ve</a:t>
            </a:r>
            <a:r>
              <a:rPr lang="en-US" sz="1800" dirty="0"/>
              <a:t> </a:t>
            </a:r>
            <a:r>
              <a:rPr lang="en-US" sz="1800" dirty="0" err="1"/>
              <a:t>smyslu</a:t>
            </a:r>
            <a:r>
              <a:rPr lang="en-US" sz="1800" dirty="0"/>
              <a:t> </a:t>
            </a:r>
            <a:r>
              <a:rPr lang="en-US" sz="1800" dirty="0" err="1"/>
              <a:t>složitějších</a:t>
            </a:r>
            <a:r>
              <a:rPr lang="en-US" sz="1800" dirty="0"/>
              <a:t> </a:t>
            </a:r>
            <a:r>
              <a:rPr lang="en-US" sz="1800" dirty="0" err="1"/>
              <a:t>aplikací</a:t>
            </a:r>
            <a:r>
              <a:rPr lang="en-US" sz="1800" dirty="0"/>
              <a:t>) a </a:t>
            </a:r>
            <a:r>
              <a:rPr lang="en-US" sz="1800" dirty="0" err="1"/>
              <a:t>zároveň</a:t>
            </a:r>
            <a:r>
              <a:rPr lang="en-US" sz="1800" dirty="0"/>
              <a:t> </a:t>
            </a:r>
            <a:r>
              <a:rPr lang="en-US" sz="1800" dirty="0" err="1"/>
              <a:t>za</a:t>
            </a:r>
            <a:r>
              <a:rPr lang="en-US" sz="1800" dirty="0"/>
              <a:t> </a:t>
            </a:r>
            <a:r>
              <a:rPr lang="en-US" sz="1800" dirty="0" err="1"/>
              <a:t>zástupce</a:t>
            </a:r>
            <a:r>
              <a:rPr lang="en-US" sz="1800" dirty="0"/>
              <a:t> </a:t>
            </a:r>
            <a:r>
              <a:rPr lang="en-US" sz="1800" dirty="0" err="1"/>
              <a:t>vizuálního</a:t>
            </a:r>
            <a:r>
              <a:rPr lang="en-US" sz="1800" dirty="0"/>
              <a:t> </a:t>
            </a:r>
            <a:r>
              <a:rPr lang="en-US" sz="1800" dirty="0" err="1"/>
              <a:t>programování</a:t>
            </a:r>
            <a:r>
              <a:rPr lang="en-US" sz="1800" dirty="0"/>
              <a:t>. </a:t>
            </a:r>
            <a:r>
              <a:rPr lang="en-US" sz="1800" dirty="0" err="1"/>
              <a:t>Chybí</a:t>
            </a:r>
            <a:r>
              <a:rPr lang="en-US" sz="1800" dirty="0"/>
              <a:t> </a:t>
            </a:r>
            <a:r>
              <a:rPr lang="en-US" sz="1800" dirty="0" err="1"/>
              <a:t>zejména</a:t>
            </a:r>
            <a:r>
              <a:rPr lang="en-US" sz="1800" dirty="0"/>
              <a:t> </a:t>
            </a:r>
            <a:r>
              <a:rPr lang="en-US" sz="1800" dirty="0" err="1"/>
              <a:t>podpora</a:t>
            </a:r>
            <a:r>
              <a:rPr lang="en-US" sz="1800" dirty="0"/>
              <a:t> pro </a:t>
            </a:r>
            <a:r>
              <a:rPr lang="en-US" sz="1800" dirty="0" err="1"/>
              <a:t>programování</a:t>
            </a:r>
            <a:r>
              <a:rPr lang="en-US" sz="1800" dirty="0"/>
              <a:t> (IDE, </a:t>
            </a:r>
            <a:r>
              <a:rPr lang="en-US" sz="1800" dirty="0" err="1"/>
              <a:t>debuggery</a:t>
            </a:r>
            <a:r>
              <a:rPr lang="en-US" sz="1800" dirty="0"/>
              <a:t>, </a:t>
            </a:r>
            <a:r>
              <a:rPr lang="en-US" sz="1800" dirty="0" err="1"/>
              <a:t>profilery</a:t>
            </a:r>
            <a:r>
              <a:rPr lang="en-US" sz="1800" dirty="0"/>
              <a:t>, …) </a:t>
            </a:r>
            <a:endParaRPr lang="cs-CZ" sz="18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Definice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78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552" y="1700213"/>
            <a:ext cx="8064500" cy="439261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Vizuální programování v kontextu s měřením a zpracováním dat</a:t>
            </a:r>
            <a:r>
              <a:rPr lang="cs-CZ" sz="1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Není potřeba řešit složitě komunikaci s hardwarem</a:t>
            </a:r>
            <a:r>
              <a:rPr lang="cs-CZ" sz="1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Využívá standardizované bloky a z nich se skládá řetězec dle potřeb a možností</a:t>
            </a:r>
            <a:r>
              <a:rPr lang="cs-CZ" sz="1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Není nutné znát syntaxi dalšího programovacího jazyka</a:t>
            </a:r>
            <a:r>
              <a:rPr lang="cs-CZ" sz="1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800" dirty="0"/>
              <a:t>Po </a:t>
            </a:r>
            <a:r>
              <a:rPr lang="cs-CZ" sz="1800" dirty="0" smtClean="0"/>
              <a:t>kompilaci lze vytvořit jednoúčelový </a:t>
            </a:r>
            <a:r>
              <a:rPr lang="cs-CZ" sz="1800" i="1" dirty="0" err="1" smtClean="0"/>
              <a:t>exe</a:t>
            </a:r>
            <a:r>
              <a:rPr lang="cs-CZ" sz="1800" dirty="0" smtClean="0"/>
              <a:t> spustitelný program.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7205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smtClean="0"/>
              <a:t>Vizuální programování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539948" y="1700213"/>
            <a:ext cx="8064500" cy="4392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Pro potřeby tvorby měřícího systému a zpracování dat budeme používat:</a:t>
            </a:r>
          </a:p>
          <a:p>
            <a:r>
              <a:rPr lang="cs-CZ" sz="1800" dirty="0" err="1"/>
              <a:t>LabVIEW</a:t>
            </a:r>
            <a:r>
              <a:rPr lang="cs-CZ" sz="1800" dirty="0"/>
              <a:t> – vlastní software společnosti NI – primárně určený k využití s hardwarem této společnosti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r>
              <a:rPr lang="cs-CZ" sz="1800" dirty="0" err="1"/>
              <a:t>Simulink</a:t>
            </a:r>
            <a:r>
              <a:rPr lang="cs-CZ" sz="1800" dirty="0"/>
              <a:t> – modul prostředí MATLAB</a:t>
            </a:r>
            <a:endParaRPr lang="en-US" sz="18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Software</a:t>
            </a:r>
            <a:endParaRPr lang="en-US" dirty="0"/>
          </a:p>
        </p:txBody>
      </p:sp>
      <p:pic>
        <p:nvPicPr>
          <p:cNvPr id="7" name="Obraz 7" descr="LV_logo_horizontal_small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924944"/>
            <a:ext cx="3600400" cy="67366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4677826"/>
            <a:ext cx="3428756" cy="69539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795046" y="5410066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30669A"/>
                </a:solidFill>
                <a:hlinkClick r:id="rId4"/>
              </a:rPr>
              <a:t>https://www.mathworks.com/products/simulink.html?s_tid=hp_products_simulink</a:t>
            </a:r>
            <a:endParaRPr lang="cs-CZ" sz="1400" dirty="0">
              <a:solidFill>
                <a:srgbClr val="30669A"/>
              </a:solidFill>
            </a:endParaRPr>
          </a:p>
          <a:p>
            <a:endParaRPr lang="en-US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86918" y="2917405"/>
            <a:ext cx="37851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30669A"/>
                </a:solidFill>
                <a:hlinkClick r:id="rId5"/>
              </a:rPr>
              <a:t>https://www.ni.com/cs-cz/shop/labview.html</a:t>
            </a:r>
            <a:endParaRPr lang="cs-CZ" sz="1400" dirty="0">
              <a:solidFill>
                <a:srgbClr val="30669A"/>
              </a:solidFill>
            </a:endParaRPr>
          </a:p>
          <a:p>
            <a:endParaRPr lang="cs-CZ" sz="1400" dirty="0">
              <a:solidFill>
                <a:srgbClr val="30669A"/>
              </a:solidFill>
            </a:endParaRPr>
          </a:p>
          <a:p>
            <a:r>
              <a:rPr lang="cs-CZ" sz="1400" dirty="0">
                <a:solidFill>
                  <a:srgbClr val="30669A"/>
                </a:solidFill>
              </a:rPr>
              <a:t>Klíč ke studentské verzi: </a:t>
            </a:r>
            <a:r>
              <a:rPr lang="en-US" sz="1400" dirty="0">
                <a:solidFill>
                  <a:srgbClr val="30669A"/>
                </a:solidFill>
              </a:rPr>
              <a:t>M85X21353</a:t>
            </a:r>
            <a:endParaRPr lang="cs-CZ" sz="1400" dirty="0">
              <a:solidFill>
                <a:srgbClr val="30669A"/>
              </a:solidFill>
            </a:endParaRPr>
          </a:p>
          <a:p>
            <a:r>
              <a:rPr lang="cs-CZ" sz="1400" dirty="0">
                <a:solidFill>
                  <a:srgbClr val="30669A"/>
                </a:solidFill>
              </a:rPr>
              <a:t>Instalujte </a:t>
            </a:r>
            <a:r>
              <a:rPr lang="en-US" sz="1400" dirty="0">
                <a:solidFill>
                  <a:srgbClr val="30669A"/>
                </a:solidFill>
              </a:rPr>
              <a:t>"</a:t>
            </a:r>
            <a:r>
              <a:rPr lang="en-US" sz="1400" dirty="0" err="1">
                <a:solidFill>
                  <a:srgbClr val="30669A"/>
                </a:solidFill>
              </a:rPr>
              <a:t>Comunity</a:t>
            </a:r>
            <a:r>
              <a:rPr lang="en-US" sz="1400" dirty="0">
                <a:solidFill>
                  <a:srgbClr val="30669A"/>
                </a:solidFill>
              </a:rPr>
              <a:t> edition"</a:t>
            </a:r>
            <a:endParaRPr lang="cs-CZ" sz="1400" dirty="0">
              <a:solidFill>
                <a:srgbClr val="30669A"/>
              </a:solidFill>
            </a:endParaRPr>
          </a:p>
          <a:p>
            <a:endParaRPr lang="en-US" sz="1400" dirty="0">
              <a:solidFill>
                <a:srgbClr val="30669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113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700213"/>
            <a:ext cx="5761038" cy="4608512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Co je </a:t>
            </a:r>
            <a:r>
              <a:rPr lang="cs-CZ" sz="2400" dirty="0" err="1" smtClean="0"/>
              <a:t>LabVIEW</a:t>
            </a:r>
            <a:r>
              <a:rPr lang="cs-CZ" sz="2400" dirty="0" smtClean="0"/>
              <a:t>?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Průzkumník projektu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Části VI (</a:t>
            </a:r>
            <a:r>
              <a:rPr lang="cs-CZ" sz="2400" dirty="0" err="1" smtClean="0"/>
              <a:t>Virtual</a:t>
            </a:r>
            <a:r>
              <a:rPr lang="cs-CZ" sz="2400" dirty="0" smtClean="0"/>
              <a:t> Instrument)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Přední panel (Front Panel)</a:t>
            </a:r>
            <a:endParaRPr lang="en-US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Blokové schéma (</a:t>
            </a:r>
            <a:r>
              <a:rPr lang="cs-CZ" sz="2400" dirty="0" err="1" smtClean="0"/>
              <a:t>Block</a:t>
            </a:r>
            <a:r>
              <a:rPr lang="cs-CZ" sz="2400" dirty="0" smtClean="0"/>
              <a:t> Diagram)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Vyhledávání v </a:t>
            </a:r>
            <a:r>
              <a:rPr lang="cs-CZ" sz="2400" dirty="0" err="1" smtClean="0"/>
              <a:t>LabVIEW</a:t>
            </a:r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Datový tok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7" descr="LV_logo_horizontal_small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7737824" cy="1447800"/>
          </a:xfrm>
          <a:prstGeom prst="rect">
            <a:avLst/>
          </a:prstGeom>
        </p:spPr>
      </p:pic>
      <p:sp>
        <p:nvSpPr>
          <p:cNvPr id="11" name="Rectangle 6"/>
          <p:cNvSpPr>
            <a:spLocks noGrp="1" noChangeArrowheads="1"/>
          </p:cNvSpPr>
          <p:nvPr>
            <p:ph idx="4294967295"/>
          </p:nvPr>
        </p:nvSpPr>
        <p:spPr>
          <a:xfrm>
            <a:off x="0" y="3048000"/>
            <a:ext cx="8229600" cy="2819400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4800" b="1" dirty="0" smtClean="0">
                <a:solidFill>
                  <a:schemeClr val="tx1"/>
                </a:solidFill>
                <a:ea typeface="SimSun"/>
                <a:cs typeface="Arial" pitchFamily="34" charset="0"/>
              </a:rPr>
              <a:t>Lab</a:t>
            </a:r>
            <a:r>
              <a:rPr lang="en-US" sz="4800" dirty="0" smtClean="0">
                <a:ea typeface="SimSun"/>
                <a:cs typeface="Arial" pitchFamily="34" charset="0"/>
              </a:rPr>
              <a:t>oratory</a:t>
            </a:r>
            <a:r>
              <a:rPr lang="en-US" sz="4800" dirty="0" smtClean="0">
                <a:solidFill>
                  <a:schemeClr val="accent1"/>
                </a:solidFill>
                <a:ea typeface="SimSun"/>
                <a:cs typeface="Arial" pitchFamily="34" charset="0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ea typeface="SimSun"/>
                <a:cs typeface="Arial" pitchFamily="34" charset="0"/>
              </a:rPr>
              <a:t>V</a:t>
            </a:r>
            <a:r>
              <a:rPr lang="en-US" sz="4800" dirty="0" smtClean="0">
                <a:ea typeface="SimSun"/>
                <a:cs typeface="Arial" pitchFamily="34" charset="0"/>
              </a:rPr>
              <a:t>irtual</a:t>
            </a:r>
            <a:r>
              <a:rPr lang="en-US" sz="4800" dirty="0" smtClean="0">
                <a:solidFill>
                  <a:schemeClr val="accent1"/>
                </a:solidFill>
                <a:ea typeface="SimSun"/>
                <a:cs typeface="Arial" pitchFamily="34" charset="0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ea typeface="SimSun"/>
                <a:cs typeface="Arial" pitchFamily="34" charset="0"/>
              </a:rPr>
              <a:t>I</a:t>
            </a:r>
            <a:r>
              <a:rPr lang="en-US" sz="4800" dirty="0" smtClean="0">
                <a:ea typeface="SimSun"/>
                <a:cs typeface="Arial" pitchFamily="34" charset="0"/>
              </a:rPr>
              <a:t>nstrumentation</a:t>
            </a:r>
            <a:r>
              <a:rPr lang="en-US" sz="4800" dirty="0" smtClean="0">
                <a:solidFill>
                  <a:schemeClr val="accent1"/>
                </a:solidFill>
                <a:ea typeface="SimSun"/>
                <a:cs typeface="Arial" pitchFamily="34" charset="0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ea typeface="SimSun"/>
                <a:cs typeface="Arial" pitchFamily="34" charset="0"/>
              </a:rPr>
              <a:t>E</a:t>
            </a:r>
            <a:r>
              <a:rPr lang="en-US" sz="4800" dirty="0" smtClean="0">
                <a:ea typeface="SimSun"/>
                <a:cs typeface="Arial" pitchFamily="34" charset="0"/>
              </a:rPr>
              <a:t>ngineering</a:t>
            </a:r>
            <a:r>
              <a:rPr lang="en-US" sz="4800" dirty="0" smtClean="0">
                <a:solidFill>
                  <a:schemeClr val="accent1"/>
                </a:solidFill>
                <a:ea typeface="SimSun"/>
                <a:cs typeface="Arial" pitchFamily="34" charset="0"/>
              </a:rPr>
              <a:t> </a:t>
            </a:r>
            <a:r>
              <a:rPr lang="en-US" sz="4800" b="1" dirty="0" smtClean="0">
                <a:solidFill>
                  <a:schemeClr val="tx1"/>
                </a:solidFill>
                <a:ea typeface="SimSun"/>
                <a:cs typeface="Arial" pitchFamily="34" charset="0"/>
              </a:rPr>
              <a:t>W</a:t>
            </a:r>
            <a:r>
              <a:rPr lang="en-US" sz="4800" dirty="0" smtClean="0">
                <a:ea typeface="SimSun"/>
                <a:cs typeface="Arial" pitchFamily="34" charset="0"/>
              </a:rPr>
              <a:t>orkbench</a:t>
            </a:r>
            <a:endParaRPr lang="pl-PL" sz="4800" dirty="0" smtClean="0">
              <a:ea typeface="Calibri"/>
              <a:cs typeface="Arial" pitchFamily="34" charset="0"/>
            </a:endParaRPr>
          </a:p>
        </p:txBody>
      </p:sp>
      <p:sp>
        <p:nvSpPr>
          <p:cNvPr id="4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LabVIEW</a:t>
            </a:r>
            <a:r>
              <a:rPr lang="cs-CZ" dirty="0" smtClean="0"/>
              <a:t>?</a:t>
            </a:r>
            <a:endParaRPr lang="en-US" dirty="0"/>
          </a:p>
        </p:txBody>
      </p:sp>
      <p:sp>
        <p:nvSpPr>
          <p:cNvPr id="5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467544" y="1700213"/>
            <a:ext cx="8281987" cy="1584325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LabVIEW</a:t>
            </a:r>
            <a:r>
              <a:rPr lang="cs-CZ" sz="2400" dirty="0" smtClean="0"/>
              <a:t> je </a:t>
            </a:r>
            <a:r>
              <a:rPr lang="cs-CZ" sz="2400" u="sng" dirty="0" smtClean="0"/>
              <a:t>grafické</a:t>
            </a:r>
            <a:r>
              <a:rPr lang="en-GB" sz="2400" dirty="0" smtClean="0"/>
              <a:t> </a:t>
            </a:r>
            <a:r>
              <a:rPr lang="cs-CZ" sz="2400" dirty="0" smtClean="0"/>
              <a:t>vývojové prostředí používané pro vývoj sofistikovaných měřicích, testovacích a řídicích systémů.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Porovnatelné se standardními textovými jazyky</a:t>
            </a:r>
            <a:endParaRPr lang="en-GB" sz="2400" dirty="0"/>
          </a:p>
        </p:txBody>
      </p:sp>
      <p:pic>
        <p:nvPicPr>
          <p:cNvPr id="7" name="Embedded Image" descr="loc_bd_weather_station_ui.bmp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391" y="3068960"/>
            <a:ext cx="4238625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ástupný symbol pro text 4"/>
          <p:cNvSpPr>
            <a:spLocks noGrp="1"/>
          </p:cNvSpPr>
          <p:nvPr>
            <p:ph type="body" sz="quarter" idx="4294967295"/>
          </p:nvPr>
        </p:nvSpPr>
        <p:spPr>
          <a:xfrm>
            <a:off x="4932040" y="3499520"/>
            <a:ext cx="3816350" cy="2017712"/>
          </a:xfrm>
        </p:spPr>
        <p:txBody>
          <a:bodyPr>
            <a:noAutofit/>
          </a:bodyPr>
          <a:lstStyle/>
          <a:p>
            <a:r>
              <a:rPr lang="cs-CZ" sz="2400" dirty="0" smtClean="0"/>
              <a:t>Multiplatformní</a:t>
            </a:r>
          </a:p>
          <a:p>
            <a:r>
              <a:rPr lang="cs-CZ" sz="2400" dirty="0" smtClean="0"/>
              <a:t>Objektově orientované (OOP)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9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0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LabVIEW</a:t>
            </a:r>
            <a:r>
              <a:rPr lang="cs-CZ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83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dirty="0" err="1" smtClean="0"/>
              <a:t>LabVIEW</a:t>
            </a:r>
            <a:endParaRPr lang="en-GB" dirty="0"/>
          </a:p>
        </p:txBody>
      </p:sp>
      <p:sp>
        <p:nvSpPr>
          <p:cNvPr id="52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LabVIEW</a:t>
            </a:r>
            <a:r>
              <a:rPr lang="cs-CZ" dirty="0" smtClean="0"/>
              <a:t>?</a:t>
            </a:r>
            <a:endParaRPr lang="en-US" dirty="0"/>
          </a:p>
        </p:txBody>
      </p:sp>
      <p:grpSp>
        <p:nvGrpSpPr>
          <p:cNvPr id="20" name="Group 14"/>
          <p:cNvGrpSpPr/>
          <p:nvPr/>
        </p:nvGrpSpPr>
        <p:grpSpPr>
          <a:xfrm>
            <a:off x="453089" y="3925030"/>
            <a:ext cx="2556000" cy="1980000"/>
            <a:chOff x="6324600" y="2133600"/>
            <a:chExt cx="2514600" cy="1905000"/>
          </a:xfrm>
        </p:grpSpPr>
        <p:sp>
          <p:nvSpPr>
            <p:cNvPr id="21" name="Rounded Rectangle 15">
              <a:hlinkClick r:id="" action="ppaction://noaction"/>
            </p:cNvPr>
            <p:cNvSpPr/>
            <p:nvPr/>
          </p:nvSpPr>
          <p:spPr>
            <a:xfrm>
              <a:off x="6324600" y="21336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b="1" kern="0" dirty="0">
                  <a:solidFill>
                    <a:srgbClr val="000000"/>
                  </a:solidFill>
                  <a:latin typeface="Arial Narrow" pitchFamily="34" charset="0"/>
                </a:rPr>
                <a:t>Custom User Interfaces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pic>
          <p:nvPicPr>
            <p:cNvPr id="22" name="Picture 1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6518609" y="2209800"/>
              <a:ext cx="2168191" cy="1500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3" name="Group 17"/>
          <p:cNvGrpSpPr/>
          <p:nvPr/>
        </p:nvGrpSpPr>
        <p:grpSpPr>
          <a:xfrm>
            <a:off x="3395376" y="3925030"/>
            <a:ext cx="2556000" cy="1980000"/>
            <a:chOff x="3429000" y="4267200"/>
            <a:chExt cx="2514600" cy="1905000"/>
          </a:xfrm>
        </p:grpSpPr>
        <p:sp>
          <p:nvSpPr>
            <p:cNvPr id="24" name="Rounded Rectangle 18">
              <a:hlinkClick r:id="" action="ppaction://noaction"/>
            </p:cNvPr>
            <p:cNvSpPr/>
            <p:nvPr/>
          </p:nvSpPr>
          <p:spPr>
            <a:xfrm>
              <a:off x="3429000" y="42672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b="1" kern="0" dirty="0">
                  <a:solidFill>
                    <a:srgbClr val="000000"/>
                  </a:solidFill>
                  <a:latin typeface="Arial Narrow" pitchFamily="34" charset="0"/>
                </a:rPr>
                <a:t>Technology Abstractions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pic>
          <p:nvPicPr>
            <p:cNvPr id="25" name="Picture 3" descr="FPGA Diagram"/>
            <p:cNvPicPr>
              <a:picLocks noChangeAspect="1" noChangeArrowheads="1"/>
            </p:cNvPicPr>
            <p:nvPr/>
          </p:nvPicPr>
          <p:blipFill>
            <a:blip r:embed="rId3" cstate="email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657600" y="4419600"/>
              <a:ext cx="1008698" cy="972239"/>
            </a:xfrm>
            <a:prstGeom prst="rect">
              <a:avLst/>
            </a:prstGeom>
            <a:noFill/>
          </p:spPr>
        </p:pic>
        <p:pic>
          <p:nvPicPr>
            <p:cNvPr id="26" name="Picture 2" descr="http://outsourceit2philippines.com/blog/wp-content/uploads/2008/11/multicore-chips-processor1.jpg"/>
            <p:cNvPicPr>
              <a:picLocks noChangeAspect="1" noChangeArrowheads="1"/>
            </p:cNvPicPr>
            <p:nvPr/>
          </p:nvPicPr>
          <p:blipFill>
            <a:blip r:embed="rId4" cstate="email">
              <a:clrChange>
                <a:clrFrom>
                  <a:srgbClr val="FCFCFC"/>
                </a:clrFrom>
                <a:clrTo>
                  <a:srgbClr val="FCFC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114800" y="4419600"/>
              <a:ext cx="1812924" cy="1361341"/>
            </a:xfrm>
            <a:prstGeom prst="rect">
              <a:avLst/>
            </a:prstGeom>
            <a:noFill/>
          </p:spPr>
        </p:pic>
      </p:grpSp>
      <p:grpSp>
        <p:nvGrpSpPr>
          <p:cNvPr id="27" name="Group 21"/>
          <p:cNvGrpSpPr/>
          <p:nvPr/>
        </p:nvGrpSpPr>
        <p:grpSpPr>
          <a:xfrm>
            <a:off x="6238716" y="1621563"/>
            <a:ext cx="2556000" cy="1980000"/>
            <a:chOff x="3429000" y="2133600"/>
            <a:chExt cx="2514600" cy="1905000"/>
          </a:xfrm>
        </p:grpSpPr>
        <p:sp>
          <p:nvSpPr>
            <p:cNvPr id="28" name="Rounded Rectangle 22">
              <a:hlinkClick r:id="" action="ppaction://noaction"/>
            </p:cNvPr>
            <p:cNvSpPr/>
            <p:nvPr/>
          </p:nvSpPr>
          <p:spPr>
            <a:xfrm>
              <a:off x="3429000" y="21336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b="1" kern="0" dirty="0" smtClean="0">
                  <a:solidFill>
                    <a:srgbClr val="000000"/>
                  </a:solidFill>
                  <a:latin typeface="Arial Narrow" pitchFamily="34" charset="0"/>
                </a:rPr>
                <a:t>Built-in Libraries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grpSp>
          <p:nvGrpSpPr>
            <p:cNvPr id="29" name="Group 29"/>
            <p:cNvGrpSpPr/>
            <p:nvPr/>
          </p:nvGrpSpPr>
          <p:grpSpPr>
            <a:xfrm>
              <a:off x="3581400" y="2362200"/>
              <a:ext cx="2222740" cy="1295400"/>
              <a:chOff x="3581400" y="2362200"/>
              <a:chExt cx="2222740" cy="1295400"/>
            </a:xfrm>
          </p:grpSpPr>
          <p:pic>
            <p:nvPicPr>
              <p:cNvPr id="30" name="Picture 10"/>
              <p:cNvPicPr>
                <a:picLocks noChangeAspect="1" noChangeArrowheads="1"/>
              </p:cNvPicPr>
              <p:nvPr/>
            </p:nvPicPr>
            <p:blipFill>
              <a:blip r:embed="rId5" cstate="email"/>
              <a:srcRect/>
              <a:stretch>
                <a:fillRect/>
              </a:stretch>
            </p:blipFill>
            <p:spPr bwMode="auto">
              <a:xfrm>
                <a:off x="3581400" y="2362200"/>
                <a:ext cx="1259457" cy="9316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" name="Picture 11"/>
              <p:cNvPicPr>
                <a:picLocks noChangeAspect="1" noChangeArrowheads="1"/>
              </p:cNvPicPr>
              <p:nvPr/>
            </p:nvPicPr>
            <p:blipFill>
              <a:blip r:embed="rId6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648200" y="2743200"/>
                <a:ext cx="1155940" cy="9144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32" name="Group 26"/>
          <p:cNvGrpSpPr/>
          <p:nvPr/>
        </p:nvGrpSpPr>
        <p:grpSpPr>
          <a:xfrm>
            <a:off x="473893" y="1610783"/>
            <a:ext cx="2556000" cy="1980000"/>
            <a:chOff x="6324600" y="4267200"/>
            <a:chExt cx="2514600" cy="1905000"/>
          </a:xfrm>
        </p:grpSpPr>
        <p:sp>
          <p:nvSpPr>
            <p:cNvPr id="33" name="Rounded Rectangle 27">
              <a:hlinkClick r:id="" action="ppaction://noaction"/>
            </p:cNvPr>
            <p:cNvSpPr/>
            <p:nvPr/>
          </p:nvSpPr>
          <p:spPr>
            <a:xfrm>
              <a:off x="6324600" y="42672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kern="0" dirty="0" smtClean="0">
                  <a:solidFill>
                    <a:srgbClr val="000000"/>
                  </a:solidFill>
                  <a:latin typeface="Arial Narrow" pitchFamily="34" charset="0"/>
                </a:rPr>
                <a:t>Graphical Programming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grpSp>
          <p:nvGrpSpPr>
            <p:cNvPr id="34" name="Group 50"/>
            <p:cNvGrpSpPr/>
            <p:nvPr/>
          </p:nvGrpSpPr>
          <p:grpSpPr>
            <a:xfrm>
              <a:off x="6553200" y="4343401"/>
              <a:ext cx="2057400" cy="1554247"/>
              <a:chOff x="6553200" y="4343400"/>
              <a:chExt cx="2057400" cy="1476535"/>
            </a:xfrm>
          </p:grpSpPr>
          <p:grpSp>
            <p:nvGrpSpPr>
              <p:cNvPr id="35" name="Group 42"/>
              <p:cNvGrpSpPr/>
              <p:nvPr/>
            </p:nvGrpSpPr>
            <p:grpSpPr>
              <a:xfrm>
                <a:off x="6553200" y="4343400"/>
                <a:ext cx="2057400" cy="1447800"/>
                <a:chOff x="4648200" y="1827663"/>
                <a:chExt cx="4114800" cy="2896736"/>
              </a:xfrm>
            </p:grpSpPr>
            <p:grpSp>
              <p:nvGrpSpPr>
                <p:cNvPr id="38" name="Group 7"/>
                <p:cNvGrpSpPr/>
                <p:nvPr/>
              </p:nvGrpSpPr>
              <p:grpSpPr>
                <a:xfrm>
                  <a:off x="4648200" y="1827663"/>
                  <a:ext cx="4114800" cy="2896736"/>
                  <a:chOff x="0" y="76200"/>
                  <a:chExt cx="9144000" cy="7464668"/>
                </a:xfrm>
              </p:grpSpPr>
              <p:pic>
                <p:nvPicPr>
                  <p:cNvPr id="40" name="Picture 8"/>
                  <p:cNvPicPr>
                    <a:picLocks noChangeAspect="1" noChangeArrowheads="1"/>
                  </p:cNvPicPr>
                  <p:nvPr/>
                </p:nvPicPr>
                <p:blipFill>
                  <a:blip r:embed="rId7" cstate="email"/>
                  <a:srcRect/>
                  <a:stretch>
                    <a:fillRect/>
                  </a:stretch>
                </p:blipFill>
                <p:spPr bwMode="auto">
                  <a:xfrm>
                    <a:off x="0" y="76200"/>
                    <a:ext cx="9144000" cy="487560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</p:pic>
              <p:pic>
                <p:nvPicPr>
                  <p:cNvPr id="41" name="Picture 8"/>
                  <p:cNvPicPr>
                    <a:picLocks noChangeAspect="1" noChangeArrowheads="1"/>
                  </p:cNvPicPr>
                  <p:nvPr/>
                </p:nvPicPr>
                <p:blipFill>
                  <a:blip r:embed="rId8" cstate="email"/>
                  <a:srcRect/>
                  <a:stretch>
                    <a:fillRect/>
                  </a:stretch>
                </p:blipFill>
                <p:spPr bwMode="auto">
                  <a:xfrm>
                    <a:off x="0" y="3807069"/>
                    <a:ext cx="9144000" cy="373379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</p:pic>
            </p:grpSp>
            <p:pic>
              <p:nvPicPr>
                <p:cNvPr id="39" name="Picture 1"/>
                <p:cNvPicPr>
                  <a:picLocks noChangeAspect="1" noChangeArrowheads="1"/>
                </p:cNvPicPr>
                <p:nvPr/>
              </p:nvPicPr>
              <p:blipFill>
                <a:blip r:embed="rId9" cstate="email"/>
                <a:srcRect/>
                <a:stretch>
                  <a:fillRect/>
                </a:stretch>
              </p:blipFill>
              <p:spPr bwMode="auto">
                <a:xfrm>
                  <a:off x="4800600" y="2208663"/>
                  <a:ext cx="3810000" cy="23621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sp>
            <p:nvSpPr>
              <p:cNvPr id="36" name="Rectangle 30"/>
              <p:cNvSpPr/>
              <p:nvPr/>
            </p:nvSpPr>
            <p:spPr bwMode="auto">
              <a:xfrm>
                <a:off x="6629400" y="4495800"/>
                <a:ext cx="1905000" cy="1219200"/>
              </a:xfrm>
              <a:prstGeom prst="rect">
                <a:avLst/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 dirty="0">
                  <a:solidFill>
                    <a:srgbClr val="000000"/>
                  </a:solidFill>
                </a:endParaRPr>
              </a:p>
            </p:txBody>
          </p:sp>
          <p:pic>
            <p:nvPicPr>
              <p:cNvPr id="37" name="Picture 12"/>
              <p:cNvPicPr>
                <a:picLocks noChangeAspect="1" noChangeArrowheads="1"/>
              </p:cNvPicPr>
              <p:nvPr/>
            </p:nvPicPr>
            <p:blipFill>
              <a:blip r:embed="rId10" cstate="email"/>
              <a:srcRect t="-7154" b="-7154"/>
              <a:stretch>
                <a:fillRect/>
              </a:stretch>
            </p:blipFill>
            <p:spPr bwMode="auto">
              <a:xfrm>
                <a:off x="6655094" y="4600735"/>
                <a:ext cx="1905000" cy="1219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42" name="Group 36"/>
          <p:cNvGrpSpPr/>
          <p:nvPr/>
        </p:nvGrpSpPr>
        <p:grpSpPr>
          <a:xfrm>
            <a:off x="3395376" y="1621563"/>
            <a:ext cx="2556000" cy="1980000"/>
            <a:chOff x="533400" y="2133600"/>
            <a:chExt cx="2514600" cy="1905000"/>
          </a:xfrm>
        </p:grpSpPr>
        <p:sp>
          <p:nvSpPr>
            <p:cNvPr id="43" name="Rounded Rectangle 37">
              <a:hlinkClick r:id="" action="ppaction://noaction"/>
            </p:cNvPr>
            <p:cNvSpPr/>
            <p:nvPr/>
          </p:nvSpPr>
          <p:spPr>
            <a:xfrm>
              <a:off x="533400" y="21336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b="1" kern="0" dirty="0">
                  <a:solidFill>
                    <a:srgbClr val="000000"/>
                  </a:solidFill>
                  <a:latin typeface="Arial Narrow" pitchFamily="34" charset="0"/>
                </a:rPr>
                <a:t>Hardware APIs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grpSp>
          <p:nvGrpSpPr>
            <p:cNvPr id="44" name="Group 28"/>
            <p:cNvGrpSpPr/>
            <p:nvPr/>
          </p:nvGrpSpPr>
          <p:grpSpPr>
            <a:xfrm>
              <a:off x="762001" y="2438400"/>
              <a:ext cx="2023067" cy="1219200"/>
              <a:chOff x="762001" y="2438400"/>
              <a:chExt cx="2023067" cy="1219200"/>
            </a:xfrm>
          </p:grpSpPr>
          <p:pic>
            <p:nvPicPr>
              <p:cNvPr id="45" name="Picture 4" descr="http://www.triosmartcal.com.au/images/agilent_34401a.jpg"/>
              <p:cNvPicPr>
                <a:picLocks noChangeAspect="1" noChangeArrowheads="1"/>
              </p:cNvPicPr>
              <p:nvPr/>
            </p:nvPicPr>
            <p:blipFill>
              <a:blip r:embed="rId11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762001" y="2438401"/>
                <a:ext cx="1002322" cy="685800"/>
              </a:xfrm>
              <a:prstGeom prst="rect">
                <a:avLst/>
              </a:prstGeom>
              <a:noFill/>
            </p:spPr>
          </p:pic>
          <p:pic>
            <p:nvPicPr>
              <p:cNvPr id="46" name="Picture 13"/>
              <p:cNvPicPr>
                <a:picLocks noChangeAspect="1" noChangeArrowheads="1"/>
              </p:cNvPicPr>
              <p:nvPr/>
            </p:nvPicPr>
            <p:blipFill>
              <a:blip r:embed="rId12" cstate="email"/>
              <a:srcRect/>
              <a:stretch>
                <a:fillRect/>
              </a:stretch>
            </p:blipFill>
            <p:spPr bwMode="auto">
              <a:xfrm>
                <a:off x="1981200" y="2438400"/>
                <a:ext cx="803868" cy="762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" name="Picture 4" descr="http://www.4science.net/Design/item/item_image/040806_pxi6259_l.jpg"/>
              <p:cNvPicPr>
                <a:picLocks noChangeAspect="1" noChangeArrowheads="1"/>
              </p:cNvPicPr>
              <p:nvPr/>
            </p:nvPicPr>
            <p:blipFill>
              <a:blip r:embed="rId13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990600" y="2819400"/>
                <a:ext cx="1152165" cy="838200"/>
              </a:xfrm>
              <a:prstGeom prst="rect">
                <a:avLst/>
              </a:prstGeom>
              <a:noFill/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48" name="Group 42"/>
          <p:cNvGrpSpPr/>
          <p:nvPr/>
        </p:nvGrpSpPr>
        <p:grpSpPr>
          <a:xfrm>
            <a:off x="6238716" y="3886200"/>
            <a:ext cx="2556000" cy="1980000"/>
            <a:chOff x="533400" y="4267200"/>
            <a:chExt cx="2514600" cy="1905000"/>
          </a:xfrm>
        </p:grpSpPr>
        <p:sp>
          <p:nvSpPr>
            <p:cNvPr id="49" name="Rounded Rectangle 43">
              <a:hlinkClick r:id="" action="ppaction://noaction"/>
            </p:cNvPr>
            <p:cNvSpPr/>
            <p:nvPr/>
          </p:nvSpPr>
          <p:spPr>
            <a:xfrm>
              <a:off x="533400" y="4267200"/>
              <a:ext cx="2514600" cy="1905000"/>
            </a:xfrm>
            <a:prstGeom prst="roundRect">
              <a:avLst>
                <a:gd name="adj" fmla="val 3819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b"/>
            <a:lstStyle/>
            <a:p>
              <a:pPr algn="ctr">
                <a:defRPr/>
              </a:pPr>
              <a:r>
                <a:rPr lang="en-US" sz="1600" b="1" kern="0" dirty="0">
                  <a:solidFill>
                    <a:srgbClr val="000000"/>
                  </a:solidFill>
                  <a:latin typeface="Arial Narrow" pitchFamily="34" charset="0"/>
                </a:rPr>
                <a:t>Deployment Targets</a:t>
              </a:r>
              <a:endParaRPr lang="en-US" sz="900" b="1" kern="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pic>
          <p:nvPicPr>
            <p:cNvPr id="50" name="Picture 28" descr="Figure 10"/>
            <p:cNvPicPr>
              <a:picLocks noChangeAspect="1" noChangeArrowheads="1"/>
            </p:cNvPicPr>
            <p:nvPr/>
          </p:nvPicPr>
          <p:blipFill>
            <a:blip r:embed="rId14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71600" y="4419600"/>
              <a:ext cx="1436914" cy="914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1" name="Picture 15" descr="http://fpgablog.com/primages/2008/NI-Single-Board-RIO.jpg"/>
            <p:cNvPicPr>
              <a:picLocks noChangeAspect="1" noChangeArrowheads="1"/>
            </p:cNvPicPr>
            <p:nvPr/>
          </p:nvPicPr>
          <p:blipFill>
            <a:blip r:embed="rId15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62000" y="4800600"/>
              <a:ext cx="1109792" cy="91123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089688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0741" y="1628800"/>
            <a:ext cx="4105275" cy="460851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Typy souborů</a:t>
            </a:r>
          </a:p>
          <a:p>
            <a:pPr lvl="1"/>
            <a:r>
              <a:rPr lang="cs-CZ" sz="2000" dirty="0" err="1"/>
              <a:t>LabVIEW</a:t>
            </a:r>
            <a:r>
              <a:rPr lang="cs-CZ" sz="2000" dirty="0"/>
              <a:t> projekt - .</a:t>
            </a:r>
            <a:r>
              <a:rPr lang="cs-CZ" sz="2000" dirty="0" err="1"/>
              <a:t>lvproj</a:t>
            </a:r>
            <a:endParaRPr lang="en-US" sz="2000" dirty="0"/>
          </a:p>
          <a:p>
            <a:pPr lvl="1"/>
            <a:r>
              <a:rPr lang="cs-CZ" sz="2000" dirty="0" err="1"/>
              <a:t>Virtual</a:t>
            </a:r>
            <a:r>
              <a:rPr lang="cs-CZ" sz="2000" dirty="0"/>
              <a:t> </a:t>
            </a:r>
            <a:r>
              <a:rPr lang="cs-CZ" sz="2000" dirty="0" smtClean="0"/>
              <a:t>Instrument (</a:t>
            </a:r>
            <a:r>
              <a:rPr lang="cs-CZ" sz="2000" dirty="0"/>
              <a:t>VI) - .</a:t>
            </a:r>
            <a:r>
              <a:rPr lang="cs-CZ" sz="2000" dirty="0" err="1"/>
              <a:t>vi</a:t>
            </a:r>
            <a:r>
              <a:rPr lang="cs-CZ" sz="2000" dirty="0"/>
              <a:t> </a:t>
            </a:r>
            <a:endParaRPr lang="en-US" sz="2000" dirty="0"/>
          </a:p>
          <a:p>
            <a:pPr marL="457200" lvl="1" indent="0">
              <a:buNone/>
            </a:pPr>
            <a:endParaRPr lang="en-US" sz="2400" dirty="0" smtClean="0"/>
          </a:p>
          <a:p>
            <a:r>
              <a:rPr lang="cs-CZ" sz="2400" dirty="0" smtClean="0"/>
              <a:t>Složky projektů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Průzkumník projektu (Project Explorer)</a:t>
            </a:r>
            <a:endParaRPr lang="en-US" dirty="0"/>
          </a:p>
        </p:txBody>
      </p:sp>
      <p:pic>
        <p:nvPicPr>
          <p:cNvPr id="5" name="Embedded Image" descr="loc_env_weather station project explorer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0710" y="1556792"/>
            <a:ext cx="449444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062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3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Složky VI - 3 hlavní komponenty VI</a:t>
            </a:r>
            <a:endParaRPr lang="en-GB" dirty="0"/>
          </a:p>
        </p:txBody>
      </p:sp>
      <p:pic>
        <p:nvPicPr>
          <p:cNvPr id="7" name="Embedded Image" descr="loc_fp_add&amp;sub-window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76400"/>
            <a:ext cx="49625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mbedded Image" descr="loc_bd_add&amp;sub-window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2952750"/>
            <a:ext cx="50958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6629400" y="5334000"/>
            <a:ext cx="21336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anchor="ctr">
            <a:normAutofit fontScale="85000" lnSpcReduction="1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0" dirty="0">
                <a:solidFill>
                  <a:schemeClr val="tx1"/>
                </a:solidFill>
                <a:latin typeface="+mn-lt"/>
                <a:cs typeface="+mn-cs"/>
              </a:rPr>
              <a:t> Block diagram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609600" y="4419600"/>
            <a:ext cx="17526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anchor="ctr">
            <a:normAutofit fontScale="85000" lnSpcReduction="1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0" dirty="0">
                <a:solidFill>
                  <a:schemeClr val="tx1"/>
                </a:solidFill>
                <a:latin typeface="+mn-lt"/>
                <a:cs typeface="+mn-cs"/>
              </a:rPr>
              <a:t> Front panel  </a:t>
            </a:r>
          </a:p>
        </p:txBody>
      </p:sp>
      <p:sp>
        <p:nvSpPr>
          <p:cNvPr id="11" name="Oval 11"/>
          <p:cNvSpPr/>
          <p:nvPr/>
        </p:nvSpPr>
        <p:spPr>
          <a:xfrm>
            <a:off x="4267200" y="1828800"/>
            <a:ext cx="1219200" cy="838200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noFill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5562600" y="1981200"/>
            <a:ext cx="3200400" cy="53340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txBody>
          <a:bodyPr anchor="ctr">
            <a:normAutofit fontScale="925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0" dirty="0">
                <a:solidFill>
                  <a:schemeClr val="tx1"/>
                </a:solidFill>
                <a:latin typeface="+mn-lt"/>
                <a:cs typeface="+mn-cs"/>
              </a:rPr>
              <a:t>Icon/Connector pane</a:t>
            </a:r>
          </a:p>
        </p:txBody>
      </p:sp>
    </p:spTree>
    <p:extLst>
      <p:ext uri="{BB962C8B-B14F-4D97-AF65-F5344CB8AC3E}">
        <p14:creationId xmlns:p14="http://schemas.microsoft.com/office/powerpoint/2010/main" val="53863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0815" y="1844675"/>
            <a:ext cx="3457129" cy="44640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Uživatelské rozhraní pro VI</a:t>
            </a:r>
          </a:p>
          <a:p>
            <a:endParaRPr lang="cs-CZ" sz="2400" dirty="0" smtClean="0"/>
          </a:p>
          <a:p>
            <a:r>
              <a:rPr lang="cs-CZ" sz="2400" dirty="0" smtClean="0"/>
              <a:t>Obsahuje kontrolní objekty (vstupy) a indikátory (výstupy)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5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Přední panel (Front Panel)</a:t>
            </a:r>
            <a:endParaRPr lang="en-US" dirty="0"/>
          </a:p>
        </p:txBody>
      </p:sp>
      <p:pic>
        <p:nvPicPr>
          <p:cNvPr id="6" name="Embedded Image" descr="loc_env_using temperature - fp window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844824"/>
            <a:ext cx="4984328" cy="3334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782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2823" y="1844675"/>
            <a:ext cx="3313113" cy="44640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Grafický zdrojový kód</a:t>
            </a:r>
          </a:p>
          <a:p>
            <a:endParaRPr lang="cs-CZ" sz="2400" dirty="0" smtClean="0"/>
          </a:p>
          <a:p>
            <a:r>
              <a:rPr lang="cs-CZ" sz="2400" dirty="0" smtClean="0"/>
              <a:t>Objekty vytvořené v Předním panelu jsou zobrazeny ve formě terminálů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Blokové schéma (</a:t>
            </a:r>
            <a:r>
              <a:rPr lang="cs-CZ" dirty="0" err="1"/>
              <a:t>Block</a:t>
            </a:r>
            <a:r>
              <a:rPr lang="cs-CZ" dirty="0"/>
              <a:t> Diagram)</a:t>
            </a:r>
            <a:endParaRPr lang="en-US" dirty="0"/>
          </a:p>
        </p:txBody>
      </p:sp>
      <p:pic>
        <p:nvPicPr>
          <p:cNvPr id="7" name="Embedded Image" descr="loc_env_using temperature - bd window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1844824"/>
            <a:ext cx="4984328" cy="3074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132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3384550"/>
            <a:ext cx="8064500" cy="292417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Nezbytné pro použití VI jako </a:t>
            </a:r>
            <a:r>
              <a:rPr lang="cs-CZ" sz="2400" dirty="0" err="1" smtClean="0"/>
              <a:t>subVI</a:t>
            </a:r>
            <a:endParaRPr lang="cs-CZ" sz="2400" dirty="0" smtClean="0"/>
          </a:p>
          <a:p>
            <a:r>
              <a:rPr lang="cs-CZ" sz="2400" dirty="0" err="1" smtClean="0"/>
              <a:t>SubVI</a:t>
            </a:r>
            <a:r>
              <a:rPr lang="cs-CZ" sz="2400" dirty="0" smtClean="0"/>
              <a:t> je VI použité v blokovém diagramu jiného VI</a:t>
            </a:r>
          </a:p>
          <a:p>
            <a:r>
              <a:rPr lang="cs-CZ" sz="2400" dirty="0" err="1" smtClean="0"/>
              <a:t>SubVI</a:t>
            </a:r>
            <a:r>
              <a:rPr lang="cs-CZ" sz="2400" dirty="0" smtClean="0"/>
              <a:t> je podobné funkci v textovém programovacím jazyce 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10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err="1"/>
              <a:t>Icon</a:t>
            </a:r>
            <a:r>
              <a:rPr lang="cs-CZ" dirty="0"/>
              <a:t>/</a:t>
            </a:r>
            <a:r>
              <a:rPr lang="cs-CZ" dirty="0" err="1"/>
              <a:t>Connector</a:t>
            </a:r>
            <a:r>
              <a:rPr lang="cs-CZ" dirty="0"/>
              <a:t> Pane</a:t>
            </a:r>
            <a:endParaRPr lang="en-US" dirty="0"/>
          </a:p>
        </p:txBody>
      </p:sp>
      <p:pic>
        <p:nvPicPr>
          <p:cNvPr id="5" name="Picture 6" descr="vi_icon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7800"/>
            <a:ext cx="612775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onpane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2366392"/>
            <a:ext cx="612775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text 18"/>
          <p:cNvSpPr txBox="1">
            <a:spLocks/>
          </p:cNvSpPr>
          <p:nvPr/>
        </p:nvSpPr>
        <p:spPr>
          <a:xfrm>
            <a:off x="1681259" y="1497632"/>
            <a:ext cx="6994801" cy="5131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Ikona (</a:t>
            </a:r>
            <a:r>
              <a:rPr lang="cs-CZ" sz="2400" dirty="0" err="1" smtClean="0"/>
              <a:t>Icon</a:t>
            </a:r>
            <a:r>
              <a:rPr lang="cs-CZ" sz="2400" dirty="0" smtClean="0"/>
              <a:t>) – Grafická reprezentace VI</a:t>
            </a:r>
            <a:endParaRPr lang="en-US" sz="2400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9" name="Zástupný symbol pro text 18"/>
          <p:cNvSpPr txBox="1">
            <a:spLocks/>
          </p:cNvSpPr>
          <p:nvPr/>
        </p:nvSpPr>
        <p:spPr>
          <a:xfrm>
            <a:off x="1696145" y="2338064"/>
            <a:ext cx="6979916" cy="7247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4"/>
              </a:buBlip>
              <a:defRPr sz="1200" kern="1200">
                <a:solidFill>
                  <a:srgbClr val="30669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Šablona konektorů (</a:t>
            </a:r>
            <a:r>
              <a:rPr lang="cs-CZ" sz="2400" dirty="0" err="1" smtClean="0"/>
              <a:t>Connector</a:t>
            </a:r>
            <a:r>
              <a:rPr lang="cs-CZ" sz="2400" dirty="0" smtClean="0"/>
              <a:t> Pane) – Mapa vstupů a výstupů VI</a:t>
            </a:r>
            <a:endParaRPr lang="en-US" sz="2400" dirty="0" smtClean="0"/>
          </a:p>
          <a:p>
            <a:pPr>
              <a:buFontTx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91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7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Přední panel</a:t>
            </a:r>
            <a:endParaRPr lang="en-US" dirty="0"/>
          </a:p>
        </p:txBody>
      </p:sp>
      <p:pic>
        <p:nvPicPr>
          <p:cNvPr id="14" name="Embedded Image" descr="loc_env_using temperature - fp window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362200"/>
            <a:ext cx="535305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fp toolbar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447800"/>
            <a:ext cx="85582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5"/>
          <p:cNvSpPr/>
          <p:nvPr/>
        </p:nvSpPr>
        <p:spPr>
          <a:xfrm>
            <a:off x="2133600" y="2819400"/>
            <a:ext cx="4419600" cy="152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18" name="Shape 9"/>
          <p:cNvCxnSpPr>
            <a:endCxn id="17" idx="1"/>
          </p:cNvCxnSpPr>
          <p:nvPr/>
        </p:nvCxnSpPr>
        <p:spPr>
          <a:xfrm rot="16200000" flipH="1">
            <a:off x="1104900" y="1866900"/>
            <a:ext cx="1066800" cy="99060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30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484982"/>
            <a:ext cx="3527425" cy="17287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900" dirty="0" smtClean="0"/>
              <a:t>Řídicí objekty</a:t>
            </a:r>
          </a:p>
          <a:p>
            <a:r>
              <a:rPr lang="cs-CZ" sz="2400" dirty="0" smtClean="0"/>
              <a:t>Vstupní zařízení</a:t>
            </a:r>
          </a:p>
          <a:p>
            <a:r>
              <a:rPr lang="cs-CZ" sz="2400" dirty="0" smtClean="0"/>
              <a:t>Tlačítka, otočné a posuvné knoflíky</a:t>
            </a:r>
          </a:p>
          <a:p>
            <a:r>
              <a:rPr lang="cs-CZ" sz="2400" dirty="0" smtClean="0"/>
              <a:t>Dodávají data to blokového schématu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11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616575" y="1483519"/>
            <a:ext cx="3527425" cy="17287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900" dirty="0" smtClean="0"/>
              <a:t>Indikátory</a:t>
            </a:r>
          </a:p>
          <a:p>
            <a:r>
              <a:rPr lang="cs-CZ" sz="2400" dirty="0" smtClean="0"/>
              <a:t>Výstupní zařízení</a:t>
            </a:r>
          </a:p>
          <a:p>
            <a:r>
              <a:rPr lang="cs-CZ" sz="2400" dirty="0" smtClean="0"/>
              <a:t>Grafy, LED</a:t>
            </a:r>
          </a:p>
          <a:p>
            <a:r>
              <a:rPr lang="cs-CZ" sz="2400" dirty="0" smtClean="0"/>
              <a:t>Zobrazují data generovaná blokovým schématem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Řídicí objekty a indikátory</a:t>
            </a:r>
            <a:endParaRPr lang="en-US" dirty="0"/>
          </a:p>
        </p:txBody>
      </p:sp>
      <p:pic>
        <p:nvPicPr>
          <p:cNvPr id="10" name="Embedded Image" descr="loc_fp_Using Temperatur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140968"/>
            <a:ext cx="5256584" cy="294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018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3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Řídicí objekty a indikátory</a:t>
            </a:r>
            <a:endParaRPr 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5438"/>
            <a:ext cx="8357835" cy="3055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 flipV="1">
            <a:off x="914400" y="3197725"/>
            <a:ext cx="685800" cy="44729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596526" y="3532946"/>
            <a:ext cx="30716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Increment/Decrement Button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846928" y="2956882"/>
            <a:ext cx="8627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Button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975168" y="4541058"/>
            <a:ext cx="6062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LED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1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Blokové schéma (</a:t>
            </a:r>
            <a:r>
              <a:rPr lang="cs-CZ" dirty="0" err="1"/>
              <a:t>Block</a:t>
            </a:r>
            <a:r>
              <a:rPr lang="cs-CZ" dirty="0"/>
              <a:t> Diagram)</a:t>
            </a:r>
            <a:endParaRPr lang="en-US" dirty="0"/>
          </a:p>
        </p:txBody>
      </p:sp>
      <p:pic>
        <p:nvPicPr>
          <p:cNvPr id="7" name="Embedded Image" descr="bd toolbar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71600"/>
            <a:ext cx="85772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Embedded Image" descr="loc_env_using temperature - bd window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2133600"/>
            <a:ext cx="6324600" cy="39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9"/>
          <p:cNvSpPr/>
          <p:nvPr/>
        </p:nvSpPr>
        <p:spPr>
          <a:xfrm>
            <a:off x="1905000" y="2590800"/>
            <a:ext cx="434340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cxnSp>
        <p:nvCxnSpPr>
          <p:cNvPr id="10" name="Shape 10"/>
          <p:cNvCxnSpPr/>
          <p:nvPr/>
        </p:nvCxnSpPr>
        <p:spPr>
          <a:xfrm rot="16200000" flipH="1">
            <a:off x="762000" y="1828800"/>
            <a:ext cx="1066800" cy="106680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79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700808"/>
            <a:ext cx="3816424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Nástroje Blokového schématu</a:t>
            </a:r>
          </a:p>
          <a:p>
            <a:endParaRPr lang="cs-CZ" sz="2400" dirty="0" smtClean="0"/>
          </a:p>
          <a:p>
            <a:r>
              <a:rPr lang="cs-CZ" sz="2400" dirty="0" smtClean="0"/>
              <a:t>Terminály</a:t>
            </a:r>
          </a:p>
          <a:p>
            <a:r>
              <a:rPr lang="cs-CZ" sz="2400" dirty="0" smtClean="0"/>
              <a:t>Konstanty</a:t>
            </a:r>
          </a:p>
          <a:p>
            <a:r>
              <a:rPr lang="cs-CZ" sz="2400" dirty="0" smtClean="0"/>
              <a:t>Uzly</a:t>
            </a:r>
          </a:p>
          <a:p>
            <a:pPr lvl="1"/>
            <a:r>
              <a:rPr lang="cs-CZ" sz="2400" dirty="0" smtClean="0"/>
              <a:t>Funkce</a:t>
            </a:r>
          </a:p>
          <a:p>
            <a:pPr lvl="1"/>
            <a:r>
              <a:rPr lang="cs-CZ" sz="2400" dirty="0" err="1" smtClean="0"/>
              <a:t>SubVI</a:t>
            </a:r>
            <a:endParaRPr lang="cs-CZ" sz="2400" dirty="0" smtClean="0"/>
          </a:p>
          <a:p>
            <a:pPr lvl="1"/>
            <a:r>
              <a:rPr lang="cs-CZ" sz="2400" dirty="0" smtClean="0"/>
              <a:t>Struktury</a:t>
            </a:r>
          </a:p>
          <a:p>
            <a:pPr marL="342900" lvl="1" indent="-342900"/>
            <a:r>
              <a:rPr lang="cs-CZ" sz="2400" dirty="0" smtClean="0"/>
              <a:t>Vodiče</a:t>
            </a:r>
          </a:p>
          <a:p>
            <a:pPr marL="342900" lvl="1" indent="-342900"/>
            <a:r>
              <a:rPr lang="cs-CZ" sz="2400" dirty="0" smtClean="0"/>
              <a:t>Popisky</a:t>
            </a:r>
            <a:endParaRPr lang="cs-CZ" sz="2400" dirty="0"/>
          </a:p>
          <a:p>
            <a:pPr lvl="1"/>
            <a:endParaRPr lang="cs-CZ" sz="2400" dirty="0" smtClean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Blokové schéma (</a:t>
            </a:r>
            <a:r>
              <a:rPr lang="cs-CZ" dirty="0" err="1"/>
              <a:t>Block</a:t>
            </a:r>
            <a:r>
              <a:rPr lang="cs-CZ" dirty="0"/>
              <a:t> Diagram)</a:t>
            </a:r>
            <a:endParaRPr lang="en-US" dirty="0"/>
          </a:p>
        </p:txBody>
      </p:sp>
      <p:pic>
        <p:nvPicPr>
          <p:cNvPr id="5" name="Embedded Image" descr="loc_bd_Using Temperature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132856"/>
            <a:ext cx="4631432" cy="2822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29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/>
              <a:t>LabVIEW</a:t>
            </a:r>
            <a:endParaRPr lang="cs-CZ" sz="2400" dirty="0"/>
          </a:p>
        </p:txBody>
      </p:sp>
      <p:sp>
        <p:nvSpPr>
          <p:cNvPr id="8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Terminály</a:t>
            </a:r>
            <a:endParaRPr lang="en-US" dirty="0"/>
          </a:p>
        </p:txBody>
      </p:sp>
      <p:pic>
        <p:nvPicPr>
          <p:cNvPr id="11" name="Embedded Image" descr="loc_fp_TriangularAre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447800"/>
            <a:ext cx="6151563" cy="3284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Embedded Image" descr="loc_bd_TriangularAre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2800" y="3733800"/>
            <a:ext cx="5384800" cy="2171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046081" y="5029200"/>
            <a:ext cx="1474956" cy="400110"/>
          </a:xfrm>
          <a:prstGeom prst="rect">
            <a:avLst/>
          </a:prstGeom>
          <a:ln>
            <a:noFill/>
            <a:headEnd type="none" w="sm" len="sm"/>
            <a:tailEnd type="none" w="sm" len="sm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cs-CZ" sz="2000" dirty="0" smtClean="0">
                <a:solidFill>
                  <a:srgbClr val="30669A"/>
                </a:solidFill>
              </a:rPr>
              <a:t>Stejný název</a:t>
            </a:r>
            <a:endParaRPr lang="en-US" sz="2000" dirty="0">
              <a:solidFill>
                <a:srgbClr val="30669A"/>
              </a:solidFill>
            </a:endParaRPr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H="1" flipV="1">
            <a:off x="1524000" y="3733800"/>
            <a:ext cx="0" cy="1295400"/>
          </a:xfrm>
          <a:prstGeom prst="line">
            <a:avLst/>
          </a:prstGeom>
          <a:ln w="38100">
            <a:headEnd type="none" w="sm" len="sm"/>
            <a:tailEnd type="triangle" w="lg" len="sm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 flipV="1">
            <a:off x="2743200" y="4724400"/>
            <a:ext cx="838200" cy="457200"/>
          </a:xfrm>
          <a:prstGeom prst="line">
            <a:avLst/>
          </a:prstGeom>
          <a:ln w="38100">
            <a:headEnd type="none" w="sm" len="sm"/>
            <a:tailEnd type="triangle" w="lg" len="sm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8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844824"/>
            <a:ext cx="8064500" cy="5111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Terminály jsou: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Vstupní a výstupní porty, které předávají informace mezi předním panelem a blokovým schématem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Analogické k parametrům v textových programovacích jazycích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err="1" smtClean="0"/>
              <a:t>SubVI</a:t>
            </a:r>
            <a:r>
              <a:rPr lang="cs-CZ" sz="2400" dirty="0" smtClean="0"/>
              <a:t> je podobné funkci v textovém programovacím jazyce </a:t>
            </a:r>
            <a:endParaRPr lang="en-US" sz="2400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Terminály předního panelu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30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57212" y="1671638"/>
            <a:ext cx="8064500" cy="12954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Uzly jsou objekty blokového schématu, které obsahují vstupy a/nebo výstupy a provádějí za chodu VI určité operace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8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 smtClean="0"/>
              <a:t>Uzly</a:t>
            </a:r>
            <a:endParaRPr lang="en-US" dirty="0"/>
          </a:p>
        </p:txBody>
      </p:sp>
      <p:pic>
        <p:nvPicPr>
          <p:cNvPr id="4" name="Embedded Image" descr="loc_bd_TriangularArea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3800475"/>
            <a:ext cx="5368925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4352630" y="3124200"/>
            <a:ext cx="684803" cy="40011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cs-CZ" sz="2000" dirty="0" smtClean="0">
                <a:solidFill>
                  <a:srgbClr val="30669A"/>
                </a:solidFill>
                <a:latin typeface="+mn-lt"/>
              </a:rPr>
              <a:t>Uzly</a:t>
            </a:r>
            <a:endParaRPr lang="en-US" sz="2000" dirty="0">
              <a:solidFill>
                <a:srgbClr val="30669A"/>
              </a:solidFill>
              <a:latin typeface="+mn-lt"/>
            </a:endParaRPr>
          </a:p>
        </p:txBody>
      </p:sp>
      <p:sp>
        <p:nvSpPr>
          <p:cNvPr id="6" name="Line 10"/>
          <p:cNvSpPr>
            <a:spLocks noChangeShapeType="1"/>
          </p:cNvSpPr>
          <p:nvPr/>
        </p:nvSpPr>
        <p:spPr bwMode="auto">
          <a:xfrm flipH="1">
            <a:off x="3886200" y="3429000"/>
            <a:ext cx="304800" cy="457200"/>
          </a:xfrm>
          <a:prstGeom prst="line">
            <a:avLst/>
          </a:prstGeom>
          <a:ln w="38100">
            <a:headEnd type="none" w="sm" len="sm"/>
            <a:tailEnd type="triangle" w="lg" len="sm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5257800" y="3429000"/>
            <a:ext cx="457200" cy="457200"/>
          </a:xfrm>
          <a:prstGeom prst="line">
            <a:avLst/>
          </a:prstGeom>
          <a:ln w="38100">
            <a:headEnd type="none" w="sm" len="sm"/>
            <a:tailEnd type="triangle" w="lg" len="sm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02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2060848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/>
              <a:t>Funkce jsou:</a:t>
            </a:r>
          </a:p>
          <a:p>
            <a:pPr lvl="1"/>
            <a:r>
              <a:rPr lang="cs-CZ" sz="2400" dirty="0" smtClean="0"/>
              <a:t>Základní operační bloky </a:t>
            </a:r>
            <a:r>
              <a:rPr lang="cs-CZ" sz="2400" dirty="0" err="1" smtClean="0"/>
              <a:t>LabVIEW</a:t>
            </a:r>
            <a:r>
              <a:rPr lang="cs-CZ" sz="2400" dirty="0" smtClean="0"/>
              <a:t>.</a:t>
            </a:r>
          </a:p>
          <a:p>
            <a:pPr lvl="1"/>
            <a:r>
              <a:rPr lang="cs-CZ" sz="2400" dirty="0" smtClean="0"/>
              <a:t>Nemají přední panel či blokové schéma, ale mají šablonu propojení</a:t>
            </a:r>
          </a:p>
          <a:p>
            <a:r>
              <a:rPr lang="cs-CZ" sz="2400" dirty="0"/>
              <a:t>Funkce nelze dále otevřít, jako VI nebo </a:t>
            </a:r>
            <a:r>
              <a:rPr lang="cs-CZ" sz="2400" dirty="0" err="1"/>
              <a:t>subVI</a:t>
            </a:r>
            <a:endParaRPr lang="en-US" sz="2400" dirty="0"/>
          </a:p>
        </p:txBody>
      </p:sp>
      <p:sp>
        <p:nvSpPr>
          <p:cNvPr id="5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Funkční uzly</a:t>
            </a:r>
            <a:endParaRPr lang="en-US" dirty="0"/>
          </a:p>
        </p:txBody>
      </p:sp>
      <p:pic>
        <p:nvPicPr>
          <p:cNvPr id="4" name="Picture 3" descr="multiply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4716" y="4616723"/>
            <a:ext cx="73818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426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83568" y="1783587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SubVI</a:t>
            </a:r>
            <a:r>
              <a:rPr lang="cs-CZ" sz="2400" dirty="0" smtClean="0"/>
              <a:t> jsou :</a:t>
            </a:r>
            <a:endParaRPr lang="cs-CZ" sz="2400" dirty="0"/>
          </a:p>
          <a:p>
            <a:pPr lvl="1"/>
            <a:r>
              <a:rPr lang="cs-CZ" sz="2400" dirty="0" smtClean="0"/>
              <a:t>VI, která jsou použita v blokovém schématu jiného VI</a:t>
            </a:r>
          </a:p>
          <a:p>
            <a:pPr lvl="1"/>
            <a:r>
              <a:rPr lang="cs-CZ" sz="2400" dirty="0" smtClean="0"/>
              <a:t>Mají přední panel a blokové schéma.</a:t>
            </a:r>
          </a:p>
          <a:p>
            <a:r>
              <a:rPr lang="cs-CZ" sz="2400" dirty="0" smtClean="0"/>
              <a:t>Dvojklikem na </a:t>
            </a:r>
            <a:r>
              <a:rPr lang="cs-CZ" sz="2400" dirty="0" err="1" smtClean="0"/>
              <a:t>subVI</a:t>
            </a:r>
            <a:r>
              <a:rPr lang="cs-CZ" sz="2400" dirty="0" smtClean="0"/>
              <a:t> lze otevřít přední panel a blokové schéma </a:t>
            </a:r>
          </a:p>
          <a:p>
            <a:r>
              <a:rPr lang="cs-CZ" sz="2400" dirty="0" smtClean="0"/>
              <a:t>Libovolné VI lze použít jako </a:t>
            </a:r>
            <a:r>
              <a:rPr lang="cs-CZ" sz="2400" dirty="0" err="1" smtClean="0"/>
              <a:t>subVI</a:t>
            </a:r>
            <a:endParaRPr lang="en-US" sz="24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Uzly </a:t>
            </a:r>
            <a:r>
              <a:rPr lang="cs-CZ" dirty="0" err="1"/>
              <a:t>SubVI</a:t>
            </a:r>
            <a:endParaRPr lang="en-US" dirty="0"/>
          </a:p>
        </p:txBody>
      </p:sp>
      <p:pic>
        <p:nvPicPr>
          <p:cNvPr id="5" name="Picture 7" descr="noloc_Write to Spreadsheet VI.bmp"/>
          <p:cNvPicPr>
            <a:picLocks noChangeAspect="1" noChangeArrowheads="1"/>
          </p:cNvPicPr>
          <p:nvPr/>
        </p:nvPicPr>
        <p:blipFill>
          <a:blip r:embed="rId2" cstate="print"/>
          <a:srcRect r="4005"/>
          <a:stretch>
            <a:fillRect/>
          </a:stretch>
        </p:blipFill>
        <p:spPr bwMode="auto">
          <a:xfrm>
            <a:off x="3875087" y="4293096"/>
            <a:ext cx="2473325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806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844824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Speciální typ VI</a:t>
            </a:r>
          </a:p>
          <a:p>
            <a:r>
              <a:rPr lang="cs-CZ" sz="2400" dirty="0" smtClean="0"/>
              <a:t>Vyžadují minimální množství propojení, protože jejich konfigurace probíhá pomocí dialogového okna.</a:t>
            </a:r>
          </a:p>
          <a:p>
            <a:r>
              <a:rPr lang="cs-CZ" sz="2400" dirty="0" smtClean="0"/>
              <a:t>Jejich konfigurace je následně uložena ve formě </a:t>
            </a:r>
            <a:r>
              <a:rPr lang="cs-CZ" sz="2400" dirty="0" err="1" smtClean="0"/>
              <a:t>subVI</a:t>
            </a:r>
            <a:endParaRPr lang="cs-CZ" sz="2400" dirty="0" smtClean="0"/>
          </a:p>
          <a:p>
            <a:r>
              <a:rPr lang="cs-CZ" sz="2400" dirty="0" smtClean="0"/>
              <a:t>V blokovém schématu reprezentovány ikonou obklopenou modrým polem</a:t>
            </a:r>
            <a:endParaRPr lang="en-US" sz="2400" dirty="0"/>
          </a:p>
        </p:txBody>
      </p:sp>
      <p:sp>
        <p:nvSpPr>
          <p:cNvPr id="5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Expresní VI</a:t>
            </a:r>
            <a:endParaRPr lang="en-US" dirty="0"/>
          </a:p>
        </p:txBody>
      </p:sp>
      <p:pic>
        <p:nvPicPr>
          <p:cNvPr id="6" name="Picture 7" descr="loc_elapsed time express VI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861048"/>
            <a:ext cx="1481138" cy="218440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03261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513168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Struktury v </a:t>
            </a:r>
            <a:r>
              <a:rPr lang="cs-CZ" sz="2400" dirty="0" err="1" smtClean="0"/>
              <a:t>LabVIEW</a:t>
            </a:r>
            <a:r>
              <a:rPr lang="cs-CZ" sz="2400" dirty="0" smtClean="0"/>
              <a:t> mají formu rámů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Další uzly (funkce, </a:t>
            </a:r>
            <a:r>
              <a:rPr lang="cs-CZ" sz="2400" dirty="0" err="1" smtClean="0"/>
              <a:t>subVI</a:t>
            </a:r>
            <a:r>
              <a:rPr lang="cs-CZ" sz="2400" dirty="0" smtClean="0"/>
              <a:t>, vnořené struktury) mohou být vloženy do těchto rámů</a:t>
            </a:r>
            <a:endParaRPr lang="en-US" sz="2400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Struktury</a:t>
            </a:r>
            <a:endParaRPr lang="en-US" dirty="0"/>
          </a:p>
        </p:txBody>
      </p:sp>
      <p:pic>
        <p:nvPicPr>
          <p:cNvPr id="5" name="Obraz 8" descr="Przechwytywani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988840"/>
            <a:ext cx="706315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2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539552" y="1725751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Vodiče přenášejí data mezi objekty blokového schématu.</a:t>
            </a:r>
            <a:endParaRPr lang="cs-CZ" sz="2400" dirty="0"/>
          </a:p>
          <a:p>
            <a:r>
              <a:rPr lang="cs-CZ" sz="2400" dirty="0" smtClean="0"/>
              <a:t>Liší se barvou, stylem a tloušťkou čáry, v závislosti na datovém typu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Přerušený vodič je znázorněn přerušovanou černou čarou s červeným X</a:t>
            </a:r>
            <a:endParaRPr lang="en-US" sz="2400" dirty="0"/>
          </a:p>
        </p:txBody>
      </p:sp>
      <p:sp>
        <p:nvSpPr>
          <p:cNvPr id="28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Vodiče</a:t>
            </a:r>
            <a:endParaRPr lang="en-US" dirty="0"/>
          </a:p>
        </p:txBody>
      </p:sp>
      <p:pic>
        <p:nvPicPr>
          <p:cNvPr id="6" name="Picture 7" descr="wirestrgary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78364" y="4205426"/>
            <a:ext cx="7620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wirenum.bmp"/>
          <p:cNvPicPr>
            <a:picLocks noChangeAspect="1" noChangeArrowheads="1"/>
          </p:cNvPicPr>
          <p:nvPr/>
        </p:nvPicPr>
        <p:blipFill>
          <a:blip r:embed="rId4"/>
          <a:srcRect t="-259802" b="-259802"/>
          <a:stretch>
            <a:fillRect/>
          </a:stretch>
        </p:blipFill>
        <p:spPr bwMode="auto">
          <a:xfrm>
            <a:off x="2619603" y="3470414"/>
            <a:ext cx="762000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wirenumary.bmp"/>
          <p:cNvPicPr>
            <a:picLocks noChangeAspect="1" noChangeArrowheads="1"/>
          </p:cNvPicPr>
          <p:nvPr/>
        </p:nvPicPr>
        <p:blipFill>
          <a:blip r:embed="rId5" cstate="print"/>
          <a:srcRect t="-449982" b="-449982"/>
          <a:stretch>
            <a:fillRect/>
          </a:stretch>
        </p:blipFill>
        <p:spPr bwMode="auto">
          <a:xfrm>
            <a:off x="2619603" y="3691076"/>
            <a:ext cx="76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wirenumary2.bm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19603" y="4224476"/>
            <a:ext cx="762000" cy="5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wirestrg.bmp"/>
          <p:cNvPicPr>
            <a:picLocks noChangeAspect="1" noChangeArrowheads="1"/>
          </p:cNvPicPr>
          <p:nvPr/>
        </p:nvPicPr>
        <p:blipFill>
          <a:blip r:embed="rId7" cstate="print"/>
          <a:srcRect t="-449982" b="-449982"/>
          <a:stretch>
            <a:fillRect/>
          </a:stretch>
        </p:blipFill>
        <p:spPr bwMode="auto">
          <a:xfrm>
            <a:off x="5878364" y="3348176"/>
            <a:ext cx="76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wirestrgary.bm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78364" y="3853001"/>
            <a:ext cx="762000" cy="5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wireintary2.bmp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12192" y="4224536"/>
            <a:ext cx="762000" cy="5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 descr="wireint.bmp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312192" y="3519626"/>
            <a:ext cx="762000" cy="1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133011" y="3291026"/>
            <a:ext cx="869149" cy="40011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/>
            <a:r>
              <a:rPr lang="en-US" sz="2000" dirty="0">
                <a:solidFill>
                  <a:schemeClr val="tx1"/>
                </a:solidFill>
                <a:latin typeface="+mn-lt"/>
              </a:rPr>
              <a:t>Scalar</a:t>
            </a:r>
          </a:p>
        </p:txBody>
      </p:sp>
      <p:pic>
        <p:nvPicPr>
          <p:cNvPr id="15" name="Embedded Image" descr="wireintary.bmp"/>
          <p:cNvPicPr preferRelativeResize="0">
            <a:picLocks noChangeAspect="1"/>
          </p:cNvPicPr>
          <p:nvPr/>
        </p:nvPicPr>
        <p:blipFill>
          <a:blip r:embed="rId11" cstate="print"/>
          <a:srcRect t="-79958" b="-79958"/>
          <a:stretch>
            <a:fillRect/>
          </a:stretch>
        </p:blipFill>
        <p:spPr bwMode="auto">
          <a:xfrm>
            <a:off x="4312192" y="3843536"/>
            <a:ext cx="785813" cy="11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Embedded Image" descr="wirebool.bmp"/>
          <p:cNvPicPr>
            <a:picLocks noChangeAspect="1"/>
          </p:cNvPicPr>
          <p:nvPr/>
        </p:nvPicPr>
        <p:blipFill>
          <a:blip r:embed="rId12"/>
          <a:srcRect t="-259915" b="-259915"/>
          <a:stretch>
            <a:fillRect/>
          </a:stretch>
        </p:blipFill>
        <p:spPr bwMode="auto">
          <a:xfrm>
            <a:off x="7371085" y="3486289"/>
            <a:ext cx="758825" cy="11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Embedded Image" descr="wireboolary.bmp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371085" y="3900626"/>
            <a:ext cx="758825" cy="3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Embedded Image" descr="wireboolary2.bmp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371085" y="4205426"/>
            <a:ext cx="758825" cy="5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078360" y="2852936"/>
            <a:ext cx="172701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+mn-lt"/>
              </a:rPr>
              <a:t>Floating-point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11960" y="2852936"/>
            <a:ext cx="9973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+mn-lt"/>
              </a:rPr>
              <a:t>Integer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812160" y="2852936"/>
            <a:ext cx="8547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+mn-lt"/>
              </a:rPr>
              <a:t>String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7196660" y="2852936"/>
            <a:ext cx="11076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+mn-lt"/>
              </a:rPr>
              <a:t>Boolean</a:t>
            </a:r>
          </a:p>
        </p:txBody>
      </p:sp>
      <p:sp>
        <p:nvSpPr>
          <p:cNvPr id="25" name="Text Box 16"/>
          <p:cNvSpPr txBox="1">
            <a:spLocks noChangeArrowheads="1"/>
          </p:cNvSpPr>
          <p:nvPr/>
        </p:nvSpPr>
        <p:spPr bwMode="auto">
          <a:xfrm>
            <a:off x="780031" y="3672026"/>
            <a:ext cx="1222129" cy="40011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/>
            <a:r>
              <a:rPr lang="en-US" sz="2000" dirty="0">
                <a:solidFill>
                  <a:schemeClr val="tx1"/>
                </a:solidFill>
                <a:latin typeface="+mn-lt"/>
              </a:rPr>
              <a:t>1-D Array</a:t>
            </a: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auto">
          <a:xfrm>
            <a:off x="760795" y="4053026"/>
            <a:ext cx="1241365" cy="400110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/>
            <a:r>
              <a:rPr lang="en-US" sz="2000" dirty="0">
                <a:solidFill>
                  <a:schemeClr val="tx1"/>
                </a:solidFill>
                <a:latin typeface="+mn-lt"/>
              </a:rPr>
              <a:t>2-D Array</a:t>
            </a:r>
          </a:p>
        </p:txBody>
      </p:sp>
      <p:graphicFrame>
        <p:nvGraphicFramePr>
          <p:cNvPr id="27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913758"/>
              </p:ext>
            </p:extLst>
          </p:nvPr>
        </p:nvGraphicFramePr>
        <p:xfrm>
          <a:off x="3733602" y="5327024"/>
          <a:ext cx="1676400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Bitmap Image" r:id="rId15" imgW="619211" imgH="171338" progId="PBrush">
                  <p:embed/>
                </p:oleObj>
              </mc:Choice>
              <mc:Fallback>
                <p:oleObj name="Bitmap Image" r:id="rId15" imgW="619211" imgH="171338" progId="PBrush">
                  <p:embed/>
                  <p:pic>
                    <p:nvPicPr>
                      <p:cNvPr id="465924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602" y="5327024"/>
                        <a:ext cx="1676400" cy="46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5E84B8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205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844824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Konstanty jsou zdrojem hodnot, stejně tak, jako řídicí terminály, ale jejich hodnota je konstantní</a:t>
            </a:r>
          </a:p>
          <a:p>
            <a:endParaRPr lang="cs-CZ" sz="2400" dirty="0"/>
          </a:p>
          <a:p>
            <a:r>
              <a:rPr lang="cs-CZ" sz="2400" dirty="0" smtClean="0"/>
              <a:t>Existují konstanty všech datových typů</a:t>
            </a:r>
          </a:p>
          <a:p>
            <a:endParaRPr lang="cs-CZ" sz="2400" dirty="0" smtClean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Konstanty</a:t>
            </a:r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4238625"/>
            <a:ext cx="6513513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75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5"/>
          <p:cNvSpPr>
            <a:spLocks noGrp="1"/>
          </p:cNvSpPr>
          <p:nvPr>
            <p:ph type="ctrTitle" idx="4294967295"/>
          </p:nvPr>
        </p:nvSpPr>
        <p:spPr>
          <a:xfrm>
            <a:off x="2163763" y="258763"/>
            <a:ext cx="6980237" cy="506412"/>
          </a:xfrm>
        </p:spPr>
        <p:txBody>
          <a:bodyPr/>
          <a:lstStyle/>
          <a:p>
            <a:r>
              <a:rPr lang="cs-CZ" sz="2400" dirty="0" err="1" smtClean="0"/>
              <a:t>LabVIEW</a:t>
            </a:r>
            <a:endParaRPr lang="cs-CZ" sz="2400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4294967295"/>
          </p:nvPr>
        </p:nvSpPr>
        <p:spPr>
          <a:xfrm>
            <a:off x="611560" y="1746250"/>
            <a:ext cx="8064500" cy="5111750"/>
          </a:xfrm>
        </p:spPr>
        <p:txBody>
          <a:bodyPr>
            <a:normAutofit/>
          </a:bodyPr>
          <a:lstStyle/>
          <a:p>
            <a:r>
              <a:rPr lang="cs-CZ" sz="2400" dirty="0" err="1" smtClean="0"/>
              <a:t>LabVIEW</a:t>
            </a:r>
            <a:r>
              <a:rPr lang="cs-CZ" sz="2400" dirty="0" smtClean="0"/>
              <a:t> využívá předepsaný datový tok při chodu VI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Uzel se spustí pouze tehdy, pokud má k dispozici data na všech potřebných vstupních terminálech.</a:t>
            </a:r>
          </a:p>
          <a:p>
            <a:r>
              <a:rPr lang="cs-CZ" sz="2400" dirty="0" smtClean="0"/>
              <a:t>Uzel zobrazí data na výstupním terminálu pouze tehdy, pokud dokončí svou operaci.</a:t>
            </a:r>
            <a:endParaRPr lang="en-US" sz="2400" dirty="0"/>
          </a:p>
        </p:txBody>
      </p:sp>
      <p:sp>
        <p:nvSpPr>
          <p:cNvPr id="5" name="Zástupný symbol pro text 5"/>
          <p:cNvSpPr>
            <a:spLocks noGrp="1"/>
          </p:cNvSpPr>
          <p:nvPr>
            <p:ph type="body" sz="quarter" idx="4294967295"/>
          </p:nvPr>
        </p:nvSpPr>
        <p:spPr>
          <a:xfrm>
            <a:off x="2232025" y="908050"/>
            <a:ext cx="6911975" cy="576263"/>
          </a:xfrm>
        </p:spPr>
        <p:txBody>
          <a:bodyPr/>
          <a:lstStyle/>
          <a:p>
            <a:r>
              <a:rPr lang="cs-CZ" dirty="0"/>
              <a:t>Datový tok</a:t>
            </a:r>
            <a:endParaRPr lang="en-US" dirty="0"/>
          </a:p>
        </p:txBody>
      </p:sp>
      <p:pic>
        <p:nvPicPr>
          <p:cNvPr id="6" name="Picture 5" descr="dataflow.bmp"/>
          <p:cNvPicPr>
            <a:picLocks noChangeAspect="1" noChangeArrowheads="1"/>
          </p:cNvPicPr>
          <p:nvPr/>
        </p:nvPicPr>
        <p:blipFill>
          <a:blip r:embed="rId2" cstate="print"/>
          <a:srcRect t="7013" b="10182"/>
          <a:stretch>
            <a:fillRect/>
          </a:stretch>
        </p:blipFill>
        <p:spPr bwMode="auto">
          <a:xfrm>
            <a:off x="1835696" y="2348880"/>
            <a:ext cx="5717870" cy="1656184"/>
          </a:xfrm>
          <a:prstGeom prst="rect">
            <a:avLst/>
          </a:prstGeom>
          <a:noFill/>
          <a:ln w="9525" algn="ctr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338007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text 7"/>
          <p:cNvSpPr>
            <a:spLocks noGrp="1"/>
          </p:cNvSpPr>
          <p:nvPr>
            <p:ph type="body" sz="quarter" idx="4294967295"/>
          </p:nvPr>
        </p:nvSpPr>
        <p:spPr>
          <a:xfrm>
            <a:off x="2339752" y="2348880"/>
            <a:ext cx="4464050" cy="984885"/>
          </a:xfrm>
        </p:spPr>
        <p:txBody>
          <a:bodyPr/>
          <a:lstStyle/>
          <a:p>
            <a:pPr algn="ctr"/>
            <a:r>
              <a:rPr lang="cs-CZ" sz="3200" dirty="0" smtClean="0"/>
              <a:t>Díky za pozornost.</a:t>
            </a:r>
          </a:p>
          <a:p>
            <a:pPr algn="ctr"/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ice white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R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3906</TotalTime>
  <Words>1042</Words>
  <Application>Microsoft Office PowerPoint</Application>
  <PresentationFormat>Předvádění na obrazovce (4:3)</PresentationFormat>
  <Paragraphs>256</Paragraphs>
  <Slides>35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3" baseType="lpstr">
      <vt:lpstr>SimSun</vt:lpstr>
      <vt:lpstr>Arial</vt:lpstr>
      <vt:lpstr>Arial Narrow</vt:lpstr>
      <vt:lpstr>Calibri</vt:lpstr>
      <vt:lpstr>Wingdings</vt:lpstr>
      <vt:lpstr>Office Theme</vt:lpstr>
      <vt:lpstr>Rice white</vt:lpstr>
      <vt:lpstr>Bitmap Image</vt:lpstr>
      <vt:lpstr>Prezentace aplikace PowerPoint</vt:lpstr>
      <vt:lpstr>Vizuální programování 1. přednáška</vt:lpstr>
      <vt:lpstr>Vizuální programování</vt:lpstr>
      <vt:lpstr>Vizuální programování</vt:lpstr>
      <vt:lpstr>Vizuální programování</vt:lpstr>
      <vt:lpstr>Vizuální programování</vt:lpstr>
      <vt:lpstr>Vizuální programování</vt:lpstr>
      <vt:lpstr>Vizuální programování</vt:lpstr>
      <vt:lpstr>Vizuální programování</vt:lpstr>
      <vt:lpstr>Vizuální programování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LabVIEW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Vasik</dc:creator>
  <cp:lastModifiedBy>Václav Kotlan</cp:lastModifiedBy>
  <cp:revision>76</cp:revision>
  <dcterms:created xsi:type="dcterms:W3CDTF">2013-09-05T13:20:21Z</dcterms:created>
  <dcterms:modified xsi:type="dcterms:W3CDTF">2020-11-26T22:34:47Z</dcterms:modified>
</cp:coreProperties>
</file>