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1"/>
  </p:notesMasterIdLst>
  <p:sldIdLst>
    <p:sldId id="256" r:id="rId2"/>
    <p:sldId id="257" r:id="rId3"/>
    <p:sldId id="410" r:id="rId4"/>
    <p:sldId id="373" r:id="rId5"/>
    <p:sldId id="260" r:id="rId6"/>
    <p:sldId id="406" r:id="rId7"/>
    <p:sldId id="370" r:id="rId8"/>
    <p:sldId id="372" r:id="rId9"/>
    <p:sldId id="518" r:id="rId10"/>
    <p:sldId id="522" r:id="rId11"/>
    <p:sldId id="374" r:id="rId12"/>
    <p:sldId id="411" r:id="rId13"/>
    <p:sldId id="412" r:id="rId14"/>
    <p:sldId id="425" r:id="rId15"/>
    <p:sldId id="408" r:id="rId16"/>
    <p:sldId id="427" r:id="rId17"/>
    <p:sldId id="426" r:id="rId18"/>
    <p:sldId id="430" r:id="rId19"/>
    <p:sldId id="431" r:id="rId20"/>
    <p:sldId id="432" r:id="rId21"/>
    <p:sldId id="433" r:id="rId22"/>
    <p:sldId id="435" r:id="rId23"/>
    <p:sldId id="437" r:id="rId24"/>
    <p:sldId id="439" r:id="rId25"/>
    <p:sldId id="441" r:id="rId26"/>
    <p:sldId id="443" r:id="rId27"/>
    <p:sldId id="445" r:id="rId28"/>
    <p:sldId id="447" r:id="rId29"/>
    <p:sldId id="449" r:id="rId30"/>
    <p:sldId id="413" r:id="rId31"/>
    <p:sldId id="463" r:id="rId32"/>
    <p:sldId id="482" r:id="rId33"/>
    <p:sldId id="483" r:id="rId34"/>
    <p:sldId id="486" r:id="rId35"/>
    <p:sldId id="484" r:id="rId36"/>
    <p:sldId id="469" r:id="rId37"/>
    <p:sldId id="472" r:id="rId38"/>
    <p:sldId id="473" r:id="rId39"/>
    <p:sldId id="471" r:id="rId40"/>
    <p:sldId id="525" r:id="rId41"/>
    <p:sldId id="526" r:id="rId42"/>
    <p:sldId id="527" r:id="rId43"/>
    <p:sldId id="477" r:id="rId44"/>
    <p:sldId id="478" r:id="rId45"/>
    <p:sldId id="479" r:id="rId46"/>
    <p:sldId id="480" r:id="rId47"/>
    <p:sldId id="502" r:id="rId48"/>
    <p:sldId id="409" r:id="rId49"/>
    <p:sldId id="505" r:id="rId50"/>
    <p:sldId id="395" r:id="rId51"/>
    <p:sldId id="501" r:id="rId52"/>
    <p:sldId id="375" r:id="rId53"/>
    <p:sldId id="377" r:id="rId54"/>
    <p:sldId id="378" r:id="rId55"/>
    <p:sldId id="380" r:id="rId56"/>
    <p:sldId id="396" r:id="rId57"/>
    <p:sldId id="401" r:id="rId58"/>
    <p:sldId id="405" r:id="rId59"/>
    <p:sldId id="362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42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17E19-259A-48BE-A4CB-22F2D1C8D564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76579-2F6D-4F6A-B797-0863D3DD3CA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3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0"/>
              </a:spcBef>
            </a:pPr>
            <a:fld id="{1786E896-D07A-48A9-8412-58E6FF66CDB8}" type="slidenum">
              <a:rPr kumimoji="0" lang="en-GB" altLang="en-US" smtClean="0">
                <a:latin typeface="Times New Roman" pitchFamily="18" charset="0"/>
              </a:rPr>
              <a:pPr>
                <a:spcBef>
                  <a:spcPct val="0"/>
                </a:spcBef>
              </a:pPr>
              <a:t>9</a:t>
            </a:fld>
            <a:endParaRPr kumimoji="0" lang="en-GB" altLang="en-US">
              <a:latin typeface="Times New Roman" pitchFamily="1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/>
              <a:t>Body Function – Easy (Easier) to assess quantitatively and quickly</a:t>
            </a:r>
          </a:p>
          <a:p>
            <a:r>
              <a:rPr lang="en-GB" altLang="en-US"/>
              <a:t>Activity Skill –  Relatively easy to define and measure – not so easy to link to participation and outcomes</a:t>
            </a:r>
          </a:p>
          <a:p>
            <a:r>
              <a:rPr lang="en-GB" altLang="en-US"/>
              <a:t>Participation – Access to and participation in range of family, social, vocational and leisure activities</a:t>
            </a:r>
          </a:p>
          <a:p>
            <a:r>
              <a:rPr lang="en-GB" altLang="en-US"/>
              <a:t>Environment – Transitions &amp; Expectations plus Assistive Technology</a:t>
            </a:r>
          </a:p>
        </p:txBody>
      </p:sp>
    </p:spTree>
    <p:extLst>
      <p:ext uri="{BB962C8B-B14F-4D97-AF65-F5344CB8AC3E}">
        <p14:creationId xmlns:p14="http://schemas.microsoft.com/office/powerpoint/2010/main" val="747875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3584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Speed and sureness of movement by each hand.</a:t>
            </a:r>
          </a:p>
          <a:p>
            <a:r>
              <a:rPr lang="en-US" altLang="en-US"/>
              <a:t>Equipment – mat, coins, box</a:t>
            </a:r>
          </a:p>
          <a:p>
            <a:r>
              <a:rPr lang="en-US" altLang="en-US"/>
              <a:t>Posting coins</a:t>
            </a:r>
          </a:p>
          <a:p>
            <a:r>
              <a:rPr lang="en-US" altLang="en-US"/>
              <a:t>6 for 3-4 year olds, 12 coins for 5-6 years. </a:t>
            </a:r>
          </a:p>
          <a:p>
            <a:r>
              <a:rPr lang="en-US" altLang="en-US"/>
              <a:t>Specified start and stop positions.  </a:t>
            </a:r>
          </a:p>
          <a:p>
            <a:r>
              <a:rPr lang="en-US" altLang="en-US"/>
              <a:t>Place pegs</a:t>
            </a:r>
          </a:p>
          <a:p>
            <a:r>
              <a:rPr lang="en-US" altLang="en-US"/>
              <a:t>Start/stop</a:t>
            </a:r>
          </a:p>
          <a:p>
            <a:r>
              <a:rPr lang="en-US" altLang="en-US"/>
              <a:t>Not roll around</a:t>
            </a:r>
          </a:p>
          <a:p>
            <a:endParaRPr lang="en-US" altLang="en-US"/>
          </a:p>
          <a:p>
            <a:r>
              <a:rPr lang="en-US" altLang="en-US"/>
              <a:t>Turn pegs</a:t>
            </a:r>
          </a:p>
          <a:p>
            <a:r>
              <a:rPr lang="en-US" altLang="en-US"/>
              <a:t>Clear colours</a:t>
            </a:r>
          </a:p>
          <a:p>
            <a:r>
              <a:rPr lang="en-US" altLang="en-US"/>
              <a:t>Start/stop</a:t>
            </a:r>
          </a:p>
        </p:txBody>
      </p:sp>
    </p:spTree>
    <p:extLst>
      <p:ext uri="{BB962C8B-B14F-4D97-AF65-F5344CB8AC3E}">
        <p14:creationId xmlns:p14="http://schemas.microsoft.com/office/powerpoint/2010/main" val="2706215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Coordination of the two hands for the performance of a single operation.</a:t>
            </a:r>
          </a:p>
          <a:p>
            <a:r>
              <a:rPr lang="en-US" altLang="en-US"/>
              <a:t>Beads</a:t>
            </a:r>
          </a:p>
          <a:p>
            <a:r>
              <a:rPr lang="en-US" altLang="en-US"/>
              <a:t>6/12 </a:t>
            </a:r>
          </a:p>
          <a:p>
            <a:r>
              <a:rPr lang="en-US" altLang="en-US"/>
              <a:t>Start/stop positions</a:t>
            </a:r>
          </a:p>
          <a:p>
            <a:endParaRPr lang="en-US" altLang="en-US"/>
          </a:p>
          <a:p>
            <a:r>
              <a:rPr lang="en-US" altLang="en-US"/>
              <a:t>Thread lace</a:t>
            </a:r>
          </a:p>
          <a:p>
            <a:r>
              <a:rPr lang="en-US" altLang="en-US"/>
              <a:t>Extra holes</a:t>
            </a:r>
          </a:p>
          <a:p>
            <a:r>
              <a:rPr lang="en-US" altLang="en-US"/>
              <a:t>(not nut and bolt)</a:t>
            </a:r>
          </a:p>
          <a:p>
            <a:r>
              <a:rPr lang="en-US" altLang="en-US"/>
              <a:t>Start and stop</a:t>
            </a:r>
          </a:p>
          <a:p>
            <a:r>
              <a:rPr lang="en-US" altLang="en-US"/>
              <a:t>Clarified instructions for timing</a:t>
            </a:r>
          </a:p>
          <a:p>
            <a:endParaRPr lang="en-US" altLang="en-US"/>
          </a:p>
          <a:p>
            <a:r>
              <a:rPr lang="en-US" altLang="en-US"/>
              <a:t>Triangle</a:t>
            </a:r>
          </a:p>
          <a:p>
            <a:r>
              <a:rPr lang="en-US" altLang="en-US"/>
              <a:t>Not want cutting</a:t>
            </a:r>
          </a:p>
          <a:p>
            <a:r>
              <a:rPr lang="en-US" altLang="en-US"/>
              <a:t>New, better progression, </a:t>
            </a:r>
          </a:p>
          <a:p>
            <a:r>
              <a:rPr lang="en-US" altLang="en-US"/>
              <a:t>Beads too easy</a:t>
            </a:r>
          </a:p>
          <a:p>
            <a:r>
              <a:rPr lang="en-US" altLang="en-US"/>
              <a:t>Other tasks not quite right progression</a:t>
            </a:r>
          </a:p>
        </p:txBody>
      </p:sp>
    </p:spTree>
    <p:extLst>
      <p:ext uri="{BB962C8B-B14F-4D97-AF65-F5344CB8AC3E}">
        <p14:creationId xmlns:p14="http://schemas.microsoft.com/office/powerpoint/2010/main" val="3852913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Hand eye coordination as required in the control of a pen.</a:t>
            </a:r>
          </a:p>
          <a:p>
            <a:r>
              <a:rPr lang="en-US" altLang="en-US"/>
              <a:t>Selection of pens – one for AB1, different for AB2 &amp; 3</a:t>
            </a:r>
          </a:p>
          <a:p>
            <a:endParaRPr lang="en-US" altLang="en-US"/>
          </a:p>
          <a:p>
            <a:r>
              <a:rPr lang="en-US" altLang="en-US"/>
              <a:t>Change of shape to avoid problems of pen lifts – eg. On tips of flower trail.  </a:t>
            </a:r>
          </a:p>
          <a:p>
            <a:endParaRPr lang="en-US" altLang="en-US"/>
          </a:p>
          <a:p>
            <a:r>
              <a:rPr lang="en-US" altLang="en-US"/>
              <a:t>Revised shape</a:t>
            </a:r>
          </a:p>
          <a:p>
            <a:r>
              <a:rPr lang="en-US" altLang="en-US"/>
              <a:t>Increased sensitivity by having reduced width half way along</a:t>
            </a:r>
          </a:p>
          <a:p>
            <a:r>
              <a:rPr lang="en-US" altLang="en-US"/>
              <a:t>Improved scoring – errors of discontinuous line, gaps, crossing boundary, reversal etc. </a:t>
            </a:r>
          </a:p>
        </p:txBody>
      </p:sp>
    </p:spTree>
    <p:extLst>
      <p:ext uri="{BB962C8B-B14F-4D97-AF65-F5344CB8AC3E}">
        <p14:creationId xmlns:p14="http://schemas.microsoft.com/office/powerpoint/2010/main" val="479858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4505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A large proportion of children with movement difficulties find aiming and catching difficult. </a:t>
            </a:r>
          </a:p>
          <a:p>
            <a:r>
              <a:rPr lang="en-US" altLang="en-US"/>
              <a:t>Accuracy of receiving a moving object projected either by the assessor or by the child. </a:t>
            </a:r>
          </a:p>
          <a:p>
            <a:endParaRPr lang="en-US" altLang="en-US"/>
          </a:p>
          <a:p>
            <a:r>
              <a:rPr lang="en-US" altLang="en-US"/>
              <a:t>Much discussion about whether thrown by examiner through all age bands. </a:t>
            </a:r>
          </a:p>
          <a:p>
            <a:r>
              <a:rPr lang="en-US" altLang="en-US"/>
              <a:t>Variability and make it too easy. </a:t>
            </a:r>
          </a:p>
          <a:p>
            <a:r>
              <a:rPr lang="en-US" altLang="en-US"/>
              <a:t>Improved instructions regarding fails. </a:t>
            </a:r>
          </a:p>
        </p:txBody>
      </p:sp>
    </p:spTree>
    <p:extLst>
      <p:ext uri="{BB962C8B-B14F-4D97-AF65-F5344CB8AC3E}">
        <p14:creationId xmlns:p14="http://schemas.microsoft.com/office/powerpoint/2010/main" val="18707008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Accuracy of aiming at a target.</a:t>
            </a:r>
          </a:p>
          <a:p>
            <a:endParaRPr lang="en-US" altLang="en-US"/>
          </a:p>
          <a:p>
            <a:r>
              <a:rPr lang="en-US" altLang="en-US"/>
              <a:t>Dropped rolling ball – difficult to assume kneeling position and get pendular swing of arm – box was bulky. </a:t>
            </a:r>
          </a:p>
          <a:p>
            <a:r>
              <a:rPr lang="en-US" altLang="en-US"/>
              <a:t>New floor mats used, also for measuring the distance.  </a:t>
            </a:r>
          </a:p>
        </p:txBody>
      </p:sp>
    </p:spTree>
    <p:extLst>
      <p:ext uri="{BB962C8B-B14F-4D97-AF65-F5344CB8AC3E}">
        <p14:creationId xmlns:p14="http://schemas.microsoft.com/office/powerpoint/2010/main" val="291544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Static balance. Child is required to hold a specified position for as long as possible.  </a:t>
            </a:r>
          </a:p>
          <a:p>
            <a:endParaRPr lang="en-US" altLang="en-US"/>
          </a:p>
          <a:p>
            <a:r>
              <a:rPr lang="en-US" altLang="en-US"/>
              <a:t>Stand on mat</a:t>
            </a:r>
          </a:p>
          <a:p>
            <a:r>
              <a:rPr lang="en-US" altLang="en-US"/>
              <a:t>AB2 – higher, easier to see and score</a:t>
            </a:r>
          </a:p>
          <a:p>
            <a:r>
              <a:rPr lang="en-US" altLang="en-US"/>
              <a:t>AB3 – pieces lock together so not move out of alignment</a:t>
            </a:r>
          </a:p>
        </p:txBody>
      </p:sp>
    </p:spTree>
    <p:extLst>
      <p:ext uri="{BB962C8B-B14F-4D97-AF65-F5344CB8AC3E}">
        <p14:creationId xmlns:p14="http://schemas.microsoft.com/office/powerpoint/2010/main" val="2523398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5427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Involves slow accurate movement</a:t>
            </a:r>
          </a:p>
          <a:p>
            <a:endParaRPr lang="en-US" altLang="en-US"/>
          </a:p>
          <a:p>
            <a:r>
              <a:rPr lang="en-US" altLang="en-US"/>
              <a:t>As before</a:t>
            </a:r>
          </a:p>
          <a:p>
            <a:r>
              <a:rPr lang="en-US" altLang="en-US"/>
              <a:t>Only line to tape down</a:t>
            </a:r>
          </a:p>
          <a:p>
            <a:r>
              <a:rPr lang="en-US" altLang="en-US"/>
              <a:t>Improved instructions on when to start a new trial</a:t>
            </a:r>
          </a:p>
        </p:txBody>
      </p:sp>
    </p:spTree>
    <p:extLst>
      <p:ext uri="{BB962C8B-B14F-4D97-AF65-F5344CB8AC3E}">
        <p14:creationId xmlns:p14="http://schemas.microsoft.com/office/powerpoint/2010/main" val="3761918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 noRot="1" noChangeAspect="1" noChangeArrowheads="1"/>
          </p:cNvSpPr>
          <p:nvPr>
            <p:ph type="sldImg"/>
          </p:nvPr>
        </p:nvSpPr>
        <p:spPr/>
      </p:sp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Involves fast, explosive movement.</a:t>
            </a:r>
          </a:p>
          <a:p>
            <a:endParaRPr lang="en-US" altLang="en-US"/>
          </a:p>
          <a:p>
            <a:r>
              <a:rPr lang="en-US" altLang="en-US"/>
              <a:t>Use of floor mats. </a:t>
            </a:r>
          </a:p>
          <a:p>
            <a:r>
              <a:rPr lang="en-US" altLang="en-US"/>
              <a:t>Quick and easy to measure out. </a:t>
            </a:r>
          </a:p>
          <a:p>
            <a:r>
              <a:rPr lang="en-US" altLang="en-US"/>
              <a:t>Durable. </a:t>
            </a:r>
          </a:p>
          <a:p>
            <a:r>
              <a:rPr lang="en-US" altLang="en-US"/>
              <a:t>Start on first, alternate colours, finish on last.  </a:t>
            </a:r>
          </a:p>
        </p:txBody>
      </p:sp>
    </p:spTree>
    <p:extLst>
      <p:ext uri="{BB962C8B-B14F-4D97-AF65-F5344CB8AC3E}">
        <p14:creationId xmlns:p14="http://schemas.microsoft.com/office/powerpoint/2010/main" val="3333460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a</a:t>
            </a:r>
            <a:r>
              <a:rPr lang="en-GB" baseline="0" dirty="0"/>
              <a:t> woman is told by a pregnancy test that she’s not pregnant and she actually is, that’s not good.</a:t>
            </a:r>
            <a:endParaRPr lang="en-GB" dirty="0"/>
          </a:p>
          <a:p>
            <a:r>
              <a:rPr lang="en-GB" dirty="0"/>
              <a:t>If a woman</a:t>
            </a:r>
            <a:r>
              <a:rPr lang="en-GB" baseline="0" dirty="0"/>
              <a:t> is told by a pregnancy test that she’s pregnant and she actually isn’t, that’s not good</a:t>
            </a:r>
          </a:p>
          <a:p>
            <a:r>
              <a:rPr lang="en-GB" baseline="0" dirty="0"/>
              <a:t>All presented as percentages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56CB61-DDFD-4557-AF75-424582B57257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645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55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93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5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0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70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95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03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20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7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362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81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720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43444-DBA2-49A5-8D1D-09EBA426C78A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41340-3561-4735-97CD-5F2B955789F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613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url=http://www.berger.com.au/Product-Range/Interior/Ceilings/Ceilings/default.aspx&amp;rct=j&amp;frm=1&amp;q=&amp;esrc=s&amp;sa=U&amp;ei=sTEkVK7-IZHtaK_YguAN&amp;ved=0CBwQ9QEwAzgU&amp;usg=AFQjCNGNqwAFfOEKmrYvFaSEtROUCAxf0A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http://goheavensbest.com/wp-content/uploads/2012/03/wood-floor-2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31354"/>
            <a:ext cx="9134179" cy="205037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Outcome Measures </a:t>
            </a:r>
            <a:br>
              <a:rPr lang="en-GB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en-GB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5364088" y="5805264"/>
            <a:ext cx="3463214" cy="43204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2pPr>
            <a:lvl3pPr marL="1077913" indent="-163513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3pPr>
            <a:lvl4pPr marL="1527175" indent="-155575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4pPr>
            <a:lvl5pPr marL="1974850" indent="-146050" eaLnBrk="0" hangingPunct="0">
              <a:spcBef>
                <a:spcPct val="20000"/>
              </a:spcBef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5pPr>
            <a:lvl6pPr marL="24320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6pPr>
            <a:lvl7pPr marL="28892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7pPr>
            <a:lvl8pPr marL="33464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8pPr>
            <a:lvl9pPr marL="3803650" indent="-14605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en-US" sz="2200" dirty="0" err="1">
                <a:solidFill>
                  <a:srgbClr val="000000"/>
                </a:solidFill>
                <a:latin typeface="Rockwell" pitchFamily="18" charset="0"/>
              </a:rPr>
              <a:t>Bc.Veronika</a:t>
            </a:r>
            <a:r>
              <a:rPr lang="cs-CZ" altLang="en-US" sz="2200" dirty="0">
                <a:solidFill>
                  <a:srgbClr val="000000"/>
                </a:solidFill>
                <a:latin typeface="Rockwell" pitchFamily="18" charset="0"/>
              </a:rPr>
              <a:t> Vrbska, MSc</a:t>
            </a:r>
            <a:endParaRPr lang="en-US" altLang="en-US" sz="2200" dirty="0">
              <a:solidFill>
                <a:srgbClr val="000000"/>
              </a:solidFill>
              <a:latin typeface="Rockwell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27" y="3994015"/>
            <a:ext cx="8964488" cy="175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Obrázek 4" descr="https://opvvv.msmt.cz/media/msmt/uploads/OP_VVV/Pravidla_pro_publicitu/logolinky/JVS2_opraveny_aj/logolink_OP_VVV_hor_barva_e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10274"/>
            <a:ext cx="3840163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 descr="https://phix.zcu.cz/moodle/draftfile.php/201366/user/draft/775871716/image.png"/>
          <p:cNvSpPr>
            <a:spLocks noChangeAspect="1" noChangeArrowheads="1"/>
          </p:cNvSpPr>
          <p:nvPr/>
        </p:nvSpPr>
        <p:spPr bwMode="auto">
          <a:xfrm>
            <a:off x="611560" y="5353074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11560" y="53530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11560" y="71120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286000" y="2905011"/>
            <a:ext cx="4572000" cy="5034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575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C000"/>
                </a:solidFill>
              </a:rPr>
              <a:t>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398186" cy="377301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chemeClr val="tx2"/>
                </a:solidFill>
              </a:rPr>
              <a:t>By the end of the lecture you should be able to:</a:t>
            </a:r>
          </a:p>
          <a:p>
            <a:pPr marL="0" indent="0">
              <a:buNone/>
            </a:pPr>
            <a:endParaRPr lang="en-GB" sz="2800" dirty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</a:pPr>
            <a:r>
              <a:rPr lang="en-GB" sz="2800" dirty="0"/>
              <a:t>To identify why &amp; how we can measure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be able to evaluate the psychometric properties of an outcome measure tool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be able to critique an outcome measure tool to be used in practice and research </a:t>
            </a:r>
          </a:p>
          <a:p>
            <a:pPr>
              <a:lnSpc>
                <a:spcPct val="80000"/>
              </a:lnSpc>
            </a:pPr>
            <a:r>
              <a:rPr lang="en-GB" sz="2800" dirty="0"/>
              <a:t>To think about how we can use outcome measures to demonstrate cost-effectiveness &amp; cost-efficiency</a:t>
            </a:r>
          </a:p>
          <a:p>
            <a:pPr marL="514350" indent="-514350">
              <a:buAutoNum type="arabicPeriod"/>
            </a:pPr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929708"/>
            <a:ext cx="1691098" cy="1676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8887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What are your groups observations of these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0435" y="1254460"/>
            <a:ext cx="6681936" cy="590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http://elearning.canchild.ca/dcd_workshop/eating.html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25333" r="32619" b="25333"/>
          <a:stretch/>
        </p:blipFill>
        <p:spPr bwMode="auto">
          <a:xfrm>
            <a:off x="3059831" y="1844824"/>
            <a:ext cx="3163144" cy="22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31640" y="4292560"/>
            <a:ext cx="5814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http://elearning.canchild.ca/dcd_workshop/dressing.html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3" t="32286" r="32143" b="19143"/>
          <a:stretch/>
        </p:blipFill>
        <p:spPr bwMode="auto">
          <a:xfrm>
            <a:off x="3282778" y="4797152"/>
            <a:ext cx="2717251" cy="1852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083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89992" y="122349"/>
            <a:ext cx="8229600" cy="7780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1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35545" y="930957"/>
            <a:ext cx="7859216" cy="74867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Clinically why do we need to measure?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67729" y="1604404"/>
            <a:ext cx="8229600" cy="77809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2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52921" y="2445754"/>
            <a:ext cx="7859216" cy="74867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Politically: Why do we need to measure?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49473" y="3111014"/>
            <a:ext cx="8229600" cy="7780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3</a:t>
            </a:r>
            <a:endParaRPr lang="en-GB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98189" y="4120168"/>
            <a:ext cx="8199140" cy="965016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you experience can you give some information on and some examples of the following?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275856" y="5064546"/>
            <a:ext cx="4608512" cy="19723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Categorical 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Descriptive  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Predictive</a:t>
            </a:r>
          </a:p>
          <a:p>
            <a:pPr marL="514350" indent="-514350">
              <a:lnSpc>
                <a:spcPct val="80000"/>
              </a:lnSpc>
              <a:buFont typeface="+mj-lt"/>
              <a:buAutoNum type="arabicPeriod"/>
            </a:pPr>
            <a:r>
              <a:rPr lang="en-GB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Evaluative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381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do we need to measure?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35545" y="2204864"/>
            <a:ext cx="7859216" cy="30963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solidFill>
                  <a:srgbClr val="003300"/>
                </a:solidFill>
              </a:rPr>
              <a:t>Providing </a:t>
            </a:r>
            <a:r>
              <a:rPr lang="en-GB" sz="3600" dirty="0">
                <a:solidFill>
                  <a:srgbClr val="FF0000"/>
                </a:solidFill>
              </a:rPr>
              <a:t>valid</a:t>
            </a:r>
            <a:r>
              <a:rPr lang="en-GB" sz="3600" dirty="0">
                <a:solidFill>
                  <a:srgbClr val="003300"/>
                </a:solidFill>
              </a:rPr>
              <a:t> and </a:t>
            </a:r>
            <a:r>
              <a:rPr lang="en-GB" sz="3600" dirty="0">
                <a:solidFill>
                  <a:srgbClr val="FF0000"/>
                </a:solidFill>
              </a:rPr>
              <a:t>consistent</a:t>
            </a:r>
            <a:r>
              <a:rPr lang="en-GB" sz="3600" dirty="0">
                <a:solidFill>
                  <a:srgbClr val="003300"/>
                </a:solidFill>
              </a:rPr>
              <a:t> information about clients</a:t>
            </a:r>
          </a:p>
          <a:p>
            <a:r>
              <a:rPr lang="en-GB" sz="3600" dirty="0">
                <a:solidFill>
                  <a:srgbClr val="003300"/>
                </a:solidFill>
              </a:rPr>
              <a:t>Goal setting</a:t>
            </a:r>
          </a:p>
          <a:p>
            <a:r>
              <a:rPr lang="en-GB" sz="3600" dirty="0">
                <a:solidFill>
                  <a:srgbClr val="003300"/>
                </a:solidFill>
              </a:rPr>
              <a:t>Deciding on most effective intervention</a:t>
            </a:r>
          </a:p>
          <a:p>
            <a:r>
              <a:rPr lang="en-GB" sz="3600" dirty="0">
                <a:solidFill>
                  <a:srgbClr val="003300"/>
                </a:solidFill>
              </a:rPr>
              <a:t>Monitoring client’s progress </a:t>
            </a:r>
          </a:p>
          <a:p>
            <a:r>
              <a:rPr lang="en-GB" sz="3600" dirty="0">
                <a:solidFill>
                  <a:srgbClr val="003300"/>
                </a:solidFill>
              </a:rPr>
              <a:t>Identify service needs </a:t>
            </a:r>
          </a:p>
          <a:p>
            <a:r>
              <a:rPr lang="en-GB" sz="3600" dirty="0">
                <a:solidFill>
                  <a:srgbClr val="003300"/>
                </a:solidFill>
              </a:rPr>
              <a:t>Demonstrate cost-effectiveness &amp; cost-efficiency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791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But also….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You can’t rely solely upon your perception </a:t>
            </a:r>
          </a:p>
          <a:p>
            <a:r>
              <a:rPr lang="en-GB" sz="2800" dirty="0"/>
              <a:t>Selective attention and memory (recall bias)</a:t>
            </a:r>
          </a:p>
          <a:p>
            <a:r>
              <a:rPr lang="en-GB" sz="2800" dirty="0"/>
              <a:t>Subtle acts of distortion</a:t>
            </a:r>
          </a:p>
          <a:p>
            <a:r>
              <a:rPr lang="en-GB" sz="2800" dirty="0"/>
              <a:t>The need to believe</a:t>
            </a:r>
          </a:p>
          <a:p>
            <a:r>
              <a:rPr lang="en-GB" sz="2800" dirty="0"/>
              <a:t>You can’t rely solely upon anybody else’s perception</a:t>
            </a:r>
          </a:p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400" b="1" dirty="0">
                <a:solidFill>
                  <a:srgbClr val="FF0000"/>
                </a:solidFill>
              </a:rPr>
              <a:t>PROVIDES AN OBJECTIVE, QUANTIFABLE MEASUREMENT</a:t>
            </a:r>
          </a:p>
        </p:txBody>
      </p:sp>
    </p:spTree>
    <p:extLst>
      <p:ext uri="{BB962C8B-B14F-4D97-AF65-F5344CB8AC3E}">
        <p14:creationId xmlns:p14="http://schemas.microsoft.com/office/powerpoint/2010/main" val="3239544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Politically: Why do we need to measure?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35545" y="2204864"/>
            <a:ext cx="7859216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>
                <a:solidFill>
                  <a:srgbClr val="003300"/>
                </a:solidFill>
              </a:rPr>
              <a:t>Demand for Evidence-based practice (EBP)</a:t>
            </a:r>
          </a:p>
          <a:p>
            <a:r>
              <a:rPr lang="en-GB" sz="3000" dirty="0">
                <a:solidFill>
                  <a:srgbClr val="003300"/>
                </a:solidFill>
              </a:rPr>
              <a:t>Demand for robust clinical governance and clinical audit activities</a:t>
            </a:r>
          </a:p>
          <a:p>
            <a:r>
              <a:rPr lang="en-GB" sz="3000" dirty="0">
                <a:solidFill>
                  <a:srgbClr val="003300"/>
                </a:solidFill>
              </a:rPr>
              <a:t>The use of standards, care pathways, protocols and guidelines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66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3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395536" y="1628800"/>
            <a:ext cx="8064896" cy="390807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Categorical – </a:t>
            </a:r>
            <a:r>
              <a:rPr lang="en-GB" sz="3000" dirty="0">
                <a:solidFill>
                  <a:srgbClr val="003300"/>
                </a:solidFill>
              </a:rPr>
              <a:t>to label/diagnose/ categorise a client with a specific problem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Descriptive</a:t>
            </a:r>
            <a:r>
              <a:rPr lang="en-GB" sz="3000" dirty="0">
                <a:solidFill>
                  <a:srgbClr val="003300"/>
                </a:solidFill>
              </a:rPr>
              <a:t> – to describe current functional status or circumstance at one point in time, provides baseline data for intervention planning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Predictive</a:t>
            </a:r>
            <a:r>
              <a:rPr lang="en-GB" sz="3000" dirty="0">
                <a:solidFill>
                  <a:srgbClr val="003300"/>
                </a:solidFill>
              </a:rPr>
              <a:t> – performance in assessment will predict performance on other areas (e.g. OT kitchen assessment and safety on discharge)</a:t>
            </a:r>
          </a:p>
          <a:p>
            <a:pPr>
              <a:lnSpc>
                <a:spcPct val="80000"/>
              </a:lnSpc>
            </a:pPr>
            <a:r>
              <a:rPr lang="en-GB" sz="3000" b="1" dirty="0">
                <a:solidFill>
                  <a:srgbClr val="003300"/>
                </a:solidFill>
              </a:rPr>
              <a:t>Evaluative</a:t>
            </a:r>
            <a:r>
              <a:rPr lang="en-GB" sz="3000" dirty="0">
                <a:solidFill>
                  <a:srgbClr val="003300"/>
                </a:solidFill>
              </a:rPr>
              <a:t> – outcome measurement of performance over time.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162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684213" y="2089150"/>
            <a:ext cx="2374900" cy="254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solidFill>
                  <a:schemeClr val="bg2"/>
                </a:solidFill>
                <a:latin typeface="Arial" pitchFamily="34" charset="0"/>
              </a:rPr>
              <a:t>Tone/Dystonia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ROM 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    </a:t>
            </a:r>
            <a:r>
              <a:rPr lang="en-GB" altLang="en-US" sz="2000" dirty="0" err="1">
                <a:latin typeface="Arial" pitchFamily="34" charset="0"/>
              </a:rPr>
              <a:t>Active&amp;Passive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Posture /Balance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Power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Grasp &amp; Release</a:t>
            </a:r>
            <a:endParaRPr lang="en-GB" altLang="en-US" sz="20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Sensation-Sensory Perception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3457575" y="2205038"/>
            <a:ext cx="2376488" cy="1938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Eating and drinking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Self Care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Meal Preparation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Play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Tool use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000" dirty="0">
              <a:latin typeface="Arial" pitchFamily="34" charset="0"/>
            </a:endParaRPr>
          </a:p>
        </p:txBody>
      </p: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6372225" y="2089150"/>
            <a:ext cx="2520950" cy="2235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Family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Social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School Activities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Pre-Vocational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Leisure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Community e.g. </a:t>
            </a:r>
            <a:r>
              <a:rPr lang="en-GB" altLang="en-US" sz="2000" dirty="0" err="1">
                <a:latin typeface="Arial" pitchFamily="34" charset="0"/>
              </a:rPr>
              <a:t>shopping,cinema</a:t>
            </a:r>
            <a:endParaRPr lang="en-GB" altLang="en-US" sz="2000" dirty="0">
              <a:latin typeface="Arial" pitchFamily="34" charset="0"/>
            </a:endParaRP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755650" y="5618163"/>
            <a:ext cx="2592388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Physical and Emotional Support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Equipment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5795963" y="5618163"/>
            <a:ext cx="2736850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solidFill>
                  <a:schemeClr val="bg2"/>
                </a:solidFill>
                <a:latin typeface="Arial" pitchFamily="34" charset="0"/>
              </a:rPr>
              <a:t>Age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Motivation/Interests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>
                <a:latin typeface="Arial" pitchFamily="34" charset="0"/>
              </a:rPr>
              <a:t>Aspiration</a:t>
            </a:r>
          </a:p>
        </p:txBody>
      </p:sp>
      <p:sp>
        <p:nvSpPr>
          <p:cNvPr id="50188" name="Line 12"/>
          <p:cNvSpPr>
            <a:spLocks noChangeShapeType="1"/>
          </p:cNvSpPr>
          <p:nvPr/>
        </p:nvSpPr>
        <p:spPr bwMode="auto">
          <a:xfrm>
            <a:off x="4643438" y="119697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89" name="Line 13"/>
          <p:cNvSpPr>
            <a:spLocks noChangeShapeType="1"/>
          </p:cNvSpPr>
          <p:nvPr/>
        </p:nvSpPr>
        <p:spPr bwMode="auto">
          <a:xfrm>
            <a:off x="1331913" y="1512888"/>
            <a:ext cx="61928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0" name="Line 14"/>
          <p:cNvSpPr>
            <a:spLocks noChangeShapeType="1"/>
          </p:cNvSpPr>
          <p:nvPr/>
        </p:nvSpPr>
        <p:spPr bwMode="auto">
          <a:xfrm>
            <a:off x="1331913" y="151288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1" name="Line 15"/>
          <p:cNvSpPr>
            <a:spLocks noChangeShapeType="1"/>
          </p:cNvSpPr>
          <p:nvPr/>
        </p:nvSpPr>
        <p:spPr bwMode="auto">
          <a:xfrm>
            <a:off x="7524750" y="151288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3" name="Line 17"/>
          <p:cNvSpPr>
            <a:spLocks noChangeShapeType="1"/>
          </p:cNvSpPr>
          <p:nvPr/>
        </p:nvSpPr>
        <p:spPr bwMode="auto">
          <a:xfrm flipV="1">
            <a:off x="4572000" y="4078288"/>
            <a:ext cx="0" cy="1179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4" name="Line 18"/>
          <p:cNvSpPr>
            <a:spLocks noChangeShapeType="1"/>
          </p:cNvSpPr>
          <p:nvPr/>
        </p:nvSpPr>
        <p:spPr bwMode="auto">
          <a:xfrm>
            <a:off x="2627313" y="5256213"/>
            <a:ext cx="3889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5" name="Line 19"/>
          <p:cNvSpPr>
            <a:spLocks noChangeShapeType="1"/>
          </p:cNvSpPr>
          <p:nvPr/>
        </p:nvSpPr>
        <p:spPr bwMode="auto">
          <a:xfrm>
            <a:off x="1619250" y="4941888"/>
            <a:ext cx="5832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6" name="Line 20"/>
          <p:cNvSpPr>
            <a:spLocks noChangeShapeType="1"/>
          </p:cNvSpPr>
          <p:nvPr/>
        </p:nvSpPr>
        <p:spPr bwMode="auto">
          <a:xfrm flipV="1">
            <a:off x="1619250" y="4652963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7" name="Line 21"/>
          <p:cNvSpPr>
            <a:spLocks noChangeShapeType="1"/>
          </p:cNvSpPr>
          <p:nvPr/>
        </p:nvSpPr>
        <p:spPr bwMode="auto">
          <a:xfrm flipV="1">
            <a:off x="7451725" y="4365625"/>
            <a:ext cx="0" cy="5635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>
              <a:solidFill>
                <a:schemeClr val="bg2"/>
              </a:solidFill>
            </a:endParaRPr>
          </a:p>
        </p:txBody>
      </p:sp>
      <p:sp>
        <p:nvSpPr>
          <p:cNvPr id="50198" name="Text Box 22"/>
          <p:cNvSpPr txBox="1">
            <a:spLocks noChangeArrowheads="1"/>
          </p:cNvSpPr>
          <p:nvPr/>
        </p:nvSpPr>
        <p:spPr bwMode="auto">
          <a:xfrm>
            <a:off x="611188" y="1728788"/>
            <a:ext cx="2447925" cy="70802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Body Function/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Impairment</a:t>
            </a:r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3419475" y="1728788"/>
            <a:ext cx="2447925" cy="46196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Activity Skill</a:t>
            </a:r>
          </a:p>
        </p:txBody>
      </p:sp>
      <p:sp>
        <p:nvSpPr>
          <p:cNvPr id="50200" name="Text Box 24"/>
          <p:cNvSpPr txBox="1">
            <a:spLocks noChangeArrowheads="1"/>
          </p:cNvSpPr>
          <p:nvPr/>
        </p:nvSpPr>
        <p:spPr bwMode="auto">
          <a:xfrm>
            <a:off x="6372225" y="1728788"/>
            <a:ext cx="2520950" cy="46166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PARTICIPATION</a:t>
            </a:r>
          </a:p>
        </p:txBody>
      </p:sp>
      <p:sp>
        <p:nvSpPr>
          <p:cNvPr id="50201" name="Text Box 25"/>
          <p:cNvSpPr txBox="1">
            <a:spLocks noChangeArrowheads="1"/>
          </p:cNvSpPr>
          <p:nvPr/>
        </p:nvSpPr>
        <p:spPr bwMode="auto">
          <a:xfrm>
            <a:off x="755650" y="5257800"/>
            <a:ext cx="2592388" cy="46166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bg2"/>
                </a:solidFill>
                <a:latin typeface="Arial" pitchFamily="34" charset="0"/>
              </a:rPr>
              <a:t>ENVIRONMENT</a:t>
            </a:r>
          </a:p>
        </p:txBody>
      </p:sp>
      <p:sp>
        <p:nvSpPr>
          <p:cNvPr id="50202" name="Text Box 26"/>
          <p:cNvSpPr txBox="1">
            <a:spLocks noChangeArrowheads="1"/>
          </p:cNvSpPr>
          <p:nvPr/>
        </p:nvSpPr>
        <p:spPr bwMode="auto">
          <a:xfrm>
            <a:off x="5795963" y="5257800"/>
            <a:ext cx="2736850" cy="708025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2"/>
                </a:solidFill>
                <a:latin typeface="Arial" pitchFamily="34" charset="0"/>
              </a:rPr>
              <a:t>PERSONAL FACTORS</a:t>
            </a:r>
          </a:p>
        </p:txBody>
      </p:sp>
      <p:sp>
        <p:nvSpPr>
          <p:cNvPr id="7189" name="Text Box 27"/>
          <p:cNvSpPr txBox="1">
            <a:spLocks noChangeArrowheads="1"/>
          </p:cNvSpPr>
          <p:nvPr/>
        </p:nvSpPr>
        <p:spPr bwMode="auto">
          <a:xfrm>
            <a:off x="611188" y="44450"/>
            <a:ext cx="8137525" cy="101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b="1" dirty="0">
                <a:solidFill>
                  <a:schemeClr val="accent1"/>
                </a:solidFill>
                <a:latin typeface="Arial" pitchFamily="34" charset="0"/>
              </a:rPr>
              <a:t>International Classification of Function -CY</a:t>
            </a:r>
          </a:p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2400" dirty="0">
                <a:solidFill>
                  <a:schemeClr val="accent1"/>
                </a:solidFill>
                <a:latin typeface="Arial" pitchFamily="34" charset="0"/>
              </a:rPr>
              <a:t>Focus on Function</a:t>
            </a:r>
          </a:p>
        </p:txBody>
      </p:sp>
      <p:sp>
        <p:nvSpPr>
          <p:cNvPr id="2" name="Oval 1"/>
          <p:cNvSpPr>
            <a:spLocks noChangeArrowheads="1"/>
          </p:cNvSpPr>
          <p:nvPr/>
        </p:nvSpPr>
        <p:spPr bwMode="auto">
          <a:xfrm>
            <a:off x="5975920" y="1341438"/>
            <a:ext cx="3168080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2916237" y="1341438"/>
            <a:ext cx="3455987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35496" y="1341438"/>
            <a:ext cx="3312542" cy="3419475"/>
          </a:xfrm>
          <a:prstGeom prst="ellipse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bg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979394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50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 animBg="1"/>
      <p:bldP spid="50184" grpId="0" animBg="1"/>
      <p:bldP spid="50185" grpId="0" animBg="1"/>
      <p:bldP spid="50186" grpId="0" animBg="1"/>
      <p:bldP spid="50187" grpId="0" animBg="1"/>
      <p:bldP spid="50188" grpId="0" animBg="1"/>
      <p:bldP spid="50189" grpId="0" animBg="1"/>
      <p:bldP spid="50190" grpId="0" animBg="1"/>
      <p:bldP spid="50191" grpId="0" animBg="1"/>
      <p:bldP spid="50193" grpId="0" animBg="1"/>
      <p:bldP spid="50194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2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521" y="2564904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How we measure?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90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7772400" cy="11430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3333CC"/>
                </a:solidFill>
              </a:rPr>
              <a:t>How do we measure?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628800"/>
            <a:ext cx="8229600" cy="3384376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Important to </a:t>
            </a:r>
            <a:r>
              <a:rPr lang="en-GB" sz="2800" b="1" dirty="0">
                <a:solidFill>
                  <a:srgbClr val="FF0000"/>
                </a:solidFill>
              </a:rPr>
              <a:t>combine</a:t>
            </a:r>
            <a:r>
              <a:rPr lang="en-GB" sz="2800" b="1" dirty="0">
                <a:solidFill>
                  <a:srgbClr val="003300"/>
                </a:solidFill>
              </a:rPr>
              <a:t> </a:t>
            </a:r>
            <a:r>
              <a:rPr lang="en-GB" sz="2800" dirty="0">
                <a:solidFill>
                  <a:srgbClr val="003300"/>
                </a:solidFill>
              </a:rPr>
              <a:t>qualitative &amp; quantitative methods:</a:t>
            </a:r>
          </a:p>
          <a:p>
            <a:pPr>
              <a:buNone/>
            </a:pPr>
            <a:endParaRPr lang="en-GB" sz="2800" b="1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To achieve a thorough assessment</a:t>
            </a:r>
          </a:p>
          <a:p>
            <a:r>
              <a:rPr lang="en-GB" sz="2800" dirty="0">
                <a:solidFill>
                  <a:srgbClr val="003300"/>
                </a:solidFill>
              </a:rPr>
              <a:t>They have different functions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to answer different questions</a:t>
            </a:r>
          </a:p>
        </p:txBody>
      </p:sp>
    </p:spTree>
    <p:extLst>
      <p:ext uri="{BB962C8B-B14F-4D97-AF65-F5344CB8AC3E}">
        <p14:creationId xmlns:p14="http://schemas.microsoft.com/office/powerpoint/2010/main" val="316191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3333CC"/>
                </a:solidFill>
              </a:rPr>
              <a:t>How do we measure: </a:t>
            </a:r>
            <a:br>
              <a:rPr lang="en-GB" sz="3200" b="1" dirty="0">
                <a:solidFill>
                  <a:srgbClr val="3333CC"/>
                </a:solidFill>
              </a:rPr>
            </a:br>
            <a:r>
              <a:rPr lang="en-GB" sz="3200" b="1" dirty="0">
                <a:solidFill>
                  <a:srgbClr val="3333CC"/>
                </a:solidFill>
              </a:rPr>
              <a:t>1. Quantitative data collection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Focus on factual information and are mostly expressed with numerical scores:</a:t>
            </a:r>
          </a:p>
          <a:p>
            <a:pPr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Standardised outcome measures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Observation testing methods, e.g. range of movement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Structured  self-report or proxy report data, e.g. frequency of a particular behaviour over a period of time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75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Standardised Tests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Standardised Tests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5545" y="1268760"/>
            <a:ext cx="7859216" cy="7486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do we standardise?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0" t="25333" r="32619" b="25333"/>
          <a:stretch/>
        </p:blipFill>
        <p:spPr bwMode="auto">
          <a:xfrm>
            <a:off x="2990428" y="2636912"/>
            <a:ext cx="3163144" cy="22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870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356" y="1484784"/>
            <a:ext cx="8507288" cy="4248472"/>
          </a:xfrm>
        </p:spPr>
        <p:txBody>
          <a:bodyPr>
            <a:noAutofit/>
          </a:bodyPr>
          <a:lstStyle/>
          <a:p>
            <a:r>
              <a:rPr lang="en-GB" dirty="0"/>
              <a:t>How would you standardise catching a ball?</a:t>
            </a:r>
          </a:p>
          <a:p>
            <a:r>
              <a:rPr lang="en-GB" dirty="0"/>
              <a:t>What are some things you need to consider when developing a task for a standardised assessment?</a:t>
            </a:r>
          </a:p>
          <a:p>
            <a:r>
              <a:rPr lang="en-GB" dirty="0"/>
              <a:t>Would age matter? How so, give examples of any adaptations</a:t>
            </a:r>
          </a:p>
          <a:p>
            <a:r>
              <a:rPr lang="en-GB" dirty="0"/>
              <a:t>Come up with a standardised task for catching for a 4 year old, 8 year old and 15 year old.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3906048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1.gstatic.com/images?q=tbn:ANd9GcQtm-gyv1iZbIyCqeeCMCmyNqesvLkdjuxsDjJpsCgXBeAHZEgXMBGtdt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3685028" cy="24482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ned &amp; Buffed Wood Floo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3361556" cy="25211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908719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Ceiling effect</a:t>
            </a:r>
          </a:p>
          <a:p>
            <a:pPr algn="ctr"/>
            <a:r>
              <a:rPr lang="en-GB" sz="2400" dirty="0"/>
              <a:t>Test is too easy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03847" y="4901621"/>
            <a:ext cx="20995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Floor effect</a:t>
            </a:r>
          </a:p>
          <a:p>
            <a:pPr algn="r"/>
            <a:r>
              <a:rPr lang="en-GB" sz="2400" dirty="0"/>
              <a:t>Test is too hard</a:t>
            </a:r>
          </a:p>
        </p:txBody>
      </p:sp>
    </p:spTree>
    <p:extLst>
      <p:ext uri="{BB962C8B-B14F-4D97-AF65-F5344CB8AC3E}">
        <p14:creationId xmlns:p14="http://schemas.microsoft.com/office/powerpoint/2010/main" val="1830359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2400" cy="1143000"/>
          </a:xfrm>
        </p:spPr>
        <p:txBody>
          <a:bodyPr/>
          <a:lstStyle/>
          <a:p>
            <a:r>
              <a:rPr lang="en-GB" sz="3600" b="1" dirty="0">
                <a:solidFill>
                  <a:schemeClr val="accent3"/>
                </a:solidFill>
              </a:rPr>
              <a:t>Standardised assessments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800" dirty="0">
                <a:solidFill>
                  <a:srgbClr val="003300"/>
                </a:solidFill>
              </a:rPr>
              <a:t>Published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for a specific purpose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Designed for use with a specific population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Detailed instructions on how and when it should be administered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Standard procedures on scoring and interpretation of scoring</a:t>
            </a:r>
          </a:p>
          <a:p>
            <a:r>
              <a:rPr lang="en-GB" sz="2800" dirty="0">
                <a:solidFill>
                  <a:srgbClr val="003300"/>
                </a:solidFill>
              </a:rPr>
              <a:t>Valid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Reliable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Responsive</a:t>
            </a:r>
          </a:p>
        </p:txBody>
      </p:sp>
    </p:spTree>
    <p:extLst>
      <p:ext uri="{BB962C8B-B14F-4D97-AF65-F5344CB8AC3E}">
        <p14:creationId xmlns:p14="http://schemas.microsoft.com/office/powerpoint/2010/main" val="1345396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/>
                </a:solidFill>
              </a:rPr>
              <a:t>How Standardised Tests are Developed</a:t>
            </a:r>
          </a:p>
        </p:txBody>
      </p:sp>
      <p:pic>
        <p:nvPicPr>
          <p:cNvPr id="3" name="Picture 3" descr="imag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345362" cy="424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4497" y="5980638"/>
            <a:ext cx="826195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Movement Assessment Battery for Children -2 (Henderson, </a:t>
            </a:r>
            <a:r>
              <a:rPr lang="en-GB" dirty="0" err="1"/>
              <a:t>Sugden</a:t>
            </a:r>
            <a:r>
              <a:rPr lang="en-GB" dirty="0"/>
              <a:t> &amp; Barnett, 2007)</a:t>
            </a:r>
          </a:p>
        </p:txBody>
      </p:sp>
    </p:spTree>
    <p:extLst>
      <p:ext uri="{BB962C8B-B14F-4D97-AF65-F5344CB8AC3E}">
        <p14:creationId xmlns:p14="http://schemas.microsoft.com/office/powerpoint/2010/main" val="1807816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38CE1786-0EE2-42AE-B82E-5CF4144C7CE8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18</a:t>
            </a:fld>
            <a:endParaRPr lang="en-US" altLang="en-US"/>
          </a:p>
        </p:txBody>
      </p:sp>
      <p:sp>
        <p:nvSpPr>
          <p:cNvPr id="19458" name="AutoShape 2"/>
          <p:cNvSpPr>
            <a:spLocks/>
          </p:cNvSpPr>
          <p:nvPr/>
        </p:nvSpPr>
        <p:spPr bwMode="auto">
          <a:xfrm>
            <a:off x="608013" y="1600200"/>
            <a:ext cx="6400800" cy="457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r>
              <a:rPr lang="en-US" altLang="en-US" sz="2800" dirty="0">
                <a:solidFill>
                  <a:srgbClr val="FF0000"/>
                </a:solidFill>
                <a:latin typeface="+mn-lt"/>
                <a:cs typeface="Arial" pitchFamily="34" charset="0"/>
                <a:sym typeface="Arial" pitchFamily="34" charset="0"/>
              </a:rPr>
              <a:t>Features of the Test </a:t>
            </a:r>
            <a:endParaRPr lang="en-US" altLang="en-US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9459" name="AutoShape 3"/>
          <p:cNvSpPr>
            <a:spLocks/>
          </p:cNvSpPr>
          <p:nvPr/>
        </p:nvSpPr>
        <p:spPr bwMode="auto">
          <a:xfrm>
            <a:off x="457200" y="2133600"/>
            <a:ext cx="8308975" cy="3314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 marL="571500" indent="-571500"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 defTabSz="762000"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defTabSz="762000" fontAlgn="base" hangingPunct="0">
              <a:spcBef>
                <a:spcPct val="0"/>
              </a:spcBef>
              <a:spcAft>
                <a:spcPct val="0"/>
              </a:spcAft>
              <a:tabLst>
                <a:tab pos="381000" algn="l"/>
              </a:tabLs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focus on identification and description of impairments of motor function in children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age norms for 3 - 16 years (based on representative sample of 1172 children in the UK)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administration time 20 - 40 minutes</a:t>
            </a: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endParaRPr lang="en-US" altLang="en-US" sz="2800" dirty="0">
              <a:solidFill>
                <a:srgbClr val="333333"/>
              </a:solidFill>
              <a:latin typeface="+mn-lt"/>
              <a:cs typeface="Arial" pitchFamily="34" charset="0"/>
              <a:sym typeface="Arial" pitchFamily="34" charset="0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ct val="100000"/>
              <a:buFont typeface="Monotype Sorts" charset="0"/>
              <a:buChar char="•"/>
            </a:pPr>
            <a:r>
              <a:rPr lang="en-US" altLang="en-US" sz="2800" dirty="0">
                <a:latin typeface="+mn-lt"/>
                <a:cs typeface="Arial" pitchFamily="34" charset="0"/>
                <a:sym typeface="Arial" pitchFamily="34" charset="0"/>
              </a:rPr>
              <a:t>used by professionals with a variety of backgrounds (educational / medical)</a:t>
            </a:r>
            <a:endParaRPr lang="en-US" altLang="en-US" sz="2800" dirty="0">
              <a:latin typeface="+mn-lt"/>
            </a:endParaRPr>
          </a:p>
        </p:txBody>
      </p:sp>
      <p:sp>
        <p:nvSpPr>
          <p:cNvPr id="19460" name="Rectangle 4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85010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  <a:normAutofit/>
          </a:bodyPr>
          <a:lstStyle/>
          <a:p>
            <a:pPr defTabSz="914400"/>
            <a:r>
              <a:rPr lang="en-US" altLang="en-US" sz="3600" dirty="0">
                <a:solidFill>
                  <a:srgbClr val="0070C0"/>
                </a:solidFill>
                <a:ea typeface="Trebuchet MS" pitchFamily="34" charset="0"/>
                <a:cs typeface="Trebuchet MS" pitchFamily="34" charset="0"/>
                <a:sym typeface="Trebuchet MS" pitchFamily="34" charset="0"/>
              </a:rPr>
              <a:t>Overview: Movement ABC-2 Test</a:t>
            </a:r>
            <a:endParaRPr lang="en-US" altLang="en-US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056952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CDF1692D-CF7E-4968-9D57-127DD227A259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19</a:t>
            </a:fld>
            <a:endParaRPr lang="en-US" altLang="en-U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defTabSz="914400"/>
            <a:r>
              <a:rPr lang="en-US" altLang="en-US" sz="4000" dirty="0">
                <a:solidFill>
                  <a:srgbClr val="0070C0"/>
                </a:solidFill>
                <a:ea typeface="Trebuchet MS" pitchFamily="34" charset="0"/>
                <a:cs typeface="Trebuchet MS" pitchFamily="34" charset="0"/>
                <a:sym typeface="Trebuchet MS" pitchFamily="34" charset="0"/>
              </a:rPr>
              <a:t>Purpose of the test</a:t>
            </a:r>
            <a:endParaRPr lang="en-US" altLang="en-US" sz="4000" dirty="0">
              <a:solidFill>
                <a:srgbClr val="0070C0"/>
              </a:solidFill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598613"/>
            <a:ext cx="8229600" cy="4527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 algn="l">
              <a:spcBef>
                <a:spcPts val="600"/>
              </a:spcBef>
              <a:buFontTx/>
              <a:buChar char="•"/>
            </a:pPr>
            <a:r>
              <a:rPr lang="en-US" altLang="en-US" sz="2800" dirty="0"/>
              <a:t>To: 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identify those with movement difficulties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describe the movement difficulties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help make a diagnosis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chart development over time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r>
              <a:rPr lang="en-US" altLang="en-US" dirty="0"/>
              <a:t>help with intervention planning</a:t>
            </a:r>
          </a:p>
          <a:p>
            <a:pPr marL="742950" lvl="1" indent="-285750" algn="l">
              <a:spcBef>
                <a:spcPts val="500"/>
              </a:spcBef>
              <a:buFontTx/>
              <a:buChar char="–"/>
            </a:pPr>
            <a:endParaRPr lang="en-US" altLang="en-US" dirty="0"/>
          </a:p>
          <a:p>
            <a:pPr marL="342900" indent="-342900" algn="l">
              <a:spcBef>
                <a:spcPts val="600"/>
              </a:spcBef>
              <a:buFontTx/>
              <a:buChar char="•"/>
            </a:pPr>
            <a:r>
              <a:rPr lang="en-US" altLang="en-US" sz="2800" dirty="0"/>
              <a:t>May be used with other tests: DASH etc. </a:t>
            </a:r>
          </a:p>
        </p:txBody>
      </p:sp>
    </p:spTree>
    <p:extLst>
      <p:ext uri="{BB962C8B-B14F-4D97-AF65-F5344CB8AC3E}">
        <p14:creationId xmlns:p14="http://schemas.microsoft.com/office/powerpoint/2010/main" val="970624858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36B421F6-5BE0-4FF6-A456-B29AEEC89CD5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20</a:t>
            </a:fld>
            <a:endParaRPr lang="en-US" alt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defTabSz="914400"/>
            <a:r>
              <a:rPr lang="en-US" altLang="en-US" sz="3200" dirty="0">
                <a:solidFill>
                  <a:srgbClr val="0070C0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Structure of the Test</a:t>
            </a:r>
            <a:endParaRPr lang="en-US" altLang="en-US" dirty="0">
              <a:solidFill>
                <a:srgbClr val="0070C0"/>
              </a:solidFill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598613"/>
            <a:ext cx="8229600" cy="4527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  <a:normAutofit/>
          </a:bodyPr>
          <a:lstStyle/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Manual Dexterity (3 tasks)</a:t>
            </a:r>
          </a:p>
          <a:p>
            <a:pPr marL="309563" indent="-309563" algn="l">
              <a:lnSpc>
                <a:spcPct val="80000"/>
              </a:lnSpc>
              <a:spcBef>
                <a:spcPts val="600"/>
              </a:spcBef>
              <a:buFontTx/>
              <a:buChar char="•"/>
            </a:pPr>
            <a:endParaRPr lang="en-US" altLang="en-US" sz="2800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Aiming &amp; Catching (2 tasks)</a:t>
            </a:r>
          </a:p>
          <a:p>
            <a:pPr lvl="1" algn="l">
              <a:lnSpc>
                <a:spcPct val="80000"/>
              </a:lnSpc>
              <a:spcBef>
                <a:spcPts val="500"/>
              </a:spcBef>
            </a:pPr>
            <a:endParaRPr lang="en-US" altLang="en-US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Balance (3 tasks)</a:t>
            </a:r>
          </a:p>
          <a:p>
            <a:pPr marL="309563" indent="-309563" algn="l">
              <a:lnSpc>
                <a:spcPct val="80000"/>
              </a:lnSpc>
              <a:spcBef>
                <a:spcPts val="600"/>
              </a:spcBef>
              <a:buFontTx/>
              <a:buChar char="•"/>
            </a:pPr>
            <a:endParaRPr lang="en-US" altLang="en-US" sz="2800" dirty="0"/>
          </a:p>
          <a:p>
            <a:pPr marL="309563" indent="-309563" algn="l">
              <a:lnSpc>
                <a:spcPct val="80000"/>
              </a:lnSpc>
              <a:spcBef>
                <a:spcPts val="500"/>
              </a:spcBef>
              <a:buFontTx/>
              <a:buChar char="•"/>
            </a:pPr>
            <a:r>
              <a:rPr lang="en-US" altLang="en-US" sz="2800" dirty="0"/>
              <a:t>8 tasks for each age band</a:t>
            </a:r>
          </a:p>
        </p:txBody>
      </p:sp>
    </p:spTree>
    <p:extLst>
      <p:ext uri="{BB962C8B-B14F-4D97-AF65-F5344CB8AC3E}">
        <p14:creationId xmlns:p14="http://schemas.microsoft.com/office/powerpoint/2010/main" val="1178899119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79823A93-9749-485E-AFDE-E9E224BE197F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21</a:t>
            </a:fld>
            <a:endParaRPr lang="en-US" altLang="en-U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pPr defTabSz="914400"/>
            <a:r>
              <a:rPr lang="en-US" altLang="en-US" sz="3200" dirty="0">
                <a:solidFill>
                  <a:srgbClr val="0070C0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M-ABC 2</a:t>
            </a:r>
            <a:endParaRPr lang="en-US" altLang="en-US" dirty="0">
              <a:solidFill>
                <a:srgbClr val="0070C0"/>
              </a:solidFill>
            </a:endParaRPr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172294"/>
              </p:ext>
            </p:extLst>
          </p:nvPr>
        </p:nvGraphicFramePr>
        <p:xfrm>
          <a:off x="1403648" y="854363"/>
          <a:ext cx="6480175" cy="5657215"/>
        </p:xfrm>
        <a:graphic>
          <a:graphicData uri="http://schemas.openxmlformats.org/drawingml/2006/table">
            <a:tbl>
              <a:tblPr/>
              <a:tblGrid>
                <a:gridCol w="1492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11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46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605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1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3 – 6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2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7 – 10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Age Band 3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11 – 16 years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1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Posting coins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Placing pegs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Turning pegs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48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2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Threading Beads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Threading     lace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Triangle</a:t>
                      </a: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With nuts &amp; bolts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Manual Dexterity 3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Bicycle trail III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A&amp;C: Catching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Catching bean bag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Two-hand catch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One-hand catch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A&amp;C:  Aiming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bean bag into box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bean bag into box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Throwing at wall target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Static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One-leg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One-board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Two-board balance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Dynamic Balance 1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Jumping in squares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Hopping in squares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Zig-zag  hopping 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87375"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Dynamic Balance 2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Walking heels raised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>
                        <a:alpha val="49001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Heel-to-toe walking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>
                        <a:alpha val="39998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1pPr>
                      <a:lvl2pPr marL="4572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2pPr>
                      <a:lvl3pPr marL="9144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3pPr>
                      <a:lvl4pPr marL="13716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4pPr>
                      <a:lvl5pPr marL="1828800" algn="ctr"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5pPr>
                      <a:lvl6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6pPr>
                      <a:lvl7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7pPr>
                      <a:lvl8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8pPr>
                      <a:lvl9pPr algn="ctr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 sz="1000">
                          <a:solidFill>
                            <a:srgbClr val="333333"/>
                          </a:solidFill>
                          <a:latin typeface="Arial" pitchFamily="34" charset="0"/>
                          <a:cs typeface="Arial" pitchFamily="34" charset="0"/>
                          <a:sym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Arial" pitchFamily="34" charset="0"/>
                        </a:rPr>
                        <a:t>Walking backwards</a:t>
                      </a: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333333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Arial" pitchFamily="3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>
                        <a:alpha val="46001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9281736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96A3A5FE-0304-4834-97EE-9DB7077B30F4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22</a:t>
            </a:fld>
            <a:endParaRPr lang="en-US" alt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MD 1: Speed &amp; accuracy of each hand</a:t>
            </a:r>
            <a:endParaRPr lang="en-US" altLang="en-US"/>
          </a:p>
        </p:txBody>
      </p:sp>
      <p:pic>
        <p:nvPicPr>
          <p:cNvPr id="34819" name="Picture 3" descr="image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700213"/>
            <a:ext cx="23939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0" name="Picture 4" descr="image1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00213"/>
            <a:ext cx="2392362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21" name="Picture 5" descr="image1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2560638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2" name="AutoShape 6"/>
          <p:cNvSpPr>
            <a:spLocks/>
          </p:cNvSpPr>
          <p:nvPr/>
        </p:nvSpPr>
        <p:spPr bwMode="auto">
          <a:xfrm>
            <a:off x="6732588" y="5373688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Turning pegs</a:t>
            </a:r>
            <a:endParaRPr lang="en-US" altLang="en-US"/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3779838" y="5445125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Placing pegs</a:t>
            </a:r>
            <a:endParaRPr lang="en-US" altLang="en-US"/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900113" y="5516563"/>
            <a:ext cx="20161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Posting Coins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5649326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039501B2-C2ED-4D2B-92FB-A2A6FC689E19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23</a:t>
            </a:fld>
            <a:endParaRPr lang="en-US" altLang="en-US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MD 2: Speed &amp; accuracy of two hands working together</a:t>
            </a:r>
            <a:endParaRPr lang="en-US" altLang="en-US"/>
          </a:p>
        </p:txBody>
      </p:sp>
      <p:pic>
        <p:nvPicPr>
          <p:cNvPr id="37891" name="Picture 3" descr="image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2382838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2" name="Picture 4" descr="image1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700213"/>
            <a:ext cx="2454275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3" name="Picture 5" descr="image2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700213"/>
            <a:ext cx="2457450" cy="369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4" name="AutoShape 6"/>
          <p:cNvSpPr>
            <a:spLocks/>
          </p:cNvSpPr>
          <p:nvPr/>
        </p:nvSpPr>
        <p:spPr bwMode="auto">
          <a:xfrm>
            <a:off x="6372225" y="5516563"/>
            <a:ext cx="1800225" cy="584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Triangle with nuts &amp; bolts </a:t>
            </a:r>
            <a:endParaRPr lang="en-US" altLang="en-US"/>
          </a:p>
        </p:txBody>
      </p:sp>
      <p:sp>
        <p:nvSpPr>
          <p:cNvPr id="37895" name="AutoShape 7"/>
          <p:cNvSpPr>
            <a:spLocks/>
          </p:cNvSpPr>
          <p:nvPr/>
        </p:nvSpPr>
        <p:spPr bwMode="auto">
          <a:xfrm>
            <a:off x="3635375" y="5661025"/>
            <a:ext cx="18002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Threading Lace</a:t>
            </a:r>
            <a:endParaRPr lang="en-US" altLang="en-US"/>
          </a:p>
        </p:txBody>
      </p:sp>
      <p:sp>
        <p:nvSpPr>
          <p:cNvPr id="37896" name="AutoShape 8"/>
          <p:cNvSpPr>
            <a:spLocks/>
          </p:cNvSpPr>
          <p:nvPr/>
        </p:nvSpPr>
        <p:spPr bwMode="auto">
          <a:xfrm>
            <a:off x="1116013" y="5734050"/>
            <a:ext cx="18002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Threading Beads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9587871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2E3F8E81-3847-41A4-9C28-9D9D392071D2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24</a:t>
            </a:fld>
            <a:endParaRPr lang="en-US" altLang="en-US"/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MD 3: Control of a pen with preferred hand</a:t>
            </a:r>
            <a:endParaRPr lang="en-US" altLang="en-US"/>
          </a:p>
        </p:txBody>
      </p:sp>
      <p:pic>
        <p:nvPicPr>
          <p:cNvPr id="40963" name="Picture 3" descr="image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89138"/>
            <a:ext cx="238283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4" name="Picture 4" descr="image2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844675"/>
            <a:ext cx="3232150" cy="243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5" name="Picture 5" descr="image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133600"/>
            <a:ext cx="2390775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6" name="AutoShape 6"/>
          <p:cNvSpPr>
            <a:spLocks/>
          </p:cNvSpPr>
          <p:nvPr/>
        </p:nvSpPr>
        <p:spPr bwMode="auto">
          <a:xfrm>
            <a:off x="3492500" y="4868863"/>
            <a:ext cx="2087563" cy="3683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1000"/>
              </a:spcBef>
            </a:pPr>
            <a:r>
              <a:rPr lang="en-US" altLang="en-US" sz="1800" b="1">
                <a:latin typeface="Arial" pitchFamily="34" charset="0"/>
                <a:cs typeface="Arial" pitchFamily="34" charset="0"/>
                <a:sym typeface="Arial" pitchFamily="34" charset="0"/>
              </a:rPr>
              <a:t>Drawing Trails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4846498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1D5D40D6-1137-406A-9975-03FE1A39A4A1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25</a:t>
            </a:fld>
            <a:endParaRPr lang="en-US" alt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32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Catching</a:t>
            </a:r>
            <a:endParaRPr lang="en-US" altLang="en-US"/>
          </a:p>
        </p:txBody>
      </p:sp>
      <p:pic>
        <p:nvPicPr>
          <p:cNvPr id="44035" name="Picture 3" descr="image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700213"/>
            <a:ext cx="2392362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6" name="Picture 4" descr="image2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8" y="1627188"/>
            <a:ext cx="2441575" cy="367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7" name="AutoShape 5"/>
          <p:cNvSpPr>
            <a:spLocks/>
          </p:cNvSpPr>
          <p:nvPr/>
        </p:nvSpPr>
        <p:spPr bwMode="auto">
          <a:xfrm>
            <a:off x="6227763" y="5516563"/>
            <a:ext cx="2374900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Catching with one hand</a:t>
            </a:r>
            <a:endParaRPr lang="en-US" altLang="en-US"/>
          </a:p>
        </p:txBody>
      </p:sp>
      <p:pic>
        <p:nvPicPr>
          <p:cNvPr id="44038" name="Picture 6" descr="image2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628775"/>
            <a:ext cx="2363788" cy="367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9" name="AutoShape 7"/>
          <p:cNvSpPr>
            <a:spLocks/>
          </p:cNvSpPr>
          <p:nvPr/>
        </p:nvSpPr>
        <p:spPr bwMode="auto">
          <a:xfrm>
            <a:off x="3492500" y="5589588"/>
            <a:ext cx="251777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Catching with two hands</a:t>
            </a:r>
            <a:endParaRPr lang="en-US" altLang="en-US"/>
          </a:p>
        </p:txBody>
      </p:sp>
      <p:sp>
        <p:nvSpPr>
          <p:cNvPr id="44040" name="AutoShape 8"/>
          <p:cNvSpPr>
            <a:spLocks/>
          </p:cNvSpPr>
          <p:nvPr/>
        </p:nvSpPr>
        <p:spPr bwMode="auto">
          <a:xfrm>
            <a:off x="900113" y="5589588"/>
            <a:ext cx="2374900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Catching bean bag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3130338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9C038384-F46C-49FB-9EA6-4063C1E0C1E8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26</a:t>
            </a:fld>
            <a:endParaRPr lang="en-US" alt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32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Aiming</a:t>
            </a:r>
            <a:endParaRPr lang="en-US" altLang="en-US"/>
          </a:p>
        </p:txBody>
      </p:sp>
      <p:pic>
        <p:nvPicPr>
          <p:cNvPr id="47107" name="Picture 3" descr="image3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73238"/>
            <a:ext cx="239236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8" name="Picture 4" descr="image3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43088"/>
            <a:ext cx="2362200" cy="367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7109" name="Picture 5" descr="image3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0" y="1916113"/>
            <a:ext cx="2336800" cy="361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7110" name="AutoShape 6"/>
          <p:cNvSpPr>
            <a:spLocks/>
          </p:cNvSpPr>
          <p:nvPr/>
        </p:nvSpPr>
        <p:spPr bwMode="auto">
          <a:xfrm>
            <a:off x="6011863" y="5661025"/>
            <a:ext cx="2374900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Throwing at wall target</a:t>
            </a:r>
            <a:endParaRPr lang="en-US" altLang="en-US"/>
          </a:p>
        </p:txBody>
      </p:sp>
      <p:sp>
        <p:nvSpPr>
          <p:cNvPr id="47111" name="AutoShape 7"/>
          <p:cNvSpPr>
            <a:spLocks/>
          </p:cNvSpPr>
          <p:nvPr/>
        </p:nvSpPr>
        <p:spPr bwMode="auto">
          <a:xfrm>
            <a:off x="755650" y="5589588"/>
            <a:ext cx="2374900" cy="584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Throwing bean bag onto mat</a:t>
            </a:r>
            <a:endParaRPr lang="en-US" altLang="en-US"/>
          </a:p>
        </p:txBody>
      </p:sp>
      <p:sp>
        <p:nvSpPr>
          <p:cNvPr id="47112" name="AutoShape 8"/>
          <p:cNvSpPr>
            <a:spLocks/>
          </p:cNvSpPr>
          <p:nvPr/>
        </p:nvSpPr>
        <p:spPr bwMode="auto">
          <a:xfrm>
            <a:off x="3492500" y="5589588"/>
            <a:ext cx="2374900" cy="5842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Throwing bean bag onto mat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53317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C7CB4EE8-06BB-49E7-A03A-45845D953811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27</a:t>
            </a:fld>
            <a:endParaRPr lang="en-US" altLang="en-US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32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Static balance</a:t>
            </a:r>
            <a:endParaRPr lang="en-US" altLang="en-US"/>
          </a:p>
        </p:txBody>
      </p:sp>
      <p:pic>
        <p:nvPicPr>
          <p:cNvPr id="50179" name="Picture 3" descr="image3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773238"/>
            <a:ext cx="2392362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0" name="Picture 4" descr="image3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700213"/>
            <a:ext cx="2370138" cy="368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1" name="Picture 5" descr="image3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773238"/>
            <a:ext cx="2324100" cy="361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82" name="AutoShape 6"/>
          <p:cNvSpPr>
            <a:spLocks/>
          </p:cNvSpPr>
          <p:nvPr/>
        </p:nvSpPr>
        <p:spPr bwMode="auto">
          <a:xfrm>
            <a:off x="6227763" y="5589588"/>
            <a:ext cx="2160587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Two board balance</a:t>
            </a:r>
            <a:endParaRPr lang="en-US" altLang="en-US"/>
          </a:p>
        </p:txBody>
      </p:sp>
      <p:sp>
        <p:nvSpPr>
          <p:cNvPr id="50183" name="AutoShape 7"/>
          <p:cNvSpPr>
            <a:spLocks/>
          </p:cNvSpPr>
          <p:nvPr/>
        </p:nvSpPr>
        <p:spPr bwMode="auto">
          <a:xfrm>
            <a:off x="3492500" y="5589588"/>
            <a:ext cx="2160588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One board balance</a:t>
            </a:r>
            <a:endParaRPr lang="en-US" altLang="en-US"/>
          </a:p>
        </p:txBody>
      </p:sp>
      <p:sp>
        <p:nvSpPr>
          <p:cNvPr id="50184" name="AutoShape 8"/>
          <p:cNvSpPr>
            <a:spLocks/>
          </p:cNvSpPr>
          <p:nvPr/>
        </p:nvSpPr>
        <p:spPr bwMode="auto">
          <a:xfrm>
            <a:off x="900113" y="5661025"/>
            <a:ext cx="2160587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One leg balance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4239346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AA085891-1EED-4FD1-B47B-D86E6C3B07FD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28</a:t>
            </a:fld>
            <a:endParaRPr lang="en-US" altLang="en-U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Dynamic balance 1: slow and accurate</a:t>
            </a:r>
            <a:endParaRPr lang="en-US" altLang="en-US"/>
          </a:p>
        </p:txBody>
      </p:sp>
      <p:pic>
        <p:nvPicPr>
          <p:cNvPr id="53251" name="Picture 3" descr="image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700213"/>
            <a:ext cx="2487612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2" name="Picture 4" descr="image4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773238"/>
            <a:ext cx="2316162" cy="3598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3" name="Picture 5" descr="image4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700213"/>
            <a:ext cx="2322513" cy="3611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3254" name="AutoShape 6"/>
          <p:cNvSpPr>
            <a:spLocks/>
          </p:cNvSpPr>
          <p:nvPr/>
        </p:nvSpPr>
        <p:spPr bwMode="auto">
          <a:xfrm>
            <a:off x="5940425" y="5516563"/>
            <a:ext cx="22320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Walking backwards</a:t>
            </a:r>
            <a:endParaRPr lang="en-US" altLang="en-US"/>
          </a:p>
        </p:txBody>
      </p:sp>
      <p:sp>
        <p:nvSpPr>
          <p:cNvPr id="53255" name="AutoShape 7"/>
          <p:cNvSpPr>
            <a:spLocks/>
          </p:cNvSpPr>
          <p:nvPr/>
        </p:nvSpPr>
        <p:spPr bwMode="auto">
          <a:xfrm>
            <a:off x="3348038" y="5516563"/>
            <a:ext cx="22320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Walking heel-to-toe</a:t>
            </a:r>
            <a:endParaRPr lang="en-US" altLang="en-US"/>
          </a:p>
        </p:txBody>
      </p:sp>
      <p:sp>
        <p:nvSpPr>
          <p:cNvPr id="53256" name="AutoShape 8"/>
          <p:cNvSpPr>
            <a:spLocks/>
          </p:cNvSpPr>
          <p:nvPr/>
        </p:nvSpPr>
        <p:spPr bwMode="auto">
          <a:xfrm>
            <a:off x="755650" y="5516563"/>
            <a:ext cx="2232025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Walking heels raised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2963840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8B47DD2D-F2DF-4EF5-BD3F-7905B954A587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29</a:t>
            </a:fld>
            <a:endParaRPr lang="en-US" altLang="en-US"/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defTabSz="914400"/>
            <a:r>
              <a:rPr lang="en-US" altLang="en-US" sz="240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Dynamic balance 2: fast &amp; explosive </a:t>
            </a:r>
            <a:endParaRPr lang="en-US" altLang="en-US"/>
          </a:p>
        </p:txBody>
      </p:sp>
      <p:pic>
        <p:nvPicPr>
          <p:cNvPr id="56323" name="Picture 3" descr="image4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1557338"/>
            <a:ext cx="2409825" cy="374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4" name="Picture 4" descr="image4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239236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5" name="Picture 5" descr="image4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700213"/>
            <a:ext cx="2314575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6326" name="AutoShape 6"/>
          <p:cNvSpPr>
            <a:spLocks/>
          </p:cNvSpPr>
          <p:nvPr/>
        </p:nvSpPr>
        <p:spPr bwMode="auto">
          <a:xfrm>
            <a:off x="6011863" y="5445125"/>
            <a:ext cx="1943100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Zig-zag hopping</a:t>
            </a:r>
            <a:endParaRPr lang="en-US" altLang="en-US"/>
          </a:p>
        </p:txBody>
      </p:sp>
      <p:sp>
        <p:nvSpPr>
          <p:cNvPr id="56327" name="AutoShape 7"/>
          <p:cNvSpPr>
            <a:spLocks/>
          </p:cNvSpPr>
          <p:nvPr/>
        </p:nvSpPr>
        <p:spPr bwMode="auto">
          <a:xfrm>
            <a:off x="3203575" y="5445125"/>
            <a:ext cx="1944688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Hopping on mats</a:t>
            </a:r>
            <a:endParaRPr lang="en-US" altLang="en-US"/>
          </a:p>
        </p:txBody>
      </p:sp>
      <p:sp>
        <p:nvSpPr>
          <p:cNvPr id="56328" name="AutoShape 8"/>
          <p:cNvSpPr>
            <a:spLocks/>
          </p:cNvSpPr>
          <p:nvPr/>
        </p:nvSpPr>
        <p:spPr bwMode="auto">
          <a:xfrm>
            <a:off x="684213" y="5445125"/>
            <a:ext cx="1943100" cy="336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>
              <a:spcBef>
                <a:spcPts val="900"/>
              </a:spcBef>
            </a:pPr>
            <a:r>
              <a:rPr lang="en-US" altLang="en-US" sz="1600">
                <a:latin typeface="Arial" pitchFamily="34" charset="0"/>
                <a:cs typeface="Arial" pitchFamily="34" charset="0"/>
                <a:sym typeface="Arial" pitchFamily="34" charset="0"/>
              </a:rPr>
              <a:t>Jumping on mats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3755552"/>
      </p:ext>
    </p:extLst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GB" sz="3600" b="1" u="sng" dirty="0">
                <a:solidFill>
                  <a:srgbClr val="3333CC"/>
                </a:solidFill>
              </a:rPr>
              <a:t>Standardised assessments</a:t>
            </a:r>
            <a:r>
              <a:rPr lang="en-GB" sz="3600" b="1" dirty="0">
                <a:solidFill>
                  <a:srgbClr val="3333CC"/>
                </a:solidFill>
              </a:rPr>
              <a:t>: </a:t>
            </a:r>
            <a:br>
              <a:rPr lang="en-GB" sz="3600" b="1" dirty="0">
                <a:solidFill>
                  <a:srgbClr val="3333CC"/>
                </a:solidFill>
              </a:rPr>
            </a:br>
            <a:r>
              <a:rPr lang="en-GB" sz="3600" b="1" dirty="0">
                <a:solidFill>
                  <a:srgbClr val="3333CC"/>
                </a:solidFill>
              </a:rPr>
              <a:t>Points to consider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None/>
            </a:pPr>
            <a:r>
              <a:rPr lang="en-GB" sz="2800" dirty="0">
                <a:solidFill>
                  <a:srgbClr val="003300"/>
                </a:solidFill>
              </a:rPr>
              <a:t>Some standardised outcome measures: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Not client orientated</a:t>
            </a:r>
          </a:p>
          <a:p>
            <a:r>
              <a:rPr lang="en-GB" sz="2800" dirty="0">
                <a:solidFill>
                  <a:srgbClr val="003300"/>
                </a:solidFill>
              </a:rPr>
              <a:t>Do not measure current concepts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Borrowed from other disciplines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Designed for research purposes and not just clinical practice</a:t>
            </a:r>
          </a:p>
          <a:p>
            <a:pPr eaLnBrk="1" hangingPunct="1"/>
            <a:r>
              <a:rPr lang="en-GB" sz="2800" dirty="0">
                <a:solidFill>
                  <a:srgbClr val="003300"/>
                </a:solidFill>
              </a:rPr>
              <a:t>Occupational performance is the result of complex relationships</a:t>
            </a:r>
          </a:p>
          <a:p>
            <a:pPr marL="0" indent="0" eaLnBrk="1" hangingPunct="1">
              <a:buNone/>
            </a:pPr>
            <a:endParaRPr lang="en-GB" sz="2800" b="1" dirty="0">
              <a:solidFill>
                <a:srgbClr val="003300"/>
              </a:solidFill>
            </a:endParaRPr>
          </a:p>
          <a:p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1987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Tai Video</a:t>
            </a:r>
          </a:p>
        </p:txBody>
      </p:sp>
    </p:spTree>
    <p:extLst>
      <p:ext uri="{BB962C8B-B14F-4D97-AF65-F5344CB8AC3E}">
        <p14:creationId xmlns:p14="http://schemas.microsoft.com/office/powerpoint/2010/main" val="25387666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81E7EA59-A217-49E8-B9A0-5D5C1CD0F9A1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32</a:t>
            </a:fld>
            <a:endParaRPr lang="en-US" altLang="en-US"/>
          </a:p>
        </p:txBody>
      </p:sp>
      <p:sp>
        <p:nvSpPr>
          <p:cNvPr id="79874" name="Rectangle 2"/>
          <p:cNvSpPr>
            <a:spLocks noGrp="1"/>
          </p:cNvSpPr>
          <p:nvPr>
            <p:ph type="title"/>
          </p:nvPr>
        </p:nvSpPr>
        <p:spPr bwMode="auto">
          <a:xfrm>
            <a:off x="304800" y="304800"/>
            <a:ext cx="82296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US" altLang="en-US" sz="3200" dirty="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The Patient</a:t>
            </a:r>
            <a:br>
              <a:rPr lang="en-US" altLang="en-US" sz="3200" dirty="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</a:br>
            <a:r>
              <a:rPr lang="en-US" altLang="en-US" sz="3200" dirty="0">
                <a:solidFill>
                  <a:srgbClr val="1F497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Attention</a:t>
            </a:r>
            <a:endParaRPr lang="en-US" altLang="en-US" dirty="0"/>
          </a:p>
        </p:txBody>
      </p:sp>
      <p:sp>
        <p:nvSpPr>
          <p:cNvPr id="79875" name="AutoShape 3"/>
          <p:cNvSpPr>
            <a:spLocks/>
          </p:cNvSpPr>
          <p:nvPr/>
        </p:nvSpPr>
        <p:spPr bwMode="auto">
          <a:xfrm>
            <a:off x="6553200" y="6245225"/>
            <a:ext cx="2133600" cy="4826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r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60</a:t>
            </a:r>
            <a:endParaRPr lang="en-US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827584" y="1547812"/>
            <a:ext cx="2889250" cy="2238375"/>
            <a:chOff x="227013" y="1143000"/>
            <a:chExt cx="2889250" cy="2238375"/>
          </a:xfrm>
        </p:grpSpPr>
        <p:pic>
          <p:nvPicPr>
            <p:cNvPr id="79879" name="Picture 7" descr="image76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013" y="1143000"/>
              <a:ext cx="2889250" cy="1600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9880" name="AutoShape 8"/>
            <p:cNvSpPr>
              <a:spLocks/>
            </p:cNvSpPr>
            <p:nvPr/>
          </p:nvSpPr>
          <p:spPr bwMode="auto">
            <a:xfrm>
              <a:off x="506413" y="2667000"/>
              <a:ext cx="2308225" cy="7143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FFFF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800" tIns="50800" rIns="50800" bIns="50800"/>
            <a:lstStyle>
              <a:lvl1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13716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18288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22860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27432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Wants to play with </a:t>
              </a:r>
              <a:endParaRPr lang="en-US" altLang="en-US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endParaRPr>
            </a:p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test items</a:t>
              </a:r>
              <a:endParaRPr lang="en-US" alt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457825" y="962025"/>
            <a:ext cx="2162175" cy="3381375"/>
            <a:chOff x="6297613" y="533400"/>
            <a:chExt cx="2162175" cy="3381375"/>
          </a:xfrm>
        </p:grpSpPr>
        <p:pic>
          <p:nvPicPr>
            <p:cNvPr id="79881" name="Picture 9" descr="image77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9400" y="533400"/>
              <a:ext cx="1752600" cy="2716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79882" name="AutoShape 10"/>
            <p:cNvSpPr>
              <a:spLocks/>
            </p:cNvSpPr>
            <p:nvPr/>
          </p:nvSpPr>
          <p:spPr bwMode="auto">
            <a:xfrm>
              <a:off x="6297613" y="3200400"/>
              <a:ext cx="2162175" cy="7143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FFFF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800" tIns="50800" rIns="50800" bIns="50800"/>
            <a:lstStyle>
              <a:lvl1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13716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18288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22860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27432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Does not want to </a:t>
              </a:r>
              <a:endParaRPr lang="en-US" altLang="en-US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endParaRPr>
            </a:p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participate</a:t>
              </a:r>
              <a:endParaRPr lang="en-US" altLang="en-US"/>
            </a:p>
          </p:txBody>
        </p:sp>
      </p:grpSp>
      <p:pic>
        <p:nvPicPr>
          <p:cNvPr id="79883" name="Picture 11" descr="image7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343400"/>
            <a:ext cx="16764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9884" name="AutoShape 12"/>
          <p:cNvSpPr>
            <a:spLocks/>
          </p:cNvSpPr>
          <p:nvPr/>
        </p:nvSpPr>
        <p:spPr bwMode="auto">
          <a:xfrm>
            <a:off x="4343400" y="5181600"/>
            <a:ext cx="3521075" cy="4222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rgbClr val="FFFF00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ctr" defTabSz="914400"/>
            <a:r>
              <a:rPr lang="en-US" altLang="en-US" sz="20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Does not want to concentrate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418527"/>
      </p:ext>
    </p:extLst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AutoShape 1"/>
          <p:cNvSpPr>
            <a:spLocks/>
          </p:cNvSpPr>
          <p:nvPr/>
        </p:nvSpPr>
        <p:spPr bwMode="auto">
          <a:xfrm>
            <a:off x="6553200" y="6245225"/>
            <a:ext cx="2133600" cy="476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>
            <a:spAutoFit/>
          </a:bodyPr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fld id="{62980F59-1B2D-4408-B5CD-5B65424CF1A5}" type="slidenum"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pPr algn="r" defTabSz="914400"/>
              <a:t>33</a:t>
            </a:fld>
            <a:endParaRPr lang="en-US" altLang="en-US"/>
          </a:p>
        </p:txBody>
      </p:sp>
      <p:sp>
        <p:nvSpPr>
          <p:cNvPr id="81922" name="Rectangle 2"/>
          <p:cNvSpPr>
            <a:spLocks noGrp="1"/>
          </p:cNvSpPr>
          <p:nvPr>
            <p:ph type="title"/>
          </p:nvPr>
        </p:nvSpPr>
        <p:spPr bwMode="auto">
          <a:xfrm>
            <a:off x="304800" y="304800"/>
            <a:ext cx="8229600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en-US" altLang="en-US" sz="3200" dirty="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The Patient</a:t>
            </a:r>
            <a:br>
              <a:rPr lang="en-US" altLang="en-US" sz="3200" dirty="0">
                <a:solidFill>
                  <a:srgbClr val="4D4D4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</a:br>
            <a:r>
              <a:rPr lang="en-US" altLang="en-US" sz="3200" dirty="0">
                <a:solidFill>
                  <a:srgbClr val="1F497D"/>
                </a:solidFill>
                <a:latin typeface="Trebuchet MS" pitchFamily="34" charset="0"/>
                <a:ea typeface="Trebuchet MS" pitchFamily="34" charset="0"/>
                <a:cs typeface="Trebuchet MS" pitchFamily="34" charset="0"/>
                <a:sym typeface="Trebuchet MS" pitchFamily="34" charset="0"/>
              </a:rPr>
              <a:t>Motivation</a:t>
            </a:r>
            <a:endParaRPr lang="en-US" altLang="en-US" dirty="0"/>
          </a:p>
        </p:txBody>
      </p:sp>
      <p:sp>
        <p:nvSpPr>
          <p:cNvPr id="81923" name="AutoShape 3"/>
          <p:cNvSpPr>
            <a:spLocks/>
          </p:cNvSpPr>
          <p:nvPr/>
        </p:nvSpPr>
        <p:spPr bwMode="auto">
          <a:xfrm>
            <a:off x="6553200" y="6245225"/>
            <a:ext cx="2133600" cy="4826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50800" tIns="50800" rIns="50800" bIns="50800"/>
          <a:lstStyle>
            <a:lvl1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1pPr>
            <a:lvl2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2pPr>
            <a:lvl3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3pPr>
            <a:lvl4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4pPr>
            <a:lvl5pPr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5pPr>
            <a:lvl6pPr marL="13716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6pPr>
            <a:lvl7pPr marL="18288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7pPr>
            <a:lvl8pPr marL="22860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8pPr>
            <a:lvl9pPr marL="274320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Helvetica" charset="0"/>
                <a:ea typeface="Helvetica" charset="0"/>
                <a:cs typeface="Helvetica" charset="0"/>
                <a:sym typeface="Helvetica" charset="0"/>
              </a:defRPr>
            </a:lvl9pPr>
          </a:lstStyle>
          <a:p>
            <a:pPr algn="r" defTabSz="914400"/>
            <a:r>
              <a:rPr lang="en-US" altLang="en-US" sz="1400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62</a:t>
            </a:r>
            <a:endParaRPr lang="en-US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647700" y="771922"/>
            <a:ext cx="2514600" cy="2619375"/>
            <a:chOff x="304800" y="762000"/>
            <a:chExt cx="2514600" cy="2619375"/>
          </a:xfrm>
        </p:grpSpPr>
        <p:pic>
          <p:nvPicPr>
            <p:cNvPr id="81927" name="Picture 7" descr="image79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762000"/>
              <a:ext cx="2514600" cy="2043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1928" name="AutoShape 8"/>
            <p:cNvSpPr>
              <a:spLocks/>
            </p:cNvSpPr>
            <p:nvPr/>
          </p:nvSpPr>
          <p:spPr bwMode="auto">
            <a:xfrm>
              <a:off x="457200" y="2667000"/>
              <a:ext cx="2286000" cy="7143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FFFF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800" tIns="50800" rIns="50800" bIns="50800"/>
            <a:lstStyle>
              <a:lvl1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13716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18288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22860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27432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I am stressed by </a:t>
              </a:r>
              <a:endParaRPr lang="en-US" altLang="en-US">
                <a:solidFill>
                  <a:srgbClr val="333333"/>
                </a:solidFill>
                <a:latin typeface="Arial" pitchFamily="34" charset="0"/>
                <a:cs typeface="Arial" pitchFamily="34" charset="0"/>
                <a:sym typeface="Arial" pitchFamily="34" charset="0"/>
              </a:endParaRPr>
            </a:p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my performance</a:t>
              </a:r>
              <a:endParaRPr lang="en-US" altLang="en-US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724128" y="1041797"/>
            <a:ext cx="2308225" cy="3546475"/>
            <a:chOff x="6172200" y="1219200"/>
            <a:chExt cx="2308225" cy="3546475"/>
          </a:xfrm>
        </p:grpSpPr>
        <p:pic>
          <p:nvPicPr>
            <p:cNvPr id="81929" name="Picture 9" descr="image80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4600" y="1219200"/>
              <a:ext cx="2032000" cy="304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1930" name="AutoShape 10"/>
            <p:cNvSpPr>
              <a:spLocks/>
            </p:cNvSpPr>
            <p:nvPr/>
          </p:nvSpPr>
          <p:spPr bwMode="auto">
            <a:xfrm>
              <a:off x="6172200" y="4343400"/>
              <a:ext cx="2308225" cy="422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FFFF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800" tIns="50800" rIns="50800" bIns="50800"/>
            <a:lstStyle>
              <a:lvl1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13716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18288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22860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27432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I am not very good</a:t>
              </a:r>
              <a:endParaRPr lang="en-US" alt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20987" y="3756025"/>
            <a:ext cx="3675063" cy="2730500"/>
            <a:chOff x="1905000" y="3657600"/>
            <a:chExt cx="3675063" cy="2730500"/>
          </a:xfrm>
        </p:grpSpPr>
        <p:pic>
          <p:nvPicPr>
            <p:cNvPr id="81931" name="Picture 11" descr="image81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591" t="5556" b="4443"/>
            <a:stretch>
              <a:fillRect/>
            </a:stretch>
          </p:blipFill>
          <p:spPr bwMode="auto">
            <a:xfrm>
              <a:off x="1905000" y="3657600"/>
              <a:ext cx="1524000" cy="2730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1932" name="AutoShape 12"/>
            <p:cNvSpPr>
              <a:spLocks/>
            </p:cNvSpPr>
            <p:nvPr/>
          </p:nvSpPr>
          <p:spPr bwMode="auto">
            <a:xfrm>
              <a:off x="2971800" y="5029200"/>
              <a:ext cx="2608263" cy="422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 w="28575" cap="flat" cmpd="sng">
              <a:solidFill>
                <a:srgbClr val="FFFF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0800" tIns="50800" rIns="50800" bIns="50800"/>
            <a:lstStyle>
              <a:lvl1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1pPr>
              <a:lvl2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2pPr>
              <a:lvl3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3pPr>
              <a:lvl4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4pPr>
              <a:lvl5pPr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5pPr>
              <a:lvl6pPr marL="13716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6pPr>
              <a:lvl7pPr marL="18288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7pPr>
              <a:lvl8pPr marL="22860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8pPr>
              <a:lvl9pPr marL="274320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Helvetica" charset="0"/>
                  <a:ea typeface="Helvetica" charset="0"/>
                  <a:cs typeface="Helvetica" charset="0"/>
                  <a:sym typeface="Helvetica" charset="0"/>
                </a:defRPr>
              </a:lvl9pPr>
            </a:lstStyle>
            <a:p>
              <a:pPr algn="ctr" defTabSz="914400"/>
              <a:r>
                <a:rPr lang="en-US" altLang="en-US" sz="2000">
                  <a:solidFill>
                    <a:srgbClr val="333333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I am anxious and shy</a:t>
              </a:r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0912275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521" y="2564904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But….How do you know if the measure is any good?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617458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92211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Does the measure….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26046" y="168521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measure what it is supposed to measure? 	</a:t>
            </a:r>
            <a:r>
              <a:rPr lang="en-GB" sz="2800" dirty="0">
                <a:solidFill>
                  <a:srgbClr val="3333CC"/>
                </a:solidFill>
              </a:rPr>
              <a:t>[Validity]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measure performance in the same way each time?	</a:t>
            </a:r>
            <a:r>
              <a:rPr lang="en-GB" sz="2800" dirty="0">
                <a:solidFill>
                  <a:srgbClr val="3333CC"/>
                </a:solidFill>
              </a:rPr>
              <a:t>[Reliability]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discriminate between severity groups?	</a:t>
            </a:r>
            <a:br>
              <a:rPr lang="en-GB" sz="2800" dirty="0">
                <a:solidFill>
                  <a:srgbClr val="003300"/>
                </a:solidFill>
              </a:rPr>
            </a:br>
            <a:r>
              <a:rPr lang="en-GB" sz="2800" dirty="0">
                <a:solidFill>
                  <a:srgbClr val="003300"/>
                </a:solidFill>
              </a:rPr>
              <a:t>	</a:t>
            </a:r>
            <a:r>
              <a:rPr lang="en-GB" sz="2800" dirty="0">
                <a:solidFill>
                  <a:srgbClr val="3333CC"/>
                </a:solidFill>
              </a:rPr>
              <a:t>[Sensitivity]</a:t>
            </a:r>
          </a:p>
          <a:p>
            <a:pPr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detect changes in health status?       </a:t>
            </a:r>
          </a:p>
          <a:p>
            <a:pPr>
              <a:buFont typeface="Arial" panose="020B0604020202020204" pitchFamily="34" charset="0"/>
              <a:buNone/>
              <a:tabLst>
                <a:tab pos="5943600" algn="l"/>
              </a:tabLst>
            </a:pPr>
            <a:r>
              <a:rPr lang="en-GB" sz="2800" dirty="0">
                <a:solidFill>
                  <a:srgbClr val="003300"/>
                </a:solidFill>
              </a:rPr>
              <a:t>                                                                    </a:t>
            </a:r>
            <a:r>
              <a:rPr lang="en-GB" sz="2800" dirty="0">
                <a:solidFill>
                  <a:srgbClr val="3333CC"/>
                </a:solidFill>
              </a:rPr>
              <a:t>[Responsiveness]</a:t>
            </a:r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6205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Reliability is…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628800"/>
            <a:ext cx="4283968" cy="4565104"/>
          </a:xfrm>
        </p:spPr>
        <p:txBody>
          <a:bodyPr/>
          <a:lstStyle/>
          <a:p>
            <a:r>
              <a:rPr lang="en-GB" dirty="0">
                <a:solidFill>
                  <a:srgbClr val="003300"/>
                </a:solidFill>
              </a:rPr>
              <a:t>The ability of a tool to measure a concept in a consistent manner (Hinton, 2004)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r>
              <a:rPr lang="en-GB" dirty="0">
                <a:solidFill>
                  <a:srgbClr val="003300"/>
                </a:solidFill>
              </a:rPr>
              <a:t>Can be measured in different ways</a:t>
            </a:r>
          </a:p>
          <a:p>
            <a:endParaRPr lang="en-GB" dirty="0">
              <a:solidFill>
                <a:srgbClr val="0033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19" t="42476" r="43809" b="31429"/>
          <a:stretch/>
        </p:blipFill>
        <p:spPr bwMode="auto">
          <a:xfrm>
            <a:off x="4283968" y="2204864"/>
            <a:ext cx="45720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4850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Types of reliability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>
                <a:solidFill>
                  <a:srgbClr val="003300"/>
                </a:solidFill>
              </a:rPr>
              <a:t>Inter-</a:t>
            </a:r>
            <a:r>
              <a:rPr lang="en-GB" sz="2800" dirty="0" err="1">
                <a:solidFill>
                  <a:srgbClr val="003300"/>
                </a:solidFill>
              </a:rPr>
              <a:t>rater</a:t>
            </a:r>
            <a:r>
              <a:rPr lang="en-GB" sz="2800" dirty="0">
                <a:solidFill>
                  <a:srgbClr val="003300"/>
                </a:solidFill>
              </a:rPr>
              <a:t> reliability: 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GB" sz="2800" dirty="0"/>
              <a:t>	</a:t>
            </a:r>
            <a:r>
              <a:rPr lang="en-GB" sz="2800" dirty="0">
                <a:solidFill>
                  <a:srgbClr val="C00000"/>
                </a:solidFill>
              </a:rPr>
              <a:t>“the degree of agreement between 2 or more </a:t>
            </a:r>
            <a:r>
              <a:rPr lang="en-GB" sz="2800" dirty="0" err="1">
                <a:solidFill>
                  <a:srgbClr val="C00000"/>
                </a:solidFill>
              </a:rPr>
              <a:t>raters</a:t>
            </a:r>
            <a:r>
              <a:rPr lang="en-GB" sz="2800" dirty="0">
                <a:solidFill>
                  <a:srgbClr val="C00000"/>
                </a:solidFill>
              </a:rPr>
              <a:t>”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endParaRPr lang="en-GB" sz="2800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GB" sz="2800" b="1" dirty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GB" sz="2800" b="1" dirty="0">
                <a:solidFill>
                  <a:srgbClr val="003300"/>
                </a:solidFill>
              </a:rPr>
              <a:t>Measured:</a:t>
            </a:r>
          </a:p>
          <a:p>
            <a:pPr>
              <a:lnSpc>
                <a:spcPct val="80000"/>
              </a:lnSpc>
            </a:pPr>
            <a:r>
              <a:rPr lang="en-GB" sz="2800" dirty="0">
                <a:solidFill>
                  <a:srgbClr val="003300"/>
                </a:solidFill>
              </a:rPr>
              <a:t>Correlation between the scores recorded by 2 or more therapists administering the test to the same person at the same time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solidFill>
                  <a:srgbClr val="003300"/>
                </a:solidFill>
              </a:rPr>
              <a:t>	(r /rho &gt;= 0.90)</a:t>
            </a:r>
          </a:p>
          <a:p>
            <a:pPr>
              <a:lnSpc>
                <a:spcPct val="80000"/>
              </a:lnSpc>
            </a:pPr>
            <a:r>
              <a:rPr lang="en-US" sz="2800" dirty="0">
                <a:solidFill>
                  <a:srgbClr val="003300"/>
                </a:solidFill>
              </a:rPr>
              <a:t>Comparison analysis using Cohen’s Kappa (K)</a:t>
            </a:r>
            <a:endParaRPr lang="en-GB" sz="2800" dirty="0">
              <a:solidFill>
                <a:srgbClr val="003300"/>
              </a:solidFill>
            </a:endParaRPr>
          </a:p>
          <a:p>
            <a:pPr>
              <a:lnSpc>
                <a:spcPct val="80000"/>
              </a:lnSpc>
            </a:pPr>
            <a:endParaRPr lang="en-GB" sz="2800" b="1" dirty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</a:pPr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66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Types of reliability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>
                <a:solidFill>
                  <a:srgbClr val="003300"/>
                </a:solidFill>
              </a:rPr>
              <a:t>Intra-</a:t>
            </a:r>
            <a:r>
              <a:rPr lang="en-GB" sz="2800" dirty="0" err="1">
                <a:solidFill>
                  <a:srgbClr val="003300"/>
                </a:solidFill>
              </a:rPr>
              <a:t>rater</a:t>
            </a:r>
            <a:r>
              <a:rPr lang="en-GB" sz="2800" dirty="0">
                <a:solidFill>
                  <a:srgbClr val="003300"/>
                </a:solidFill>
              </a:rPr>
              <a:t> reliability: 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GB" sz="2800" dirty="0"/>
              <a:t>	</a:t>
            </a:r>
            <a:r>
              <a:rPr lang="en-GB" sz="2800" dirty="0">
                <a:solidFill>
                  <a:srgbClr val="C00000"/>
                </a:solidFill>
              </a:rPr>
              <a:t>“the measurement variation within 1 </a:t>
            </a:r>
            <a:r>
              <a:rPr lang="en-GB" sz="2800" dirty="0" err="1">
                <a:solidFill>
                  <a:srgbClr val="C00000"/>
                </a:solidFill>
              </a:rPr>
              <a:t>rater</a:t>
            </a:r>
            <a:r>
              <a:rPr lang="en-GB" sz="2800" dirty="0">
                <a:solidFill>
                  <a:srgbClr val="C00000"/>
                </a:solidFill>
              </a:rPr>
              <a:t> assessing the same participant more than once”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endParaRPr lang="en-GB" sz="2800" dirty="0">
              <a:solidFill>
                <a:srgbClr val="C00000"/>
              </a:solidFill>
            </a:endParaRPr>
          </a:p>
          <a:p>
            <a:pPr>
              <a:lnSpc>
                <a:spcPct val="80000"/>
              </a:lnSpc>
            </a:pPr>
            <a:endParaRPr lang="en-GB" sz="2400" b="1" dirty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en-GB" sz="2400" b="1" dirty="0">
                <a:solidFill>
                  <a:srgbClr val="003300"/>
                </a:solidFill>
              </a:rPr>
              <a:t>Measured:</a:t>
            </a:r>
          </a:p>
          <a:p>
            <a:pPr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Comparison analysis</a:t>
            </a:r>
          </a:p>
        </p:txBody>
      </p:sp>
    </p:spTree>
    <p:extLst>
      <p:ext uri="{BB962C8B-B14F-4D97-AF65-F5344CB8AC3E}">
        <p14:creationId xmlns:p14="http://schemas.microsoft.com/office/powerpoint/2010/main" val="32813790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00000"/>
                </a:solidFill>
              </a:rPr>
              <a:t>Inter- or Intra-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835575"/>
            <a:ext cx="1054002" cy="25918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192" y="3903813"/>
            <a:ext cx="1158363" cy="2447246"/>
          </a:xfrm>
          <a:prstGeom prst="rect">
            <a:avLst/>
          </a:prstGeom>
        </p:spPr>
      </p:pic>
      <p:sp>
        <p:nvSpPr>
          <p:cNvPr id="9" name="Up-Down Arrow 8"/>
          <p:cNvSpPr/>
          <p:nvPr/>
        </p:nvSpPr>
        <p:spPr>
          <a:xfrm rot="16200000">
            <a:off x="4727716" y="4024747"/>
            <a:ext cx="299714" cy="1776354"/>
          </a:xfrm>
          <a:prstGeom prst="up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306524"/>
            <a:ext cx="995631" cy="24482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798" y="1315196"/>
            <a:ext cx="966347" cy="2376264"/>
          </a:xfrm>
          <a:prstGeom prst="rect">
            <a:avLst/>
          </a:prstGeom>
        </p:spPr>
      </p:pic>
      <p:sp>
        <p:nvSpPr>
          <p:cNvPr id="13" name="Up-Down Arrow 12"/>
          <p:cNvSpPr/>
          <p:nvPr/>
        </p:nvSpPr>
        <p:spPr>
          <a:xfrm rot="16200000">
            <a:off x="4605441" y="1553272"/>
            <a:ext cx="299714" cy="1776354"/>
          </a:xfrm>
          <a:prstGeom prst="up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067944" y="259130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Intra-</a:t>
            </a:r>
            <a:r>
              <a:rPr lang="en-GB" dirty="0" err="1"/>
              <a:t>rater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220344" y="5131479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Inter-</a:t>
            </a:r>
            <a:r>
              <a:rPr lang="en-GB" dirty="0" err="1"/>
              <a:t>rater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4380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Types of reliability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800" dirty="0">
                <a:solidFill>
                  <a:srgbClr val="003300"/>
                </a:solidFill>
              </a:rPr>
              <a:t>Test-retest reliability (stability): 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GB" sz="2800" dirty="0"/>
              <a:t>	“</a:t>
            </a:r>
            <a:r>
              <a:rPr lang="en-GB" sz="2800" dirty="0">
                <a:solidFill>
                  <a:schemeClr val="accent2"/>
                </a:solidFill>
              </a:rPr>
              <a:t>degree of consistency between measurements across various points in time”</a:t>
            </a:r>
            <a:r>
              <a:rPr lang="en-US" sz="2800" dirty="0"/>
              <a:t> 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endParaRPr lang="en-US" sz="2800" dirty="0">
              <a:solidFill>
                <a:srgbClr val="003300"/>
              </a:solidFill>
            </a:endParaRP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US" sz="2800" b="1" dirty="0">
                <a:solidFill>
                  <a:srgbClr val="003300"/>
                </a:solidFill>
              </a:rPr>
              <a:t>Measured</a:t>
            </a:r>
            <a:r>
              <a:rPr lang="en-US" sz="2800" dirty="0">
                <a:solidFill>
                  <a:srgbClr val="003300"/>
                </a:solidFill>
              </a:rPr>
              <a:t>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US" sz="2800" dirty="0">
                <a:solidFill>
                  <a:srgbClr val="003300"/>
                </a:solidFill>
              </a:rPr>
              <a:t>Correlation of scores between two administrations on the same people 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solidFill>
                  <a:srgbClr val="003300"/>
                </a:solidFill>
              </a:rPr>
              <a:t>	r /rho &gt;= 0.70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US" sz="2800" dirty="0" err="1">
                <a:solidFill>
                  <a:srgbClr val="003300"/>
                </a:solidFill>
              </a:rPr>
              <a:t>Intraclass</a:t>
            </a:r>
            <a:r>
              <a:rPr lang="en-US" sz="2800" dirty="0">
                <a:solidFill>
                  <a:srgbClr val="003300"/>
                </a:solidFill>
              </a:rPr>
              <a:t> correlation coefficient </a:t>
            </a:r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3065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Types of reliability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 b="1" dirty="0">
                <a:solidFill>
                  <a:srgbClr val="003300"/>
                </a:solidFill>
              </a:rPr>
              <a:t>Internal consistency 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GB" sz="2400" dirty="0">
                <a:solidFill>
                  <a:srgbClr val="003300"/>
                </a:solidFill>
              </a:rPr>
              <a:t>	</a:t>
            </a:r>
            <a:r>
              <a:rPr lang="en-GB" sz="2400" dirty="0">
                <a:solidFill>
                  <a:srgbClr val="C00000"/>
                </a:solidFill>
              </a:rPr>
              <a:t>“Measures whether participants are responding to the </a:t>
            </a:r>
            <a:r>
              <a:rPr lang="en-GB" sz="2400" b="1" dirty="0">
                <a:solidFill>
                  <a:schemeClr val="accent3"/>
                </a:solidFill>
              </a:rPr>
              <a:t>different items</a:t>
            </a:r>
            <a:r>
              <a:rPr lang="en-GB" sz="2400" dirty="0">
                <a:solidFill>
                  <a:schemeClr val="accent3"/>
                </a:solidFill>
              </a:rPr>
              <a:t> </a:t>
            </a:r>
            <a:r>
              <a:rPr lang="en-GB" sz="2400" dirty="0">
                <a:solidFill>
                  <a:srgbClr val="C00000"/>
                </a:solidFill>
              </a:rPr>
              <a:t>of a questionnaire in a </a:t>
            </a:r>
            <a:r>
              <a:rPr lang="en-GB" sz="2400" b="1" dirty="0">
                <a:solidFill>
                  <a:schemeClr val="accent3"/>
                </a:solidFill>
              </a:rPr>
              <a:t>consistent manner</a:t>
            </a:r>
            <a:r>
              <a:rPr lang="en-GB" sz="2400" dirty="0">
                <a:solidFill>
                  <a:schemeClr val="accent3"/>
                </a:solidFill>
              </a:rPr>
              <a:t> </a:t>
            </a:r>
            <a:r>
              <a:rPr lang="en-GB" sz="2400" dirty="0">
                <a:solidFill>
                  <a:srgbClr val="C00000"/>
                </a:solidFill>
              </a:rPr>
              <a:t>in a </a:t>
            </a:r>
            <a:r>
              <a:rPr lang="en-GB" sz="2400" b="1" dirty="0">
                <a:solidFill>
                  <a:schemeClr val="accent3"/>
                </a:solidFill>
              </a:rPr>
              <a:t>single trial</a:t>
            </a:r>
            <a:r>
              <a:rPr lang="en-GB" sz="2400" b="1" dirty="0">
                <a:solidFill>
                  <a:srgbClr val="C00000"/>
                </a:solidFill>
              </a:rPr>
              <a:t>”</a:t>
            </a: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endParaRPr lang="en-GB" sz="2400" b="1" dirty="0">
              <a:solidFill>
                <a:schemeClr val="accent2"/>
              </a:solidFill>
            </a:endParaRP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r>
              <a:rPr lang="en-GB" sz="2400" b="1" dirty="0">
                <a:solidFill>
                  <a:schemeClr val="accent2"/>
                </a:solidFill>
              </a:rPr>
              <a:t>Measured:</a:t>
            </a:r>
            <a:endParaRPr lang="en-GB" sz="2400" b="1" dirty="0">
              <a:solidFill>
                <a:srgbClr val="0033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GB" sz="2400" dirty="0">
                <a:solidFill>
                  <a:srgbClr val="003300"/>
                </a:solidFill>
              </a:rPr>
              <a:t>- </a:t>
            </a:r>
            <a:r>
              <a:rPr lang="en-GB" sz="2400" dirty="0" err="1">
                <a:solidFill>
                  <a:srgbClr val="003300"/>
                </a:solidFill>
              </a:rPr>
              <a:t>Cronbach’s</a:t>
            </a:r>
            <a:r>
              <a:rPr lang="en-GB" sz="2400" dirty="0">
                <a:solidFill>
                  <a:srgbClr val="003300"/>
                </a:solidFill>
              </a:rPr>
              <a:t> </a:t>
            </a:r>
            <a:r>
              <a:rPr lang="el-GR" sz="2400" dirty="0">
                <a:solidFill>
                  <a:srgbClr val="003300"/>
                </a:solidFill>
                <a:cs typeface="Arial" charset="0"/>
              </a:rPr>
              <a:t>α</a:t>
            </a:r>
            <a:r>
              <a:rPr lang="en-GB" sz="2400" dirty="0">
                <a:solidFill>
                  <a:srgbClr val="003300"/>
                </a:solidFill>
                <a:cs typeface="Arial" charset="0"/>
              </a:rPr>
              <a:t>: </a:t>
            </a:r>
            <a:r>
              <a:rPr lang="en-GB" sz="2400" dirty="0">
                <a:solidFill>
                  <a:srgbClr val="003300"/>
                </a:solidFill>
              </a:rPr>
              <a:t>Examines the average inter-item correlation of the items in a questionnaire 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003300"/>
                </a:solidFill>
              </a:rPr>
              <a:t>If all items are measuring the same thing (without any error) ► “</a:t>
            </a:r>
            <a:r>
              <a:rPr lang="el-GR" sz="2400" dirty="0">
                <a:cs typeface="Arial" charset="0"/>
              </a:rPr>
              <a:t>α </a:t>
            </a:r>
            <a:r>
              <a:rPr lang="en-GB" sz="2400" dirty="0"/>
              <a:t>= </a:t>
            </a:r>
            <a:r>
              <a:rPr lang="en-GB" sz="2400" dirty="0">
                <a:solidFill>
                  <a:srgbClr val="003300"/>
                </a:solidFill>
              </a:rPr>
              <a:t>1”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003300"/>
                </a:solidFill>
              </a:rPr>
              <a:t>If there is no shared variance in the items, then these are supposed to reflect only error ► “</a:t>
            </a:r>
            <a:r>
              <a:rPr lang="el-GR" sz="2400" dirty="0">
                <a:cs typeface="Arial" charset="0"/>
              </a:rPr>
              <a:t>α</a:t>
            </a:r>
            <a:r>
              <a:rPr lang="en-GB" sz="2400" dirty="0">
                <a:solidFill>
                  <a:srgbClr val="003300"/>
                </a:solidFill>
              </a:rPr>
              <a:t> = 0”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solidFill>
                  <a:srgbClr val="003300"/>
                </a:solidFill>
              </a:rPr>
              <a:t>It is being used to make </a:t>
            </a:r>
            <a:r>
              <a:rPr lang="en-GB" sz="2400" b="1" dirty="0">
                <a:solidFill>
                  <a:srgbClr val="3333CC"/>
                </a:solidFill>
              </a:rPr>
              <a:t>inferences</a:t>
            </a:r>
            <a:r>
              <a:rPr lang="en-GB" sz="2400" dirty="0">
                <a:solidFill>
                  <a:srgbClr val="003300"/>
                </a:solidFill>
              </a:rPr>
              <a:t> about the homogeneity / </a:t>
            </a:r>
            <a:r>
              <a:rPr lang="en-GB" sz="2400" dirty="0" err="1">
                <a:solidFill>
                  <a:srgbClr val="003300"/>
                </a:solidFill>
              </a:rPr>
              <a:t>unidimensionality</a:t>
            </a:r>
            <a:r>
              <a:rPr lang="en-GB" sz="2400" dirty="0">
                <a:solidFill>
                  <a:srgbClr val="003300"/>
                </a:solidFill>
              </a:rPr>
              <a:t> of a tool</a:t>
            </a:r>
          </a:p>
          <a:p>
            <a:pPr>
              <a:lnSpc>
                <a:spcPct val="90000"/>
              </a:lnSpc>
            </a:pPr>
            <a:endParaRPr lang="en-GB" sz="2400" dirty="0">
              <a:solidFill>
                <a:srgbClr val="003300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2400" dirty="0">
              <a:solidFill>
                <a:srgbClr val="003300"/>
              </a:solidFill>
            </a:endParaRPr>
          </a:p>
          <a:p>
            <a:pPr>
              <a:lnSpc>
                <a:spcPct val="80000"/>
              </a:lnSpc>
              <a:buFont typeface="Century Gothic" pitchFamily="34" charset="0"/>
              <a:buNone/>
            </a:pPr>
            <a:endParaRPr lang="en-GB" sz="2400" b="1" dirty="0">
              <a:solidFill>
                <a:srgbClr val="003300"/>
              </a:solidFill>
            </a:endParaRPr>
          </a:p>
          <a:p>
            <a:pPr>
              <a:lnSpc>
                <a:spcPct val="80000"/>
              </a:lnSpc>
            </a:pPr>
            <a:endParaRPr lang="en-GB" sz="24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8554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3" t="19715" r="48691" b="32857"/>
          <a:stretch/>
        </p:blipFill>
        <p:spPr bwMode="auto">
          <a:xfrm>
            <a:off x="2042592" y="1556792"/>
            <a:ext cx="5486400" cy="4743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Internal consistency 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5980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Validity is…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003300"/>
                </a:solidFill>
              </a:rPr>
              <a:t>The ability of a tool to measure what is supposed to measure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r>
              <a:rPr lang="en-GB" dirty="0">
                <a:solidFill>
                  <a:srgbClr val="003300"/>
                </a:solidFill>
              </a:rPr>
              <a:t>Composed of different components: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245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32048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Types of validity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en-GB" sz="2800" b="1" dirty="0">
                <a:solidFill>
                  <a:srgbClr val="003300"/>
                </a:solidFill>
              </a:rPr>
              <a:t>Content validity</a:t>
            </a:r>
          </a:p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“the extent to which a measure is a complete representation of the concept of interest”</a:t>
            </a:r>
          </a:p>
          <a:p>
            <a:pPr>
              <a:buNone/>
            </a:pPr>
            <a:endParaRPr lang="en-GB" sz="2800" u="sng" dirty="0">
              <a:solidFill>
                <a:srgbClr val="003300"/>
              </a:solidFill>
            </a:endParaRPr>
          </a:p>
          <a:p>
            <a:pPr>
              <a:buNone/>
            </a:pPr>
            <a:r>
              <a:rPr lang="en-GB" sz="2800" u="sng" dirty="0">
                <a:solidFill>
                  <a:srgbClr val="003300"/>
                </a:solidFill>
              </a:rPr>
              <a:t>Process:</a:t>
            </a:r>
          </a:p>
          <a:p>
            <a:pPr marL="342900" lvl="1" indent="-342900"/>
            <a:r>
              <a:rPr lang="en-GB" dirty="0">
                <a:solidFill>
                  <a:srgbClr val="003300"/>
                </a:solidFill>
              </a:rPr>
              <a:t>Item bank – qualitative : literature &amp; interviews </a:t>
            </a:r>
            <a:r>
              <a:rPr lang="en-GB" dirty="0">
                <a:solidFill>
                  <a:srgbClr val="003300"/>
                </a:solidFill>
                <a:cs typeface="Arial"/>
              </a:rPr>
              <a:t>→ </a:t>
            </a:r>
            <a:r>
              <a:rPr lang="en-GB" dirty="0">
                <a:solidFill>
                  <a:srgbClr val="003300"/>
                </a:solidFill>
              </a:rPr>
              <a:t>item construction &amp; testing</a:t>
            </a:r>
          </a:p>
          <a:p>
            <a:r>
              <a:rPr lang="en-GB" sz="2800" dirty="0">
                <a:solidFill>
                  <a:srgbClr val="003300"/>
                </a:solidFill>
              </a:rPr>
              <a:t>Can be assessed by judges rating item relevance, importance etc.  / focus &amp; nominal groups / Delphi studies</a:t>
            </a:r>
          </a:p>
          <a:p>
            <a:pPr marL="342900" lvl="1" indent="-342900"/>
            <a:r>
              <a:rPr lang="en-GB" dirty="0">
                <a:solidFill>
                  <a:srgbClr val="003300"/>
                </a:solidFill>
              </a:rPr>
              <a:t>Scale calibration – quantitative stats &amp; qualitative revisions</a:t>
            </a:r>
          </a:p>
          <a:p>
            <a:endParaRPr lang="en-GB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1475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Types of validity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en-GB" sz="2800" b="1" dirty="0">
                <a:solidFill>
                  <a:srgbClr val="003300"/>
                </a:solidFill>
              </a:rPr>
              <a:t>Construct validity</a:t>
            </a:r>
          </a:p>
          <a:p>
            <a:pPr>
              <a:buNone/>
            </a:pPr>
            <a:r>
              <a:rPr lang="en-GB" sz="2800" dirty="0">
                <a:solidFill>
                  <a:schemeClr val="accent2"/>
                </a:solidFill>
              </a:rPr>
              <a:t>”the extent to which scores of an instrument correlate with scores on other instruments that according to the theory should correlate”</a:t>
            </a:r>
          </a:p>
          <a:p>
            <a:pPr>
              <a:buNone/>
            </a:pPr>
            <a:r>
              <a:rPr lang="en-GB" sz="2800" dirty="0">
                <a:solidFill>
                  <a:schemeClr val="accent2"/>
                </a:solidFill>
              </a:rPr>
              <a:t>“</a:t>
            </a:r>
            <a:r>
              <a:rPr lang="en-GB" sz="2800" dirty="0" err="1">
                <a:solidFill>
                  <a:schemeClr val="accent2"/>
                </a:solidFill>
              </a:rPr>
              <a:t>Unidimensionality</a:t>
            </a:r>
            <a:r>
              <a:rPr lang="en-GB" sz="2800" dirty="0">
                <a:solidFill>
                  <a:schemeClr val="accent2"/>
                </a:solidFill>
              </a:rPr>
              <a:t> or multidimensionality?”</a:t>
            </a:r>
          </a:p>
          <a:p>
            <a:pPr lvl="1">
              <a:defRPr/>
            </a:pPr>
            <a:r>
              <a:rPr lang="en-GB" u="sng" dirty="0">
                <a:solidFill>
                  <a:srgbClr val="003300"/>
                </a:solidFill>
              </a:rPr>
              <a:t>Convergent validity </a:t>
            </a:r>
            <a:r>
              <a:rPr lang="en-GB" dirty="0">
                <a:solidFill>
                  <a:srgbClr val="003300"/>
                </a:solidFill>
              </a:rPr>
              <a:t>– they should correlate ,e.g. a reading test with working memory </a:t>
            </a:r>
          </a:p>
          <a:p>
            <a:pPr lvl="1" eaLnBrk="1" hangingPunct="1">
              <a:defRPr/>
            </a:pPr>
            <a:r>
              <a:rPr lang="en-GB" u="sng" dirty="0">
                <a:solidFill>
                  <a:srgbClr val="003300"/>
                </a:solidFill>
              </a:rPr>
              <a:t>Discriminative validity </a:t>
            </a:r>
            <a:r>
              <a:rPr lang="en-GB" dirty="0">
                <a:solidFill>
                  <a:srgbClr val="003300"/>
                </a:solidFill>
              </a:rPr>
              <a:t>– able to distinguish between individuals or groups</a:t>
            </a:r>
          </a:p>
          <a:p>
            <a:pPr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60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3333CC"/>
                </a:solidFill>
              </a:rPr>
              <a:t>Types of validity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en-GB" sz="2800" b="1" dirty="0">
                <a:solidFill>
                  <a:srgbClr val="003300"/>
                </a:solidFill>
              </a:rPr>
              <a:t>Criterion validity</a:t>
            </a:r>
          </a:p>
          <a:p>
            <a:pPr>
              <a:buNone/>
            </a:pPr>
            <a:r>
              <a:rPr lang="en-GB" sz="2800" dirty="0">
                <a:solidFill>
                  <a:srgbClr val="3333CC"/>
                </a:solidFill>
              </a:rPr>
              <a:t>“t</a:t>
            </a:r>
            <a:r>
              <a:rPr lang="en-GB" sz="2800" dirty="0">
                <a:solidFill>
                  <a:schemeClr val="accent2"/>
                </a:solidFill>
              </a:rPr>
              <a:t>he extent to which scores on a new scale correlate with scores on a scale measuring the same construct or predict an individual’s performance in specific activities” </a:t>
            </a:r>
          </a:p>
          <a:p>
            <a:pPr lvl="1">
              <a:defRPr/>
            </a:pPr>
            <a:r>
              <a:rPr lang="en-GB" u="sng" dirty="0">
                <a:solidFill>
                  <a:srgbClr val="003300"/>
                </a:solidFill>
              </a:rPr>
              <a:t>Concurrent validity </a:t>
            </a:r>
            <a:r>
              <a:rPr lang="en-GB" dirty="0">
                <a:solidFill>
                  <a:srgbClr val="003300"/>
                </a:solidFill>
              </a:rPr>
              <a:t>– agrees with measures of the same construct , e.g. a new tool for working memory with an existing one </a:t>
            </a:r>
          </a:p>
          <a:p>
            <a:pPr lvl="1" eaLnBrk="1" hangingPunct="1">
              <a:defRPr/>
            </a:pPr>
            <a:r>
              <a:rPr lang="en-GB" u="sng" dirty="0">
                <a:solidFill>
                  <a:srgbClr val="003300"/>
                </a:solidFill>
              </a:rPr>
              <a:t>Predictive  validity </a:t>
            </a:r>
            <a:r>
              <a:rPr lang="en-GB" dirty="0">
                <a:solidFill>
                  <a:srgbClr val="003300"/>
                </a:solidFill>
              </a:rPr>
              <a:t>– accuracy with which  a measurement predicts future events</a:t>
            </a:r>
          </a:p>
          <a:p>
            <a:pPr>
              <a:buNone/>
            </a:pPr>
            <a:endParaRPr lang="en-GB" b="1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6915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1197" y="2564904"/>
            <a:ext cx="8291264" cy="92211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b="1" dirty="0">
                <a:solidFill>
                  <a:schemeClr val="bg1"/>
                </a:solidFill>
              </a:rPr>
              <a:t>Sensitivity: Can it accurately identify people with difficulties?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77406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How accurate is my test?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Aft>
                <a:spcPts val="1200"/>
              </a:spcAft>
            </a:pPr>
            <a:r>
              <a:rPr lang="en-GB" sz="2800" dirty="0"/>
              <a:t>Classification Accuracy: how well a test correctly identifies or excludes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pregnancy test identifies pregnant women as pregnant and not pregnant women as not pregnant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Sensitivity: how well a test correctly identifies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pregnancy test identifies pregnant women as pregnant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Specificity: how well a test correctly excludes a condition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e.g. how well a test identifies not pregnant women as not pregnant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146718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203575" y="1628775"/>
            <a:ext cx="3200400" cy="68580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US" altLang="en-US" sz="2000" dirty="0">
                <a:solidFill>
                  <a:srgbClr val="000000"/>
                </a:solidFill>
                <a:latin typeface="Rockwell" charset="0"/>
              </a:rPr>
              <a:t>Visual Motor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22350" y="1323975"/>
            <a:ext cx="7100888" cy="369888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dirty="0">
                <a:solidFill>
                  <a:srgbClr val="000000"/>
                </a:solidFill>
                <a:latin typeface="Rockwell" charset="0"/>
              </a:rPr>
              <a:t>Beery-</a:t>
            </a:r>
            <a:r>
              <a:rPr lang="en-US" altLang="en-US" sz="1800" dirty="0" err="1">
                <a:solidFill>
                  <a:srgbClr val="000000"/>
                </a:solidFill>
                <a:latin typeface="Rockwell" charset="0"/>
              </a:rPr>
              <a:t>Buktenica</a:t>
            </a:r>
            <a:r>
              <a:rPr lang="en-US" altLang="en-US" sz="1800" dirty="0">
                <a:solidFill>
                  <a:srgbClr val="000000"/>
                </a:solidFill>
                <a:latin typeface="Rockwell" charset="0"/>
              </a:rPr>
              <a:t> Developmental Test of Visual Motor Skills</a:t>
            </a:r>
          </a:p>
        </p:txBody>
      </p:sp>
      <p:pic>
        <p:nvPicPr>
          <p:cNvPr id="26628" name="Picture 11" descr="3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30488"/>
            <a:ext cx="3052763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11068" t="15261" r="11942" b="16756"/>
          <a:stretch/>
        </p:blipFill>
        <p:spPr>
          <a:xfrm>
            <a:off x="5292725" y="2314575"/>
            <a:ext cx="3057525" cy="2016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6797" t="15652" r="12233" b="17016"/>
          <a:stretch/>
        </p:blipFill>
        <p:spPr>
          <a:xfrm>
            <a:off x="5318125" y="4581525"/>
            <a:ext cx="3097213" cy="1922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41415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3333CC"/>
                </a:solidFill>
              </a:rPr>
              <a:t>Sensitivity</a:t>
            </a:r>
            <a:endParaRPr lang="el-GR" sz="3600" b="1" dirty="0">
              <a:solidFill>
                <a:srgbClr val="33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3"/>
            <a:ext cx="8229600" cy="936104"/>
          </a:xfrm>
        </p:spPr>
        <p:txBody>
          <a:bodyPr/>
          <a:lstStyle/>
          <a:p>
            <a:pPr marL="342900" lvl="1" indent="-342900">
              <a:lnSpc>
                <a:spcPct val="90000"/>
              </a:lnSpc>
            </a:pPr>
            <a:r>
              <a:rPr lang="en-GB" dirty="0">
                <a:solidFill>
                  <a:srgbClr val="003300"/>
                </a:solidFill>
              </a:rPr>
              <a:t>Ability of a measurement tool to identify  those who have a condition</a:t>
            </a:r>
          </a:p>
          <a:p>
            <a:pPr marL="0" indent="0">
              <a:lnSpc>
                <a:spcPct val="90000"/>
              </a:lnSpc>
              <a:buNone/>
            </a:pPr>
            <a:endParaRPr lang="el-GR" sz="2800" dirty="0">
              <a:solidFill>
                <a:srgbClr val="0033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t="38476" r="44762" b="37524"/>
          <a:stretch/>
        </p:blipFill>
        <p:spPr bwMode="auto">
          <a:xfrm>
            <a:off x="763960" y="2708920"/>
            <a:ext cx="761684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3563888" y="2324779"/>
            <a:ext cx="4572508" cy="2832413"/>
            <a:chOff x="3563888" y="2324779"/>
            <a:chExt cx="4572508" cy="2832413"/>
          </a:xfrm>
        </p:grpSpPr>
        <p:sp>
          <p:nvSpPr>
            <p:cNvPr id="2" name="Oval 1"/>
            <p:cNvSpPr/>
            <p:nvPr/>
          </p:nvSpPr>
          <p:spPr>
            <a:xfrm>
              <a:off x="3563888" y="4581128"/>
              <a:ext cx="504056" cy="576064"/>
            </a:xfrm>
            <a:prstGeom prst="ellipse">
              <a:avLst/>
            </a:prstGeom>
            <a:noFill/>
            <a:ln w="2857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6048164" y="2324779"/>
              <a:ext cx="2088232" cy="1200329"/>
            </a:xfrm>
            <a:prstGeom prst="rect">
              <a:avLst/>
            </a:prstGeom>
            <a:ln w="2857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GB" dirty="0"/>
                <a:t>Children with handwriting difficulties who were not identified</a:t>
              </a: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>
              <a:off x="4283968" y="3525108"/>
              <a:ext cx="1764196" cy="105602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3809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1197" y="2564904"/>
            <a:ext cx="8291264" cy="922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b="1" dirty="0">
                <a:solidFill>
                  <a:schemeClr val="bg1"/>
                </a:solidFill>
              </a:rPr>
              <a:t>Qualitative measures: no substitute for clinical reasoning!!</a:t>
            </a:r>
            <a:endParaRPr lang="en-GB" sz="3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" y="5536876"/>
            <a:ext cx="8747219" cy="132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551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</a:t>
            </a:r>
            <a:br>
              <a:rPr lang="en-GB" sz="3200" b="1" dirty="0">
                <a:solidFill>
                  <a:srgbClr val="3333CC"/>
                </a:solidFill>
              </a:rPr>
            </a:br>
            <a:r>
              <a:rPr lang="en-GB" sz="3200" b="1" dirty="0">
                <a:solidFill>
                  <a:srgbClr val="3333CC"/>
                </a:solidFill>
              </a:rPr>
              <a:t>Qualitative data collection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sz="2800" dirty="0">
                <a:solidFill>
                  <a:srgbClr val="003300"/>
                </a:solidFill>
              </a:rPr>
              <a:t>Focus on feelings, perceptions, values  related to what has happened or the significance of a problem:</a:t>
            </a:r>
          </a:p>
          <a:p>
            <a:pPr marL="0" indent="0"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r>
              <a:rPr lang="en-GB" sz="2800" dirty="0">
                <a:solidFill>
                  <a:srgbClr val="003300"/>
                </a:solidFill>
              </a:rPr>
              <a:t>Casual conversations with the client and their carers using open-ended questioning techniques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Semi-structured interviews or questionnaires</a:t>
            </a: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0742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buNone/>
            </a:pPr>
            <a:r>
              <a:rPr lang="en-GB" sz="2800" b="1" u="sng" dirty="0">
                <a:solidFill>
                  <a:srgbClr val="003300"/>
                </a:solidFill>
              </a:rPr>
              <a:t>Self-reports</a:t>
            </a:r>
            <a:r>
              <a:rPr lang="en-GB" sz="2800" b="1" dirty="0">
                <a:solidFill>
                  <a:srgbClr val="003300"/>
                </a:solidFill>
              </a:rPr>
              <a:t> </a:t>
            </a:r>
            <a:r>
              <a:rPr lang="en-GB" sz="2800" dirty="0">
                <a:solidFill>
                  <a:srgbClr val="003300"/>
                </a:solidFill>
              </a:rPr>
              <a:t>- Patients report on their level of function / performance and provide information on: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Person’s description of roles, occupations, routines &amp; values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Living situation</a:t>
            </a:r>
          </a:p>
          <a:p>
            <a:r>
              <a:rPr lang="en-GB" sz="2800" dirty="0">
                <a:solidFill>
                  <a:srgbClr val="003300"/>
                </a:solidFill>
              </a:rPr>
              <a:t>Future goals – client-centred practice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Experiences from disability</a:t>
            </a:r>
          </a:p>
          <a:p>
            <a:endParaRPr lang="en-GB" sz="2800" dirty="0">
              <a:solidFill>
                <a:srgbClr val="003300"/>
              </a:solidFill>
            </a:endParaRPr>
          </a:p>
          <a:p>
            <a:endParaRPr lang="en-GB" sz="2800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6462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2800" b="1" dirty="0">
                <a:solidFill>
                  <a:srgbClr val="003300"/>
                </a:solidFill>
              </a:rPr>
              <a:t>Self-report data are collected through</a:t>
            </a:r>
            <a:r>
              <a:rPr lang="en-GB" sz="2800" dirty="0">
                <a:solidFill>
                  <a:srgbClr val="003300"/>
                </a:solidFill>
              </a:rPr>
              <a:t>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Structured, semi-structured  or informal interviews (face to face/ telephone)</a:t>
            </a:r>
          </a:p>
          <a:p>
            <a:r>
              <a:rPr lang="en-GB" sz="2800" dirty="0">
                <a:solidFill>
                  <a:srgbClr val="003300"/>
                </a:solidFill>
              </a:rPr>
              <a:t>Written format using standardised / non-standardised questionnaires, checklists (post, email, fax, given to person)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Self-rating e.g. visual analogue scale</a:t>
            </a:r>
          </a:p>
          <a:p>
            <a:r>
              <a:rPr lang="en-GB" sz="2800" dirty="0">
                <a:solidFill>
                  <a:srgbClr val="003300"/>
                </a:solidFill>
              </a:rPr>
              <a:t>Self-monitoring through client journals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Narratives</a:t>
            </a:r>
          </a:p>
          <a:p>
            <a:r>
              <a:rPr lang="en-GB" sz="2800" dirty="0">
                <a:solidFill>
                  <a:srgbClr val="003300"/>
                </a:solidFill>
              </a:rPr>
              <a:t>Card sorting</a:t>
            </a:r>
          </a:p>
          <a:p>
            <a:pPr marL="0" indent="0">
              <a:buNone/>
            </a:pPr>
            <a:r>
              <a:rPr lang="en-GB" sz="2800" b="1" dirty="0" err="1">
                <a:solidFill>
                  <a:srgbClr val="003300"/>
                </a:solidFill>
              </a:rPr>
              <a:t>E.g</a:t>
            </a:r>
            <a:r>
              <a:rPr lang="en-GB" sz="2800" b="1" dirty="0">
                <a:solidFill>
                  <a:srgbClr val="003300"/>
                </a:solidFill>
              </a:rPr>
              <a:t> EQ5D-5L</a:t>
            </a:r>
          </a:p>
          <a:p>
            <a:endParaRPr lang="en-GB" sz="2800" dirty="0">
              <a:solidFill>
                <a:srgbClr val="0033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6034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1143000"/>
          </a:xfrm>
        </p:spPr>
        <p:txBody>
          <a:bodyPr/>
          <a:lstStyle/>
          <a:p>
            <a:pPr algn="l"/>
            <a:r>
              <a:rPr lang="en-GB" sz="3200" b="1" dirty="0">
                <a:solidFill>
                  <a:srgbClr val="3333CC"/>
                </a:solidFill>
              </a:rPr>
              <a:t>How do we measure: Direct methods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776"/>
            <a:ext cx="8435280" cy="4713387"/>
          </a:xfrm>
        </p:spPr>
        <p:txBody>
          <a:bodyPr/>
          <a:lstStyle/>
          <a:p>
            <a:pPr>
              <a:buNone/>
            </a:pPr>
            <a:r>
              <a:rPr lang="en-GB" sz="2800" b="1" dirty="0">
                <a:solidFill>
                  <a:srgbClr val="003300"/>
                </a:solidFill>
              </a:rPr>
              <a:t>Therapist observational/ collected data through:</a:t>
            </a:r>
          </a:p>
          <a:p>
            <a:r>
              <a:rPr lang="en-GB" sz="2800" dirty="0">
                <a:solidFill>
                  <a:srgbClr val="003300"/>
                </a:solidFill>
              </a:rPr>
              <a:t>Administration of a standardised test that requires the performance of test items which are observed &amp; recorded </a:t>
            </a:r>
          </a:p>
          <a:p>
            <a:r>
              <a:rPr lang="en-GB" sz="2800" dirty="0">
                <a:solidFill>
                  <a:srgbClr val="003300"/>
                </a:solidFill>
              </a:rPr>
              <a:t>Becoming a participant-observer of client’s performance while engaging in an activity with the person</a:t>
            </a:r>
          </a:p>
          <a:p>
            <a:pPr marL="0" indent="0">
              <a:buNone/>
            </a:pPr>
            <a:endParaRPr lang="en-GB" sz="2800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  <a:p>
            <a:endParaRPr lang="en-GB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1647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3333CC"/>
                </a:solidFill>
              </a:rPr>
              <a:t>Responsiveness </a:t>
            </a:r>
            <a:endParaRPr lang="el-GR" sz="3600" b="1" dirty="0">
              <a:solidFill>
                <a:srgbClr val="33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 marL="342900" lvl="1" indent="-342900">
              <a:lnSpc>
                <a:spcPct val="90000"/>
              </a:lnSpc>
            </a:pPr>
            <a:r>
              <a:rPr lang="en-GB" dirty="0">
                <a:solidFill>
                  <a:srgbClr val="003300"/>
                </a:solidFill>
              </a:rPr>
              <a:t>Ability of a measurement tool to detect clinical change</a:t>
            </a:r>
          </a:p>
          <a:p>
            <a:pPr marL="342900" lvl="1" indent="-342900">
              <a:lnSpc>
                <a:spcPct val="90000"/>
              </a:lnSpc>
            </a:pPr>
            <a:endParaRPr lang="en-GB" b="1" dirty="0">
              <a:solidFill>
                <a:srgbClr val="003300"/>
              </a:solidFill>
            </a:endParaRP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b="1" dirty="0">
                <a:solidFill>
                  <a:srgbClr val="003300"/>
                </a:solidFill>
              </a:rPr>
              <a:t>Measured:</a:t>
            </a: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dirty="0">
                <a:solidFill>
                  <a:srgbClr val="003300"/>
                </a:solidFill>
              </a:rPr>
              <a:t>- Calculation of percentage change</a:t>
            </a:r>
          </a:p>
          <a:p>
            <a:pPr marL="342900" lvl="1" indent="-342900">
              <a:lnSpc>
                <a:spcPct val="90000"/>
              </a:lnSpc>
              <a:buFontTx/>
              <a:buChar char="-"/>
            </a:pPr>
            <a:r>
              <a:rPr lang="en-GB" dirty="0">
                <a:solidFill>
                  <a:srgbClr val="003300"/>
                </a:solidFill>
              </a:rPr>
              <a:t>Effect size (larger effect size indicates greater responsiveness).: </a:t>
            </a:r>
          </a:p>
          <a:p>
            <a:pPr marL="342900" lvl="1" indent="-342900">
              <a:lnSpc>
                <a:spcPct val="90000"/>
              </a:lnSpc>
              <a:buNone/>
            </a:pPr>
            <a:r>
              <a:rPr lang="en-GB" dirty="0">
                <a:solidFill>
                  <a:srgbClr val="003300"/>
                </a:solidFill>
              </a:rPr>
              <a:t>	Mean (time 1) – Mean (time 2) / SD (time 1)</a:t>
            </a:r>
          </a:p>
          <a:p>
            <a:pPr>
              <a:lnSpc>
                <a:spcPct val="90000"/>
              </a:lnSpc>
            </a:pPr>
            <a:r>
              <a:rPr lang="en-GB" sz="2800" dirty="0">
                <a:solidFill>
                  <a:srgbClr val="003300"/>
                </a:solidFill>
              </a:rPr>
              <a:t>Small size effect &lt; 0.5</a:t>
            </a:r>
          </a:p>
          <a:p>
            <a:pPr>
              <a:lnSpc>
                <a:spcPct val="90000"/>
              </a:lnSpc>
            </a:pPr>
            <a:endParaRPr lang="el-GR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7238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solidFill>
                  <a:srgbClr val="3333CC"/>
                </a:solidFill>
              </a:rPr>
              <a:t>Critiquing measurement tools </a:t>
            </a:r>
            <a:r>
              <a:rPr lang="en-GB" sz="2400" b="1" dirty="0">
                <a:solidFill>
                  <a:srgbClr val="3333CC"/>
                </a:solidFill>
              </a:rPr>
              <a:t>(Laver-Fawcett 2007)</a:t>
            </a:r>
            <a:endParaRPr lang="el-GR" sz="2400" b="1" dirty="0">
              <a:solidFill>
                <a:srgbClr val="3333CC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is the purpose of the tool?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population has the tool been designed for?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domain/concept does it address?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In which environment can it be administered?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Is it standardised?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scoring system is used?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are the levels of reliability?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validity has been established and how?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is the clinical utility of the tool?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is its’ responsivity?</a:t>
            </a:r>
          </a:p>
          <a:p>
            <a:pPr eaLnBrk="1" hangingPunct="1">
              <a:lnSpc>
                <a:spcPct val="80000"/>
              </a:lnSpc>
            </a:pPr>
            <a:r>
              <a:rPr lang="en-GB" sz="2400" dirty="0">
                <a:solidFill>
                  <a:srgbClr val="003300"/>
                </a:solidFill>
              </a:rPr>
              <a:t>What qualification/training is required of the assessor? </a:t>
            </a:r>
          </a:p>
          <a:p>
            <a:pPr>
              <a:lnSpc>
                <a:spcPct val="90000"/>
              </a:lnSpc>
              <a:buNone/>
            </a:pPr>
            <a:endParaRPr lang="en-GB" sz="2000" dirty="0">
              <a:solidFill>
                <a:srgbClr val="003300"/>
              </a:solidFill>
            </a:endParaRPr>
          </a:p>
          <a:p>
            <a:pPr>
              <a:lnSpc>
                <a:spcPct val="90000"/>
              </a:lnSpc>
            </a:pPr>
            <a:endParaRPr lang="en-GB" sz="2800" dirty="0">
              <a:solidFill>
                <a:srgbClr val="003300"/>
              </a:solidFill>
            </a:endParaRPr>
          </a:p>
          <a:p>
            <a:pPr>
              <a:lnSpc>
                <a:spcPct val="90000"/>
              </a:lnSpc>
            </a:pPr>
            <a:endParaRPr lang="el-GR" sz="28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07824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7772400" cy="850900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References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340768"/>
            <a:ext cx="8229600" cy="5145435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AU" sz="1600" dirty="0"/>
              <a:t>Bland, J.M. &amp; Altman, D.G. (1997). Statistics notes: </a:t>
            </a:r>
            <a:r>
              <a:rPr lang="en-AU" sz="1600" dirty="0" err="1"/>
              <a:t>Cronbach’s</a:t>
            </a:r>
            <a:r>
              <a:rPr lang="en-AU" sz="1600" dirty="0"/>
              <a:t> alpha. </a:t>
            </a:r>
            <a:r>
              <a:rPr lang="en-AU" sz="1600" i="1" dirty="0"/>
              <a:t>British Medical Journal</a:t>
            </a:r>
            <a:r>
              <a:rPr lang="en-AU" sz="1600" dirty="0"/>
              <a:t>, 314, 572.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Carey, L.M. (1994). </a:t>
            </a:r>
            <a:r>
              <a:rPr lang="en-AU" sz="1600" i="1" dirty="0"/>
              <a:t>Measuring and evaluating school learning</a:t>
            </a:r>
            <a:r>
              <a:rPr lang="en-AU" sz="1600" dirty="0"/>
              <a:t>, 2nd ed. Boston: </a:t>
            </a:r>
            <a:r>
              <a:rPr lang="en-AU" sz="1600" dirty="0" err="1"/>
              <a:t>Allyn</a:t>
            </a:r>
            <a:r>
              <a:rPr lang="en-AU" sz="1600" dirty="0"/>
              <a:t> and Bacon.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Clark, L.A. &amp; Watson, D. (1995). Constructing validity: Basic issues in objective scale development. </a:t>
            </a:r>
            <a:r>
              <a:rPr lang="en-AU" sz="1600" i="1" dirty="0"/>
              <a:t>Psychological Assessment</a:t>
            </a:r>
            <a:r>
              <a:rPr lang="en-AU" sz="1600" dirty="0"/>
              <a:t>, 7, 309-319.</a:t>
            </a:r>
          </a:p>
          <a:p>
            <a:pPr>
              <a:lnSpc>
                <a:spcPct val="80000"/>
              </a:lnSpc>
            </a:pPr>
            <a:r>
              <a:rPr lang="en-GB" sz="1600" dirty="0" err="1">
                <a:cs typeface="Times New Roman" charset="0"/>
              </a:rPr>
              <a:t>Greenhalgh</a:t>
            </a:r>
            <a:r>
              <a:rPr lang="en-GB" sz="1600" dirty="0">
                <a:cs typeface="Times New Roman" charset="0"/>
              </a:rPr>
              <a:t>  J, Long AF, Flynn R, Tyson S (2008)  </a:t>
            </a:r>
            <a:r>
              <a:rPr lang="en-GB" sz="1600" dirty="0"/>
              <a:t>"It's hard to tell": The challenges of scoring patients on standardised  outcome measures by multidisciplinary teams: a case study of </a:t>
            </a:r>
            <a:r>
              <a:rPr lang="en-GB" sz="1600" dirty="0" err="1"/>
              <a:t>neurorehabilitation</a:t>
            </a:r>
            <a:r>
              <a:rPr lang="en-GB" sz="1600" dirty="0"/>
              <a:t>. </a:t>
            </a:r>
            <a:r>
              <a:rPr lang="en-GB" sz="1600" i="1" dirty="0"/>
              <a:t>BMC Health Services Research 2008, 8:217 doi:10.1186/1472-6963-8-217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AU" sz="1600" dirty="0"/>
              <a:t>Helms, J.E., </a:t>
            </a:r>
            <a:r>
              <a:rPr lang="en-AU" sz="1600" dirty="0" err="1"/>
              <a:t>Henze</a:t>
            </a:r>
            <a:r>
              <a:rPr lang="en-AU" sz="1600" dirty="0"/>
              <a:t>, K.T., Sass, T.L. &amp; </a:t>
            </a:r>
            <a:r>
              <a:rPr lang="en-AU" sz="1600" dirty="0" err="1"/>
              <a:t>Mifsud</a:t>
            </a:r>
            <a:r>
              <a:rPr lang="en-AU" sz="1600" dirty="0"/>
              <a:t>, V.A. (2006). Treating </a:t>
            </a:r>
            <a:r>
              <a:rPr lang="en-AU" sz="1600" dirty="0" err="1"/>
              <a:t>Cronbach’s</a:t>
            </a:r>
            <a:r>
              <a:rPr lang="en-AU" sz="1600" dirty="0"/>
              <a:t> alpha reliability coefficients as data in </a:t>
            </a:r>
            <a:r>
              <a:rPr lang="en-AU" sz="1600" dirty="0" err="1"/>
              <a:t>counseling</a:t>
            </a:r>
            <a:r>
              <a:rPr lang="en-AU" sz="1600" dirty="0"/>
              <a:t> research. </a:t>
            </a:r>
            <a:r>
              <a:rPr lang="en-AU" sz="1600" i="1" dirty="0"/>
              <a:t>The </a:t>
            </a:r>
            <a:r>
              <a:rPr lang="en-AU" sz="1600" i="1" dirty="0" err="1"/>
              <a:t>Counseling</a:t>
            </a:r>
            <a:r>
              <a:rPr lang="en-AU" sz="1600" i="1" dirty="0"/>
              <a:t> Psychologist</a:t>
            </a:r>
            <a:r>
              <a:rPr lang="en-AU" sz="1600" dirty="0"/>
              <a:t>, 34(5), 630-660.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Hinton, P.R. (2004). </a:t>
            </a:r>
            <a:r>
              <a:rPr lang="en-AU" sz="1600" i="1" dirty="0"/>
              <a:t>Statistics explained</a:t>
            </a:r>
            <a:r>
              <a:rPr lang="en-AU" sz="1600" dirty="0"/>
              <a:t>, 2nd ed. London: Routledge. </a:t>
            </a:r>
          </a:p>
          <a:p>
            <a:pPr>
              <a:lnSpc>
                <a:spcPct val="80000"/>
              </a:lnSpc>
            </a:pPr>
            <a:r>
              <a:rPr lang="da-DK" sz="1600" dirty="0"/>
              <a:t>Henderson, S., Sugden, D., &amp; Barnett, A. (2007). </a:t>
            </a:r>
            <a:r>
              <a:rPr lang="en-GB" sz="1600" i="1" dirty="0"/>
              <a:t>Movement Assessment Battery for Children </a:t>
            </a:r>
            <a:r>
              <a:rPr lang="en-GB" sz="1600" dirty="0"/>
              <a:t>(2</a:t>
            </a:r>
            <a:r>
              <a:rPr lang="en-GB" sz="1600" baseline="30000" dirty="0"/>
              <a:t>nd</a:t>
            </a:r>
            <a:r>
              <a:rPr lang="en-GB" sz="1600" dirty="0"/>
              <a:t> ed.). (Movement ABC-2). Examiner’s Manual. London: Pearson Assessment.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GB" sz="1600" dirty="0" err="1">
                <a:cs typeface="Times New Roman" charset="0"/>
              </a:rPr>
              <a:t>Jerosch-Herold</a:t>
            </a:r>
            <a:r>
              <a:rPr lang="en-GB" sz="1600" dirty="0">
                <a:cs typeface="Times New Roman" charset="0"/>
              </a:rPr>
              <a:t> C (2005) An evidence-based approach to choosing outcome measures: a checklist for the critical appraisal of validity, reliability and responsive studies, </a:t>
            </a:r>
            <a:r>
              <a:rPr lang="en-GB" sz="1600" i="1" dirty="0">
                <a:cs typeface="Times New Roman" charset="0"/>
              </a:rPr>
              <a:t>British Journal of Occupational Therapy. </a:t>
            </a:r>
            <a:r>
              <a:rPr lang="en-GB" sz="1600" dirty="0">
                <a:cs typeface="Times New Roman" charset="0"/>
              </a:rPr>
              <a:t>68(8): 347-353</a:t>
            </a:r>
            <a:r>
              <a:rPr lang="en-GB" sz="1600" i="1" dirty="0">
                <a:cs typeface="Times New Roman" charset="0"/>
              </a:rPr>
              <a:t>.</a:t>
            </a:r>
            <a:endParaRPr lang="en-AU" sz="1600" dirty="0"/>
          </a:p>
          <a:p>
            <a:pPr>
              <a:lnSpc>
                <a:spcPct val="80000"/>
              </a:lnSpc>
            </a:pPr>
            <a:r>
              <a:rPr lang="en-AU" sz="1600" dirty="0"/>
              <a:t>Laver-Fawcett A (2007) Principle of assessment and outcome measurement for occupational therapists and physiotherapists: Theory, skills and application. UK: John Wiley &amp; Sons</a:t>
            </a:r>
          </a:p>
          <a:p>
            <a:pPr>
              <a:lnSpc>
                <a:spcPct val="80000"/>
              </a:lnSpc>
            </a:pPr>
            <a:r>
              <a:rPr lang="en-GB" sz="1600" dirty="0"/>
              <a:t>Prunty, M., Barnett, A., Wilmut, K., &amp; Plumb, M. (2016). Visual perceptual and handwriting skills in children with Developmental Coordination Disorder. </a:t>
            </a:r>
            <a:r>
              <a:rPr lang="en-GB" sz="1600" i="1" dirty="0"/>
              <a:t>Human Movement Science</a:t>
            </a:r>
            <a:r>
              <a:rPr lang="en-GB" sz="1600" dirty="0"/>
              <a:t>, 49,54-65</a:t>
            </a:r>
          </a:p>
          <a:p>
            <a:pPr>
              <a:lnSpc>
                <a:spcPct val="80000"/>
              </a:lnSpc>
            </a:pPr>
            <a:r>
              <a:rPr lang="en-AU" sz="1600" dirty="0"/>
              <a:t>Spiliotopoulou G (2009) </a:t>
            </a:r>
            <a:r>
              <a:rPr lang="en-GB" sz="1600" dirty="0"/>
              <a:t>Reliability reconsidered: </a:t>
            </a:r>
            <a:r>
              <a:rPr lang="en-GB" sz="1600" dirty="0" err="1"/>
              <a:t>Cronbach's</a:t>
            </a:r>
            <a:r>
              <a:rPr lang="en-GB" sz="1600" dirty="0"/>
              <a:t> alpha and paediatric assessment in occupational therapy, Australian Occupational Therapy Journal 56 (3) : 150- 155 </a:t>
            </a:r>
          </a:p>
          <a:p>
            <a:pPr>
              <a:lnSpc>
                <a:spcPct val="80000"/>
              </a:lnSpc>
            </a:pPr>
            <a:r>
              <a:rPr lang="en-AU" sz="1600" dirty="0" err="1"/>
              <a:t>Unsworth</a:t>
            </a:r>
            <a:r>
              <a:rPr lang="en-AU" sz="1600" dirty="0"/>
              <a:t>, C. (2000). Measuring the outcome of occupational therapy: Tools and resources. </a:t>
            </a:r>
            <a:r>
              <a:rPr lang="en-AU" sz="1600" i="1" dirty="0"/>
              <a:t>Australian Journal of Occupational Therapy</a:t>
            </a:r>
            <a:r>
              <a:rPr lang="en-AU" sz="1600" dirty="0"/>
              <a:t>, 47(4), 147-158. </a:t>
            </a:r>
          </a:p>
          <a:p>
            <a:pPr>
              <a:lnSpc>
                <a:spcPct val="80000"/>
              </a:lnSpc>
            </a:pPr>
            <a:endParaRPr lang="en-AU" sz="16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endParaRPr lang="en-A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44297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4"/>
          <p:cNvSpPr>
            <a:spLocks noGrp="1"/>
          </p:cNvSpPr>
          <p:nvPr>
            <p:ph type="title"/>
          </p:nvPr>
        </p:nvSpPr>
        <p:spPr>
          <a:xfrm rot="20771269">
            <a:off x="343375" y="1645116"/>
            <a:ext cx="3254375" cy="838200"/>
          </a:xfrm>
          <a:solidFill>
            <a:schemeClr val="bg1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US" altLang="en-US" sz="4000">
                <a:solidFill>
                  <a:srgbClr val="000000"/>
                </a:solidFill>
              </a:rPr>
              <a:t>Questions?</a:t>
            </a:r>
          </a:p>
        </p:txBody>
      </p:sp>
      <p:pic>
        <p:nvPicPr>
          <p:cNvPr id="53251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886200"/>
            <a:ext cx="1752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Box 3"/>
          <p:cNvSpPr txBox="1">
            <a:spLocks noChangeArrowheads="1"/>
          </p:cNvSpPr>
          <p:nvPr/>
        </p:nvSpPr>
        <p:spPr bwMode="auto">
          <a:xfrm>
            <a:off x="3707904" y="3048000"/>
            <a:ext cx="5174430" cy="64633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ts val="20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 sz="2000"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1pPr>
            <a:lvl2pPr marL="37931725" indent="-37474525" eaLnBrk="0" hangingPunct="0">
              <a:spcBef>
                <a:spcPts val="600"/>
              </a:spcBef>
              <a:buClr>
                <a:srgbClr val="B870B8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2pPr>
            <a:lvl3pPr marL="685800" indent="-228600" eaLnBrk="0" hangingPunct="0">
              <a:spcBef>
                <a:spcPts val="6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3pPr>
            <a:lvl4pPr marL="914400" indent="-228600" eaLnBrk="0" hangingPunct="0">
              <a:spcBef>
                <a:spcPts val="600"/>
              </a:spcBef>
              <a:buClr>
                <a:srgbClr val="B870B8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4pPr>
            <a:lvl5pPr marL="1143000" indent="-228600" eaLnBrk="0" hangingPunct="0">
              <a:spcBef>
                <a:spcPts val="600"/>
              </a:spcBef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5pPr>
            <a:lvl6pPr marL="16002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6pPr>
            <a:lvl7pPr marL="20574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7pPr>
            <a:lvl8pPr marL="25146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8pPr>
            <a:lvl9pPr marL="29718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charset="2"/>
              <a:buChar char="n"/>
              <a:defRPr>
                <a:solidFill>
                  <a:srgbClr val="595959"/>
                </a:solidFill>
                <a:latin typeface="Rockwel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600" dirty="0">
                <a:solidFill>
                  <a:schemeClr val="tx2"/>
                </a:solidFill>
              </a:rPr>
              <a:t>Thank 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8772447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1|0.2|0.2|0.2|0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2419</TotalTime>
  <Words>2614</Words>
  <Application>Microsoft Office PowerPoint</Application>
  <PresentationFormat>Předvádění na obrazovce (4:3)</PresentationFormat>
  <Paragraphs>480</Paragraphs>
  <Slides>59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11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59</vt:i4>
      </vt:variant>
    </vt:vector>
  </HeadingPairs>
  <TitlesOfParts>
    <vt:vector size="71" baseType="lpstr">
      <vt:lpstr>MS PGothic</vt:lpstr>
      <vt:lpstr>Arial</vt:lpstr>
      <vt:lpstr>Calibri</vt:lpstr>
      <vt:lpstr>Century Gothic</vt:lpstr>
      <vt:lpstr>Comic Sans MS</vt:lpstr>
      <vt:lpstr>Helvetica</vt:lpstr>
      <vt:lpstr>Monotype Sorts</vt:lpstr>
      <vt:lpstr>Rockwell</vt:lpstr>
      <vt:lpstr>Tahoma</vt:lpstr>
      <vt:lpstr>Times New Roman</vt:lpstr>
      <vt:lpstr>Trebuchet MS</vt:lpstr>
      <vt:lpstr>Office Theme</vt:lpstr>
      <vt:lpstr>Outcome Measures  </vt:lpstr>
      <vt:lpstr>Outcomes</vt:lpstr>
      <vt:lpstr>What are your groups observations of these children</vt:lpstr>
      <vt:lpstr>Prezentace aplikace PowerPoint</vt:lpstr>
      <vt:lpstr>Question 1</vt:lpstr>
      <vt:lpstr>But also….</vt:lpstr>
      <vt:lpstr>Question 2</vt:lpstr>
      <vt:lpstr>Question 3</vt:lpstr>
      <vt:lpstr>Prezentace aplikace PowerPoint</vt:lpstr>
      <vt:lpstr>How we measure?</vt:lpstr>
      <vt:lpstr>How do we measure?</vt:lpstr>
      <vt:lpstr>How do we measure:  1. Quantitative data collection methods</vt:lpstr>
      <vt:lpstr>Standardised Tests</vt:lpstr>
      <vt:lpstr>Prezentace aplikace PowerPoint</vt:lpstr>
      <vt:lpstr>Prezentace aplikace PowerPoint</vt:lpstr>
      <vt:lpstr>Standardised assessments</vt:lpstr>
      <vt:lpstr>How Standardised Tests are Developed</vt:lpstr>
      <vt:lpstr>Overview: Movement ABC-2 Test</vt:lpstr>
      <vt:lpstr>Purpose of the test</vt:lpstr>
      <vt:lpstr>Structure of the Test</vt:lpstr>
      <vt:lpstr>M-ABC 2</vt:lpstr>
      <vt:lpstr>MD 1: Speed &amp; accuracy of each hand</vt:lpstr>
      <vt:lpstr>MD 2: Speed &amp; accuracy of two hands working together</vt:lpstr>
      <vt:lpstr>MD 3: Control of a pen with preferred hand</vt:lpstr>
      <vt:lpstr>Catching</vt:lpstr>
      <vt:lpstr>Aiming</vt:lpstr>
      <vt:lpstr>Static balance</vt:lpstr>
      <vt:lpstr>Dynamic balance 1: slow and accurate</vt:lpstr>
      <vt:lpstr>Dynamic balance 2: fast &amp; explosive </vt:lpstr>
      <vt:lpstr>Standardised assessments:  Points to consider</vt:lpstr>
      <vt:lpstr>Other Factors</vt:lpstr>
      <vt:lpstr>The Patient Attention</vt:lpstr>
      <vt:lpstr>The Patient Motivation</vt:lpstr>
      <vt:lpstr>But….How do you know if the measure is any good?</vt:lpstr>
      <vt:lpstr>Does the measure….</vt:lpstr>
      <vt:lpstr>Reliability is…</vt:lpstr>
      <vt:lpstr>Types of reliability</vt:lpstr>
      <vt:lpstr>Types of reliability</vt:lpstr>
      <vt:lpstr>Inter- or Intra-</vt:lpstr>
      <vt:lpstr>Types of reliability</vt:lpstr>
      <vt:lpstr>Types of reliability</vt:lpstr>
      <vt:lpstr>Internal consistency </vt:lpstr>
      <vt:lpstr>Validity is…</vt:lpstr>
      <vt:lpstr>Types of validity</vt:lpstr>
      <vt:lpstr>Types of validity</vt:lpstr>
      <vt:lpstr>Types of validity</vt:lpstr>
      <vt:lpstr>Prezentace aplikace PowerPoint</vt:lpstr>
      <vt:lpstr>How accurate is my test?</vt:lpstr>
      <vt:lpstr>Prezentace aplikace PowerPoint</vt:lpstr>
      <vt:lpstr>Sensitivity</vt:lpstr>
      <vt:lpstr>Prezentace aplikace PowerPoint</vt:lpstr>
      <vt:lpstr>How do we measure:  Qualitative data collection methods</vt:lpstr>
      <vt:lpstr>How do we measure: Direct methods</vt:lpstr>
      <vt:lpstr>How do we measure: Direct methods</vt:lpstr>
      <vt:lpstr>How do we measure: Direct methods</vt:lpstr>
      <vt:lpstr>Responsiveness </vt:lpstr>
      <vt:lpstr>Critiquing measurement tools (Laver-Fawcett 2007)</vt:lpstr>
      <vt:lpstr>References</vt:lpstr>
      <vt:lpstr>Questions?</vt:lpstr>
    </vt:vector>
  </TitlesOfParts>
  <Company>Brunel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to Write</dc:title>
  <dc:creator>BuildUser</dc:creator>
  <cp:lastModifiedBy>martin.buk@tiscali.cz</cp:lastModifiedBy>
  <cp:revision>165</cp:revision>
  <dcterms:created xsi:type="dcterms:W3CDTF">2013-12-09T09:45:11Z</dcterms:created>
  <dcterms:modified xsi:type="dcterms:W3CDTF">2023-02-26T16:27:08Z</dcterms:modified>
</cp:coreProperties>
</file>