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B2DA-DECB-4223-9DFC-B7439D152F8D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20A20-730C-42E8-81F2-C7E86332EB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2984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B2DA-DECB-4223-9DFC-B7439D152F8D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20A20-730C-42E8-81F2-C7E86332EB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7582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B2DA-DECB-4223-9DFC-B7439D152F8D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20A20-730C-42E8-81F2-C7E86332EB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1131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B2DA-DECB-4223-9DFC-B7439D152F8D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20A20-730C-42E8-81F2-C7E86332EB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0017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B2DA-DECB-4223-9DFC-B7439D152F8D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20A20-730C-42E8-81F2-C7E86332EB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0542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B2DA-DECB-4223-9DFC-B7439D152F8D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20A20-730C-42E8-81F2-C7E86332EB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8269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B2DA-DECB-4223-9DFC-B7439D152F8D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20A20-730C-42E8-81F2-C7E86332EB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644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B2DA-DECB-4223-9DFC-B7439D152F8D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20A20-730C-42E8-81F2-C7E86332EB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1764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B2DA-DECB-4223-9DFC-B7439D152F8D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20A20-730C-42E8-81F2-C7E86332EB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8469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B2DA-DECB-4223-9DFC-B7439D152F8D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20A20-730C-42E8-81F2-C7E86332EB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342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5B2DA-DECB-4223-9DFC-B7439D152F8D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20A20-730C-42E8-81F2-C7E86332EB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11894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1480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5B2DA-DECB-4223-9DFC-B7439D152F8D}" type="datetimeFigureOut">
              <a:rPr lang="cs-CZ" smtClean="0"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20A20-730C-42E8-81F2-C7E86332EB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909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915" y="115064"/>
            <a:ext cx="9142805" cy="55410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3" name="object 3"/>
          <p:cNvSpPr/>
          <p:nvPr/>
        </p:nvSpPr>
        <p:spPr>
          <a:xfrm>
            <a:off x="5715614" y="5967457"/>
            <a:ext cx="955492" cy="4617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4" name="object 4"/>
          <p:cNvSpPr/>
          <p:nvPr/>
        </p:nvSpPr>
        <p:spPr>
          <a:xfrm>
            <a:off x="3237482" y="6034640"/>
            <a:ext cx="1777486" cy="3300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5" name="object 5"/>
          <p:cNvSpPr/>
          <p:nvPr/>
        </p:nvSpPr>
        <p:spPr>
          <a:xfrm>
            <a:off x="2471704" y="5967460"/>
            <a:ext cx="692859" cy="462087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6" name="object 6"/>
          <p:cNvSpPr/>
          <p:nvPr/>
        </p:nvSpPr>
        <p:spPr>
          <a:xfrm>
            <a:off x="2793616" y="601876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7" name="object 7"/>
          <p:cNvSpPr/>
          <p:nvPr/>
        </p:nvSpPr>
        <p:spPr>
          <a:xfrm>
            <a:off x="2716657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8" name="object 8"/>
          <p:cNvSpPr/>
          <p:nvPr/>
        </p:nvSpPr>
        <p:spPr>
          <a:xfrm>
            <a:off x="2660318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9" name="object 9"/>
          <p:cNvSpPr/>
          <p:nvPr/>
        </p:nvSpPr>
        <p:spPr>
          <a:xfrm>
            <a:off x="2639698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0" name="object 10"/>
          <p:cNvSpPr/>
          <p:nvPr/>
        </p:nvSpPr>
        <p:spPr>
          <a:xfrm>
            <a:off x="2947536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1" name="object 11"/>
          <p:cNvSpPr/>
          <p:nvPr/>
        </p:nvSpPr>
        <p:spPr>
          <a:xfrm>
            <a:off x="2926915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2" name="object 12"/>
          <p:cNvSpPr/>
          <p:nvPr/>
        </p:nvSpPr>
        <p:spPr>
          <a:xfrm>
            <a:off x="2870576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3" name="object 13"/>
          <p:cNvSpPr/>
          <p:nvPr/>
        </p:nvSpPr>
        <p:spPr>
          <a:xfrm>
            <a:off x="2926915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4" name="object 14"/>
          <p:cNvSpPr/>
          <p:nvPr/>
        </p:nvSpPr>
        <p:spPr>
          <a:xfrm>
            <a:off x="2870576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5" name="object 15"/>
          <p:cNvSpPr/>
          <p:nvPr/>
        </p:nvSpPr>
        <p:spPr>
          <a:xfrm>
            <a:off x="2793616" y="632659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6" name="object 16"/>
          <p:cNvSpPr/>
          <p:nvPr/>
        </p:nvSpPr>
        <p:spPr>
          <a:xfrm>
            <a:off x="2716657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7" name="object 17"/>
          <p:cNvSpPr/>
          <p:nvPr/>
        </p:nvSpPr>
        <p:spPr>
          <a:xfrm>
            <a:off x="2660318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8" name="object 18"/>
          <p:cNvSpPr txBox="1"/>
          <p:nvPr/>
        </p:nvSpPr>
        <p:spPr>
          <a:xfrm>
            <a:off x="765785" y="2178688"/>
            <a:ext cx="7612217" cy="78944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/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ESF II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University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West</a:t>
            </a:r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Bohemia in </a:t>
            </a:r>
            <a:r>
              <a:rPr lang="cs-CZ" sz="1710" b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Pilsen</a:t>
            </a:r>
            <a:endParaRPr lang="cs-CZ" sz="171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cs-CZ" sz="171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cs-CZ" sz="171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7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</a:t>
            </a:r>
            <a:r>
              <a:rPr lang="cs-CZ" sz="17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171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cs-CZ" sz="171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CZ.02.2.69/0.0/0.0/18_056/0013239</a:t>
            </a:r>
          </a:p>
        </p:txBody>
      </p:sp>
      <p:pic>
        <p:nvPicPr>
          <p:cNvPr id="19" name="Obrázek 18" descr="https://opvvv.msmt.cz/media/msmt/uploads/OP_VVV/Pravidla_pro_publicitu/logolinky/JVS2_opraveny_aj/logolink_OP_VVV_hor_barva_eng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004" y="5608822"/>
            <a:ext cx="4509994" cy="10671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99375058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92336" y="3068960"/>
            <a:ext cx="7772400" cy="1470025"/>
          </a:xfrm>
        </p:spPr>
        <p:txBody>
          <a:bodyPr/>
          <a:lstStyle/>
          <a:p>
            <a:r>
              <a:rPr lang="cs-CZ" dirty="0" err="1"/>
              <a:t>Inclusion</a:t>
            </a:r>
            <a:r>
              <a:rPr lang="cs-CZ" dirty="0"/>
              <a:t> – </a:t>
            </a:r>
            <a:r>
              <a:rPr lang="cs-CZ" dirty="0" err="1"/>
              <a:t>pupils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a </a:t>
            </a:r>
            <a:r>
              <a:rPr lang="cs-CZ" dirty="0" err="1"/>
              <a:t>sociocultural</a:t>
            </a:r>
            <a:r>
              <a:rPr lang="cs-CZ" dirty="0"/>
              <a:t> disability</a:t>
            </a:r>
          </a:p>
        </p:txBody>
      </p:sp>
      <p:pic>
        <p:nvPicPr>
          <p:cNvPr id="4" name="Obrázek 3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764704"/>
            <a:ext cx="5273675" cy="1247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44125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/>
              <a:t>What</a:t>
            </a:r>
            <a:r>
              <a:rPr lang="cs-CZ" dirty="0"/>
              <a:t> </a:t>
            </a:r>
            <a:r>
              <a:rPr lang="cs-CZ" dirty="0" err="1"/>
              <a:t>does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mean</a:t>
            </a:r>
            <a:r>
              <a:rPr lang="cs-CZ" dirty="0"/>
              <a:t> - </a:t>
            </a:r>
            <a:r>
              <a:rPr lang="cs-CZ" dirty="0" err="1"/>
              <a:t>sociocultural</a:t>
            </a:r>
            <a:r>
              <a:rPr lang="cs-CZ" dirty="0"/>
              <a:t> disability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Sociocultural </a:t>
            </a:r>
            <a:r>
              <a:rPr lang="cs-CZ" b="1" dirty="0"/>
              <a:t>disability </a:t>
            </a:r>
            <a:r>
              <a:rPr lang="en-US" b="1" dirty="0"/>
              <a:t>is a limitation of: </a:t>
            </a:r>
            <a:endParaRPr lang="cs-CZ" b="1" dirty="0"/>
          </a:p>
          <a:p>
            <a:r>
              <a:rPr lang="en-US" dirty="0"/>
              <a:t>areas of experience </a:t>
            </a:r>
            <a:endParaRPr lang="cs-CZ" dirty="0"/>
          </a:p>
          <a:p>
            <a:r>
              <a:rPr lang="en-US" dirty="0"/>
              <a:t>different socializations </a:t>
            </a:r>
            <a:endParaRPr lang="cs-CZ" dirty="0"/>
          </a:p>
          <a:p>
            <a:r>
              <a:rPr lang="en-US" dirty="0"/>
              <a:t>they do not have all the necessary knowledge, skills and habits areas of social communication </a:t>
            </a:r>
            <a:endParaRPr lang="cs-CZ" dirty="0"/>
          </a:p>
          <a:p>
            <a:r>
              <a:rPr lang="en-US" dirty="0"/>
              <a:t>differences in values ​​and standards </a:t>
            </a:r>
            <a:endParaRPr lang="cs-CZ" dirty="0"/>
          </a:p>
          <a:p>
            <a:r>
              <a:rPr lang="en-US" dirty="0"/>
              <a:t>knowledge of standard communication patterns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72400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/>
              <a:t>What</a:t>
            </a:r>
            <a:r>
              <a:rPr lang="cs-CZ" dirty="0"/>
              <a:t> </a:t>
            </a:r>
            <a:r>
              <a:rPr lang="cs-CZ" dirty="0" err="1"/>
              <a:t>does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mean</a:t>
            </a:r>
            <a:r>
              <a:rPr lang="cs-CZ" dirty="0"/>
              <a:t> - </a:t>
            </a:r>
            <a:r>
              <a:rPr lang="cs-CZ" dirty="0" err="1"/>
              <a:t>sociocultural</a:t>
            </a:r>
            <a:r>
              <a:rPr lang="cs-CZ" dirty="0"/>
              <a:t> disability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Many customs that are in their country of origin, respectively. In their common community, they may be perceived by the majority society as inappropriate.</a:t>
            </a:r>
            <a:endParaRPr lang="cs-CZ" dirty="0"/>
          </a:p>
          <a:p>
            <a:r>
              <a:rPr lang="en-US" dirty="0"/>
              <a:t>The degree of burden of life in a foreign country and the feeling of its inability can manifest itself in the tendency to isolate, to create closed subcultures.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29706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/>
              <a:t>Inclusion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pupil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sociocultural</a:t>
            </a:r>
            <a:r>
              <a:rPr lang="cs-CZ" dirty="0"/>
              <a:t> disability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At school, it is important not only to understand well, but also to verbally express everything that is needed. </a:t>
            </a:r>
            <a:endParaRPr lang="cs-CZ" dirty="0"/>
          </a:p>
          <a:p>
            <a:r>
              <a:rPr lang="en-US" dirty="0"/>
              <a:t>Children may not have sufficient work habits Relation to education, awareness of its meaning and the idea of ​​the goal to which it can serve. </a:t>
            </a:r>
            <a:endParaRPr lang="cs-CZ" dirty="0"/>
          </a:p>
          <a:p>
            <a:r>
              <a:rPr lang="en-US" dirty="0"/>
              <a:t>The lack of common knowledge and cognitive strategies (learned helplessness) is also disadvantageous.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90842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err="1"/>
              <a:t>Development</a:t>
            </a:r>
            <a:r>
              <a:rPr lang="cs-CZ" sz="2800" b="1" dirty="0"/>
              <a:t> </a:t>
            </a:r>
            <a:r>
              <a:rPr lang="cs-CZ" sz="2800" b="1" dirty="0" err="1"/>
              <a:t>of</a:t>
            </a:r>
            <a:r>
              <a:rPr lang="cs-CZ" sz="2800" b="1" dirty="0"/>
              <a:t> personality </a:t>
            </a:r>
            <a:r>
              <a:rPr lang="cs-CZ" sz="2800" b="1" dirty="0" err="1"/>
              <a:t>of</a:t>
            </a:r>
            <a:r>
              <a:rPr lang="cs-CZ" sz="2800" b="1" dirty="0"/>
              <a:t> </a:t>
            </a:r>
            <a:r>
              <a:rPr lang="cs-CZ" sz="2800" b="1" dirty="0" err="1"/>
              <a:t>pupils</a:t>
            </a:r>
            <a:r>
              <a:rPr lang="cs-CZ" sz="2800" b="1" dirty="0"/>
              <a:t> </a:t>
            </a:r>
            <a:r>
              <a:rPr lang="cs-CZ" sz="2800" b="1" dirty="0" err="1"/>
              <a:t>with</a:t>
            </a:r>
            <a:r>
              <a:rPr lang="cs-CZ" sz="2800" b="1" dirty="0"/>
              <a:t> </a:t>
            </a:r>
            <a:r>
              <a:rPr lang="cs-CZ" sz="2800" b="1" dirty="0" err="1"/>
              <a:t>sociocultural</a:t>
            </a:r>
            <a:r>
              <a:rPr lang="cs-CZ" sz="2800" b="1" dirty="0"/>
              <a:t> disability in majority society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Untrained attention can make a significant contribution to school failure. </a:t>
            </a:r>
            <a:endParaRPr lang="cs-CZ" dirty="0"/>
          </a:p>
          <a:p>
            <a:r>
              <a:rPr lang="en-US" dirty="0"/>
              <a:t>Insufficiently developed memory skills. </a:t>
            </a:r>
            <a:endParaRPr lang="cs-CZ" dirty="0"/>
          </a:p>
          <a:p>
            <a:r>
              <a:rPr lang="en-US" dirty="0"/>
              <a:t>Inability to self-regulate, control one's own experience and behavior. </a:t>
            </a:r>
            <a:endParaRPr lang="cs-CZ" dirty="0"/>
          </a:p>
          <a:p>
            <a:r>
              <a:rPr lang="en-US" dirty="0"/>
              <a:t>Ignorance of usual ways of behaving, persistence of other habits and different value system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9999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Difficulties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minority </a:t>
            </a:r>
            <a:r>
              <a:rPr lang="cs-CZ" b="1" dirty="0" err="1"/>
              <a:t>pupils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adaptation to school</a:t>
            </a:r>
            <a:r>
              <a:rPr lang="cs-CZ" dirty="0"/>
              <a:t>.</a:t>
            </a:r>
            <a:r>
              <a:rPr lang="en-US" dirty="0"/>
              <a:t> </a:t>
            </a:r>
            <a:endParaRPr lang="cs-CZ" dirty="0"/>
          </a:p>
          <a:p>
            <a:r>
              <a:rPr lang="en-US" dirty="0"/>
              <a:t>In the field of education</a:t>
            </a:r>
            <a:r>
              <a:rPr lang="cs-CZ" dirty="0"/>
              <a:t>.</a:t>
            </a:r>
            <a:r>
              <a:rPr lang="en-US" dirty="0"/>
              <a:t> </a:t>
            </a:r>
            <a:endParaRPr lang="cs-CZ" dirty="0"/>
          </a:p>
          <a:p>
            <a:r>
              <a:rPr lang="en-US" dirty="0"/>
              <a:t>In behavior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53376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err="1"/>
              <a:t>Cultural</a:t>
            </a:r>
            <a:r>
              <a:rPr lang="cs-CZ" b="1" dirty="0"/>
              <a:t> psychology and minority </a:t>
            </a:r>
            <a:r>
              <a:rPr lang="cs-CZ" b="1" dirty="0" err="1"/>
              <a:t>pupils</a:t>
            </a:r>
            <a:r>
              <a:rPr lang="cs-CZ" b="1" dirty="0"/>
              <a:t> </a:t>
            </a:r>
            <a:r>
              <a:rPr lang="cs-CZ" b="1" dirty="0" err="1"/>
              <a:t>education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/>
              <a:t>Luriya</a:t>
            </a:r>
            <a:r>
              <a:rPr lang="en-US" dirty="0"/>
              <a:t> inspired by Vygotsky and field research in Uzbekistan - On the historical development of cognitive processes (1932; 1976): the structure of cognitive activity in individual stages of historical development is not unchanged, but is decisively influenced by changes in social life - evidence at the level of perception, thinking (judgments, syllogisms ) and self-concept.</a:t>
            </a:r>
            <a:endParaRPr lang="cs-CZ" dirty="0"/>
          </a:p>
          <a:p>
            <a:r>
              <a:rPr lang="en-US" dirty="0"/>
              <a:t> Feuerstein's "instrumental enrichment": FIE program with culturally disadvantaged orphans / since the 1980s with Ethiopian </a:t>
            </a:r>
            <a:r>
              <a:rPr lang="en-US" dirty="0" err="1"/>
              <a:t>falashi</a:t>
            </a:r>
            <a:r>
              <a:rPr lang="en-US" dirty="0"/>
              <a:t> - training of specific cognitive functions on a metacognitive basis (principle of cognitive modifiability through dynamic diagnostics; theory of mediated learning) - The dynamic assessment of cognitive modifiability. The learning propensity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8831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err="1"/>
              <a:t>Cultural</a:t>
            </a:r>
            <a:r>
              <a:rPr lang="cs-CZ" b="1" dirty="0"/>
              <a:t> psychology and minority </a:t>
            </a:r>
            <a:r>
              <a:rPr lang="cs-CZ" b="1" dirty="0" err="1"/>
              <a:t>pupils</a:t>
            </a:r>
            <a:r>
              <a:rPr lang="cs-CZ" b="1" dirty="0"/>
              <a:t> </a:t>
            </a:r>
            <a:r>
              <a:rPr lang="cs-CZ" b="1" dirty="0" err="1"/>
              <a:t>education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/>
              <a:t>Current performance is not decisive –</a:t>
            </a:r>
            <a:endParaRPr lang="cs-CZ" dirty="0"/>
          </a:p>
          <a:p>
            <a:r>
              <a:rPr lang="cs-CZ" dirty="0" err="1"/>
              <a:t>The</a:t>
            </a:r>
            <a:r>
              <a:rPr lang="cs-CZ" dirty="0"/>
              <a:t> </a:t>
            </a:r>
            <a:r>
              <a:rPr lang="en-US" dirty="0"/>
              <a:t>key is the potential for progress with help (the zone of the nearest development) </a:t>
            </a:r>
            <a:endParaRPr lang="cs-CZ" dirty="0"/>
          </a:p>
          <a:p>
            <a:pPr marL="0" indent="0">
              <a:buNone/>
            </a:pPr>
            <a:r>
              <a:rPr lang="en-US" b="1" dirty="0"/>
              <a:t>The problem of the correct assessment of all socio-culturally disadvantaged and increasing the inclusiveness of the education system therefore lies in: </a:t>
            </a:r>
            <a:endParaRPr lang="cs-CZ" b="1" dirty="0"/>
          </a:p>
          <a:p>
            <a:r>
              <a:rPr lang="en-US" dirty="0"/>
              <a:t>1. in a sufficient number of valid, standardized tools for the diagnosis of mental and </a:t>
            </a:r>
            <a:r>
              <a:rPr lang="cs-CZ" dirty="0"/>
              <a:t> </a:t>
            </a:r>
            <a:r>
              <a:rPr lang="en-US" dirty="0"/>
              <a:t>abilities, with an emphasis on dynamic diagnostics </a:t>
            </a:r>
            <a:endParaRPr lang="cs-CZ" dirty="0"/>
          </a:p>
          <a:p>
            <a:r>
              <a:rPr lang="en-US" dirty="0"/>
              <a:t>2. in the quality of "help", </a:t>
            </a:r>
            <a:r>
              <a:rPr lang="en-US" dirty="0" err="1"/>
              <a:t>ie</a:t>
            </a:r>
            <a:r>
              <a:rPr lang="en-US" dirty="0"/>
              <a:t> ensuring training in the missing prerequisites of language, communication, operations, etc. (pre-school preparation, balancing classes, curriculum modifications) on the principle of "double mediation"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7340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b="1" dirty="0"/>
              <a:t>Inclusion – current educational approaches of teaching minority children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/>
              <a:t>According to P. Farrell (2002), the actual inclusion takes place in four phases: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en-US" b="1" dirty="0"/>
              <a:t>integration</a:t>
            </a:r>
            <a:r>
              <a:rPr lang="en-US" dirty="0"/>
              <a:t>, </a:t>
            </a:r>
            <a:r>
              <a:rPr lang="en-US" dirty="0" err="1"/>
              <a:t>i</a:t>
            </a:r>
            <a:r>
              <a:rPr lang="cs-CZ" dirty="0"/>
              <a:t>.</a:t>
            </a:r>
            <a:r>
              <a:rPr lang="en-US" dirty="0"/>
              <a:t>e</a:t>
            </a:r>
            <a:r>
              <a:rPr lang="cs-CZ" dirty="0"/>
              <a:t>.</a:t>
            </a:r>
            <a:r>
              <a:rPr lang="en-US" dirty="0"/>
              <a:t> the simple physical presence of pupils with special educational needs in mainstream schools; it is the absence of momentary ex-slip (exclusion)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en-US" b="1" dirty="0"/>
              <a:t>acceptance</a:t>
            </a:r>
            <a:r>
              <a:rPr lang="en-US" dirty="0"/>
              <a:t> means ensuring that these pupils are accepted by teachers, their classmates and their parents as full and active members of the school community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/>
              <a:t>p</a:t>
            </a:r>
            <a:r>
              <a:rPr lang="en-US" b="1" dirty="0" err="1"/>
              <a:t>articipation</a:t>
            </a:r>
            <a:r>
              <a:rPr lang="en-US" b="1" dirty="0"/>
              <a:t> </a:t>
            </a:r>
            <a:r>
              <a:rPr lang="en-US" dirty="0"/>
              <a:t>means creating conditions for active participation of children with SEN in all school activities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b="1" dirty="0"/>
              <a:t>a</a:t>
            </a:r>
            <a:r>
              <a:rPr lang="en-US" b="1" dirty="0" err="1"/>
              <a:t>chievement</a:t>
            </a:r>
            <a:r>
              <a:rPr lang="en-US" dirty="0"/>
              <a:t>, </a:t>
            </a:r>
            <a:r>
              <a:rPr lang="en-US" dirty="0" err="1"/>
              <a:t>i</a:t>
            </a:r>
            <a:r>
              <a:rPr lang="cs-CZ" dirty="0"/>
              <a:t>.</a:t>
            </a:r>
            <a:r>
              <a:rPr lang="en-US" dirty="0"/>
              <a:t>e</a:t>
            </a:r>
            <a:r>
              <a:rPr lang="cs-CZ" dirty="0"/>
              <a:t>.</a:t>
            </a:r>
            <a:r>
              <a:rPr lang="en-US" dirty="0"/>
              <a:t> the creation of conditions for these children to have tangible learning outcomes.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63672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/>
            </a:r>
            <a:br>
              <a:rPr lang="cs-CZ" b="1" dirty="0"/>
            </a:br>
            <a:r>
              <a:rPr lang="cs-CZ" b="1" dirty="0" err="1"/>
              <a:t>Language</a:t>
            </a:r>
            <a:r>
              <a:rPr lang="cs-CZ" b="1" dirty="0"/>
              <a:t> </a:t>
            </a:r>
            <a:r>
              <a:rPr lang="cs-CZ" b="1" dirty="0" err="1"/>
              <a:t>code</a:t>
            </a:r>
            <a:r>
              <a:rPr lang="cs-CZ" b="1" dirty="0"/>
              <a:t> </a:t>
            </a:r>
            <a:r>
              <a:rPr lang="cs-CZ" b="1" dirty="0" err="1"/>
              <a:t>theory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School performance is often strongly influenced by the pupil's language skills. However, language skills are not so much a matter of intellect as a pupil's family environment. </a:t>
            </a:r>
            <a:endParaRPr lang="cs-CZ" dirty="0"/>
          </a:p>
          <a:p>
            <a:pPr marL="0" indent="0">
              <a:buNone/>
            </a:pPr>
            <a:r>
              <a:rPr lang="en-US" b="1" dirty="0"/>
              <a:t>Limited speech code vs. developed speech code </a:t>
            </a:r>
            <a:r>
              <a:rPr lang="en-US" i="1" dirty="0">
                <a:solidFill>
                  <a:srgbClr val="FF0000"/>
                </a:solidFill>
              </a:rPr>
              <a:t>The stage of development of language code is often misinterpreted as a manifestation of ability and intelligence.</a:t>
            </a:r>
            <a:endParaRPr lang="cs-CZ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6205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err="1"/>
              <a:t>Educational</a:t>
            </a:r>
            <a:r>
              <a:rPr lang="cs-CZ" sz="3600" b="1" dirty="0"/>
              <a:t> </a:t>
            </a:r>
            <a:r>
              <a:rPr lang="cs-CZ" sz="3600" b="1" dirty="0" err="1"/>
              <a:t>problems</a:t>
            </a:r>
            <a:r>
              <a:rPr lang="cs-CZ" sz="3600" b="1" dirty="0"/>
              <a:t> </a:t>
            </a:r>
            <a:r>
              <a:rPr lang="cs-CZ" sz="3600" b="1" dirty="0" err="1"/>
              <a:t>of</a:t>
            </a:r>
            <a:r>
              <a:rPr lang="cs-CZ" sz="3600" b="1" dirty="0"/>
              <a:t> minority </a:t>
            </a:r>
            <a:r>
              <a:rPr lang="cs-CZ" sz="3600" b="1" dirty="0" err="1"/>
              <a:t>pupils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err="1"/>
              <a:t>Wrong</a:t>
            </a:r>
            <a:r>
              <a:rPr lang="cs-CZ" dirty="0"/>
              <a:t> </a:t>
            </a:r>
            <a:r>
              <a:rPr lang="en-US" dirty="0"/>
              <a:t>School expectations</a:t>
            </a:r>
            <a:r>
              <a:rPr lang="cs-CZ" dirty="0"/>
              <a:t> – </a:t>
            </a:r>
            <a:r>
              <a:rPr lang="cs-CZ" dirty="0" err="1"/>
              <a:t>all</a:t>
            </a:r>
            <a:r>
              <a:rPr lang="cs-CZ" dirty="0"/>
              <a:t> </a:t>
            </a:r>
            <a:r>
              <a:rPr lang="cs-CZ" dirty="0" err="1"/>
              <a:t>chidren</a:t>
            </a:r>
            <a:r>
              <a:rPr lang="cs-CZ" dirty="0"/>
              <a:t> (</a:t>
            </a:r>
            <a:r>
              <a:rPr lang="cs-CZ" dirty="0" err="1"/>
              <a:t>including</a:t>
            </a:r>
            <a:r>
              <a:rPr lang="cs-CZ" dirty="0"/>
              <a:t> minority </a:t>
            </a:r>
            <a:r>
              <a:rPr lang="cs-CZ" dirty="0" err="1"/>
              <a:t>pupils</a:t>
            </a:r>
            <a:r>
              <a:rPr lang="cs-CZ" dirty="0"/>
              <a:t>)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basics</a:t>
            </a:r>
            <a:r>
              <a:rPr lang="cs-CZ" dirty="0"/>
              <a:t> </a:t>
            </a:r>
            <a:r>
              <a:rPr lang="cs-CZ" dirty="0" err="1"/>
              <a:t>skills</a:t>
            </a:r>
            <a:r>
              <a:rPr lang="cs-CZ" dirty="0"/>
              <a:t> in:</a:t>
            </a:r>
            <a:r>
              <a:rPr lang="en-US" dirty="0"/>
              <a:t> </a:t>
            </a:r>
            <a:endParaRPr lang="cs-CZ" dirty="0"/>
          </a:p>
          <a:p>
            <a:r>
              <a:rPr lang="en-US" dirty="0"/>
              <a:t>Language </a:t>
            </a:r>
            <a:endParaRPr lang="cs-CZ" dirty="0"/>
          </a:p>
          <a:p>
            <a:r>
              <a:rPr lang="en-US" dirty="0"/>
              <a:t>Attention </a:t>
            </a:r>
            <a:endParaRPr lang="cs-CZ" dirty="0"/>
          </a:p>
          <a:p>
            <a:r>
              <a:rPr lang="en-US" dirty="0"/>
              <a:t>Memory </a:t>
            </a:r>
            <a:endParaRPr lang="cs-CZ" dirty="0"/>
          </a:p>
          <a:p>
            <a:r>
              <a:rPr lang="en-US" dirty="0"/>
              <a:t>Abilities </a:t>
            </a:r>
            <a:endParaRPr lang="cs-CZ" dirty="0"/>
          </a:p>
          <a:p>
            <a:r>
              <a:rPr lang="en-US" dirty="0"/>
              <a:t>Motivation</a:t>
            </a:r>
            <a:endParaRPr lang="cs-CZ" dirty="0"/>
          </a:p>
          <a:p>
            <a:r>
              <a:rPr lang="en-US" dirty="0"/>
              <a:t> Orientation in time</a:t>
            </a:r>
            <a:endParaRPr lang="cs-CZ" dirty="0"/>
          </a:p>
          <a:p>
            <a:r>
              <a:rPr lang="en-US" dirty="0"/>
              <a:t> Autoregulation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25715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sz="2200" b="1" dirty="0"/>
              <a:t>The influence of sociocultural disability</a:t>
            </a:r>
            <a:r>
              <a:rPr lang="cs-CZ" sz="2200" b="1" dirty="0"/>
              <a:t> and </a:t>
            </a:r>
            <a:r>
              <a:rPr lang="cs-CZ" sz="2200" b="1" dirty="0" err="1"/>
              <a:t>wrong</a:t>
            </a:r>
            <a:r>
              <a:rPr lang="cs-CZ" sz="2200" b="1" dirty="0"/>
              <a:t> </a:t>
            </a:r>
            <a:r>
              <a:rPr lang="cs-CZ" sz="2200" b="1" dirty="0" err="1"/>
              <a:t>expectation</a:t>
            </a:r>
            <a:r>
              <a:rPr lang="en-US" sz="2200" b="1" dirty="0"/>
              <a:t> on the pupil's difficulties</a:t>
            </a:r>
            <a:endParaRPr lang="cs-CZ" sz="2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Experience of social failure</a:t>
            </a:r>
            <a:endParaRPr lang="cs-CZ" dirty="0"/>
          </a:p>
          <a:p>
            <a:r>
              <a:rPr lang="cs-CZ" dirty="0" err="1"/>
              <a:t>Experience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school</a:t>
            </a:r>
            <a:r>
              <a:rPr lang="cs-CZ" dirty="0"/>
              <a:t> </a:t>
            </a:r>
            <a:r>
              <a:rPr lang="cs-CZ" dirty="0" err="1"/>
              <a:t>failure</a:t>
            </a:r>
            <a:endParaRPr lang="cs-CZ" dirty="0"/>
          </a:p>
          <a:p>
            <a:r>
              <a:rPr lang="en-US" dirty="0"/>
              <a:t>Identification with problem patterns </a:t>
            </a:r>
            <a:endParaRPr lang="cs-CZ" dirty="0"/>
          </a:p>
          <a:p>
            <a:r>
              <a:rPr lang="en-US" dirty="0"/>
              <a:t>Feeling excluded from society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313402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742</Words>
  <Application>Microsoft Office PowerPoint</Application>
  <PresentationFormat>Předvádění na obrazovce (4:3)</PresentationFormat>
  <Paragraphs>59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Arial</vt:lpstr>
      <vt:lpstr>Calibri</vt:lpstr>
      <vt:lpstr>Motiv systému Office</vt:lpstr>
      <vt:lpstr>Prezentace aplikace PowerPoint</vt:lpstr>
      <vt:lpstr>Inclusion – pupils with a sociocultural disability</vt:lpstr>
      <vt:lpstr>What does it mean - sociocultural disability</vt:lpstr>
      <vt:lpstr>What does it mean - sociocultural disability</vt:lpstr>
      <vt:lpstr>Inclusion of pupil with sociocultural disability</vt:lpstr>
      <vt:lpstr>Development of personality of pupils with sociocultural disability in majority society</vt:lpstr>
      <vt:lpstr>Difficulties of minority pupils</vt:lpstr>
      <vt:lpstr>Cultural psychology and minority pupils education</vt:lpstr>
      <vt:lpstr>Cultural psychology and minority pupils education</vt:lpstr>
      <vt:lpstr>Inclusion – current educational approaches of teaching minority children</vt:lpstr>
      <vt:lpstr> Language code theory</vt:lpstr>
      <vt:lpstr>Educational problems of minority pupils</vt:lpstr>
      <vt:lpstr> The influence of sociocultural disability and wrong expectation on the pupil's difficulties</vt:lpstr>
    </vt:vector>
  </TitlesOfParts>
  <Company>FPE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Windows User</dc:creator>
  <cp:lastModifiedBy>martin.buk@tiscali.cz</cp:lastModifiedBy>
  <cp:revision>6</cp:revision>
  <dcterms:created xsi:type="dcterms:W3CDTF">2020-08-23T13:41:43Z</dcterms:created>
  <dcterms:modified xsi:type="dcterms:W3CDTF">2023-02-26T20:03:18Z</dcterms:modified>
</cp:coreProperties>
</file>