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72" r:id="rId6"/>
    <p:sldId id="260" r:id="rId7"/>
    <p:sldId id="261" r:id="rId8"/>
    <p:sldId id="262" r:id="rId9"/>
    <p:sldId id="273" r:id="rId10"/>
    <p:sldId id="263" r:id="rId11"/>
    <p:sldId id="274" r:id="rId12"/>
    <p:sldId id="264" r:id="rId13"/>
    <p:sldId id="275" r:id="rId14"/>
    <p:sldId id="265" r:id="rId15"/>
    <p:sldId id="266" r:id="rId16"/>
    <p:sldId id="267" r:id="rId17"/>
    <p:sldId id="268" r:id="rId18"/>
    <p:sldId id="277" r:id="rId19"/>
    <p:sldId id="269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562E70-D405-4D26-B54A-2543AA76D305}" type="datetimeFigureOut">
              <a:rPr lang="cs-CZ" smtClean="0"/>
              <a:t>11.02.2021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6DEE717-0158-48DB-8D95-F9AA5E02969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Svalové testy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(Janda, 1996)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052736"/>
            <a:ext cx="5762000" cy="211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74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211960" y="980728"/>
            <a:ext cx="4474840" cy="554461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Janda (1982) rozděluje svalový systém na tonický a </a:t>
            </a:r>
            <a:r>
              <a:rPr lang="cs-CZ" dirty="0" err="1" smtClean="0"/>
              <a:t>fázický</a:t>
            </a:r>
            <a:endParaRPr lang="cs-CZ" dirty="0" smtClean="0"/>
          </a:p>
          <a:p>
            <a:pPr lvl="1"/>
            <a:r>
              <a:rPr lang="cs-CZ" dirty="0" smtClean="0"/>
              <a:t>svaly </a:t>
            </a:r>
            <a:r>
              <a:rPr lang="cs-CZ" dirty="0"/>
              <a:t>fázické mají zřetelnou predilekční tendenci k útlumovým </a:t>
            </a:r>
            <a:r>
              <a:rPr lang="cs-CZ" dirty="0" smtClean="0"/>
              <a:t>projevům</a:t>
            </a:r>
          </a:p>
          <a:p>
            <a:pPr lvl="1"/>
            <a:r>
              <a:rPr lang="cs-CZ" dirty="0" smtClean="0"/>
              <a:t>tonické </a:t>
            </a:r>
            <a:r>
              <a:rPr lang="cs-CZ" dirty="0"/>
              <a:t>svaly mají </a:t>
            </a:r>
            <a:r>
              <a:rPr lang="cs-CZ" dirty="0" smtClean="0"/>
              <a:t>tendenci </a:t>
            </a:r>
            <a:r>
              <a:rPr lang="cs-CZ" dirty="0"/>
              <a:t>k hypertonii, resp. zkrácení a plní především funkci </a:t>
            </a:r>
            <a:r>
              <a:rPr lang="cs-CZ" dirty="0" smtClean="0"/>
              <a:t>posturální</a:t>
            </a:r>
          </a:p>
          <a:p>
            <a:pPr marL="0" indent="0">
              <a:buNone/>
            </a:pPr>
            <a:r>
              <a:rPr lang="cs-CZ" dirty="0" smtClean="0"/>
              <a:t>K</a:t>
            </a:r>
            <a:r>
              <a:rPr lang="cs-CZ" dirty="0"/>
              <a:t> úplnému dokončení posturálního vývoje tzv. fázických svalů dochází ve čtyřech letech, tj. v době, kdy uzrává funkce centrálního nervového systému pro hrubou motoriku (člověk je schopen aktivně zaujmout antagonistickou polohu v kloubu oproti novorozeneckému držení </a:t>
            </a:r>
            <a:r>
              <a:rPr lang="cs-CZ" dirty="0" smtClean="0"/>
              <a:t>–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centrace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kloubů</a:t>
            </a:r>
            <a:r>
              <a:rPr lang="cs-CZ" dirty="0" smtClean="0"/>
              <a:t>). 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57201" y="1196752"/>
            <a:ext cx="3440484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48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r>
              <a:rPr lang="cs-CZ" sz="4000" b="1" i="1" dirty="0"/>
              <a:t>Dolní (pánevní) zkřížený syndrom</a:t>
            </a:r>
            <a:endParaRPr lang="cs-CZ" sz="4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179512" y="1340768"/>
            <a:ext cx="4227896" cy="504056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je </a:t>
            </a:r>
            <a:r>
              <a:rPr lang="cs-CZ" dirty="0"/>
              <a:t>výsledkem dysbalance mezi </a:t>
            </a:r>
            <a:r>
              <a:rPr lang="cs-CZ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zkrácenými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flexory kyčelního kloubu (m.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iliopsoas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rectus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femoris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m. tensor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fasciae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latae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extenzory bederní páteře (mm.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erectores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trunci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quadratus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lumborum</a:t>
            </a: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</a:t>
            </a:r>
            <a:r>
              <a:rPr lang="cs-CZ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oslabenými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břišními a hýžďovými svaly. </a:t>
            </a: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Výsledkem </a:t>
            </a:r>
            <a:r>
              <a:rPr lang="cs-CZ" dirty="0"/>
              <a:t>této nerovnováhy je zvětšení </a:t>
            </a:r>
            <a:r>
              <a:rPr lang="cs-CZ" dirty="0" err="1"/>
              <a:t>anteverze</a:t>
            </a:r>
            <a:r>
              <a:rPr lang="cs-CZ" dirty="0"/>
              <a:t> (vysazení) pánve, prohloubení bederní lordózy a flekční postavení v kyčelních kloubech.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55" y="1556792"/>
            <a:ext cx="4540929" cy="4857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91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>
            <a:normAutofit fontScale="92500"/>
          </a:bodyPr>
          <a:lstStyle/>
          <a:p>
            <a:r>
              <a:rPr lang="cs-CZ" dirty="0"/>
              <a:t>Při chůzi je porušen správný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stereotyp chůze</a:t>
            </a:r>
            <a:r>
              <a:rPr lang="cs-CZ" dirty="0"/>
              <a:t>, neboť není možno provést dostatečnou extenzi v kyčelním kloubu, a kompenzačně dochází k vysazení pánve při chůzi. Tím je páteř při každém kroku nucena k nefyziologickému rozsahu pohybu. Při oslabení abduktorů kyčelního kloubu (m. </a:t>
            </a:r>
            <a:r>
              <a:rPr lang="cs-CZ" dirty="0" err="1"/>
              <a:t>gluteus</a:t>
            </a:r>
            <a:r>
              <a:rPr lang="cs-CZ" dirty="0"/>
              <a:t> </a:t>
            </a:r>
            <a:r>
              <a:rPr lang="cs-CZ" dirty="0" err="1"/>
              <a:t>medius</a:t>
            </a:r>
            <a:r>
              <a:rPr lang="cs-CZ" dirty="0"/>
              <a:t> et </a:t>
            </a:r>
            <a:r>
              <a:rPr lang="cs-CZ" dirty="0" err="1"/>
              <a:t>minimus</a:t>
            </a:r>
            <a:r>
              <a:rPr lang="cs-CZ" dirty="0"/>
              <a:t>) dochází navíc k zešikmení pánve při stoji na jedné dolní končetině a při chůzi se opět zvyšuje pohyblivost a přetěžuje se oblast lumbosakrální páteře a kyčelních kloubů. </a:t>
            </a:r>
          </a:p>
          <a:p>
            <a:r>
              <a:rPr lang="cs-CZ" dirty="0"/>
              <a:t>Dochází většinou k přetížení lumbosakrálních segmentů nejméně ve dvou směrech - předozadním a bočním. </a:t>
            </a:r>
          </a:p>
          <a:p>
            <a:r>
              <a:rPr lang="cs-CZ" dirty="0"/>
              <a:t>Patologicky se přestavují hybné stereotypy v oblasti pánve a kyčelních kloubů, a to zejména stereotyp extenze v kloubu kyčelním, stereotyp abdukce v kloubu kyčelním a stereotyp flexe trupu</a:t>
            </a:r>
          </a:p>
        </p:txBody>
      </p:sp>
    </p:spTree>
    <p:extLst>
      <p:ext uri="{BB962C8B-B14F-4D97-AF65-F5344CB8AC3E}">
        <p14:creationId xmlns:p14="http://schemas.microsoft.com/office/powerpoint/2010/main" val="3231699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3600" b="1" i="1" dirty="0"/>
              <a:t>Horní (proximální) zkřížený syndrom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395536" y="980728"/>
            <a:ext cx="4011872" cy="554461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je výsledkem dysbalance mezi </a:t>
            </a:r>
            <a:r>
              <a:rPr lang="cs-CZ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zkrácenými svaly 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prsními, horními fixátory lopatek a extenzory šíje (mm.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pectorales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major et minor, sestupná vlákna 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trapezius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m. levator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scapulae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sternocleidomastoideus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scaleni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na jedné straně </a:t>
            </a:r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oslabenými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dolními fixátory lopatek (horizontální a vzestupná vlákna m.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trapezius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serratus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anterior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hlubokými flexory krku a vzpřimovačem páteře v hrudní oblasti páteře na straně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druhé</a:t>
            </a:r>
            <a:endParaRPr lang="cs-CZ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Specifické postavení 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mm.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rhomboidei</a:t>
            </a:r>
            <a:endParaRPr lang="cs-CZ" dirty="0"/>
          </a:p>
          <a:p>
            <a:endParaRPr lang="cs-CZ" dirty="0"/>
          </a:p>
        </p:txBody>
      </p:sp>
      <p:pic>
        <p:nvPicPr>
          <p:cNvPr id="7" name="obrázek 3" descr="dysbalance1 kopi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546" y="980728"/>
            <a:ext cx="4414454" cy="490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05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737"/>
            <a:ext cx="8229600" cy="54006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Dochází </a:t>
            </a:r>
            <a:r>
              <a:rPr lang="cs-CZ" dirty="0"/>
              <a:t>k charakteristickému předsunutému držení hlavy s přetížením cervikokraniálního a </a:t>
            </a:r>
            <a:r>
              <a:rPr lang="cs-CZ" dirty="0" err="1"/>
              <a:t>cervikothorakálního</a:t>
            </a:r>
            <a:r>
              <a:rPr lang="cs-CZ" dirty="0"/>
              <a:t> přechodu, zvětšenou krční lordózou, protrakcí ramen a elevací pletence ramenního, zvětšení hrudní kyfózy a abdukcí a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rotací </a:t>
            </a:r>
            <a:r>
              <a:rPr lang="cs-CZ" dirty="0"/>
              <a:t>lopatek (</a:t>
            </a:r>
            <a:r>
              <a:rPr lang="cs-CZ" dirty="0" err="1"/>
              <a:t>scapulae</a:t>
            </a:r>
            <a:r>
              <a:rPr lang="cs-CZ" dirty="0"/>
              <a:t> </a:t>
            </a:r>
            <a:r>
              <a:rPr lang="cs-CZ" dirty="0" err="1"/>
              <a:t>alatae</a:t>
            </a:r>
            <a:r>
              <a:rPr lang="cs-CZ" dirty="0"/>
              <a:t>).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Opět </a:t>
            </a:r>
            <a:r>
              <a:rPr lang="cs-CZ" dirty="0"/>
              <a:t>se projevuje i porucha </a:t>
            </a:r>
            <a:r>
              <a:rPr lang="cs-CZ" dirty="0" smtClean="0"/>
              <a:t>hybných</a:t>
            </a:r>
          </a:p>
          <a:p>
            <a:pPr marL="0" indent="0">
              <a:buNone/>
            </a:pPr>
            <a:r>
              <a:rPr lang="cs-CZ" dirty="0" smtClean="0"/>
              <a:t>stereotypů</a:t>
            </a:r>
            <a:r>
              <a:rPr lang="cs-CZ" dirty="0"/>
              <a:t>, a to zejména stereotypu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abdukce </a:t>
            </a:r>
            <a:r>
              <a:rPr lang="cs-CZ" dirty="0"/>
              <a:t>v kloubu ramenním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/>
              <a:t>stereotypu flexe krční páteře.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2492896"/>
            <a:ext cx="1876425" cy="24288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845" y="4653136"/>
            <a:ext cx="226695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4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sz="3200" dirty="0" smtClean="0"/>
              <a:t>Svalová dysbalance na dolních končetinách</a:t>
            </a:r>
            <a:endParaRPr lang="cs-CZ" sz="32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7971" y="3068960"/>
            <a:ext cx="3463357" cy="1850132"/>
          </a:xfrm>
          <a:prstGeom prst="rect">
            <a:avLst/>
          </a:prstGeom>
        </p:spPr>
      </p:pic>
      <p:pic>
        <p:nvPicPr>
          <p:cNvPr id="2050" name="obrázek 5" descr="dysbalance3 kopi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4161629" cy="461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89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dirty="0" smtClean="0"/>
              <a:t>Testování tonických svalů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4008" y="908720"/>
            <a:ext cx="4042792" cy="5217443"/>
          </a:xfrm>
        </p:spPr>
        <p:txBody>
          <a:bodyPr>
            <a:normAutofit fontScale="925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/>
              <a:t>Testovaný leží kostrčí na okraji lůžka, netestovanou dolní končetinu přitahuje k hrudníku, testovaná volně visí přes okraj. Při zkrácení m. </a:t>
            </a:r>
            <a:r>
              <a:rPr lang="cs-CZ" dirty="0" err="1"/>
              <a:t>iliopsoas</a:t>
            </a:r>
            <a:r>
              <a:rPr lang="cs-CZ" dirty="0"/>
              <a:t> dochází ke zmenšení úhlu v kyčelním kloubu na méně než 180°. Při zkrácení m. </a:t>
            </a:r>
            <a:r>
              <a:rPr lang="cs-CZ" dirty="0" err="1"/>
              <a:t>rectus</a:t>
            </a:r>
            <a:r>
              <a:rPr lang="cs-CZ" dirty="0"/>
              <a:t> </a:t>
            </a:r>
            <a:r>
              <a:rPr lang="cs-CZ" dirty="0" err="1"/>
              <a:t>femoris</a:t>
            </a:r>
            <a:r>
              <a:rPr lang="cs-CZ" dirty="0"/>
              <a:t> dochází k omezení flexe v kolenním kloubu, úhel je větší než 90°. Při zkrácení m. tensor </a:t>
            </a:r>
            <a:r>
              <a:rPr lang="cs-CZ" dirty="0" err="1"/>
              <a:t>fasciae</a:t>
            </a:r>
            <a:r>
              <a:rPr lang="cs-CZ" dirty="0"/>
              <a:t> </a:t>
            </a:r>
            <a:r>
              <a:rPr lang="cs-CZ" dirty="0" err="1"/>
              <a:t>latae</a:t>
            </a:r>
            <a:r>
              <a:rPr lang="cs-CZ" dirty="0"/>
              <a:t> dochází k mírné abdukci v kyčelním kloubu, při zkrácení svalu krejčovského (m. </a:t>
            </a:r>
            <a:r>
              <a:rPr lang="cs-CZ" dirty="0" err="1"/>
              <a:t>sartorius</a:t>
            </a:r>
            <a:r>
              <a:rPr lang="cs-CZ" dirty="0"/>
              <a:t>) navíc ještě k zevní rotaci.</a:t>
            </a:r>
          </a:p>
          <a:p>
            <a:endParaRPr lang="cs-CZ" b="1" i="1" dirty="0" smtClean="0"/>
          </a:p>
          <a:p>
            <a:endParaRPr lang="cs-CZ" b="1" i="1" dirty="0"/>
          </a:p>
        </p:txBody>
      </p:sp>
      <p:sp>
        <p:nvSpPr>
          <p:cNvPr id="5" name="Obdélník 4"/>
          <p:cNvSpPr/>
          <p:nvPr/>
        </p:nvSpPr>
        <p:spPr>
          <a:xfrm>
            <a:off x="401645" y="6028730"/>
            <a:ext cx="8424936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Flexory kyčelního kloubu:</a:t>
            </a:r>
            <a:r>
              <a:rPr lang="cs-CZ" dirty="0"/>
              <a:t> Bedrokyčlostehenní sval (m. </a:t>
            </a:r>
            <a:r>
              <a:rPr lang="cs-CZ" dirty="0" err="1"/>
              <a:t>iliopsoas</a:t>
            </a:r>
            <a:r>
              <a:rPr lang="cs-CZ" dirty="0"/>
              <a:t>), přímý sval stehenní (m. </a:t>
            </a:r>
            <a:r>
              <a:rPr lang="cs-CZ" dirty="0" err="1"/>
              <a:t>rectus</a:t>
            </a:r>
            <a:r>
              <a:rPr lang="cs-CZ" dirty="0"/>
              <a:t> </a:t>
            </a:r>
            <a:r>
              <a:rPr lang="cs-CZ" dirty="0" err="1"/>
              <a:t>femoris</a:t>
            </a:r>
            <a:r>
              <a:rPr lang="cs-CZ" dirty="0"/>
              <a:t>), napínač povázky stehenní (m. tensor </a:t>
            </a:r>
            <a:r>
              <a:rPr lang="cs-CZ" dirty="0" err="1"/>
              <a:t>fasciae</a:t>
            </a:r>
            <a:r>
              <a:rPr lang="cs-CZ" dirty="0"/>
              <a:t> </a:t>
            </a:r>
            <a:r>
              <a:rPr lang="cs-CZ" dirty="0" err="1"/>
              <a:t>latae</a:t>
            </a:r>
            <a:r>
              <a:rPr lang="cs-CZ" dirty="0"/>
              <a:t>).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3482893" cy="260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43272"/>
            <a:ext cx="3429141" cy="2565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498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572149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Testovaný </a:t>
            </a:r>
            <a:r>
              <a:rPr lang="cs-CZ" dirty="0"/>
              <a:t>sedí na židli, v kyčelních i kolenních kloubech úhel 90°. Provede pomalý úklon na jednu stranu, pánev stále pevně fixována na podložce. Při zkrácení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m.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quadratus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lumborum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/>
              <a:t>nedojde k protnutí kolmice spuštěné z podpažní jamky (protilehlé směru úklonu) rýhou </a:t>
            </a:r>
            <a:r>
              <a:rPr lang="cs-CZ" dirty="0" err="1"/>
              <a:t>mezihýžďovou</a:t>
            </a:r>
            <a:r>
              <a:rPr lang="cs-CZ" dirty="0"/>
              <a:t>. </a:t>
            </a:r>
            <a:r>
              <a:rPr lang="cs-CZ" dirty="0" err="1"/>
              <a:t>Lateroflexe</a:t>
            </a:r>
            <a:r>
              <a:rPr lang="cs-CZ" dirty="0"/>
              <a:t> je omezena.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Při testování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m.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erector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spinae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/>
              <a:t>provádí testovaný v sedu na židli pomalý ohnutý předklon páteře, hodnotíme rozvíjení páteře (plynulost i rozsah – normou je hlava 10-15 cm od kolen, plynulý oblouk páteře). Orientačně lze také vyšetřit ohnutý předklon v sedu na zemi s nataženýma nohama.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3"/>
          </p:nvPr>
        </p:nvSpPr>
        <p:spPr>
          <a:xfrm>
            <a:off x="365760" y="476672"/>
            <a:ext cx="4041648" cy="564980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39552" y="6093296"/>
            <a:ext cx="828092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Svaly v oblasti beder:</a:t>
            </a:r>
            <a:r>
              <a:rPr lang="cs-CZ" dirty="0"/>
              <a:t> m. </a:t>
            </a:r>
            <a:r>
              <a:rPr lang="cs-CZ" dirty="0" err="1"/>
              <a:t>erector</a:t>
            </a:r>
            <a:r>
              <a:rPr lang="cs-CZ" dirty="0"/>
              <a:t> </a:t>
            </a:r>
            <a:r>
              <a:rPr lang="cs-CZ" dirty="0" err="1"/>
              <a:t>spinae</a:t>
            </a:r>
            <a:r>
              <a:rPr lang="cs-CZ" dirty="0"/>
              <a:t> (vzpřimovač páteře) v oblasti bederní páteře, m. </a:t>
            </a:r>
            <a:r>
              <a:rPr lang="cs-CZ" dirty="0" err="1"/>
              <a:t>quadratus</a:t>
            </a:r>
            <a:r>
              <a:rPr lang="cs-CZ" dirty="0"/>
              <a:t> </a:t>
            </a:r>
            <a:r>
              <a:rPr lang="cs-CZ" dirty="0" err="1"/>
              <a:t>lumborum</a:t>
            </a:r>
            <a:r>
              <a:rPr lang="cs-CZ" dirty="0"/>
              <a:t> (čtyřhranný sval bederní)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4251243" cy="31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663" y="3202542"/>
            <a:ext cx="2175199" cy="2898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10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752020" y="476672"/>
            <a:ext cx="393478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Testovaný leží na lůžku, vyšetřující zvedá testovanou dolní končetinu </a:t>
            </a:r>
            <a:r>
              <a:rPr lang="cs-CZ" dirty="0" err="1" smtClean="0"/>
              <a:t>extendovanou</a:t>
            </a:r>
            <a:r>
              <a:rPr lang="cs-CZ" dirty="0" smtClean="0"/>
              <a:t> v kolenním kloubu do flexe v kloubu kyčelním. Pokud není zkráceno svalstvo zadní strany stehna je úhel v kyčelním kloubu při natažených dolních končetinách 80°, při pokrčení netestované dolní končetiny do pravého úhlu v koleni vzrůstá rozsah pohybu na 90°. </a:t>
            </a:r>
          </a:p>
          <a:p>
            <a:pPr marL="0" indent="0">
              <a:buNone/>
            </a:pPr>
            <a:r>
              <a:rPr lang="cs-CZ" dirty="0" smtClean="0"/>
              <a:t>Orientačně lze také vyšetřit rovný sed na lavičce bočně. </a:t>
            </a:r>
          </a:p>
          <a:p>
            <a:endParaRPr lang="cs-CZ" b="1" i="1" dirty="0" smtClean="0"/>
          </a:p>
        </p:txBody>
      </p:sp>
      <p:sp>
        <p:nvSpPr>
          <p:cNvPr id="6" name="Obdélník 5"/>
          <p:cNvSpPr/>
          <p:nvPr/>
        </p:nvSpPr>
        <p:spPr>
          <a:xfrm>
            <a:off x="755576" y="6211669"/>
            <a:ext cx="7992888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Flexory kolenního kloubu: </a:t>
            </a:r>
            <a:r>
              <a:rPr lang="cs-CZ" dirty="0"/>
              <a:t>(m. </a:t>
            </a:r>
            <a:r>
              <a:rPr lang="cs-CZ" dirty="0" err="1"/>
              <a:t>semitendinosus</a:t>
            </a:r>
            <a:r>
              <a:rPr lang="cs-CZ" dirty="0"/>
              <a:t>, m. </a:t>
            </a:r>
            <a:r>
              <a:rPr lang="cs-CZ" dirty="0" err="1"/>
              <a:t>semimembranosus</a:t>
            </a:r>
            <a:r>
              <a:rPr lang="cs-CZ" dirty="0"/>
              <a:t>, m. biceps </a:t>
            </a:r>
            <a:r>
              <a:rPr lang="cs-CZ" dirty="0" err="1"/>
              <a:t>femoris</a:t>
            </a:r>
            <a:r>
              <a:rPr lang="cs-CZ" dirty="0"/>
              <a:t>)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76673"/>
            <a:ext cx="3744416" cy="2801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284984"/>
            <a:ext cx="3922721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1403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104457" y="260648"/>
            <a:ext cx="4790364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err="1" smtClean="0"/>
              <a:t>Jednokloubové</a:t>
            </a:r>
            <a:r>
              <a:rPr lang="cs-CZ" sz="1600" dirty="0" smtClean="0"/>
              <a:t> </a:t>
            </a:r>
            <a:r>
              <a:rPr lang="cs-CZ" sz="1600" dirty="0"/>
              <a:t>adduktory vyšetřujeme při pokrčené dolní končetině. Vyšetřovaný provede leh </a:t>
            </a:r>
            <a:r>
              <a:rPr lang="cs-CZ" sz="1600" dirty="0" err="1"/>
              <a:t>pokrčmo</a:t>
            </a:r>
            <a:r>
              <a:rPr lang="cs-CZ" sz="1600" dirty="0"/>
              <a:t> testovanou dolní končetinou. Bez rotace v pánvi provede abdukci (unožení), koleno by mělo volně klesnout k podložce.</a:t>
            </a:r>
          </a:p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err="1"/>
              <a:t>Dvoukloubové</a:t>
            </a:r>
            <a:r>
              <a:rPr lang="cs-CZ" sz="1600" dirty="0"/>
              <a:t> adduktory vyšetřujeme v lehu, testovanou dolní končetinu táhneme po podložce do abdukce, která by měla být v rozsahu 45°. </a:t>
            </a:r>
          </a:p>
          <a:p>
            <a:endParaRPr lang="cs-CZ" sz="1600" b="1" i="1" dirty="0"/>
          </a:p>
        </p:txBody>
      </p:sp>
      <p:sp>
        <p:nvSpPr>
          <p:cNvPr id="5" name="Obdélník 4"/>
          <p:cNvSpPr/>
          <p:nvPr/>
        </p:nvSpPr>
        <p:spPr>
          <a:xfrm>
            <a:off x="0" y="5373216"/>
            <a:ext cx="820891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Adduktory kyčelního kloubu: </a:t>
            </a:r>
            <a:r>
              <a:rPr lang="cs-CZ" dirty="0"/>
              <a:t>(m. </a:t>
            </a:r>
            <a:r>
              <a:rPr lang="cs-CZ" dirty="0" err="1"/>
              <a:t>pectineus</a:t>
            </a:r>
            <a:r>
              <a:rPr lang="cs-CZ" dirty="0"/>
              <a:t>, m. </a:t>
            </a:r>
            <a:r>
              <a:rPr lang="cs-CZ" dirty="0" err="1"/>
              <a:t>adductor</a:t>
            </a:r>
            <a:r>
              <a:rPr lang="cs-CZ" dirty="0"/>
              <a:t> </a:t>
            </a:r>
            <a:r>
              <a:rPr lang="cs-CZ" dirty="0" err="1"/>
              <a:t>longus</a:t>
            </a:r>
            <a:r>
              <a:rPr lang="cs-CZ" dirty="0"/>
              <a:t>, m. </a:t>
            </a:r>
            <a:r>
              <a:rPr lang="cs-CZ" dirty="0" err="1"/>
              <a:t>adductor</a:t>
            </a:r>
            <a:r>
              <a:rPr lang="cs-CZ" dirty="0"/>
              <a:t> brevis, m. </a:t>
            </a:r>
            <a:r>
              <a:rPr lang="cs-CZ" dirty="0" err="1"/>
              <a:t>adductor</a:t>
            </a:r>
            <a:r>
              <a:rPr lang="cs-CZ" dirty="0"/>
              <a:t> </a:t>
            </a:r>
            <a:r>
              <a:rPr lang="cs-CZ" dirty="0" err="1"/>
              <a:t>magnus</a:t>
            </a:r>
            <a:r>
              <a:rPr lang="cs-CZ" dirty="0"/>
              <a:t>, m. </a:t>
            </a:r>
            <a:r>
              <a:rPr lang="cs-CZ" dirty="0" err="1"/>
              <a:t>gracilis</a:t>
            </a:r>
            <a:r>
              <a:rPr lang="cs-CZ" dirty="0"/>
              <a:t>)</a:t>
            </a:r>
          </a:p>
        </p:txBody>
      </p:sp>
      <p:sp>
        <p:nvSpPr>
          <p:cNvPr id="6" name="Obdélník 5"/>
          <p:cNvSpPr/>
          <p:nvPr/>
        </p:nvSpPr>
        <p:spPr>
          <a:xfrm>
            <a:off x="279333" y="6128428"/>
            <a:ext cx="8892480" cy="6155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Trojhlavý sval lýtkový</a:t>
            </a:r>
            <a:r>
              <a:rPr lang="cs-CZ" b="1" dirty="0"/>
              <a:t> </a:t>
            </a:r>
            <a:r>
              <a:rPr lang="cs-CZ" dirty="0"/>
              <a:t>(m. triceps </a:t>
            </a:r>
            <a:r>
              <a:rPr lang="cs-CZ" dirty="0" err="1"/>
              <a:t>surae</a:t>
            </a:r>
            <a:r>
              <a:rPr lang="cs-CZ" dirty="0"/>
              <a:t>)</a:t>
            </a:r>
          </a:p>
          <a:p>
            <a:r>
              <a:rPr lang="cs-CZ" sz="1600" dirty="0"/>
              <a:t>Testujeme odděleně dvojhlavý sval lýtkový (m. </a:t>
            </a:r>
            <a:r>
              <a:rPr lang="cs-CZ" sz="1600" dirty="0" err="1"/>
              <a:t>gastrocnemius</a:t>
            </a:r>
            <a:r>
              <a:rPr lang="cs-CZ" sz="1600" dirty="0"/>
              <a:t>) a šikmý sval lýtkový (m. </a:t>
            </a:r>
            <a:r>
              <a:rPr lang="cs-CZ" sz="1600" dirty="0" err="1"/>
              <a:t>soleus</a:t>
            </a:r>
            <a:r>
              <a:rPr lang="cs-CZ" sz="1600" dirty="0"/>
              <a:t>).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62" y="72432"/>
            <a:ext cx="1018708" cy="293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765" y="2200944"/>
            <a:ext cx="1884040" cy="2814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15" y="3592847"/>
            <a:ext cx="2069215" cy="155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104456" y="2937642"/>
            <a:ext cx="50943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Trojhlavý sval lýtkový</a:t>
            </a:r>
            <a:r>
              <a:rPr lang="cs-CZ" b="1" dirty="0"/>
              <a:t> </a:t>
            </a:r>
            <a:r>
              <a:rPr lang="cs-CZ" dirty="0"/>
              <a:t>(m. triceps </a:t>
            </a:r>
            <a:r>
              <a:rPr lang="cs-CZ" dirty="0" err="1"/>
              <a:t>surae</a:t>
            </a:r>
            <a:r>
              <a:rPr lang="cs-CZ" dirty="0"/>
              <a:t>) - vyšetřujeme v lehu, uchopíme testovanou dolní končetinu a provádíme pasivní protažení v hlezenním kloubu. Dorsální flexe dosahuje při napjatém koleni (dvojhlavý sval lýtkový) i mírně pokrčeném koleni (šikmý sval lýtkový) pravého úhlu v hlezenním kloubu. Mírným tlakem je možno extenzi ještě o 10° zvětšit.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076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499992" y="764704"/>
            <a:ext cx="4186808" cy="547260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Testovaný </a:t>
            </a:r>
            <a:r>
              <a:rPr lang="cs-CZ" dirty="0"/>
              <a:t>leží na okraji lůžka, testovaná horní končetina je mimo lůžko. Testovanou horní končetinou provádíme vzpažení – testujeme dolní vlákna, při fyziologickém rozsahu paže volně dosahuje na úroveň podložky. V poloze upažení </a:t>
            </a:r>
            <a:r>
              <a:rPr lang="cs-CZ" dirty="0" err="1"/>
              <a:t>pokrčmo</a:t>
            </a:r>
            <a:r>
              <a:rPr lang="cs-CZ" dirty="0"/>
              <a:t> testujeme střední vlákna (norma je dosažení úrovně podložky). Horní vlákna testujeme v připažení stlačením ramene do deprese a </a:t>
            </a:r>
            <a:r>
              <a:rPr lang="cs-CZ" dirty="0" err="1"/>
              <a:t>retrakce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Orientačně </a:t>
            </a:r>
            <a:r>
              <a:rPr lang="cs-CZ" dirty="0"/>
              <a:t>lze také vyšetřit zkrácení velkého svalu prsního v celé šíři v lehu </a:t>
            </a:r>
            <a:r>
              <a:rPr lang="cs-CZ" dirty="0" err="1"/>
              <a:t>pokrčmo</a:t>
            </a:r>
            <a:r>
              <a:rPr lang="cs-CZ" dirty="0"/>
              <a:t> pohybem paže z připažení do vzpažení sunutím po podložce.</a:t>
            </a:r>
          </a:p>
          <a:p>
            <a:endParaRPr lang="cs-CZ" b="1" i="1" dirty="0" smtClean="0"/>
          </a:p>
        </p:txBody>
      </p:sp>
      <p:sp>
        <p:nvSpPr>
          <p:cNvPr id="6" name="Obdélník 5"/>
          <p:cNvSpPr/>
          <p:nvPr/>
        </p:nvSpPr>
        <p:spPr>
          <a:xfrm>
            <a:off x="611560" y="6237312"/>
            <a:ext cx="4813155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cs-CZ" b="1" i="1" dirty="0"/>
              <a:t>Velký sval prsní </a:t>
            </a:r>
            <a:r>
              <a:rPr lang="cs-CZ" dirty="0"/>
              <a:t>(m. </a:t>
            </a:r>
            <a:r>
              <a:rPr lang="cs-CZ" dirty="0" err="1"/>
              <a:t>pectoralis</a:t>
            </a:r>
            <a:r>
              <a:rPr lang="cs-CZ" dirty="0"/>
              <a:t> major)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79" y="836712"/>
            <a:ext cx="2072134" cy="2630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5" y="3717032"/>
            <a:ext cx="4762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71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620689"/>
            <a:ext cx="4038600" cy="2304256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/>
              <a:t>Horní část svalu trapézového</a:t>
            </a:r>
            <a:r>
              <a:rPr lang="cs-CZ" dirty="0"/>
              <a:t> (m. </a:t>
            </a:r>
            <a:r>
              <a:rPr lang="cs-CZ" dirty="0" err="1"/>
              <a:t>trapezius</a:t>
            </a:r>
            <a:r>
              <a:rPr lang="cs-CZ" dirty="0"/>
              <a:t>, </a:t>
            </a:r>
            <a:r>
              <a:rPr lang="cs-CZ" dirty="0" err="1"/>
              <a:t>pars</a:t>
            </a:r>
            <a:r>
              <a:rPr lang="cs-CZ" dirty="0"/>
              <a:t> superior)</a:t>
            </a:r>
          </a:p>
          <a:p>
            <a:pPr marL="0" indent="0">
              <a:buNone/>
            </a:pPr>
            <a:r>
              <a:rPr lang="cs-CZ" dirty="0"/>
              <a:t> Sval je možno vyšetřovat vleže i vsedě. Vleže je výhodnější uvolnění testovaných svalů. Vsedě provádí testovaný úklon (</a:t>
            </a:r>
            <a:r>
              <a:rPr lang="cs-CZ" dirty="0" err="1"/>
              <a:t>lateroflexi</a:t>
            </a:r>
            <a:r>
              <a:rPr lang="cs-CZ" dirty="0"/>
              <a:t>) bez rotace ze střední čáry k jednomu rameni. Rozsah pohybu by měl být 45°.</a:t>
            </a:r>
          </a:p>
          <a:p>
            <a:pPr marL="0" indent="0">
              <a:buNone/>
            </a:pP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32787"/>
            <a:ext cx="4041775" cy="2696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094"/>
            <a:ext cx="2381250" cy="330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44008" y="2852936"/>
            <a:ext cx="4283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Zdvihač lopatky</a:t>
            </a:r>
            <a:r>
              <a:rPr lang="cs-CZ" b="1" dirty="0"/>
              <a:t> </a:t>
            </a:r>
            <a:r>
              <a:rPr lang="cs-CZ" dirty="0"/>
              <a:t>(m. levator </a:t>
            </a:r>
            <a:r>
              <a:rPr lang="cs-CZ" dirty="0" err="1"/>
              <a:t>scapulae</a:t>
            </a:r>
            <a:r>
              <a:rPr lang="cs-CZ" dirty="0"/>
              <a:t>)</a:t>
            </a:r>
          </a:p>
          <a:p>
            <a:r>
              <a:rPr lang="cs-CZ" dirty="0"/>
              <a:t> Ve stejné poloze jako u předešlého svalu provádí testovaný šikmý úklon (rotace hlavy vpravo či vlevo na 45° a flexe), brada by měla dosahovat na úroveň klíční kosti.</a:t>
            </a:r>
          </a:p>
          <a:p>
            <a:endParaRPr lang="cs-CZ" dirty="0"/>
          </a:p>
          <a:p>
            <a:r>
              <a:rPr lang="cs-CZ" b="1" i="1" dirty="0"/>
              <a:t>Vzpřimovač páteře v krční části</a:t>
            </a:r>
            <a:r>
              <a:rPr lang="cs-CZ" b="1" dirty="0"/>
              <a:t> </a:t>
            </a:r>
            <a:r>
              <a:rPr lang="cs-CZ" dirty="0"/>
              <a:t>(m. </a:t>
            </a:r>
            <a:r>
              <a:rPr lang="cs-CZ" dirty="0" err="1"/>
              <a:t>erector</a:t>
            </a:r>
            <a:r>
              <a:rPr lang="cs-CZ" dirty="0"/>
              <a:t> </a:t>
            </a:r>
            <a:r>
              <a:rPr lang="cs-CZ" dirty="0" err="1"/>
              <a:t>spinae</a:t>
            </a:r>
            <a:r>
              <a:rPr lang="cs-CZ" dirty="0"/>
              <a:t>)</a:t>
            </a:r>
          </a:p>
          <a:p>
            <a:r>
              <a:rPr lang="cs-CZ" dirty="0"/>
              <a:t> Ze shodné polohy vsedě vyzveme testovaného k flexi v krční části páteře (předklonu hlavy), brada by měla volně dojít na úroveň horního okraje sterna, nesmíme dovolit předsun</a:t>
            </a:r>
          </a:p>
        </p:txBody>
      </p:sp>
    </p:spTree>
    <p:extLst>
      <p:ext uri="{BB962C8B-B14F-4D97-AF65-F5344CB8AC3E}">
        <p14:creationId xmlns:p14="http://schemas.microsoft.com/office/powerpoint/2010/main" val="242248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dirty="0" smtClean="0"/>
              <a:t>Testování fázických svalů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/>
          </a:bodyPr>
          <a:lstStyle/>
          <a:p>
            <a:r>
              <a:rPr lang="cs-CZ" b="1" i="1" dirty="0"/>
              <a:t>Velký sval hýžďový</a:t>
            </a:r>
            <a:r>
              <a:rPr lang="cs-CZ" dirty="0"/>
              <a:t> (m. </a:t>
            </a:r>
            <a:r>
              <a:rPr lang="cs-CZ" dirty="0" err="1"/>
              <a:t>gluteus</a:t>
            </a:r>
            <a:r>
              <a:rPr lang="cs-CZ" dirty="0"/>
              <a:t> </a:t>
            </a:r>
            <a:r>
              <a:rPr lang="cs-CZ" dirty="0" err="1"/>
              <a:t>maximus</a:t>
            </a:r>
            <a:r>
              <a:rPr lang="cs-CZ" dirty="0"/>
              <a:t>)</a:t>
            </a:r>
          </a:p>
          <a:p>
            <a:r>
              <a:rPr lang="cs-CZ" b="1" i="1" dirty="0" smtClean="0"/>
              <a:t>Malý </a:t>
            </a:r>
            <a:r>
              <a:rPr lang="cs-CZ" b="1" i="1" dirty="0"/>
              <a:t>a střední sval hýžďový</a:t>
            </a:r>
            <a:r>
              <a:rPr lang="cs-CZ" dirty="0"/>
              <a:t> (m. </a:t>
            </a:r>
            <a:r>
              <a:rPr lang="cs-CZ" dirty="0" err="1"/>
              <a:t>gluteus</a:t>
            </a:r>
            <a:r>
              <a:rPr lang="cs-CZ" dirty="0"/>
              <a:t> </a:t>
            </a:r>
            <a:r>
              <a:rPr lang="cs-CZ" dirty="0" err="1"/>
              <a:t>minimus</a:t>
            </a:r>
            <a:r>
              <a:rPr lang="cs-CZ" dirty="0"/>
              <a:t> et </a:t>
            </a:r>
            <a:r>
              <a:rPr lang="cs-CZ" dirty="0" err="1"/>
              <a:t>medius</a:t>
            </a:r>
            <a:r>
              <a:rPr lang="cs-CZ" dirty="0"/>
              <a:t>)</a:t>
            </a:r>
          </a:p>
          <a:p>
            <a:r>
              <a:rPr lang="cs-CZ" b="1" i="1" dirty="0" smtClean="0"/>
              <a:t>Břišní </a:t>
            </a:r>
            <a:r>
              <a:rPr lang="cs-CZ" b="1" i="1" dirty="0"/>
              <a:t>svaly </a:t>
            </a:r>
            <a:r>
              <a:rPr lang="cs-CZ" dirty="0"/>
              <a:t>(</a:t>
            </a:r>
            <a:r>
              <a:rPr lang="cs-CZ" dirty="0" err="1"/>
              <a:t>musculi</a:t>
            </a:r>
            <a:r>
              <a:rPr lang="cs-CZ" dirty="0"/>
              <a:t> </a:t>
            </a:r>
            <a:r>
              <a:rPr lang="cs-CZ" dirty="0" err="1"/>
              <a:t>abdominis</a:t>
            </a:r>
            <a:r>
              <a:rPr lang="cs-CZ" dirty="0"/>
              <a:t>)</a:t>
            </a:r>
          </a:p>
          <a:p>
            <a:r>
              <a:rPr lang="cs-CZ" b="1" i="1" dirty="0" smtClean="0"/>
              <a:t>Dolní </a:t>
            </a:r>
            <a:r>
              <a:rPr lang="cs-CZ" b="1" i="1" dirty="0"/>
              <a:t>fixátory lopatek </a:t>
            </a:r>
            <a:r>
              <a:rPr lang="cs-CZ" dirty="0"/>
              <a:t>(dolní a střední část m. </a:t>
            </a:r>
            <a:r>
              <a:rPr lang="cs-CZ" dirty="0" err="1"/>
              <a:t>trapezius</a:t>
            </a:r>
            <a:r>
              <a:rPr lang="cs-CZ" dirty="0"/>
              <a:t>, mm. </a:t>
            </a:r>
            <a:r>
              <a:rPr lang="cs-CZ" dirty="0" err="1"/>
              <a:t>rhomboidei</a:t>
            </a:r>
            <a:r>
              <a:rPr lang="cs-CZ" dirty="0"/>
              <a:t>)</a:t>
            </a:r>
          </a:p>
          <a:p>
            <a:r>
              <a:rPr lang="cs-CZ" b="1" i="1" dirty="0" smtClean="0"/>
              <a:t>Hluboké </a:t>
            </a:r>
            <a:r>
              <a:rPr lang="cs-CZ" b="1" i="1" dirty="0"/>
              <a:t>flexory hlavy a krku </a:t>
            </a:r>
            <a:r>
              <a:rPr lang="cs-CZ" dirty="0"/>
              <a:t>(m. </a:t>
            </a:r>
            <a:r>
              <a:rPr lang="cs-CZ" dirty="0" err="1"/>
              <a:t>longus</a:t>
            </a:r>
            <a:r>
              <a:rPr lang="cs-CZ" dirty="0"/>
              <a:t> </a:t>
            </a:r>
            <a:r>
              <a:rPr lang="cs-CZ" dirty="0" err="1"/>
              <a:t>capitis</a:t>
            </a:r>
            <a:r>
              <a:rPr lang="cs-CZ" dirty="0"/>
              <a:t>, m. </a:t>
            </a:r>
            <a:r>
              <a:rPr lang="cs-CZ" dirty="0" err="1"/>
              <a:t>longus</a:t>
            </a:r>
            <a:r>
              <a:rPr lang="cs-CZ" dirty="0"/>
              <a:t> </a:t>
            </a:r>
            <a:r>
              <a:rPr lang="cs-CZ" dirty="0" err="1"/>
              <a:t>colli</a:t>
            </a:r>
            <a:r>
              <a:rPr lang="cs-CZ" dirty="0"/>
              <a:t>, </a:t>
            </a:r>
            <a:r>
              <a:rPr lang="cs-CZ" dirty="0" err="1"/>
              <a:t>mm.intertransversarii</a:t>
            </a:r>
            <a:r>
              <a:rPr lang="cs-CZ" dirty="0"/>
              <a:t> </a:t>
            </a:r>
            <a:r>
              <a:rPr lang="cs-CZ" dirty="0" err="1"/>
              <a:t>anteriores</a:t>
            </a:r>
            <a:r>
              <a:rPr lang="cs-CZ" dirty="0"/>
              <a:t> </a:t>
            </a:r>
            <a:r>
              <a:rPr lang="cs-CZ" dirty="0" err="1"/>
              <a:t>cervicis</a:t>
            </a:r>
            <a:r>
              <a:rPr lang="cs-CZ" dirty="0"/>
              <a:t>, m. </a:t>
            </a:r>
            <a:r>
              <a:rPr lang="cs-CZ" dirty="0" err="1"/>
              <a:t>rectus</a:t>
            </a:r>
            <a:r>
              <a:rPr lang="cs-CZ" dirty="0"/>
              <a:t> </a:t>
            </a:r>
            <a:r>
              <a:rPr lang="cs-CZ" dirty="0" err="1"/>
              <a:t>capitis</a:t>
            </a:r>
            <a:r>
              <a:rPr lang="cs-CZ" dirty="0"/>
              <a:t> </a:t>
            </a:r>
            <a:r>
              <a:rPr lang="cs-CZ" dirty="0" err="1"/>
              <a:t>anterior</a:t>
            </a:r>
            <a:r>
              <a:rPr lang="cs-CZ" dirty="0"/>
              <a:t>, m. </a:t>
            </a:r>
            <a:r>
              <a:rPr lang="cs-CZ" dirty="0" err="1"/>
              <a:t>rectus</a:t>
            </a:r>
            <a:r>
              <a:rPr lang="cs-CZ" dirty="0"/>
              <a:t> </a:t>
            </a:r>
            <a:r>
              <a:rPr lang="cs-CZ" dirty="0" err="1"/>
              <a:t>capitis</a:t>
            </a:r>
            <a:r>
              <a:rPr lang="cs-CZ" dirty="0"/>
              <a:t> </a:t>
            </a:r>
            <a:r>
              <a:rPr lang="cs-CZ" dirty="0" err="1"/>
              <a:t>lateralis</a:t>
            </a:r>
            <a:r>
              <a:rPr lang="cs-CZ" dirty="0"/>
              <a:t>)</a:t>
            </a:r>
          </a:p>
          <a:p>
            <a:r>
              <a:rPr lang="cs-CZ" b="1" i="1" dirty="0" smtClean="0"/>
              <a:t>Pilovitý </a:t>
            </a:r>
            <a:r>
              <a:rPr lang="cs-CZ" b="1" i="1" dirty="0"/>
              <a:t>sval přední</a:t>
            </a:r>
            <a:r>
              <a:rPr lang="cs-CZ" dirty="0"/>
              <a:t> (m. </a:t>
            </a:r>
            <a:r>
              <a:rPr lang="cs-CZ" dirty="0" err="1"/>
              <a:t>serratus</a:t>
            </a:r>
            <a:r>
              <a:rPr lang="cs-CZ" dirty="0"/>
              <a:t> </a:t>
            </a:r>
            <a:r>
              <a:rPr lang="cs-CZ" dirty="0" err="1"/>
              <a:t>anterior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592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/>
              <a:t>Extenze v kloubu kyčelním: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836712"/>
            <a:ext cx="8507288" cy="324036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/>
              <a:t>Vyšetřujeme aktivní extenzi (zanožení) v lehu na břiše v rozsahu 10° v kyčelním kloubu, examinátor může palpovat hlavní zapojované svalové skupiny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Svaly </a:t>
            </a:r>
            <a:r>
              <a:rPr lang="cs-CZ" dirty="0"/>
              <a:t>by se měly zapojovat postupně v tomto pořadí: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1. velký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sval hýžďový</a:t>
            </a:r>
            <a:r>
              <a:rPr lang="cs-CZ" dirty="0"/>
              <a:t>, 2. </a:t>
            </a:r>
            <a:r>
              <a:rPr lang="cs-CZ" dirty="0" err="1"/>
              <a:t>ischiokrurální</a:t>
            </a:r>
            <a:r>
              <a:rPr lang="cs-CZ" dirty="0"/>
              <a:t> svaly (svaly na zadní straně stehna) vyšetřované končetiny 3. </a:t>
            </a:r>
            <a:r>
              <a:rPr lang="cs-CZ" dirty="0" err="1"/>
              <a:t>paravertebrální</a:t>
            </a:r>
            <a:r>
              <a:rPr lang="cs-CZ" dirty="0"/>
              <a:t> svaly opačné poloviny trupu 4. </a:t>
            </a:r>
            <a:r>
              <a:rPr lang="cs-CZ" dirty="0" err="1"/>
              <a:t>paravertebrální</a:t>
            </a:r>
            <a:r>
              <a:rPr lang="cs-CZ" dirty="0"/>
              <a:t> svaly vyšetřované strany. Následně se aktivační vlna šíří do hrudních segmentů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Podle Levita (2003) se většinou zapojuje hýžďový sval společně, nebo těsně po stahu svalstva </a:t>
            </a:r>
            <a:r>
              <a:rPr lang="cs-CZ" dirty="0" err="1"/>
              <a:t>ischiokrurálního</a:t>
            </a:r>
            <a:r>
              <a:rPr lang="cs-CZ" dirty="0"/>
              <a:t>. Při přestavbě tohoto stereotypu či oslabení m. </a:t>
            </a:r>
            <a:r>
              <a:rPr lang="cs-CZ" dirty="0" err="1"/>
              <a:t>gluteus</a:t>
            </a:r>
            <a:r>
              <a:rPr lang="cs-CZ" dirty="0"/>
              <a:t> </a:t>
            </a:r>
            <a:r>
              <a:rPr lang="cs-CZ" dirty="0" err="1"/>
              <a:t>maximus</a:t>
            </a:r>
            <a:r>
              <a:rPr lang="cs-CZ" dirty="0"/>
              <a:t> zůstává sval při zanožení hypotonický, zapojuje se pozdě či vůbec 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Čím </a:t>
            </a:r>
            <a:r>
              <a:rPr lang="cs-CZ" dirty="0"/>
              <a:t>větší je </a:t>
            </a:r>
            <a:r>
              <a:rPr lang="cs-CZ" dirty="0" smtClean="0"/>
              <a:t>insuficience </a:t>
            </a:r>
            <a:r>
              <a:rPr lang="cs-CZ" dirty="0"/>
              <a:t>tohoto svalu, tím větší je tendence provádět současně s elevací abdukci nebo zevní rotaci v kloubu kyčelním, nebo obojí.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92124"/>
            <a:ext cx="3600400" cy="269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92124"/>
            <a:ext cx="1947631" cy="2595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83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/>
              <a:t>Abdukce v kloubu kyčelním: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Testovaný </a:t>
            </a:r>
            <a:r>
              <a:rPr lang="cs-CZ" dirty="0"/>
              <a:t>leží na boku, středy ramenních a kyčelních kloubů nad sebou a jejich spojnice kolmo k podložce. Spodní dolní končetina lehce pokrčená. Provádí se abdukce (unožení) v kyčelním kloubu vrchní dolní končetiny. Pohyb vykonává hlavně </a:t>
            </a:r>
            <a:r>
              <a:rPr lang="cs-CZ" dirty="0" err="1"/>
              <a:t>m.gluteus</a:t>
            </a:r>
            <a:r>
              <a:rPr lang="cs-CZ" dirty="0"/>
              <a:t> </a:t>
            </a:r>
            <a:r>
              <a:rPr lang="cs-CZ" dirty="0" err="1"/>
              <a:t>medius</a:t>
            </a:r>
            <a:r>
              <a:rPr lang="cs-CZ" dirty="0"/>
              <a:t>, </a:t>
            </a:r>
            <a:r>
              <a:rPr lang="cs-CZ" dirty="0" err="1"/>
              <a:t>m.gluteus</a:t>
            </a:r>
            <a:r>
              <a:rPr lang="cs-CZ" dirty="0"/>
              <a:t> </a:t>
            </a:r>
            <a:r>
              <a:rPr lang="cs-CZ" dirty="0" err="1"/>
              <a:t>minimus</a:t>
            </a:r>
            <a:r>
              <a:rPr lang="cs-CZ" dirty="0"/>
              <a:t> a tensor </a:t>
            </a:r>
            <a:r>
              <a:rPr lang="cs-CZ" dirty="0" err="1"/>
              <a:t>fasciae</a:t>
            </a:r>
            <a:r>
              <a:rPr lang="cs-CZ" dirty="0"/>
              <a:t> </a:t>
            </a:r>
            <a:r>
              <a:rPr lang="cs-CZ" dirty="0" err="1"/>
              <a:t>latae</a:t>
            </a:r>
            <a:r>
              <a:rPr lang="cs-CZ" dirty="0"/>
              <a:t>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59301"/>
            <a:ext cx="4022601" cy="2680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3404" y="3477206"/>
            <a:ext cx="47546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Fyziologický rozsah unožení je 45°, může být omezen zkrácením adduktorů. Při nedostatečné síle abduktorů nebo porušení stereotypu unožení dochází k náhradnímu mechanismu unožení, pozorujeme současně vnější rotaci v kyčelním kloubu (tensorový mechanismus unožení - zapojuje se přednostně m. tensor </a:t>
            </a:r>
            <a:r>
              <a:rPr lang="cs-CZ" dirty="0" err="1"/>
              <a:t>fasciae</a:t>
            </a:r>
            <a:r>
              <a:rPr lang="cs-CZ" dirty="0"/>
              <a:t> </a:t>
            </a:r>
            <a:r>
              <a:rPr lang="cs-CZ" dirty="0" err="1"/>
              <a:t>latae</a:t>
            </a:r>
            <a:r>
              <a:rPr lang="cs-CZ" dirty="0"/>
              <a:t> a flexory kyčelního kloubu), při větším oslabení též nevhodný souhyb pánve, případně i páteře.</a:t>
            </a:r>
          </a:p>
        </p:txBody>
      </p:sp>
    </p:spTree>
    <p:extLst>
      <p:ext uri="{BB962C8B-B14F-4D97-AF65-F5344CB8AC3E}">
        <p14:creationId xmlns:p14="http://schemas.microsoft.com/office/powerpoint/2010/main" val="140267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cs-CZ" sz="4400" b="1" i="1" dirty="0" smtClean="0"/>
              <a:t>Flexe trupu a krční páteře: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3558110"/>
          </a:xfrm>
        </p:spPr>
        <p:txBody>
          <a:bodyPr>
            <a:normAutofit/>
          </a:bodyPr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84984"/>
            <a:ext cx="4833831" cy="271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14274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 Testovaný provádí pomalou postupnou flexi krční páteře z lehu </a:t>
            </a:r>
            <a:r>
              <a:rPr lang="cs-CZ" dirty="0" err="1"/>
              <a:t>pokrčmo</a:t>
            </a:r>
            <a:r>
              <a:rPr lang="cs-CZ" dirty="0"/>
              <a:t> (předklon hlavy). Při optimálním zapojení zúčastněných svalů by se krk měl plynule ohnout a brada by se měla přiblížit k jugulární jamce. Nesprávným stereotypem daným svalovou dysbalancí krčního regionu je předsun brady, </a:t>
            </a:r>
            <a:r>
              <a:rPr lang="cs-CZ" dirty="0" err="1"/>
              <a:t>předkyv</a:t>
            </a:r>
            <a:r>
              <a:rPr lang="cs-CZ" dirty="0"/>
              <a:t>, nebo dokonce záklon hlavy. Sledujeme i stranové asymetrie v průběhu pohybu.</a:t>
            </a:r>
          </a:p>
        </p:txBody>
      </p:sp>
    </p:spTree>
    <p:extLst>
      <p:ext uri="{BB962C8B-B14F-4D97-AF65-F5344CB8AC3E}">
        <p14:creationId xmlns:p14="http://schemas.microsoft.com/office/powerpoint/2010/main" val="124992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-27296"/>
            <a:ext cx="5184576" cy="6696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Testovaný provádí s výdechem pomalou postupnou flexi trupu z lehu mírně </a:t>
            </a:r>
            <a:r>
              <a:rPr lang="cs-CZ" dirty="0" err="1"/>
              <a:t>pokrčmo</a:t>
            </a:r>
            <a:r>
              <a:rPr lang="cs-CZ" dirty="0"/>
              <a:t> směrem do sedu mírně </a:t>
            </a:r>
            <a:r>
              <a:rPr lang="cs-CZ" dirty="0" err="1"/>
              <a:t>pokrčmo</a:t>
            </a:r>
            <a:r>
              <a:rPr lang="cs-CZ" dirty="0"/>
              <a:t>. Pohyb ukončujeme tehdy, když se pánev začne odlepovat od podložky a došlo by k zapojení flexorů kyčelního kloubu, hlavně m. </a:t>
            </a:r>
            <a:r>
              <a:rPr lang="cs-CZ" dirty="0" err="1"/>
              <a:t>iliopsoas</a:t>
            </a:r>
            <a:r>
              <a:rPr lang="cs-CZ" dirty="0"/>
              <a:t>. Pro inaktivaci m. </a:t>
            </a:r>
            <a:r>
              <a:rPr lang="cs-CZ" dirty="0" err="1"/>
              <a:t>iliopsoas</a:t>
            </a:r>
            <a:r>
              <a:rPr lang="cs-CZ" dirty="0"/>
              <a:t> při poloze nohou v lehu </a:t>
            </a:r>
            <a:r>
              <a:rPr lang="cs-CZ" dirty="0" err="1"/>
              <a:t>pokrčmo</a:t>
            </a:r>
            <a:r>
              <a:rPr lang="cs-CZ" dirty="0"/>
              <a:t> vedeme vyšetřovaného k plantární flexi v hlezenním kloubu (napnutí špiček). Nejjednodušší provedení je s pažemi v připažení, dalším stupněm jsou pak paže zkřížené na hrudníku a nejtěžší je poloha paží za hlavou, lokty do stran (skrčit upažmo povýš, ruce v týl). Sledujeme kam až je schopen vyšetřovaný pohyb provést plynule, zvolna, s výdechem, bez elevace dolních končetin a souhybu pánve. </a:t>
            </a: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26856"/>
            <a:ext cx="4167174" cy="2779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640"/>
            <a:ext cx="2802607" cy="280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61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i="1" dirty="0"/>
              <a:t>Abdukce v kloubu ramenním: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147248" cy="30243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Vyšetřujeme </a:t>
            </a:r>
            <a:r>
              <a:rPr lang="cs-CZ" dirty="0"/>
              <a:t>v sedu na židli zády k examinátorovi. Vyšetřovaný provede abdukci (upažení) v ramenních kloubech. Sledujeme zapojení abduktorových svalových skupin a pohyb lopatky, rozhodující je správná fixace ramenního pletence. Při správném provedení začíná pohyb depresí lopatky, aktivitou m. </a:t>
            </a:r>
            <a:r>
              <a:rPr lang="cs-CZ" dirty="0" err="1"/>
              <a:t>supraspinatus</a:t>
            </a:r>
            <a:r>
              <a:rPr lang="cs-CZ" dirty="0"/>
              <a:t> a m. </a:t>
            </a:r>
            <a:r>
              <a:rPr lang="cs-CZ" dirty="0" err="1"/>
              <a:t>deltoideus</a:t>
            </a:r>
            <a:r>
              <a:rPr lang="cs-CZ" dirty="0"/>
              <a:t>, sestupná vlákna m. </a:t>
            </a:r>
            <a:r>
              <a:rPr lang="cs-CZ" dirty="0" err="1"/>
              <a:t>trapezius</a:t>
            </a:r>
            <a:r>
              <a:rPr lang="cs-CZ" dirty="0"/>
              <a:t> a m. levator </a:t>
            </a:r>
            <a:r>
              <a:rPr lang="cs-CZ" dirty="0" err="1"/>
              <a:t>scapulae</a:t>
            </a:r>
            <a:r>
              <a:rPr lang="cs-CZ" dirty="0"/>
              <a:t> mají jen stabilizační funkci.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86606"/>
            <a:ext cx="476250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1559" y="3620171"/>
            <a:ext cx="40679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Měli </a:t>
            </a:r>
            <a:r>
              <a:rPr lang="cs-CZ" sz="1600" dirty="0" smtClean="0"/>
              <a:t>bychom </a:t>
            </a:r>
            <a:r>
              <a:rPr lang="cs-CZ" sz="1600" dirty="0"/>
              <a:t>pozorovat vyváženou souhru mezi dolními fixátory lopatky (dolní a střední část m. </a:t>
            </a:r>
            <a:r>
              <a:rPr lang="cs-CZ" sz="1600" dirty="0" err="1"/>
              <a:t>trapezius</a:t>
            </a:r>
            <a:r>
              <a:rPr lang="cs-CZ" sz="1600" dirty="0"/>
              <a:t> a m. </a:t>
            </a:r>
            <a:r>
              <a:rPr lang="cs-CZ" sz="1600" dirty="0" err="1"/>
              <a:t>serratus</a:t>
            </a:r>
            <a:r>
              <a:rPr lang="cs-CZ" sz="1600" dirty="0"/>
              <a:t> </a:t>
            </a:r>
            <a:r>
              <a:rPr lang="cs-CZ" sz="1600" dirty="0" err="1"/>
              <a:t>anterior</a:t>
            </a:r>
            <a:r>
              <a:rPr lang="cs-CZ" sz="1600" dirty="0"/>
              <a:t>) a horními fixátory lopatky (horní část m. </a:t>
            </a:r>
            <a:r>
              <a:rPr lang="cs-CZ" sz="1600" dirty="0" err="1"/>
              <a:t>trapezius</a:t>
            </a:r>
            <a:r>
              <a:rPr lang="cs-CZ" sz="1600" dirty="0"/>
              <a:t> a m. levator </a:t>
            </a:r>
            <a:r>
              <a:rPr lang="cs-CZ" sz="1600" dirty="0" err="1"/>
              <a:t>scapulae</a:t>
            </a:r>
            <a:r>
              <a:rPr lang="cs-CZ" sz="1600" dirty="0"/>
              <a:t>). Při chybném pohybovém stereotypu jsou přednostně zapojovány horní fixátory lopatky, dochází k elevaci ramen, a větší rotaci dolního úhlu lopatky než je 1° na 10° upažení. Někdy můžeme vidět až </a:t>
            </a:r>
            <a:r>
              <a:rPr lang="cs-CZ" sz="1600" dirty="0" err="1"/>
              <a:t>scapula</a:t>
            </a:r>
            <a:r>
              <a:rPr lang="cs-CZ" sz="1600" dirty="0"/>
              <a:t> </a:t>
            </a:r>
            <a:r>
              <a:rPr lang="cs-CZ" sz="1600" dirty="0" err="1"/>
              <a:t>alata</a:t>
            </a:r>
            <a:r>
              <a:rPr lang="cs-CZ" sz="1600" dirty="0"/>
              <a:t>, abdukci lopatky a protrakci ramene. To vše vede k přetěžování krční páteře.</a:t>
            </a:r>
          </a:p>
        </p:txBody>
      </p:sp>
    </p:spTree>
    <p:extLst>
      <p:ext uri="{BB962C8B-B14F-4D97-AF65-F5344CB8AC3E}">
        <p14:creationId xmlns:p14="http://schemas.microsoft.com/office/powerpoint/2010/main" val="7602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6432029" cy="836712"/>
          </a:xfrm>
        </p:spPr>
        <p:txBody>
          <a:bodyPr/>
          <a:lstStyle/>
          <a:p>
            <a:r>
              <a:rPr lang="cs-CZ" dirty="0" smtClean="0"/>
              <a:t>Klik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91264" cy="5217443"/>
          </a:xfrm>
        </p:spPr>
        <p:txBody>
          <a:bodyPr/>
          <a:lstStyle/>
          <a:p>
            <a:r>
              <a:rPr lang="cs-CZ" dirty="0"/>
              <a:t> Dostatečnou sílu </a:t>
            </a:r>
            <a:r>
              <a:rPr lang="cs-CZ" dirty="0" err="1" smtClean="0"/>
              <a:t>m.serratus</a:t>
            </a:r>
            <a:r>
              <a:rPr lang="cs-CZ" dirty="0" smtClean="0"/>
              <a:t> </a:t>
            </a:r>
            <a:r>
              <a:rPr lang="cs-CZ" dirty="0" err="1" smtClean="0"/>
              <a:t>anterior</a:t>
            </a:r>
            <a:r>
              <a:rPr lang="cs-CZ" dirty="0" smtClean="0"/>
              <a:t> hodnotíme </a:t>
            </a:r>
            <a:r>
              <a:rPr lang="cs-CZ" dirty="0"/>
              <a:t>pomocí zkoušky kliku. Vyšetřovaný provede vzpor klečmo </a:t>
            </a:r>
            <a:r>
              <a:rPr lang="cs-CZ" dirty="0" err="1"/>
              <a:t>podál</a:t>
            </a:r>
            <a:r>
              <a:rPr lang="cs-CZ" dirty="0"/>
              <a:t> (jako při dámském kliku), paže na šířku ramenních kloubů. Při provedení kliku a návratu zpět sledujeme práci lopatky a okolních svalů. V případě oslabení zúčastněných svalů dochází k elevaci ramen, zapojení horních fixátorů lopatek a rotaci a oddálení lopatky od hrudní stěny (</a:t>
            </a:r>
            <a:r>
              <a:rPr lang="cs-CZ" dirty="0" err="1"/>
              <a:t>scapula</a:t>
            </a:r>
            <a:r>
              <a:rPr lang="cs-CZ" dirty="0"/>
              <a:t> </a:t>
            </a:r>
            <a:r>
              <a:rPr lang="cs-CZ" dirty="0" err="1"/>
              <a:t>alata</a:t>
            </a:r>
            <a:r>
              <a:rPr lang="cs-CZ" dirty="0"/>
              <a:t>).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83453"/>
            <a:ext cx="2762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69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320</TotalTime>
  <Words>872</Words>
  <Application>Microsoft Office PowerPoint</Application>
  <PresentationFormat>Předvádění na obrazovce (4:3)</PresentationFormat>
  <Paragraphs>79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Century Gothic</vt:lpstr>
      <vt:lpstr>Courier New</vt:lpstr>
      <vt:lpstr>Palatino Linotype</vt:lpstr>
      <vt:lpstr>Exekutivní</vt:lpstr>
      <vt:lpstr>Svalové testy</vt:lpstr>
      <vt:lpstr>Prezentace aplikace PowerPoint</vt:lpstr>
      <vt:lpstr>Dolní (pánevní) zkřížený syndrom</vt:lpstr>
      <vt:lpstr>Prezentace aplikace PowerPoint</vt:lpstr>
      <vt:lpstr>Horní (proximální) zkřížený syndrom</vt:lpstr>
      <vt:lpstr>Prezentace aplikace PowerPoint</vt:lpstr>
      <vt:lpstr>Svalová dysbalance na dolních končetinách</vt:lpstr>
      <vt:lpstr>Testování tonických svalů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Testování fázických svalů</vt:lpstr>
      <vt:lpstr>Extenze v kloubu kyčelním: </vt:lpstr>
      <vt:lpstr>Abdukce v kloubu kyčelním: </vt:lpstr>
      <vt:lpstr>Flexe trupu a krční páteře:</vt:lpstr>
      <vt:lpstr>Prezentace aplikace PowerPoint</vt:lpstr>
      <vt:lpstr> Abdukce v kloubu ramenním:</vt:lpstr>
      <vt:lpstr>Klik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CQ</dc:creator>
  <cp:lastModifiedBy>Uživatel systému Windows</cp:lastModifiedBy>
  <cp:revision>24</cp:revision>
  <dcterms:created xsi:type="dcterms:W3CDTF">2013-11-28T21:42:52Z</dcterms:created>
  <dcterms:modified xsi:type="dcterms:W3CDTF">2021-02-11T18:46:54Z</dcterms:modified>
</cp:coreProperties>
</file>