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6" r:id="rId1"/>
  </p:sldMasterIdLst>
  <p:sldIdLst>
    <p:sldId id="256" r:id="rId2"/>
    <p:sldId id="299" r:id="rId3"/>
    <p:sldId id="298" r:id="rId4"/>
    <p:sldId id="300" r:id="rId5"/>
    <p:sldId id="301" r:id="rId6"/>
    <p:sldId id="302" r:id="rId7"/>
    <p:sldId id="303" r:id="rId8"/>
    <p:sldId id="304" r:id="rId9"/>
    <p:sldId id="305" r:id="rId10"/>
    <p:sldId id="306" r:id="rId11"/>
    <p:sldId id="307" r:id="rId12"/>
    <p:sldId id="308" r:id="rId13"/>
    <p:sldId id="309" r:id="rId14"/>
  </p:sldIdLst>
  <p:sldSz cx="10693400" cy="7562850"/>
  <p:notesSz cx="10693400" cy="756285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2" d="100"/>
          <a:sy n="92" d="100"/>
        </p:scale>
        <p:origin x="90" y="10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7394787"/>
            <a:ext cx="10693400" cy="168063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0515177" y="3361"/>
            <a:ext cx="178223" cy="756285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78223" cy="756285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10693400" cy="2773045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71095" y="7048577"/>
            <a:ext cx="10329824" cy="341379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604010" y="3109172"/>
            <a:ext cx="7485380" cy="1932728"/>
          </a:xfrm>
        </p:spPr>
        <p:txBody>
          <a:bodyPr/>
          <a:lstStyle>
            <a:lvl1pPr marL="0" indent="0" algn="ctr">
              <a:buNone/>
              <a:defRPr sz="1800" b="1" cap="all" spc="285" baseline="0">
                <a:solidFill>
                  <a:schemeClr val="tx2"/>
                </a:solidFill>
              </a:defRPr>
            </a:lvl1pPr>
            <a:lvl2pPr marL="521574" indent="0" algn="ctr">
              <a:buNone/>
            </a:lvl2pPr>
            <a:lvl3pPr marL="1043148" indent="0" algn="ctr">
              <a:buNone/>
            </a:lvl3pPr>
            <a:lvl4pPr marL="1564721" indent="0" algn="ctr">
              <a:buNone/>
            </a:lvl4pPr>
            <a:lvl5pPr marL="2086295" indent="0" algn="ctr">
              <a:buNone/>
            </a:lvl5pPr>
            <a:lvl6pPr marL="2607869" indent="0" algn="ctr">
              <a:buNone/>
            </a:lvl6pPr>
            <a:lvl7pPr marL="3129443" indent="0" algn="ctr">
              <a:buNone/>
            </a:lvl7pPr>
            <a:lvl8pPr marL="3651016" indent="0" algn="ctr">
              <a:buNone/>
            </a:lvl8pPr>
            <a:lvl9pPr marL="417259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5/16/2020</a:t>
            </a:fld>
            <a:endParaRPr lang="en-US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181788" y="2668846"/>
            <a:ext cx="1032982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78224" y="168063"/>
            <a:ext cx="10329824" cy="7220001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 dirty="0"/>
          </a:p>
        </p:txBody>
      </p:sp>
      <p:sp>
        <p:nvSpPr>
          <p:cNvPr id="13" name="Elipsa 12"/>
          <p:cNvSpPr/>
          <p:nvPr/>
        </p:nvSpPr>
        <p:spPr>
          <a:xfrm>
            <a:off x="4990254" y="2332719"/>
            <a:ext cx="712893" cy="672253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4315" tIns="52157" rIns="104315" bIns="5215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5100752" y="2436918"/>
            <a:ext cx="491896" cy="463855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4315" tIns="52157" rIns="104315" bIns="5215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5079365" y="2425505"/>
            <a:ext cx="534670" cy="486683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6F15528-21DE-4FAA-801E-634DDDAF4B2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802005" y="420159"/>
            <a:ext cx="9089390" cy="1932728"/>
          </a:xfrm>
        </p:spPr>
        <p:txBody>
          <a:bodyPr anchor="b"/>
          <a:lstStyle>
            <a:lvl1pPr>
              <a:defRPr sz="4800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5/16/2020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5100752" y="1131861"/>
            <a:ext cx="534670" cy="486683"/>
          </a:xfrm>
        </p:spPr>
        <p:txBody>
          <a:bodyPr/>
          <a:lstStyle/>
          <a:p>
            <a:fld id="{B6F15528-21DE-4FAA-801E-634DDDAF4B2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52882" y="1683995"/>
            <a:ext cx="9944862" cy="50419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78223" cy="756285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7394787"/>
            <a:ext cx="10693400" cy="168063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10693400" cy="168063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10515177" y="21008"/>
            <a:ext cx="178223" cy="756285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78224" y="2520950"/>
            <a:ext cx="10329824" cy="336127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81788" y="156983"/>
            <a:ext cx="10329824" cy="2359609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600298" y="3025141"/>
            <a:ext cx="7578203" cy="1845195"/>
          </a:xfrm>
        </p:spPr>
        <p:txBody>
          <a:bodyPr anchor="t"/>
          <a:lstStyle>
            <a:lvl1pPr marL="0" indent="0" algn="ctr">
              <a:buNone/>
              <a:defRPr sz="1800" b="1" cap="all" spc="285" baseline="0">
                <a:solidFill>
                  <a:schemeClr val="tx2"/>
                </a:solidFill>
              </a:defRPr>
            </a:lvl1pPr>
            <a:lvl2pPr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71095" y="7048577"/>
            <a:ext cx="10329824" cy="341379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4" name="Obdélník 13"/>
          <p:cNvSpPr>
            <a:spLocks noChangeArrowheads="1"/>
          </p:cNvSpPr>
          <p:nvPr/>
        </p:nvSpPr>
        <p:spPr bwMode="auto">
          <a:xfrm>
            <a:off x="178224" y="168063"/>
            <a:ext cx="10329824" cy="7220001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5/16/2020</a:t>
            </a:fld>
            <a:endParaRPr lang="en-US"/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178224" y="2689013"/>
            <a:ext cx="1032982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0" name="Elipsa 9"/>
          <p:cNvSpPr/>
          <p:nvPr/>
        </p:nvSpPr>
        <p:spPr>
          <a:xfrm>
            <a:off x="4990254" y="2332719"/>
            <a:ext cx="712893" cy="672253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4315" tIns="52157" rIns="104315" bIns="5215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Elipsa 10"/>
          <p:cNvSpPr/>
          <p:nvPr/>
        </p:nvSpPr>
        <p:spPr>
          <a:xfrm>
            <a:off x="5100752" y="2436918"/>
            <a:ext cx="491896" cy="463855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4315" tIns="52157" rIns="104315" bIns="5215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5079365" y="2425505"/>
            <a:ext cx="534670" cy="486683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6F15528-21DE-4FAA-801E-634DDDAF4B2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44705" y="588222"/>
            <a:ext cx="9089390" cy="1680633"/>
          </a:xfrm>
        </p:spPr>
        <p:txBody>
          <a:bodyPr anchor="b"/>
          <a:lstStyle>
            <a:lvl1pPr algn="ctr">
              <a:buNone/>
              <a:defRPr sz="48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52882" y="252095"/>
            <a:ext cx="9980507" cy="836955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72487" y="7068744"/>
            <a:ext cx="3560902" cy="403352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5/16/2020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 flipV="1">
            <a:off x="5336269" y="1737595"/>
            <a:ext cx="10433" cy="5314900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52882" y="1512570"/>
            <a:ext cx="4722918" cy="5162906"/>
          </a:xfrm>
        </p:spPr>
        <p:txBody>
          <a:bodyPr/>
          <a:lstStyle>
            <a:lvl1pPr>
              <a:defRPr sz="2900"/>
            </a:lvl1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5614035" y="1512570"/>
            <a:ext cx="4722918" cy="5162906"/>
          </a:xfrm>
        </p:spPr>
        <p:txBody>
          <a:bodyPr/>
          <a:lstStyle>
            <a:lvl1pPr>
              <a:defRPr sz="2900"/>
            </a:lvl1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 flipV="1">
            <a:off x="5346700" y="2426415"/>
            <a:ext cx="0" cy="4618380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white">
          <a:xfrm>
            <a:off x="0" y="0"/>
            <a:ext cx="10693400" cy="159660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7394787"/>
            <a:ext cx="10693400" cy="168063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white">
          <a:xfrm>
            <a:off x="0" y="0"/>
            <a:ext cx="178223" cy="756285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white">
          <a:xfrm>
            <a:off x="10515177" y="0"/>
            <a:ext cx="178223" cy="756285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178224" y="1512570"/>
            <a:ext cx="10329824" cy="100838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4315" tIns="52157" rIns="104315" bIns="5215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70649" y="7048576"/>
            <a:ext cx="10329824" cy="342849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52882" y="1680634"/>
            <a:ext cx="4724775" cy="808307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500" b="1" dirty="0" smtClean="0">
                <a:solidFill>
                  <a:srgbClr val="FFFFFF"/>
                </a:solidFill>
              </a:defRPr>
            </a:lvl1pPr>
            <a:lvl2pPr>
              <a:buNone/>
              <a:defRPr sz="2300" b="1"/>
            </a:lvl2pPr>
            <a:lvl3pPr>
              <a:buNone/>
              <a:defRPr sz="2100" b="1"/>
            </a:lvl3pPr>
            <a:lvl4pPr>
              <a:buNone/>
              <a:defRPr sz="1800" b="1"/>
            </a:lvl4pPr>
            <a:lvl5pPr>
              <a:buNone/>
              <a:defRPr sz="18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5603195" y="1680633"/>
            <a:ext cx="4726631" cy="80670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500" b="1"/>
            </a:lvl1pPr>
            <a:lvl2pPr>
              <a:buNone/>
              <a:defRPr sz="2300" b="1"/>
            </a:lvl2pPr>
            <a:lvl3pPr>
              <a:buNone/>
              <a:defRPr sz="2100" b="1"/>
            </a:lvl3pPr>
            <a:lvl4pPr>
              <a:buNone/>
              <a:defRPr sz="1800" b="1"/>
            </a:lvl4pPr>
            <a:lvl5pPr>
              <a:buNone/>
              <a:defRPr sz="18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5/16/2020</a:t>
            </a:fld>
            <a:endParaRPr lang="en-US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56447" y="7068744"/>
            <a:ext cx="4188248" cy="403352"/>
          </a:xfrm>
        </p:spPr>
        <p:txBody>
          <a:bodyPr/>
          <a:lstStyle/>
          <a:p>
            <a:endParaRPr lang="cs-CZ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78224" y="1411732"/>
            <a:ext cx="1032982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auto">
          <a:xfrm>
            <a:off x="178224" y="171425"/>
            <a:ext cx="10329824" cy="7220001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 dirty="0"/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52882" y="2725386"/>
            <a:ext cx="4726483" cy="4210851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5614035" y="2725386"/>
            <a:ext cx="4722918" cy="421502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Elipsa 24"/>
          <p:cNvSpPr/>
          <p:nvPr/>
        </p:nvSpPr>
        <p:spPr>
          <a:xfrm>
            <a:off x="4990254" y="1054295"/>
            <a:ext cx="712893" cy="672253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4315" tIns="52157" rIns="104315" bIns="5215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Elipsa 26"/>
          <p:cNvSpPr/>
          <p:nvPr/>
        </p:nvSpPr>
        <p:spPr>
          <a:xfrm>
            <a:off x="5100752" y="1158494"/>
            <a:ext cx="491896" cy="463855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4315" tIns="52157" rIns="104315" bIns="5215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5079365" y="1149554"/>
            <a:ext cx="534670" cy="486683"/>
          </a:xfrm>
        </p:spPr>
        <p:txBody>
          <a:bodyPr/>
          <a:lstStyle>
            <a:lvl1pPr algn="ctr">
              <a:defRPr/>
            </a:lvl1pPr>
          </a:lstStyle>
          <a:p>
            <a:fld id="{B6F15528-21DE-4FAA-801E-634DDDAF4B2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5/16/2020</a:t>
            </a:fld>
            <a:endParaRPr lang="en-US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5079365" y="1142501"/>
            <a:ext cx="534670" cy="486683"/>
          </a:xfrm>
        </p:spPr>
        <p:txBody>
          <a:bodyPr/>
          <a:lstStyle/>
          <a:p>
            <a:fld id="{B6F15528-21DE-4FAA-801E-634DDDAF4B2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7394787"/>
            <a:ext cx="10693400" cy="168063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0" y="0"/>
            <a:ext cx="10693400" cy="171425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10515177" y="0"/>
            <a:ext cx="178223" cy="756285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178223" cy="756285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171095" y="7048577"/>
            <a:ext cx="10329824" cy="341379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178224" y="174786"/>
            <a:ext cx="10329824" cy="7220001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5/16/2020</a:t>
            </a:fld>
            <a:endParaRPr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990254" y="6974628"/>
            <a:ext cx="712893" cy="486682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6F15528-21DE-4FAA-801E-634DDDAF4B2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délník 18"/>
          <p:cNvSpPr>
            <a:spLocks noChangeArrowheads="1"/>
          </p:cNvSpPr>
          <p:nvPr/>
        </p:nvSpPr>
        <p:spPr bwMode="auto">
          <a:xfrm>
            <a:off x="178224" y="168063"/>
            <a:ext cx="10329824" cy="336127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7394787"/>
            <a:ext cx="10693400" cy="168063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10515177" y="0"/>
            <a:ext cx="178223" cy="756285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10693400" cy="131089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78223" cy="756285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178223" y="672254"/>
            <a:ext cx="3208020" cy="6470438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4315" tIns="52157" rIns="104315" bIns="5215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45558" y="1008380"/>
            <a:ext cx="2762462" cy="1092412"/>
          </a:xfrm>
        </p:spPr>
        <p:txBody>
          <a:bodyPr anchor="b">
            <a:noAutofit/>
          </a:bodyPr>
          <a:lstStyle>
            <a:lvl1pPr algn="l">
              <a:buNone/>
              <a:defRPr sz="2500" b="1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5558" y="2184824"/>
            <a:ext cx="2762462" cy="4570973"/>
          </a:xfrm>
        </p:spPr>
        <p:txBody>
          <a:bodyPr/>
          <a:lstStyle>
            <a:lvl1pPr marL="0" indent="0">
              <a:spcAft>
                <a:spcPts val="1141"/>
              </a:spcAft>
              <a:buNone/>
              <a:defRPr sz="1800">
                <a:solidFill>
                  <a:srgbClr val="FFFFFF"/>
                </a:solidFill>
              </a:defRPr>
            </a:lvl1pPr>
            <a:lvl2pPr>
              <a:buNone/>
              <a:defRPr sz="1400"/>
            </a:lvl2pPr>
            <a:lvl3pPr>
              <a:buNone/>
              <a:defRPr sz="1100"/>
            </a:lvl3pPr>
            <a:lvl4pPr>
              <a:buNone/>
              <a:defRPr sz="1000"/>
            </a:lvl4pPr>
            <a:lvl5pPr>
              <a:buNone/>
              <a:defRPr sz="10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78224" y="168063"/>
            <a:ext cx="10329824" cy="7220001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178224" y="588222"/>
            <a:ext cx="1032982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653579" y="756285"/>
            <a:ext cx="6594263" cy="59662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Elipsa 9"/>
          <p:cNvSpPr/>
          <p:nvPr/>
        </p:nvSpPr>
        <p:spPr>
          <a:xfrm>
            <a:off x="1514898" y="252095"/>
            <a:ext cx="712893" cy="672253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4315" tIns="52157" rIns="104315" bIns="5215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Elipsa 10"/>
          <p:cNvSpPr/>
          <p:nvPr/>
        </p:nvSpPr>
        <p:spPr>
          <a:xfrm>
            <a:off x="1625397" y="356294"/>
            <a:ext cx="491896" cy="463855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4315" tIns="52157" rIns="104315" bIns="5215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604010" y="344881"/>
            <a:ext cx="534670" cy="486683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6F15528-21DE-4FAA-801E-634DDDAF4B2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auto">
          <a:xfrm>
            <a:off x="174659" y="7044970"/>
            <a:ext cx="10329824" cy="341379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5/16/2020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52882" y="7069741"/>
            <a:ext cx="3956558" cy="403352"/>
          </a:xfrm>
        </p:spPr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římá spojovací čára 20"/>
          <p:cNvSpPr>
            <a:spLocks noChangeShapeType="1"/>
          </p:cNvSpPr>
          <p:nvPr/>
        </p:nvSpPr>
        <p:spPr bwMode="auto">
          <a:xfrm>
            <a:off x="178224" y="588222"/>
            <a:ext cx="1032982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7394787"/>
            <a:ext cx="10693400" cy="168063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10515177" y="0"/>
            <a:ext cx="178223" cy="756285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0693400" cy="168063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78223" cy="756285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 dirty="0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auto">
          <a:xfrm>
            <a:off x="178224" y="168064"/>
            <a:ext cx="10329824" cy="332765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178223" y="672254"/>
            <a:ext cx="3208020" cy="6470438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4315" tIns="52157" rIns="104315" bIns="5215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78224" y="171425"/>
            <a:ext cx="10329824" cy="7220001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 dirty="0"/>
          </a:p>
        </p:txBody>
      </p:sp>
      <p:sp>
        <p:nvSpPr>
          <p:cNvPr id="12" name="Elipsa 11"/>
          <p:cNvSpPr/>
          <p:nvPr/>
        </p:nvSpPr>
        <p:spPr>
          <a:xfrm>
            <a:off x="1514898" y="252095"/>
            <a:ext cx="712893" cy="672253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4315" tIns="52157" rIns="104315" bIns="5215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1625397" y="356294"/>
            <a:ext cx="491896" cy="463855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4315" tIns="52157" rIns="104315" bIns="5215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604010" y="344881"/>
            <a:ext cx="534670" cy="486683"/>
          </a:xfrm>
        </p:spPr>
        <p:txBody>
          <a:bodyPr/>
          <a:lstStyle/>
          <a:p>
            <a:fld id="{B6F15528-21DE-4FAA-801E-634DDDAF4B2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508772" y="5546090"/>
            <a:ext cx="6861598" cy="1344507"/>
          </a:xfrm>
        </p:spPr>
        <p:txBody>
          <a:bodyPr anchor="t">
            <a:noAutofit/>
          </a:bodyPr>
          <a:lstStyle>
            <a:lvl1pPr algn="l">
              <a:buNone/>
              <a:defRPr sz="27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508772" y="672254"/>
            <a:ext cx="6861598" cy="4705773"/>
          </a:xfrm>
        </p:spPr>
        <p:txBody>
          <a:bodyPr/>
          <a:lstStyle>
            <a:lvl1pPr marL="0" indent="0">
              <a:buNone/>
              <a:defRPr sz="37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45558" y="1092412"/>
            <a:ext cx="2851573" cy="5798185"/>
          </a:xfrm>
        </p:spPr>
        <p:txBody>
          <a:bodyPr/>
          <a:lstStyle>
            <a:lvl1pPr marL="0" indent="0">
              <a:spcAft>
                <a:spcPts val="1141"/>
              </a:spcAft>
              <a:buFontTx/>
              <a:buNone/>
              <a:defRPr sz="1800">
                <a:solidFill>
                  <a:srgbClr val="FFFFFF"/>
                </a:solidFill>
              </a:defRPr>
            </a:lvl1pPr>
            <a:lvl2pPr>
              <a:defRPr sz="1400"/>
            </a:lvl2pPr>
            <a:lvl3pPr>
              <a:defRPr sz="1100"/>
            </a:lvl3pPr>
            <a:lvl4pPr>
              <a:defRPr sz="1000"/>
            </a:lvl4pPr>
            <a:lvl5pPr>
              <a:defRPr sz="10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auto">
          <a:xfrm>
            <a:off x="174659" y="7044970"/>
            <a:ext cx="10329824" cy="341379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68922" y="7063274"/>
            <a:ext cx="3560902" cy="403352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5/16/2020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52882" y="7069741"/>
            <a:ext cx="4191813" cy="403352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5/16/2020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7394787"/>
            <a:ext cx="10693400" cy="168063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8198273" y="0"/>
            <a:ext cx="2495127" cy="756285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10693400" cy="171425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0" y="0"/>
            <a:ext cx="178223" cy="756285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171095" y="7048577"/>
            <a:ext cx="10329824" cy="341379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78224" y="171425"/>
            <a:ext cx="10329824" cy="7220001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 dirty="0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 rot="5400000">
            <a:off x="4911492" y="3615042"/>
            <a:ext cx="6887235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7998663" y="3226467"/>
            <a:ext cx="712893" cy="672253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4315" tIns="52157" rIns="104315" bIns="5215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Elipsa 14"/>
          <p:cNvSpPr/>
          <p:nvPr/>
        </p:nvSpPr>
        <p:spPr>
          <a:xfrm>
            <a:off x="8109162" y="3330666"/>
            <a:ext cx="491896" cy="463855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4315" tIns="52157" rIns="104315" bIns="5215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8087775" y="3319253"/>
            <a:ext cx="534670" cy="486683"/>
          </a:xfrm>
        </p:spPr>
        <p:txBody>
          <a:bodyPr/>
          <a:lstStyle/>
          <a:p>
            <a:fld id="{B6F15528-21DE-4FAA-801E-634DDDAF4B2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56447" y="336127"/>
            <a:ext cx="7663603" cy="641967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5/16/2020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643832" y="336128"/>
            <a:ext cx="1693122" cy="6452932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7394787"/>
            <a:ext cx="10693400" cy="168063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10693400" cy="1536579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78223" cy="756285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0515177" y="0"/>
            <a:ext cx="178223" cy="756285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74659" y="7044970"/>
            <a:ext cx="10329824" cy="341379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772487" y="7063274"/>
            <a:ext cx="3560902" cy="403352"/>
          </a:xfrm>
          <a:prstGeom prst="rect">
            <a:avLst/>
          </a:prstGeom>
        </p:spPr>
        <p:txBody>
          <a:bodyPr vert="horz" lIns="104315" tIns="52157" rIns="104315" bIns="52157"/>
          <a:lstStyle>
            <a:lvl1pPr algn="r" eaLnBrk="1" latinLnBrk="0" hangingPunct="1">
              <a:defRPr kumimoji="0" sz="1600">
                <a:solidFill>
                  <a:srgbClr val="FFFFFF"/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5/16/2020</a:t>
            </a:fld>
            <a:endParaRPr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56447" y="7069741"/>
            <a:ext cx="4188248" cy="403352"/>
          </a:xfrm>
          <a:prstGeom prst="rect">
            <a:avLst/>
          </a:prstGeom>
        </p:spPr>
        <p:txBody>
          <a:bodyPr vert="horz" lIns="104315" tIns="52157" rIns="104315" bIns="52157"/>
          <a:lstStyle>
            <a:lvl1pPr algn="l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78224" y="171425"/>
            <a:ext cx="10329824" cy="7220001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 dirty="0"/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178224" y="1407964"/>
            <a:ext cx="1032982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4990254" y="1054295"/>
            <a:ext cx="712893" cy="672253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4315" tIns="52157" rIns="104315" bIns="5215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Elipsa 14"/>
          <p:cNvSpPr/>
          <p:nvPr/>
        </p:nvSpPr>
        <p:spPr>
          <a:xfrm>
            <a:off x="5100752" y="1158494"/>
            <a:ext cx="491896" cy="463855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4315" tIns="52157" rIns="104315" bIns="5215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5079365" y="1147082"/>
            <a:ext cx="534670" cy="486683"/>
          </a:xfrm>
          <a:prstGeom prst="rect">
            <a:avLst/>
          </a:prstGeom>
        </p:spPr>
        <p:txBody>
          <a:bodyPr vert="horz" lIns="52157" tIns="52157" rIns="52157" bIns="52157" anchor="ctr">
            <a:normAutofit/>
          </a:bodyPr>
          <a:lstStyle>
            <a:lvl1pPr algn="ctr" eaLnBrk="1" latinLnBrk="0" hangingPunct="1">
              <a:defRPr kumimoji="0" sz="18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6F15528-21DE-4FAA-801E-634DDDAF4B2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352882" y="252095"/>
            <a:ext cx="9980507" cy="836955"/>
          </a:xfrm>
          <a:prstGeom prst="rect">
            <a:avLst/>
          </a:prstGeom>
        </p:spPr>
        <p:txBody>
          <a:bodyPr vert="horz" lIns="104315" tIns="52157" rIns="104315" bIns="52157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352882" y="1680634"/>
            <a:ext cx="9980507" cy="5072151"/>
          </a:xfrm>
          <a:prstGeom prst="rect">
            <a:avLst/>
          </a:prstGeom>
        </p:spPr>
        <p:txBody>
          <a:bodyPr vert="horz" lIns="104315" tIns="52157" rIns="104315" bIns="52157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1" r:id="rId5"/>
    <p:sldLayoutId id="2147483672" r:id="rId6"/>
    <p:sldLayoutId id="2147483673" r:id="rId7"/>
    <p:sldLayoutId id="2147483674" r:id="rId8"/>
    <p:sldLayoutId id="2147483675" r:id="rId9"/>
    <p:sldLayoutId id="2147483676" r:id="rId10"/>
    <p:sldLayoutId id="2147483677" r:id="rId11"/>
    <p:sldLayoutId id="2147483678" r:id="rId12"/>
  </p:sldLayoutIdLst>
  <p:txStyles>
    <p:titleStyle>
      <a:lvl1pPr algn="ctr" rtl="0" eaLnBrk="1" latinLnBrk="0" hangingPunct="1">
        <a:spcBef>
          <a:spcPct val="0"/>
        </a:spcBef>
        <a:buNone/>
        <a:defRPr kumimoji="0" sz="38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312944" indent="-312944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3100" kern="1200">
          <a:solidFill>
            <a:schemeClr val="tx1"/>
          </a:solidFill>
          <a:latin typeface="+mn-lt"/>
          <a:ea typeface="+mn-ea"/>
          <a:cs typeface="+mn-cs"/>
        </a:defRPr>
      </a:lvl1pPr>
      <a:lvl2pPr marL="625889" indent="-312944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500" kern="1200">
          <a:solidFill>
            <a:schemeClr val="tx2"/>
          </a:solidFill>
          <a:latin typeface="+mn-lt"/>
          <a:ea typeface="+mn-ea"/>
          <a:cs typeface="+mn-cs"/>
        </a:defRPr>
      </a:lvl2pPr>
      <a:lvl3pPr marL="938833" indent="-260787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251777" indent="-260787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300" kern="1200">
          <a:solidFill>
            <a:schemeClr val="tx2"/>
          </a:solidFill>
          <a:latin typeface="+mn-lt"/>
          <a:ea typeface="+mn-ea"/>
          <a:cs typeface="+mn-cs"/>
        </a:defRPr>
      </a:lvl4pPr>
      <a:lvl5pPr marL="1564721" indent="-260787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1877666" indent="-20863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2190610" indent="-20863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399239" indent="-20863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712184" indent="-20863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6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52157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104314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564721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208629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60786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3129443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65101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417259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0692002" cy="647999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6684092" y="6750009"/>
            <a:ext cx="1117395" cy="53999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3786055" y="6828576"/>
            <a:ext cx="2078671" cy="38598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890520" y="6750012"/>
            <a:ext cx="810260" cy="540385"/>
          </a:xfrm>
          <a:custGeom>
            <a:avLst/>
            <a:gdLst/>
            <a:ahLst/>
            <a:cxnLst/>
            <a:rect l="l" t="t" r="r" b="b"/>
            <a:pathLst>
              <a:path w="810260" h="540384">
                <a:moveTo>
                  <a:pt x="0" y="0"/>
                </a:moveTo>
                <a:lnTo>
                  <a:pt x="810006" y="0"/>
                </a:lnTo>
                <a:lnTo>
                  <a:pt x="810006" y="540004"/>
                </a:lnTo>
                <a:lnTo>
                  <a:pt x="0" y="540004"/>
                </a:lnTo>
                <a:lnTo>
                  <a:pt x="0" y="0"/>
                </a:lnTo>
                <a:close/>
              </a:path>
            </a:pathLst>
          </a:custGeom>
          <a:solidFill>
            <a:srgbClr val="16419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266979" y="6810011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40"/>
                </a:lnTo>
                <a:lnTo>
                  <a:pt x="10909" y="54267"/>
                </a:lnTo>
                <a:lnTo>
                  <a:pt x="28536" y="41452"/>
                </a:lnTo>
                <a:lnTo>
                  <a:pt x="42002" y="41452"/>
                </a:lnTo>
                <a:lnTo>
                  <a:pt x="39433" y="33540"/>
                </a:lnTo>
                <a:lnTo>
                  <a:pt x="57073" y="20726"/>
                </a:lnTo>
                <a:close/>
              </a:path>
              <a:path w="57150" h="54609">
                <a:moveTo>
                  <a:pt x="42002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2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3176979" y="6834127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909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73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3111094" y="6899998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73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3086980" y="6990012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61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896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61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3446979" y="6990012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896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73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3422864" y="6899998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61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61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3356979" y="6834127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896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73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3422864" y="7080001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61" y="20739"/>
                </a:moveTo>
                <a:lnTo>
                  <a:pt x="0" y="20739"/>
                </a:lnTo>
                <a:lnTo>
                  <a:pt x="17640" y="33540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5" y="41465"/>
                </a:lnTo>
                <a:lnTo>
                  <a:pt x="39433" y="33540"/>
                </a:lnTo>
                <a:lnTo>
                  <a:pt x="57061" y="20739"/>
                </a:lnTo>
                <a:close/>
              </a:path>
              <a:path w="57150" h="54609">
                <a:moveTo>
                  <a:pt x="42005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5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3356979" y="7145883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73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3266979" y="7169999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40"/>
                </a:lnTo>
                <a:lnTo>
                  <a:pt x="10909" y="54279"/>
                </a:lnTo>
                <a:lnTo>
                  <a:pt x="28536" y="41465"/>
                </a:lnTo>
                <a:lnTo>
                  <a:pt x="42005" y="41465"/>
                </a:lnTo>
                <a:lnTo>
                  <a:pt x="39433" y="33540"/>
                </a:lnTo>
                <a:lnTo>
                  <a:pt x="57073" y="20739"/>
                </a:lnTo>
                <a:close/>
              </a:path>
              <a:path w="57150" h="54609">
                <a:moveTo>
                  <a:pt x="42005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5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3176979" y="7145883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909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73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3111094" y="7080001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40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5" y="41465"/>
                </a:lnTo>
                <a:lnTo>
                  <a:pt x="39433" y="33540"/>
                </a:lnTo>
                <a:lnTo>
                  <a:pt x="57073" y="20739"/>
                </a:lnTo>
                <a:close/>
              </a:path>
              <a:path w="57150" h="54609">
                <a:moveTo>
                  <a:pt x="42005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5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 txBox="1"/>
          <p:nvPr/>
        </p:nvSpPr>
        <p:spPr>
          <a:xfrm>
            <a:off x="895543" y="2319254"/>
            <a:ext cx="8902065" cy="112248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ts val="4700"/>
              </a:lnSpc>
            </a:pPr>
            <a:r>
              <a:rPr lang="cs-CZ" sz="3200" b="1" spc="-20" dirty="0">
                <a:solidFill>
                  <a:srgbClr val="428F9B"/>
                </a:solidFill>
                <a:cs typeface="Calibri"/>
              </a:rPr>
              <a:t>ESF II projekt Západočeské univerzity v Plzni</a:t>
            </a:r>
          </a:p>
          <a:p>
            <a:pPr algn="ctr">
              <a:lnSpc>
                <a:spcPts val="4700"/>
              </a:lnSpc>
            </a:pPr>
            <a:r>
              <a:rPr lang="cs-CZ" sz="2000" b="1" spc="-20" dirty="0" err="1">
                <a:solidFill>
                  <a:srgbClr val="428F9B"/>
                </a:solidFill>
                <a:cs typeface="Calibri"/>
              </a:rPr>
              <a:t>reg</a:t>
            </a:r>
            <a:r>
              <a:rPr lang="cs-CZ" sz="2000" b="1" spc="-20" dirty="0">
                <a:solidFill>
                  <a:srgbClr val="428F9B"/>
                </a:solidFill>
                <a:cs typeface="Calibri"/>
              </a:rPr>
              <a:t>. č. CZ.02.2.69/0.0/0.0/18_056/0013239</a:t>
            </a:r>
            <a:endParaRPr sz="4000" dirty="0">
              <a:latin typeface="Calibri"/>
              <a:cs typeface="Calibri"/>
            </a:endParaRP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26" name="Picture 2" descr="C:\Documents and Settings\Jarda\Plocha\index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-14087" y="-8343"/>
            <a:ext cx="10693400" cy="7562849"/>
          </a:xfrm>
          <a:prstGeom prst="rect">
            <a:avLst/>
          </a:prstGeom>
          <a:noFill/>
        </p:spPr>
      </p:pic>
      <p:sp>
        <p:nvSpPr>
          <p:cNvPr id="5" name="Obdélník 4"/>
          <p:cNvSpPr/>
          <p:nvPr/>
        </p:nvSpPr>
        <p:spPr>
          <a:xfrm>
            <a:off x="5778748" y="252095"/>
            <a:ext cx="4177746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cs-CZ" sz="4400" b="1" cap="none" spc="0" dirty="0" smtClean="0">
                <a:ln/>
                <a:solidFill>
                  <a:srgbClr val="00B0F0"/>
                </a:solidFill>
                <a:effectLst/>
                <a:latin typeface="Tahoma" pitchFamily="34" charset="0"/>
                <a:cs typeface="Tahoma" pitchFamily="34" charset="0"/>
              </a:rPr>
              <a:t>POJ 13</a:t>
            </a:r>
          </a:p>
          <a:p>
            <a:pPr algn="ctr"/>
            <a:r>
              <a:rPr lang="cs-CZ" sz="4400" b="1" dirty="0" smtClean="0">
                <a:ln/>
                <a:solidFill>
                  <a:srgbClr val="00B0F0"/>
                </a:solidFill>
                <a:latin typeface="Tahoma" pitchFamily="34" charset="0"/>
                <a:cs typeface="Tahoma" pitchFamily="34" charset="0"/>
              </a:rPr>
              <a:t>Jana </a:t>
            </a:r>
            <a:r>
              <a:rPr lang="cs-CZ" sz="4400" b="1" dirty="0" err="1" smtClean="0">
                <a:ln/>
                <a:solidFill>
                  <a:srgbClr val="00B0F0"/>
                </a:solidFill>
                <a:latin typeface="Tahoma" pitchFamily="34" charset="0"/>
                <a:cs typeface="Tahoma" pitchFamily="34" charset="0"/>
              </a:rPr>
              <a:t>Šturcová</a:t>
            </a:r>
            <a:endParaRPr lang="cs-CZ" sz="4400" b="1" cap="none" spc="0" dirty="0">
              <a:ln/>
              <a:solidFill>
                <a:srgbClr val="00B0F0"/>
              </a:solidFill>
              <a:effectLst/>
              <a:latin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endParaRPr lang="cs-CZ" sz="5400" b="1" dirty="0" smtClean="0">
              <a:solidFill>
                <a:srgbClr val="C00000"/>
              </a:solidFill>
              <a:latin typeface="Tahoma" pitchFamily="34" charset="0"/>
              <a:cs typeface="Tahoma" pitchFamily="34" charset="0"/>
            </a:endParaRPr>
          </a:p>
          <a:p>
            <a:pPr algn="ctr">
              <a:buNone/>
            </a:pPr>
            <a:endParaRPr lang="cs-CZ" sz="4400" b="1" dirty="0" smtClean="0">
              <a:solidFill>
                <a:srgbClr val="C00000"/>
              </a:solidFill>
              <a:latin typeface="Tahoma" pitchFamily="34" charset="0"/>
              <a:cs typeface="Tahoma" pitchFamily="34" charset="0"/>
            </a:endParaRPr>
          </a:p>
          <a:p>
            <a:pPr algn="ctr">
              <a:buNone/>
            </a:pPr>
            <a:r>
              <a:rPr lang="cs-CZ" sz="4400" b="1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Nové trendy na pojistných trzích</a:t>
            </a:r>
            <a:endParaRPr lang="cs-CZ" sz="4400" b="1" dirty="0">
              <a:solidFill>
                <a:srgbClr val="C00000"/>
              </a:solidFill>
              <a:latin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Literatura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endParaRPr lang="cs-CZ" sz="2800" dirty="0" smtClean="0">
              <a:latin typeface="Tahoma" pitchFamily="34" charset="0"/>
              <a:cs typeface="Tahoma" pitchFamily="34" charset="0"/>
            </a:endParaRPr>
          </a:p>
          <a:p>
            <a:pPr>
              <a:buNone/>
            </a:pPr>
            <a:endParaRPr lang="cs-CZ" sz="2800" dirty="0" smtClean="0">
              <a:latin typeface="Tahoma" pitchFamily="34" charset="0"/>
              <a:cs typeface="Tahoma" pitchFamily="34" charset="0"/>
            </a:endParaRPr>
          </a:p>
          <a:p>
            <a:pPr>
              <a:buNone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SÝKORA, Filip. Banka jako virtuální občanka či investiční </a:t>
            </a:r>
          </a:p>
          <a:p>
            <a:pPr>
              <a:buNone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samoobsluha. </a:t>
            </a:r>
            <a:r>
              <a:rPr lang="cs-CZ" sz="2800" i="1" dirty="0" smtClean="0">
                <a:latin typeface="Tahoma" pitchFamily="34" charset="0"/>
                <a:cs typeface="Tahoma" pitchFamily="34" charset="0"/>
              </a:rPr>
              <a:t>Hospodářské noviny</a:t>
            </a:r>
            <a:r>
              <a:rPr lang="cs-CZ" sz="2800" dirty="0" smtClean="0">
                <a:latin typeface="Tahoma" pitchFamily="34" charset="0"/>
                <a:cs typeface="Tahoma" pitchFamily="34" charset="0"/>
              </a:rPr>
              <a:t>. Praha, 4. dubna 2018. </a:t>
            </a:r>
          </a:p>
          <a:p>
            <a:pPr>
              <a:buNone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ISSN 0862-9587.</a:t>
            </a:r>
          </a:p>
          <a:p>
            <a:pPr>
              <a:buNone/>
            </a:pPr>
            <a:endParaRPr lang="cs-CZ" sz="2800" dirty="0" smtClean="0">
              <a:latin typeface="Tahoma" pitchFamily="34" charset="0"/>
              <a:cs typeface="Tahoma" pitchFamily="34" charset="0"/>
            </a:endParaRPr>
          </a:p>
          <a:p>
            <a:pPr>
              <a:buNone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SÝKORA, Filip. Digitalizace pojišťovnám šetří náklady, brzdí ji </a:t>
            </a:r>
          </a:p>
          <a:p>
            <a:pPr>
              <a:buNone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nedostatek </a:t>
            </a:r>
            <a:r>
              <a:rPr lang="cs-CZ" sz="2800" dirty="0" err="1" smtClean="0">
                <a:latin typeface="Tahoma" pitchFamily="34" charset="0"/>
                <a:cs typeface="Tahoma" pitchFamily="34" charset="0"/>
              </a:rPr>
              <a:t>ajťáků</a:t>
            </a:r>
            <a:r>
              <a:rPr lang="cs-CZ" sz="2800" dirty="0" smtClean="0">
                <a:latin typeface="Tahoma" pitchFamily="34" charset="0"/>
                <a:cs typeface="Tahoma" pitchFamily="34" charset="0"/>
              </a:rPr>
              <a:t>. </a:t>
            </a:r>
            <a:r>
              <a:rPr lang="cs-CZ" sz="2800" i="1" dirty="0" smtClean="0">
                <a:latin typeface="Tahoma" pitchFamily="34" charset="0"/>
                <a:cs typeface="Tahoma" pitchFamily="34" charset="0"/>
              </a:rPr>
              <a:t>Hospodářské noviny</a:t>
            </a:r>
            <a:r>
              <a:rPr lang="cs-CZ" sz="2800" dirty="0" smtClean="0">
                <a:latin typeface="Tahoma" pitchFamily="34" charset="0"/>
                <a:cs typeface="Tahoma" pitchFamily="34" charset="0"/>
              </a:rPr>
              <a:t>. Praha, 11. 6. 2019. </a:t>
            </a:r>
          </a:p>
          <a:p>
            <a:pPr>
              <a:buNone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ISSN 0862-9587.</a:t>
            </a:r>
          </a:p>
          <a:p>
            <a:pPr>
              <a:buNone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 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Inovace v pojišťovnictví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V pojišťovnách se začínají prosazovat technologické inovace, </a:t>
            </a:r>
          </a:p>
          <a:p>
            <a:pPr>
              <a:buNone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jako jsou umělá inteligence a </a:t>
            </a:r>
            <a:r>
              <a:rPr lang="cs-CZ" sz="2800" dirty="0" err="1" smtClean="0">
                <a:latin typeface="Tahoma" pitchFamily="34" charset="0"/>
                <a:cs typeface="Tahoma" pitchFamily="34" charset="0"/>
              </a:rPr>
              <a:t>blockchain</a:t>
            </a:r>
            <a:r>
              <a:rPr lang="cs-CZ" sz="2800" dirty="0" smtClean="0">
                <a:latin typeface="Tahoma" pitchFamily="34" charset="0"/>
                <a:cs typeface="Tahoma" pitchFamily="34" charset="0"/>
              </a:rPr>
              <a:t>. Zavádění moderních </a:t>
            </a:r>
          </a:p>
          <a:p>
            <a:pPr>
              <a:buNone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technologií a inovací pomůže pojišťovnám optimalizovat</a:t>
            </a:r>
          </a:p>
          <a:p>
            <a:pPr>
              <a:buNone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náklady, rozšířit nabídku produktů a získat nové klienty.</a:t>
            </a:r>
          </a:p>
          <a:p>
            <a:pPr>
              <a:buNone/>
            </a:pPr>
            <a:endParaRPr lang="cs-CZ" sz="2800" dirty="0" smtClean="0">
              <a:latin typeface="Tahoma" pitchFamily="34" charset="0"/>
              <a:cs typeface="Tahoma" pitchFamily="34" charset="0"/>
            </a:endParaRPr>
          </a:p>
          <a:p>
            <a:pPr>
              <a:buNone/>
            </a:pPr>
            <a:r>
              <a:rPr lang="cs-CZ" sz="2800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Umělá inteligence </a:t>
            </a:r>
            <a:r>
              <a:rPr lang="cs-CZ" sz="2800" dirty="0" smtClean="0">
                <a:latin typeface="Tahoma" pitchFamily="34" charset="0"/>
                <a:cs typeface="Tahoma" pitchFamily="34" charset="0"/>
              </a:rPr>
              <a:t>by měla vést k optimalizaci řízení </a:t>
            </a:r>
          </a:p>
          <a:p>
            <a:pPr>
              <a:buNone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pojistných událostí, </a:t>
            </a:r>
            <a:r>
              <a:rPr lang="cs-CZ" sz="2800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internet </a:t>
            </a:r>
            <a:r>
              <a:rPr lang="cs-CZ" sz="2800" dirty="0" smtClean="0">
                <a:latin typeface="Tahoma" pitchFamily="34" charset="0"/>
                <a:cs typeface="Tahoma" pitchFamily="34" charset="0"/>
              </a:rPr>
              <a:t>má význam při sjednávání </a:t>
            </a:r>
          </a:p>
          <a:p>
            <a:pPr>
              <a:buNone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pojistných smluv s použitím dat v reálném čase a </a:t>
            </a:r>
          </a:p>
          <a:p>
            <a:pPr>
              <a:buNone/>
            </a:pPr>
            <a:r>
              <a:rPr lang="cs-CZ" sz="2800" dirty="0" err="1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blockchain</a:t>
            </a:r>
            <a:r>
              <a:rPr lang="cs-CZ" sz="2800" b="1" dirty="0" smtClean="0">
                <a:latin typeface="Tahoma" pitchFamily="34" charset="0"/>
                <a:cs typeface="Tahoma" pitchFamily="34" charset="0"/>
              </a:rPr>
              <a:t> </a:t>
            </a:r>
            <a:r>
              <a:rPr lang="cs-CZ" sz="2800" dirty="0" smtClean="0">
                <a:latin typeface="Tahoma" pitchFamily="34" charset="0"/>
                <a:cs typeface="Tahoma" pitchFamily="34" charset="0"/>
              </a:rPr>
              <a:t>při sjednávání pojistných smluv a likvidaci </a:t>
            </a:r>
          </a:p>
          <a:p>
            <a:pPr>
              <a:buNone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pojistných událostí.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Digitalizace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Digitalizace má své opodstatnění i v oblasti odhalování </a:t>
            </a:r>
          </a:p>
          <a:p>
            <a:pPr>
              <a:buNone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podvodů. Pojišťovny využívají technologie, které umožňují </a:t>
            </a:r>
          </a:p>
          <a:p>
            <a:pPr>
              <a:buNone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podle hlasu klienta nebo z informací o předchozím pojištění </a:t>
            </a:r>
          </a:p>
          <a:p>
            <a:pPr>
              <a:buNone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rozpoznat pojistný podvod. </a:t>
            </a:r>
          </a:p>
          <a:p>
            <a:pPr>
              <a:buNone/>
            </a:pPr>
            <a:endParaRPr lang="cs-CZ" sz="2800" dirty="0" smtClean="0">
              <a:latin typeface="Tahoma" pitchFamily="34" charset="0"/>
              <a:cs typeface="Tahoma" pitchFamily="34" charset="0"/>
            </a:endParaRPr>
          </a:p>
          <a:p>
            <a:pPr>
              <a:buNone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Pojišťovny v České republice si také pořizují </a:t>
            </a:r>
            <a:r>
              <a:rPr lang="cs-CZ" sz="2800" dirty="0" err="1" smtClean="0">
                <a:latin typeface="Tahoma" pitchFamily="34" charset="0"/>
                <a:cs typeface="Tahoma" pitchFamily="34" charset="0"/>
              </a:rPr>
              <a:t>drony</a:t>
            </a:r>
            <a:r>
              <a:rPr lang="cs-CZ" sz="2800" dirty="0" smtClean="0">
                <a:latin typeface="Tahoma" pitchFamily="34" charset="0"/>
                <a:cs typeface="Tahoma" pitchFamily="34" charset="0"/>
              </a:rPr>
              <a:t>, jež se </a:t>
            </a:r>
          </a:p>
          <a:p>
            <a:pPr>
              <a:buNone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používají při sjednání majetkových pojištění a mohly by </a:t>
            </a:r>
          </a:p>
          <a:p>
            <a:pPr>
              <a:buNone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porovnávat stav pojištěných objektů v době sjednání smlouvy</a:t>
            </a:r>
          </a:p>
          <a:p>
            <a:pPr>
              <a:buNone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 a po nahlášení škody. </a:t>
            </a:r>
            <a:endParaRPr lang="cs-CZ" sz="2800" dirty="0">
              <a:latin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Digitalizace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V současné době může klient řadu pojistek uzavřít online, </a:t>
            </a:r>
          </a:p>
          <a:p>
            <a:pPr>
              <a:buNone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na internetu může kontrolovat své smlouvy, případně nahlásit </a:t>
            </a:r>
          </a:p>
          <a:p>
            <a:pPr>
              <a:buNone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pojistnou událost, komunikace s pojišťovnou se přesouvá </a:t>
            </a:r>
          </a:p>
          <a:p>
            <a:pPr>
              <a:buNone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nejen na internet, ale i do mobilů. </a:t>
            </a:r>
          </a:p>
          <a:p>
            <a:pPr>
              <a:buNone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Nelze opomenout budování digitálních archivů pojišťovny,</a:t>
            </a:r>
          </a:p>
          <a:p>
            <a:pPr>
              <a:buNone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zavádění biometrických podpisů, digitalizaci dokumentů nebo </a:t>
            </a:r>
          </a:p>
          <a:p>
            <a:pPr>
              <a:buNone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automatizaci interních procesů. </a:t>
            </a:r>
          </a:p>
          <a:p>
            <a:pPr>
              <a:buNone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Jejich cílem je zjednodušení a urychlení procesů pojišťoven a </a:t>
            </a:r>
          </a:p>
          <a:p>
            <a:pPr>
              <a:buNone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tím zvýšení efektivity.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Inovace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2400" dirty="0" smtClean="0">
                <a:latin typeface="Tahoma" pitchFamily="34" charset="0"/>
                <a:cs typeface="Tahoma" pitchFamily="34" charset="0"/>
              </a:rPr>
              <a:t>Jedním ze zdrojů inovací v pojišťovnictví  je právě pokračující </a:t>
            </a:r>
          </a:p>
          <a:p>
            <a:pPr>
              <a:buNone/>
            </a:pPr>
            <a:r>
              <a:rPr lang="cs-CZ" sz="2400" dirty="0" smtClean="0">
                <a:latin typeface="Tahoma" pitchFamily="34" charset="0"/>
                <a:cs typeface="Tahoma" pitchFamily="34" charset="0"/>
              </a:rPr>
              <a:t>digitalizace, jež zasahuje také všechny pojistné produkty nabízené </a:t>
            </a:r>
          </a:p>
          <a:p>
            <a:pPr>
              <a:buNone/>
            </a:pPr>
            <a:r>
              <a:rPr lang="cs-CZ" sz="2400" dirty="0" smtClean="0">
                <a:latin typeface="Tahoma" pitchFamily="34" charset="0"/>
                <a:cs typeface="Tahoma" pitchFamily="34" charset="0"/>
              </a:rPr>
              <a:t>pojišťovnami. </a:t>
            </a:r>
          </a:p>
          <a:p>
            <a:pPr>
              <a:buNone/>
            </a:pPr>
            <a:r>
              <a:rPr lang="cs-CZ" sz="2400" dirty="0" smtClean="0">
                <a:latin typeface="Tahoma" pitchFamily="34" charset="0"/>
                <a:cs typeface="Tahoma" pitchFamily="34" charset="0"/>
              </a:rPr>
              <a:t>S tím souvisí </a:t>
            </a:r>
            <a:r>
              <a:rPr lang="cs-CZ" sz="2400" b="1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Internet věcí</a:t>
            </a:r>
            <a:r>
              <a:rPr lang="cs-CZ" sz="2400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cs-CZ" sz="2400" dirty="0" smtClean="0">
                <a:latin typeface="Tahoma" pitchFamily="34" charset="0"/>
                <a:cs typeface="Tahoma" pitchFamily="34" charset="0"/>
              </a:rPr>
              <a:t>(Internet </a:t>
            </a:r>
            <a:r>
              <a:rPr lang="cs-CZ" sz="2400" dirty="0" err="1" smtClean="0">
                <a:latin typeface="Tahoma" pitchFamily="34" charset="0"/>
                <a:cs typeface="Tahoma" pitchFamily="34" charset="0"/>
              </a:rPr>
              <a:t>of</a:t>
            </a:r>
            <a:r>
              <a:rPr lang="cs-CZ" sz="2400" dirty="0" smtClean="0">
                <a:latin typeface="Tahoma" pitchFamily="34" charset="0"/>
                <a:cs typeface="Tahoma" pitchFamily="34" charset="0"/>
              </a:rPr>
              <a:t> </a:t>
            </a:r>
            <a:r>
              <a:rPr lang="cs-CZ" sz="2400" dirty="0" err="1" smtClean="0">
                <a:latin typeface="Tahoma" pitchFamily="34" charset="0"/>
                <a:cs typeface="Tahoma" pitchFamily="34" charset="0"/>
              </a:rPr>
              <a:t>Things</a:t>
            </a:r>
            <a:r>
              <a:rPr lang="cs-CZ" sz="2400" dirty="0" smtClean="0">
                <a:latin typeface="Tahoma" pitchFamily="34" charset="0"/>
                <a:cs typeface="Tahoma" pitchFamily="34" charset="0"/>
              </a:rPr>
              <a:t> – </a:t>
            </a:r>
            <a:r>
              <a:rPr lang="cs-CZ" sz="2400" dirty="0" err="1" smtClean="0">
                <a:latin typeface="Tahoma" pitchFamily="34" charset="0"/>
                <a:cs typeface="Tahoma" pitchFamily="34" charset="0"/>
              </a:rPr>
              <a:t>IoT</a:t>
            </a:r>
            <a:r>
              <a:rPr lang="cs-CZ" sz="2400" dirty="0" smtClean="0">
                <a:latin typeface="Tahoma" pitchFamily="34" charset="0"/>
                <a:cs typeface="Tahoma" pitchFamily="34" charset="0"/>
              </a:rPr>
              <a:t>). V podstatě se </a:t>
            </a:r>
          </a:p>
          <a:p>
            <a:pPr>
              <a:buNone/>
            </a:pPr>
            <a:r>
              <a:rPr lang="cs-CZ" sz="2400" dirty="0" smtClean="0">
                <a:latin typeface="Tahoma" pitchFamily="34" charset="0"/>
                <a:cs typeface="Tahoma" pitchFamily="34" charset="0"/>
              </a:rPr>
              <a:t>jedná o ekosystém, jež zahrnuje senzory a ovládací prvky chytré </a:t>
            </a:r>
          </a:p>
          <a:p>
            <a:pPr>
              <a:buNone/>
            </a:pPr>
            <a:r>
              <a:rPr lang="cs-CZ" sz="2400" dirty="0" smtClean="0">
                <a:latin typeface="Tahoma" pitchFamily="34" charset="0"/>
                <a:cs typeface="Tahoma" pitchFamily="34" charset="0"/>
              </a:rPr>
              <a:t>domácnosti, osobních zdravotních doplňků, lokátory polohy a další. </a:t>
            </a:r>
          </a:p>
          <a:p>
            <a:pPr>
              <a:buNone/>
            </a:pPr>
            <a:r>
              <a:rPr lang="cs-CZ" sz="2400" dirty="0" err="1" smtClean="0">
                <a:latin typeface="Tahoma" pitchFamily="34" charset="0"/>
                <a:cs typeface="Tahoma" pitchFamily="34" charset="0"/>
              </a:rPr>
              <a:t>IoT</a:t>
            </a:r>
            <a:r>
              <a:rPr lang="cs-CZ" sz="2400" dirty="0" smtClean="0">
                <a:latin typeface="Tahoma" pitchFamily="34" charset="0"/>
                <a:cs typeface="Tahoma" pitchFamily="34" charset="0"/>
              </a:rPr>
              <a:t> pojišťovnám přináší nutnost upravit tradiční pojistné produkty </a:t>
            </a:r>
          </a:p>
          <a:p>
            <a:pPr>
              <a:buNone/>
            </a:pPr>
            <a:r>
              <a:rPr lang="cs-CZ" sz="2400" dirty="0" smtClean="0">
                <a:latin typeface="Tahoma" pitchFamily="34" charset="0"/>
                <a:cs typeface="Tahoma" pitchFamily="34" charset="0"/>
              </a:rPr>
              <a:t>novými, s využitím nových technologií. </a:t>
            </a:r>
            <a:r>
              <a:rPr lang="cs-CZ" sz="2400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V pojištění motorových vozidel </a:t>
            </a:r>
          </a:p>
          <a:p>
            <a:pPr>
              <a:buNone/>
            </a:pPr>
            <a:r>
              <a:rPr lang="cs-CZ" sz="2400" dirty="0" smtClean="0">
                <a:latin typeface="Tahoma" pitchFamily="34" charset="0"/>
                <a:cs typeface="Tahoma" pitchFamily="34" charset="0"/>
              </a:rPr>
              <a:t>jsou k dispozici údaje o rychlosti, ujeté vzdálenosti, lokalitě vozidla, </a:t>
            </a:r>
          </a:p>
          <a:p>
            <a:pPr>
              <a:buNone/>
            </a:pPr>
            <a:r>
              <a:rPr lang="cs-CZ" sz="2400" dirty="0" smtClean="0">
                <a:latin typeface="Tahoma" pitchFamily="34" charset="0"/>
                <a:cs typeface="Tahoma" pitchFamily="34" charset="0"/>
              </a:rPr>
              <a:t>o jízdním stylu. To vše je možné využít pro nabídku výhodnějšího </a:t>
            </a:r>
          </a:p>
          <a:p>
            <a:pPr>
              <a:buNone/>
            </a:pPr>
            <a:r>
              <a:rPr lang="cs-CZ" sz="2400" dirty="0" smtClean="0">
                <a:latin typeface="Tahoma" pitchFamily="34" charset="0"/>
                <a:cs typeface="Tahoma" pitchFamily="34" charset="0"/>
              </a:rPr>
              <a:t>pojištění pro zodpovědného řidiče. </a:t>
            </a:r>
            <a:endParaRPr lang="cs-CZ" sz="2400" dirty="0">
              <a:latin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Digitaliazce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cs-CZ" sz="2600" dirty="0" smtClean="0">
                <a:latin typeface="Tahoma" pitchFamily="34" charset="0"/>
                <a:cs typeface="Tahoma" pitchFamily="34" charset="0"/>
              </a:rPr>
              <a:t>Také pojištění nemovitosti a domácnosti představuje významnou </a:t>
            </a:r>
          </a:p>
          <a:p>
            <a:pPr>
              <a:buNone/>
            </a:pPr>
            <a:r>
              <a:rPr lang="cs-CZ" sz="2600" dirty="0" smtClean="0">
                <a:latin typeface="Tahoma" pitchFamily="34" charset="0"/>
                <a:cs typeface="Tahoma" pitchFamily="34" charset="0"/>
              </a:rPr>
              <a:t>oblast pro transformaci tradičního pojistného produktu. </a:t>
            </a:r>
          </a:p>
          <a:p>
            <a:pPr>
              <a:buNone/>
            </a:pPr>
            <a:r>
              <a:rPr lang="cs-CZ" sz="2600" dirty="0" smtClean="0">
                <a:latin typeface="Tahoma" pitchFamily="34" charset="0"/>
                <a:cs typeface="Tahoma" pitchFamily="34" charset="0"/>
              </a:rPr>
              <a:t>Budoucí produkt by měl kombinovat instalaci </a:t>
            </a:r>
            <a:r>
              <a:rPr lang="cs-CZ" sz="2600" dirty="0" err="1" smtClean="0">
                <a:latin typeface="Tahoma" pitchFamily="34" charset="0"/>
                <a:cs typeface="Tahoma" pitchFamily="34" charset="0"/>
              </a:rPr>
              <a:t>IoT</a:t>
            </a:r>
            <a:r>
              <a:rPr lang="cs-CZ" sz="2600" dirty="0" smtClean="0">
                <a:latin typeface="Tahoma" pitchFamily="34" charset="0"/>
                <a:cs typeface="Tahoma" pitchFamily="34" charset="0"/>
              </a:rPr>
              <a:t> zařízení, dozor, </a:t>
            </a:r>
          </a:p>
          <a:p>
            <a:pPr>
              <a:buNone/>
            </a:pPr>
            <a:r>
              <a:rPr lang="cs-CZ" sz="2600" dirty="0" smtClean="0">
                <a:latin typeface="Tahoma" pitchFamily="34" charset="0"/>
                <a:cs typeface="Tahoma" pitchFamily="34" charset="0"/>
              </a:rPr>
              <a:t>asistenci v případě vzniku škodní události a automatické nahlášení</a:t>
            </a:r>
          </a:p>
          <a:p>
            <a:pPr>
              <a:buNone/>
            </a:pPr>
            <a:r>
              <a:rPr lang="cs-CZ" sz="2600" dirty="0" smtClean="0">
                <a:latin typeface="Tahoma" pitchFamily="34" charset="0"/>
                <a:cs typeface="Tahoma" pitchFamily="34" charset="0"/>
              </a:rPr>
              <a:t>škodní události. Využití chytrých hodinek a fitness aplikací </a:t>
            </a:r>
          </a:p>
          <a:p>
            <a:pPr>
              <a:buNone/>
            </a:pPr>
            <a:r>
              <a:rPr lang="cs-CZ" sz="2600" dirty="0" smtClean="0">
                <a:latin typeface="Tahoma" pitchFamily="34" charset="0"/>
                <a:cs typeface="Tahoma" pitchFamily="34" charset="0"/>
              </a:rPr>
              <a:t>pro chytré telefony se uplatní u zdravotního a úrazového pojištění. </a:t>
            </a:r>
          </a:p>
          <a:p>
            <a:pPr>
              <a:buNone/>
            </a:pPr>
            <a:r>
              <a:rPr lang="cs-CZ" sz="2600" dirty="0" smtClean="0">
                <a:latin typeface="Tahoma" pitchFamily="34" charset="0"/>
                <a:cs typeface="Tahoma" pitchFamily="34" charset="0"/>
              </a:rPr>
              <a:t>Modernizace je nutná také u pojištění odpovědnosti a to </a:t>
            </a:r>
          </a:p>
          <a:p>
            <a:pPr>
              <a:buNone/>
            </a:pPr>
            <a:r>
              <a:rPr lang="cs-CZ" sz="2600" dirty="0" smtClean="0">
                <a:latin typeface="Tahoma" pitchFamily="34" charset="0"/>
                <a:cs typeface="Tahoma" pitchFamily="34" charset="0"/>
              </a:rPr>
              <a:t>především u profesního pojištění. </a:t>
            </a:r>
          </a:p>
          <a:p>
            <a:pPr>
              <a:buNone/>
            </a:pPr>
            <a:endParaRPr lang="cs-CZ" sz="2600" dirty="0" smtClean="0">
              <a:latin typeface="Tahoma" pitchFamily="34" charset="0"/>
              <a:cs typeface="Tahoma" pitchFamily="34" charset="0"/>
            </a:endParaRPr>
          </a:p>
          <a:p>
            <a:pPr>
              <a:buNone/>
            </a:pPr>
            <a:r>
              <a:rPr lang="cs-CZ" sz="2600" dirty="0" smtClean="0">
                <a:latin typeface="Tahoma" pitchFamily="34" charset="0"/>
                <a:cs typeface="Tahoma" pitchFamily="34" charset="0"/>
              </a:rPr>
              <a:t>Vznikají zcela nové profese, jež se budou postupně doplňovat – </a:t>
            </a:r>
          </a:p>
          <a:p>
            <a:pPr>
              <a:buNone/>
            </a:pPr>
            <a:r>
              <a:rPr lang="cs-CZ" sz="2600" dirty="0" smtClean="0">
                <a:latin typeface="Tahoma" pitchFamily="34" charset="0"/>
                <a:cs typeface="Tahoma" pitchFamily="34" charset="0"/>
              </a:rPr>
              <a:t>např. </a:t>
            </a:r>
            <a:r>
              <a:rPr lang="cs-CZ" sz="2600" dirty="0" err="1" smtClean="0">
                <a:latin typeface="Tahoma" pitchFamily="34" charset="0"/>
                <a:cs typeface="Tahoma" pitchFamily="34" charset="0"/>
              </a:rPr>
              <a:t>nanotechnolog</a:t>
            </a:r>
            <a:r>
              <a:rPr lang="cs-CZ" sz="2600" dirty="0" smtClean="0">
                <a:latin typeface="Tahoma" pitchFamily="34" charset="0"/>
                <a:cs typeface="Tahoma" pitchFamily="34" charset="0"/>
              </a:rPr>
              <a:t>, online učitel, </a:t>
            </a:r>
            <a:r>
              <a:rPr lang="cs-CZ" sz="2600" dirty="0" err="1" smtClean="0">
                <a:latin typeface="Tahoma" pitchFamily="34" charset="0"/>
                <a:cs typeface="Tahoma" pitchFamily="34" charset="0"/>
              </a:rPr>
              <a:t>youtuber</a:t>
            </a:r>
            <a:r>
              <a:rPr lang="cs-CZ" sz="2600" dirty="0" smtClean="0">
                <a:latin typeface="Tahoma" pitchFamily="34" charset="0"/>
                <a:cs typeface="Tahoma" pitchFamily="34" charset="0"/>
              </a:rPr>
              <a:t>, digitální nomád </a:t>
            </a:r>
          </a:p>
          <a:p>
            <a:pPr>
              <a:buNone/>
            </a:pPr>
            <a:r>
              <a:rPr lang="cs-CZ" sz="2600" dirty="0" smtClean="0">
                <a:latin typeface="Tahoma" pitchFamily="34" charset="0"/>
                <a:cs typeface="Tahoma" pitchFamily="34" charset="0"/>
              </a:rPr>
              <a:t>apod. 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Digitalizace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Modernizace a digitalizace se týkají také zaměstnanců </a:t>
            </a:r>
          </a:p>
          <a:p>
            <a:pPr>
              <a:buNone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samotných pojišťoven. I tam budou činnosti automatizovány,</a:t>
            </a:r>
          </a:p>
          <a:p>
            <a:pPr>
              <a:buNone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budou vytvářeny nové pracovní pozice. </a:t>
            </a:r>
          </a:p>
          <a:p>
            <a:pPr>
              <a:buNone/>
            </a:pPr>
            <a:endParaRPr lang="cs-CZ" sz="2800" dirty="0" smtClean="0">
              <a:latin typeface="Tahoma" pitchFamily="34" charset="0"/>
              <a:cs typeface="Tahoma" pitchFamily="34" charset="0"/>
            </a:endParaRPr>
          </a:p>
          <a:p>
            <a:pPr>
              <a:buNone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Pojišťovny se musejí také vyrovnat s rostoucí regulací a </a:t>
            </a:r>
          </a:p>
          <a:p>
            <a:pPr>
              <a:buNone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s legislativními změnami. Zavádění výše zmíněných činností</a:t>
            </a:r>
          </a:p>
          <a:p>
            <a:pPr>
              <a:buNone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bude v dalším vývoji pojišťoven bohužel ohrožováno</a:t>
            </a:r>
          </a:p>
          <a:p>
            <a:pPr>
              <a:buNone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kybernetickou kriminalitou.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Bankopojištění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>
                <a:latin typeface="Tahoma" pitchFamily="34" charset="0"/>
                <a:cs typeface="Tahoma" pitchFamily="34" charset="0"/>
              </a:rPr>
              <a:t>Poprvé se u nás tento produkt objevuje v roce 1994, kdy jej jako první nabízí Investiční a poštovní banka. O rok později se přidávají další banky, zejména Česká spořitelna a Komerční banka. </a:t>
            </a:r>
          </a:p>
          <a:p>
            <a:pPr>
              <a:buNone/>
            </a:pPr>
            <a:endParaRPr lang="cs-CZ" sz="2400" dirty="0" smtClean="0">
              <a:latin typeface="Tahoma" pitchFamily="34" charset="0"/>
              <a:cs typeface="Tahoma" pitchFamily="34" charset="0"/>
            </a:endParaRPr>
          </a:p>
          <a:p>
            <a:r>
              <a:rPr lang="cs-CZ" sz="2400" dirty="0" smtClean="0">
                <a:latin typeface="Tahoma" pitchFamily="34" charset="0"/>
                <a:cs typeface="Tahoma" pitchFamily="34" charset="0"/>
              </a:rPr>
              <a:t>Mezi nabízené produkty </a:t>
            </a:r>
            <a:r>
              <a:rPr lang="cs-CZ" sz="2400" dirty="0" err="1" smtClean="0">
                <a:latin typeface="Tahoma" pitchFamily="34" charset="0"/>
                <a:cs typeface="Tahoma" pitchFamily="34" charset="0"/>
              </a:rPr>
              <a:t>bankopojištění</a:t>
            </a:r>
            <a:r>
              <a:rPr lang="cs-CZ" sz="2400" dirty="0" smtClean="0">
                <a:latin typeface="Tahoma" pitchFamily="34" charset="0"/>
                <a:cs typeface="Tahoma" pitchFamily="34" charset="0"/>
              </a:rPr>
              <a:t> patří zejména produkty pojištění </a:t>
            </a:r>
            <a:r>
              <a:rPr lang="cs-CZ" sz="2400" dirty="0" err="1" smtClean="0">
                <a:latin typeface="Tahoma" pitchFamily="34" charset="0"/>
                <a:cs typeface="Tahoma" pitchFamily="34" charset="0"/>
              </a:rPr>
              <a:t>spojenés</a:t>
            </a:r>
            <a:r>
              <a:rPr lang="cs-CZ" sz="2400" dirty="0" smtClean="0">
                <a:latin typeface="Tahoma" pitchFamily="34" charset="0"/>
                <a:cs typeface="Tahoma" pitchFamily="34" charset="0"/>
              </a:rPr>
              <a:t> běžným účtem – </a:t>
            </a:r>
            <a:r>
              <a:rPr lang="cs-CZ" sz="2400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pojištění platebních karet, cestovní pojištění </a:t>
            </a:r>
            <a:r>
              <a:rPr lang="cs-CZ" sz="2400" dirty="0" smtClean="0">
                <a:latin typeface="Tahoma" pitchFamily="34" charset="0"/>
                <a:cs typeface="Tahoma" pitchFamily="34" charset="0"/>
              </a:rPr>
              <a:t>ke kartám,  </a:t>
            </a:r>
            <a:r>
              <a:rPr lang="cs-CZ" sz="2400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pojištění vyčerpané částky</a:t>
            </a:r>
            <a:r>
              <a:rPr lang="cs-CZ" sz="2400" dirty="0" smtClean="0">
                <a:latin typeface="Tahoma" pitchFamily="34" charset="0"/>
                <a:cs typeface="Tahoma" pitchFamily="34" charset="0"/>
              </a:rPr>
              <a:t>, které se vztahuje ke kreditní kartě a kryje </a:t>
            </a:r>
            <a:r>
              <a:rPr lang="cs-CZ" sz="2400" dirty="0" err="1" smtClean="0">
                <a:latin typeface="Tahoma" pitchFamily="34" charset="0"/>
                <a:cs typeface="Tahoma" pitchFamily="34" charset="0"/>
              </a:rPr>
              <a:t>rizikadlouhodobé</a:t>
            </a:r>
            <a:r>
              <a:rPr lang="cs-CZ" sz="2400" dirty="0" smtClean="0">
                <a:latin typeface="Tahoma" pitchFamily="34" charset="0"/>
                <a:cs typeface="Tahoma" pitchFamily="34" charset="0"/>
              </a:rPr>
              <a:t> pracovní neschopnosti, invalidity 3. </a:t>
            </a:r>
            <a:r>
              <a:rPr lang="cs-CZ" sz="2400" dirty="0" err="1" smtClean="0">
                <a:latin typeface="Tahoma" pitchFamily="34" charset="0"/>
                <a:cs typeface="Tahoma" pitchFamily="34" charset="0"/>
              </a:rPr>
              <a:t>stupněči</a:t>
            </a:r>
            <a:r>
              <a:rPr lang="cs-CZ" sz="2400" dirty="0" smtClean="0">
                <a:latin typeface="Tahoma" pitchFamily="34" charset="0"/>
                <a:cs typeface="Tahoma" pitchFamily="34" charset="0"/>
              </a:rPr>
              <a:t> smrti nebo ztráty zaměstnání. Speciálním typem </a:t>
            </a:r>
            <a:r>
              <a:rPr lang="cs-CZ" sz="2400" dirty="0" err="1" smtClean="0">
                <a:latin typeface="Tahoma" pitchFamily="34" charset="0"/>
                <a:cs typeface="Tahoma" pitchFamily="34" charset="0"/>
              </a:rPr>
              <a:t>bankopojištění</a:t>
            </a:r>
            <a:r>
              <a:rPr lang="cs-CZ" sz="2400" dirty="0" smtClean="0">
                <a:latin typeface="Tahoma" pitchFamily="34" charset="0"/>
                <a:cs typeface="Tahoma" pitchFamily="34" charset="0"/>
              </a:rPr>
              <a:t> je </a:t>
            </a:r>
            <a:r>
              <a:rPr lang="cs-CZ" sz="2400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pojištění schopnosti splácet, </a:t>
            </a:r>
            <a:r>
              <a:rPr lang="cs-CZ" sz="2400" dirty="0" smtClean="0">
                <a:latin typeface="Tahoma" pitchFamily="34" charset="0"/>
                <a:cs typeface="Tahoma" pitchFamily="34" charset="0"/>
              </a:rPr>
              <a:t>které je nabízeno při poskytování hypotečního úvěru, úvěruje stavebního spoření, spotřebitelského úvěru nebo kreditní karty. </a:t>
            </a:r>
          </a:p>
          <a:p>
            <a:pPr>
              <a:buNone/>
            </a:pPr>
            <a:endParaRPr lang="cs-CZ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Bankopojištění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cs-CZ" sz="3200" dirty="0" smtClean="0">
              <a:latin typeface="Tahoma" pitchFamily="34" charset="0"/>
              <a:cs typeface="Tahoma" pitchFamily="34" charset="0"/>
            </a:endParaRPr>
          </a:p>
          <a:p>
            <a:pPr>
              <a:buNone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Do </a:t>
            </a:r>
            <a:r>
              <a:rPr lang="cs-CZ" sz="3200" dirty="0" err="1" smtClean="0">
                <a:latin typeface="Tahoma" pitchFamily="34" charset="0"/>
                <a:cs typeface="Tahoma" pitchFamily="34" charset="0"/>
              </a:rPr>
              <a:t>bankopojištění</a:t>
            </a:r>
            <a:r>
              <a:rPr lang="cs-CZ" sz="3200" dirty="0" smtClean="0">
                <a:latin typeface="Tahoma" pitchFamily="34" charset="0"/>
                <a:cs typeface="Tahoma" pitchFamily="34" charset="0"/>
              </a:rPr>
              <a:t> zařadit i produkty, které se </a:t>
            </a:r>
          </a:p>
          <a:p>
            <a:pPr>
              <a:buNone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nevztahují k běžnému účtu. Je to např. </a:t>
            </a:r>
            <a:r>
              <a:rPr lang="cs-CZ" sz="3200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pojištění </a:t>
            </a:r>
          </a:p>
          <a:p>
            <a:pPr>
              <a:buNone/>
            </a:pPr>
            <a:r>
              <a:rPr lang="cs-CZ" sz="3200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nemovitosti a domácnosti </a:t>
            </a:r>
            <a:r>
              <a:rPr lang="cs-CZ" sz="3200" dirty="0" smtClean="0">
                <a:latin typeface="Tahoma" pitchFamily="34" charset="0"/>
                <a:cs typeface="Tahoma" pitchFamily="34" charset="0"/>
              </a:rPr>
              <a:t>při poskytování hypotečního</a:t>
            </a:r>
          </a:p>
          <a:p>
            <a:pPr>
              <a:buNone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úvěru. Některé banky mají ve své nabídce i pojištění </a:t>
            </a:r>
          </a:p>
          <a:p>
            <a:pPr>
              <a:buNone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vozidel (havarijní pojištění, povinné ručení) a životní</a:t>
            </a:r>
          </a:p>
          <a:p>
            <a:pPr>
              <a:buNone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pojištění.</a:t>
            </a:r>
          </a:p>
          <a:p>
            <a:pPr>
              <a:buNone/>
            </a:pPr>
            <a:endParaRPr lang="cs-CZ" sz="3200" dirty="0">
              <a:latin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Bankopojištění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Snahou bank a cílem poskytování těchto produktů je </a:t>
            </a:r>
          </a:p>
          <a:p>
            <a:pPr>
              <a:buNone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zjednodušit a snadněji zpřístupnit tyto produkty klientovi. </a:t>
            </a:r>
          </a:p>
          <a:p>
            <a:pPr>
              <a:buNone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Je možné si je sjednat nejen na pobočkách bank, ale také </a:t>
            </a:r>
          </a:p>
          <a:p>
            <a:pPr>
              <a:buNone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online. Některé banky nabízejí i nižší ceny než pojišťovny a to</a:t>
            </a:r>
          </a:p>
          <a:p>
            <a:pPr>
              <a:buNone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z toho důvodu, že banky mohou dostat lepší cenovou nabídku</a:t>
            </a:r>
          </a:p>
          <a:p>
            <a:pPr>
              <a:buNone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při uzavírání dohody s konkrétní pojišťovnou. </a:t>
            </a:r>
          </a:p>
          <a:p>
            <a:pPr>
              <a:buNone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Nevýhodu lze spatřovat v tom, že zaměstnanec banky není </a:t>
            </a:r>
          </a:p>
          <a:p>
            <a:pPr>
              <a:buNone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vždy tak kvalifikovaný v oblasti pojištění a není schopen</a:t>
            </a:r>
          </a:p>
          <a:p>
            <a:pPr>
              <a:buNone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poskytnout úplné a vyčerpávají informace.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ministrativní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18</TotalTime>
  <Words>796</Words>
  <Application>Microsoft Office PowerPoint</Application>
  <PresentationFormat>Vlastní</PresentationFormat>
  <Paragraphs>105</Paragraphs>
  <Slides>13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9" baseType="lpstr">
      <vt:lpstr>Calibri</vt:lpstr>
      <vt:lpstr>Georgia</vt:lpstr>
      <vt:lpstr>Tahoma</vt:lpstr>
      <vt:lpstr>Wingdings</vt:lpstr>
      <vt:lpstr>Wingdings 2</vt:lpstr>
      <vt:lpstr>Administrativní</vt:lpstr>
      <vt:lpstr>Prezentace aplikace PowerPoint</vt:lpstr>
      <vt:lpstr>Prezentace aplikace PowerPoint</vt:lpstr>
      <vt:lpstr>Prezentace aplikace PowerPoint</vt:lpstr>
      <vt:lpstr>Literatura</vt:lpstr>
      <vt:lpstr>Inovace v pojišťovnictví</vt:lpstr>
      <vt:lpstr>Digitalizace</vt:lpstr>
      <vt:lpstr>Digitalizace</vt:lpstr>
      <vt:lpstr>Inovace</vt:lpstr>
      <vt:lpstr>Digitaliazce</vt:lpstr>
      <vt:lpstr>Digitalizace</vt:lpstr>
      <vt:lpstr>Bankopojištění</vt:lpstr>
      <vt:lpstr>Bankopojištění</vt:lpstr>
      <vt:lpstr>Bankopojištění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Naďa Holická</dc:creator>
  <cp:lastModifiedBy>Uživatel systému Windows</cp:lastModifiedBy>
  <cp:revision>13</cp:revision>
  <dcterms:created xsi:type="dcterms:W3CDTF">2017-03-15T11:07:40Z</dcterms:created>
  <dcterms:modified xsi:type="dcterms:W3CDTF">2020-05-16T10:10:14Z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2017-03-15T00:00:00Z</vt:filetime>
  </property>
  <property fmtid="{D5CDD505-2E9C-101B-9397-08002B2CF9AE}" pid="3" name="Creator">
    <vt:lpwstr>Adobe InDesign CC 2017 (Windows)</vt:lpwstr>
  </property>
  <property fmtid="{D5CDD505-2E9C-101B-9397-08002B2CF9AE}" pid="4" name="LastSaved">
    <vt:filetime>2017-03-15T00:00:00Z</vt:filetime>
  </property>
</Properties>
</file>