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334" r:id="rId36"/>
    <p:sldId id="335" r:id="rId37"/>
    <p:sldId id="300" r:id="rId38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4.12.2021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120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>
                <a:solidFill>
                  <a:srgbClr val="428F9B"/>
                </a:solidFill>
                <a:cs typeface="Calibri"/>
              </a:rPr>
              <a:t>Dítě jako pacient </a:t>
            </a:r>
            <a:endParaRPr lang="cs-CZ" sz="4000" b="1" spc="-20" dirty="0" smtClean="0">
              <a:solidFill>
                <a:srgbClr val="428F9B"/>
              </a:solidFill>
              <a:cs typeface="Calibri"/>
            </a:endParaRPr>
          </a:p>
          <a:p>
            <a:pPr algn="ctr">
              <a:lnSpc>
                <a:spcPts val="4700"/>
              </a:lnSpc>
            </a:pP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zdravotnické </a:t>
            </a:r>
            <a:r>
              <a:rPr lang="cs-CZ" sz="4000" b="1" spc="-20" dirty="0">
                <a:solidFill>
                  <a:srgbClr val="428F9B"/>
                </a:solidFill>
                <a:cs typeface="Calibri"/>
              </a:rPr>
              <a:t>záchranné služby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850900" y="962025"/>
            <a:ext cx="9089390" cy="1261884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  <a:cs typeface="Arial" charset="0"/>
              </a:rPr>
              <a:t>Návod na přístup k pediatrickému pacientovi </a:t>
            </a:r>
            <a:r>
              <a:rPr lang="cs-CZ" altLang="cs-CZ" sz="2300" dirty="0">
                <a:latin typeface="Arial" charset="0"/>
                <a:cs typeface="Arial" charset="0"/>
              </a:rPr>
              <a:t>(dle dr. Veselé)</a:t>
            </a:r>
          </a:p>
        </p:txBody>
      </p:sp>
      <p:sp>
        <p:nvSpPr>
          <p:cNvPr id="4099" name="Zástupný symbol pro obsah 2"/>
          <p:cNvSpPr>
            <a:spLocks noGrp="1"/>
          </p:cNvSpPr>
          <p:nvPr>
            <p:ph idx="4294967295"/>
          </p:nvPr>
        </p:nvSpPr>
        <p:spPr>
          <a:xfrm>
            <a:off x="622300" y="2257425"/>
            <a:ext cx="9624060" cy="4291094"/>
          </a:xfrm>
          <a:prstGeom prst="rect">
            <a:avLst/>
          </a:prstGeom>
        </p:spPr>
        <p:txBody>
          <a:bodyPr lIns="104315" tIns="52157" rIns="104315" bIns="52157"/>
          <a:lstStyle/>
          <a:p>
            <a:r>
              <a:rPr lang="cs-CZ" altLang="cs-CZ" sz="3200" dirty="0">
                <a:solidFill>
                  <a:srgbClr val="0070C0"/>
                </a:solidFill>
                <a:latin typeface="Arial" charset="0"/>
                <a:cs typeface="Arial" charset="0"/>
              </a:rPr>
              <a:t>1. </a:t>
            </a: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Poznej anatomické a fyziologické rozdíly</a:t>
            </a:r>
          </a:p>
          <a:p>
            <a:r>
              <a:rPr lang="cs-CZ" altLang="cs-CZ" sz="2800" dirty="0">
                <a:solidFill>
                  <a:srgbClr val="FF0000"/>
                </a:solidFill>
                <a:latin typeface="Arial" charset="0"/>
                <a:cs typeface="Arial" charset="0"/>
              </a:rPr>
              <a:t>2. Nauč se pediatrické ABCDE</a:t>
            </a:r>
          </a:p>
          <a:p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3. Identifikuj hlavní problém</a:t>
            </a:r>
          </a:p>
          <a:p>
            <a:r>
              <a:rPr lang="cs-CZ" altLang="cs-CZ" sz="2800" dirty="0">
                <a:solidFill>
                  <a:srgbClr val="FF0000"/>
                </a:solidFill>
                <a:latin typeface="Arial" charset="0"/>
                <a:cs typeface="Arial" charset="0"/>
              </a:rPr>
              <a:t>4. Věnuj pozornost rodičům</a:t>
            </a:r>
          </a:p>
          <a:p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5. Ulehči si práci</a:t>
            </a:r>
          </a:p>
          <a:p>
            <a:r>
              <a:rPr lang="cs-CZ" altLang="cs-CZ" sz="3200" dirty="0">
                <a:solidFill>
                  <a:srgbClr val="0070C0"/>
                </a:solidFill>
                <a:latin typeface="Arial" charset="0"/>
                <a:cs typeface="Arial" charset="0"/>
              </a:rPr>
              <a:t>	</a:t>
            </a:r>
            <a:r>
              <a:rPr lang="cs-CZ" altLang="cs-CZ" sz="2500" dirty="0">
                <a:solidFill>
                  <a:srgbClr val="0070C0"/>
                </a:solidFill>
                <a:latin typeface="Arial" charset="0"/>
                <a:cs typeface="Arial" charset="0"/>
              </a:rPr>
              <a:t>- používej tzv. Pediatrický protokol (</a:t>
            </a:r>
            <a:r>
              <a:rPr lang="cs-CZ" altLang="cs-CZ" sz="2500" dirty="0" err="1">
                <a:solidFill>
                  <a:srgbClr val="0070C0"/>
                </a:solidFill>
                <a:latin typeface="Arial" charset="0"/>
                <a:cs typeface="Arial" charset="0"/>
              </a:rPr>
              <a:t>Broselow</a:t>
            </a:r>
            <a:r>
              <a:rPr lang="cs-CZ" altLang="cs-CZ" sz="2500" dirty="0">
                <a:solidFill>
                  <a:srgbClr val="0070C0"/>
                </a:solidFill>
                <a:latin typeface="Arial" charset="0"/>
                <a:cs typeface="Arial" charset="0"/>
              </a:rPr>
              <a:t>)</a:t>
            </a:r>
          </a:p>
          <a:p>
            <a:r>
              <a:rPr lang="cs-CZ" altLang="cs-CZ" sz="3200" dirty="0">
                <a:solidFill>
                  <a:srgbClr val="FF0000"/>
                </a:solidFill>
                <a:latin typeface="Arial" charset="0"/>
                <a:cs typeface="Arial" charset="0"/>
              </a:rPr>
              <a:t>6. </a:t>
            </a:r>
            <a:r>
              <a:rPr lang="cs-CZ" altLang="cs-CZ" sz="2800" dirty="0">
                <a:solidFill>
                  <a:srgbClr val="FF0000"/>
                </a:solidFill>
                <a:latin typeface="Arial" charset="0"/>
                <a:cs typeface="Arial" charset="0"/>
              </a:rPr>
              <a:t>Poznej jednotlivé vývojové fáze dítěte</a:t>
            </a:r>
          </a:p>
          <a:p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7. Kompetence vyvolává důvěru</a:t>
            </a:r>
          </a:p>
          <a:p>
            <a:r>
              <a:rPr lang="cs-CZ" altLang="cs-CZ" sz="3200" dirty="0">
                <a:solidFill>
                  <a:srgbClr val="0070C0"/>
                </a:solidFill>
                <a:latin typeface="Arial" charset="0"/>
                <a:cs typeface="Arial" charset="0"/>
              </a:rPr>
              <a:t>	</a:t>
            </a:r>
            <a:r>
              <a:rPr lang="cs-CZ" altLang="cs-CZ" sz="2500" dirty="0">
                <a:solidFill>
                  <a:srgbClr val="0070C0"/>
                </a:solidFill>
                <a:latin typeface="Arial" charset="0"/>
                <a:cs typeface="Arial" charset="0"/>
              </a:rPr>
              <a:t>- znalosti a dovednosti z pediatrie snižují míru stresu</a:t>
            </a:r>
          </a:p>
        </p:txBody>
      </p:sp>
    </p:spTree>
    <p:extLst>
      <p:ext uri="{BB962C8B-B14F-4D97-AF65-F5344CB8AC3E}">
        <p14:creationId xmlns:p14="http://schemas.microsoft.com/office/powerpoint/2010/main" val="2777738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0" y="9620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  <a:cs typeface="Arial" charset="0"/>
              </a:rPr>
              <a:t>Rozdělení dětského věku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9900" y="1800225"/>
            <a:ext cx="9624060" cy="269065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Novorozenec 	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	0 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– 28 dní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Kojenec 		1 měsíc – 1 rok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Batole 			1 – 3 roky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Předškolák		3 – 6 let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Školák 			6 – 15 let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Adolescent 		15 – 18 let</a:t>
            </a:r>
          </a:p>
        </p:txBody>
      </p:sp>
    </p:spTree>
    <p:extLst>
      <p:ext uri="{BB962C8B-B14F-4D97-AF65-F5344CB8AC3E}">
        <p14:creationId xmlns:p14="http://schemas.microsoft.com/office/powerpoint/2010/main" val="1264245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809625"/>
            <a:ext cx="9624060" cy="1260475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Anatomické a fyziologické zvláštnosti dětského věku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1876425"/>
            <a:ext cx="9624060" cy="4991131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>
              <a:defRPr/>
            </a:pPr>
            <a:r>
              <a:rPr lang="cs-CZ" altLang="cs-CZ" sz="2800" dirty="0">
                <a:solidFill>
                  <a:schemeClr val="tx2"/>
                </a:solidFill>
                <a:latin typeface="Arial" charset="0"/>
                <a:cs typeface="Arial" charset="0"/>
              </a:rPr>
              <a:t>1. Odlišnosti D.C.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Malá ústa, bezzubá či mléčný chrup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D.C. + nosní průduchy jsou úzké, nejužší je 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subglotický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prostor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</a:rPr>
              <a:t>Vysoko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uložený larynx (C3-C4, dospělí C5-C6)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Relativně velký jazyk (kořen)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Relativně velké, volné měkké patro</a:t>
            </a: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Regulace dýchání je závislá na zralosti dech. centra a na hladině O</a:t>
            </a:r>
            <a:r>
              <a:rPr lang="cs-CZ" altLang="cs-CZ" sz="2800" baseline="-25000" dirty="0">
                <a:solidFill>
                  <a:schemeClr val="accent1"/>
                </a:solidFill>
                <a:latin typeface="Arial" charset="0"/>
                <a:cs typeface="Arial" charset="0"/>
              </a:rPr>
              <a:t>2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a CO</a:t>
            </a:r>
            <a:r>
              <a:rPr lang="cs-CZ" altLang="cs-CZ" sz="2800" baseline="-25000" dirty="0">
                <a:solidFill>
                  <a:schemeClr val="accent1"/>
                </a:solidFill>
                <a:latin typeface="Arial" charset="0"/>
                <a:cs typeface="Arial" charset="0"/>
              </a:rPr>
              <a:t>2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v krvi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Vzhledem k ↑ metabolismu mají ↑ potřebu O</a:t>
            </a:r>
            <a:r>
              <a:rPr lang="cs-CZ" altLang="cs-CZ" sz="2800" baseline="-25000" dirty="0">
                <a:solidFill>
                  <a:schemeClr val="accent1"/>
                </a:solidFill>
                <a:latin typeface="Arial" charset="0"/>
                <a:cs typeface="Arial" charset="0"/>
              </a:rPr>
              <a:t>2</a:t>
            </a:r>
          </a:p>
          <a:p>
            <a:pPr eaLnBrk="1" hangingPunct="1">
              <a:defRPr/>
            </a:pPr>
            <a:endParaRPr lang="cs-CZ" altLang="cs-CZ" sz="27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390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>
          <a:xfrm>
            <a:off x="774700" y="809625"/>
            <a:ext cx="9089390" cy="1261884"/>
          </a:xfrm>
        </p:spPr>
        <p:txBody>
          <a:bodyPr/>
          <a:lstStyle/>
          <a:p>
            <a:pPr algn="ctr" eaLnBrk="1" hangingPunct="1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Anatomické a fyziologické zvláštnosti dětského věku</a:t>
            </a:r>
            <a:endParaRPr lang="cs-CZ" sz="400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171" name="Rectangle 3"/>
          <p:cNvSpPr>
            <a:spLocks noGrp="1"/>
          </p:cNvSpPr>
          <p:nvPr>
            <p:ph type="body" idx="4294967295"/>
          </p:nvPr>
        </p:nvSpPr>
        <p:spPr>
          <a:xfrm>
            <a:off x="469900" y="2105025"/>
            <a:ext cx="9624060" cy="401101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algn="l" eaLnBrk="1" hangingPunct="1">
              <a:lnSpc>
                <a:spcPct val="9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Dlouhá a vysoko postavená 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epiglotis</a:t>
            </a: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marL="457200" indent="-457200" algn="l" eaLnBrk="1" hangingPunct="1">
              <a:lnSpc>
                <a:spcPct val="9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Subglotický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prostor jako nejužší místo „horních“ dolních dýchacích cest</a:t>
            </a:r>
          </a:p>
          <a:p>
            <a:pPr marL="457200" indent="-457200" algn="l" eaLnBrk="1" hangingPunct="1">
              <a:lnSpc>
                <a:spcPct val="9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Chrupavkou dosud nedostatečně vyztužená trachea</a:t>
            </a:r>
          </a:p>
          <a:p>
            <a:pPr marL="457200" indent="-457200" algn="l" eaLnBrk="1" hangingPunct="1">
              <a:lnSpc>
                <a:spcPct val="9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Nízké dechové objemy, vysoká frekvence, nebezpečí zvětšení mrtvého prostoru při UPV</a:t>
            </a:r>
          </a:p>
          <a:p>
            <a:pPr marL="457200" indent="-457200" algn="l" eaLnBrk="1" hangingPunct="1">
              <a:lnSpc>
                <a:spcPct val="9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Tzv. brániční typ dýchání</a:t>
            </a:r>
          </a:p>
          <a:p>
            <a:pPr marL="457200" indent="-457200" algn="l" eaLnBrk="1" hangingPunct="1">
              <a:lnSpc>
                <a:spcPct val="90000"/>
              </a:lnSpc>
              <a:buClr>
                <a:srgbClr val="FFFF00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Kyprá sliznice, úzký průsvit dolních dýchacích cest, nebezpečí obturace sekretem</a:t>
            </a:r>
          </a:p>
          <a:p>
            <a:pPr eaLnBrk="1" hangingPunct="1"/>
            <a:endParaRPr lang="cs-CZ" altLang="cs-CZ" sz="27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944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9089390" cy="158819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Anatomické a fyziologické zvláštnosti dětského věku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2105025"/>
            <a:ext cx="9624060" cy="281992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Pro téměř vodorovně postavená žebra nemohou příliš zvětšovat objem hrudníku → břišní typ D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Výměna plynů je omezena menším počtem plicních sklípků → rychlejší frekvence D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Plíce začínají dýchat až po porodu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Novorozenci a kojenci dýchají převážně nosem, frekvence je rychlejší</a:t>
            </a:r>
          </a:p>
        </p:txBody>
      </p:sp>
    </p:spTree>
    <p:extLst>
      <p:ext uri="{BB962C8B-B14F-4D97-AF65-F5344CB8AC3E}">
        <p14:creationId xmlns:p14="http://schemas.microsoft.com/office/powerpoint/2010/main" val="3701473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158819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Anatomické a fyziologické zvláštnosti dětského věku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9900" y="2181225"/>
            <a:ext cx="9624060" cy="4845092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Odlišnosti ♥ a KO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Přestavba fetálního KO v dospělý → uzavírá se </a:t>
            </a:r>
            <a:r>
              <a:rPr lang="cs-CZ" altLang="cs-CZ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Botallova</a:t>
            </a: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dučej</a:t>
            </a: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(oddělení malého a velkého KO) a </a:t>
            </a:r>
            <a:r>
              <a:rPr lang="cs-CZ" altLang="cs-CZ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foramen</a:t>
            </a: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ovale</a:t>
            </a: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(oddělí se tak P a L síň)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Malé děti více citlivé k hypovolémii a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hemodiluci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Díky vyšším metabolickým nárokům má dítě vyšší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TF</a:t>
            </a:r>
            <a:endParaRPr lang="cs-CZ" altLang="cs-CZ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Objem cirkulující krve:</a:t>
            </a:r>
          </a:p>
          <a:p>
            <a:pPr eaLnBrk="1" hangingPunct="1">
              <a:buFontTx/>
              <a:buNone/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cs-CZ" altLang="cs-CZ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○ novorozenec 85-90 ml/kg</a:t>
            </a:r>
          </a:p>
          <a:p>
            <a:pPr eaLnBrk="1" hangingPunct="1">
              <a:buFontTx/>
              <a:buNone/>
            </a:pPr>
            <a:r>
              <a:rPr lang="cs-CZ" altLang="cs-CZ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○ kojenec  75-80 ml/kg</a:t>
            </a:r>
          </a:p>
          <a:p>
            <a:pPr eaLnBrk="1" hangingPunct="1">
              <a:buFontTx/>
              <a:buNone/>
            </a:pPr>
            <a:r>
              <a:rPr lang="cs-CZ" altLang="cs-CZ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○ školák 70-75 </a:t>
            </a:r>
            <a:r>
              <a:rPr lang="cs-CZ" altLang="cs-CZ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mlk</a:t>
            </a:r>
            <a:r>
              <a:rPr lang="cs-CZ" altLang="cs-CZ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/kg</a:t>
            </a:r>
          </a:p>
          <a:p>
            <a:pPr eaLnBrk="1" hangingPunct="1">
              <a:buFontTx/>
              <a:buNone/>
            </a:pPr>
            <a:r>
              <a:rPr lang="cs-CZ" altLang="cs-CZ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○ dospělý 65-70 ml/kg</a:t>
            </a:r>
          </a:p>
        </p:txBody>
      </p:sp>
    </p:spTree>
    <p:extLst>
      <p:ext uri="{BB962C8B-B14F-4D97-AF65-F5344CB8AC3E}">
        <p14:creationId xmlns:p14="http://schemas.microsoft.com/office/powerpoint/2010/main" val="1179399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158819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Anatomické a fyziologické zvláštnosti dětského věku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2333625"/>
            <a:ext cx="9624060" cy="32077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3. Odlišnosti v potřebě tekutin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Čím menší dítě, tím větší podíl tělesných tekutin na tělesné hmotnosti (80 % novorozenec, 60 % dospělý)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		○ novorozenec 150 ml/kg/den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		○ kojenec 100 ml/kg/den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		○ batole 80 ml/kg/den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		○ 10 let 65 ml/kg/den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		○ dospělý 45 ml/kg/den</a:t>
            </a:r>
          </a:p>
        </p:txBody>
      </p:sp>
    </p:spTree>
    <p:extLst>
      <p:ext uri="{BB962C8B-B14F-4D97-AF65-F5344CB8AC3E}">
        <p14:creationId xmlns:p14="http://schemas.microsoft.com/office/powerpoint/2010/main" val="1383845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158819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Anatomické a fyziologické zvláštnosti dětského věku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2257425"/>
            <a:ext cx="9624060" cy="2863011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>
              <a:lnSpc>
                <a:spcPct val="80000"/>
              </a:lnSpc>
            </a:pPr>
            <a:r>
              <a:rPr lang="cs-CZ" altLang="cs-CZ" sz="2800" dirty="0">
                <a:solidFill>
                  <a:schemeClr val="tx2"/>
                </a:solidFill>
                <a:latin typeface="Arial" charset="0"/>
                <a:cs typeface="Arial" charset="0"/>
              </a:rPr>
              <a:t>4. Odlišnosti v hematologickém systému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↑ 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Hb</a:t>
            </a: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V 1. měsíci dochází k hemolýze fetálních 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ery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→ fyziologická žloutenka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Leukocytóza 15 – 30 000 po narození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Koagulační faktory jsou sice aktivní, ale dostatečně funkční jsou až po několika týdnech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Po prvním jídle si začne v játrech vytvářet vit. K</a:t>
            </a:r>
          </a:p>
        </p:txBody>
      </p:sp>
    </p:spTree>
    <p:extLst>
      <p:ext uri="{BB962C8B-B14F-4D97-AF65-F5344CB8AC3E}">
        <p14:creationId xmlns:p14="http://schemas.microsoft.com/office/powerpoint/2010/main" val="2366488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158819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Anatomické a fyziologické zvláštnosti dětského věku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9900" y="2181225"/>
            <a:ext cx="9624060" cy="3983317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>
                <a:solidFill>
                  <a:schemeClr val="tx2"/>
                </a:solidFill>
                <a:latin typeface="Arial" charset="0"/>
                <a:cs typeface="Arial" charset="0"/>
              </a:rPr>
              <a:t>5. Odlišnosti v CNS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Velká fontanela se uzavírá mezi 12. a 24. měsícem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Dokončuje se 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myelinizace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nervových drah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Dozrává centrum termoregulace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Objem MM je u novorozence 5-10 ml/kg (u dospělých cca 150-180 ml)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Velká hlava a mozek v porovnání se zbytkem těla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Prostupnější hematoencefalická bariéra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rychlejší útlum dýchání po aplikaci vyšší dávky opiátů</a:t>
            </a:r>
          </a:p>
        </p:txBody>
      </p:sp>
    </p:spTree>
    <p:extLst>
      <p:ext uri="{BB962C8B-B14F-4D97-AF65-F5344CB8AC3E}">
        <p14:creationId xmlns:p14="http://schemas.microsoft.com/office/powerpoint/2010/main" val="2832076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158819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Anatomické a fyziologické zvláštnosti dětského věku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22300" y="2181225"/>
            <a:ext cx="9624060" cy="2690656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6. Odlišnosti v močovém systému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Ledviny jsou uloženy velmi nízko, chybí tukový obal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Koncentrační schopnost ledvin je u novorozenců výrazně snížená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Naplněný MM může vyklenovat stěnu břišní (7 ml u novorozence)</a:t>
            </a:r>
          </a:p>
        </p:txBody>
      </p:sp>
    </p:spTree>
    <p:extLst>
      <p:ext uri="{BB962C8B-B14F-4D97-AF65-F5344CB8AC3E}">
        <p14:creationId xmlns:p14="http://schemas.microsoft.com/office/powerpoint/2010/main" val="1449780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158819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Anatomické a fyziologické zvláštnosti dětského věku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9900" y="2257425"/>
            <a:ext cx="9624060" cy="3121543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7. Odlišnosti v GIT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Motilita je u novorozence výrazně nižší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Častý je 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gastroezofageální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reflux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Dočasný chrup se prořezává v 6. – 8. měsíci; ve 22. – 24. měsíci je ukončen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Trvalý chrup se začíná prořezávat v 7. – 8. roce, dokončuje se v dospělosti</a:t>
            </a:r>
          </a:p>
        </p:txBody>
      </p:sp>
    </p:spTree>
    <p:extLst>
      <p:ext uri="{BB962C8B-B14F-4D97-AF65-F5344CB8AC3E}">
        <p14:creationId xmlns:p14="http://schemas.microsoft.com/office/powerpoint/2010/main" val="3270635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158819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Anatomické a fyziologické zvláštnosti dětského věku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9900" y="2257425"/>
            <a:ext cx="9624060" cy="281992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Hltan je krátký – cca 4 cm (12 cm u dospělého) a je uložen níže než u dospělých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Novorozenecký žaludek pojme 7 – 10 ml tekuté potravy, ale každý měsíc se zvětší o 20 ml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pH žaludečního obsahu novorozenců 3 – 3,6 (1,2 – 2 u dospělých)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Játra jsou velká – cca 150 g (5 % hmotnosti)</a:t>
            </a:r>
          </a:p>
        </p:txBody>
      </p:sp>
    </p:spTree>
    <p:extLst>
      <p:ext uri="{BB962C8B-B14F-4D97-AF65-F5344CB8AC3E}">
        <p14:creationId xmlns:p14="http://schemas.microsoft.com/office/powerpoint/2010/main" val="3127873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9089390" cy="1588198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Anatomické a fyziologické zvláštnosti dětského věku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2105025"/>
            <a:ext cx="9624060" cy="3552430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8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8. Odlišnosti v kožním systému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Pokožka u novorozenců je tenká, snadno zranitelná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Ve škáře je méně kolagenních a elastických vláken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Pot se začíná vyměšovat 3. – 5. den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Prakticky neexistuje (novorozenci, kojenci) třesová termoregulace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max. snaha zabránit tepelným ztrátám!!!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Terciální ochlupení se vyvíjí až v pubertě</a:t>
            </a:r>
          </a:p>
        </p:txBody>
      </p:sp>
    </p:spTree>
    <p:extLst>
      <p:ext uri="{BB962C8B-B14F-4D97-AF65-F5344CB8AC3E}">
        <p14:creationId xmlns:p14="http://schemas.microsoft.com/office/powerpoint/2010/main" val="3143588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  <a:cs typeface="Arial" charset="0"/>
              </a:rPr>
              <a:t>Velikost a hmotnost</a:t>
            </a:r>
            <a:endParaRPr lang="cs-CZ" altLang="cs-CZ" sz="4000" dirty="0" smtClean="0"/>
          </a:p>
        </p:txBody>
      </p:sp>
      <p:sp>
        <p:nvSpPr>
          <p:cNvPr id="17411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647825"/>
            <a:ext cx="9624060" cy="398331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Novorozenec - přibližně 3 kg, v 6 měsících 6 kg a v 1 roce 10 kg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Pro věkovou skupinu 1 rok až 14 let zhruba platí: 	</a:t>
            </a:r>
            <a:r>
              <a:rPr lang="cs-CZ" altLang="cs-CZ" sz="2800" dirty="0">
                <a:solidFill>
                  <a:srgbClr val="FF0000"/>
                </a:solidFill>
                <a:latin typeface="Arial" charset="0"/>
                <a:cs typeface="Arial" charset="0"/>
              </a:rPr>
              <a:t>hmotnost (kg) = (věk v letech + 4) x 2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Hmotnost “velkých” adolescentů s výhodou zaokrouhlit směrem nahoru na nejbližší “10” (např. 12 let nikoli odhad 32 kg dle vzorce, ale 40 kg)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Jakmile hmotnost překročí 50 kg, je lépe počítat s dolní hranicí dospělého dávkování</a:t>
            </a:r>
          </a:p>
        </p:txBody>
      </p:sp>
    </p:spTree>
    <p:extLst>
      <p:ext uri="{BB962C8B-B14F-4D97-AF65-F5344CB8AC3E}">
        <p14:creationId xmlns:p14="http://schemas.microsoft.com/office/powerpoint/2010/main" val="206317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2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1231106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Skórovací schéma v pediatrii - páska </a:t>
            </a:r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Broselow</a:t>
            </a:r>
            <a:endParaRPr lang="cs-CZ" altLang="cs-CZ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3" name="Zástupný symbol pro obsah 3"/>
          <p:cNvSpPr>
            <a:spLocks noGrp="1"/>
          </p:cNvSpPr>
          <p:nvPr>
            <p:ph idx="4294967295"/>
          </p:nvPr>
        </p:nvSpPr>
        <p:spPr>
          <a:xfrm>
            <a:off x="546100" y="2105025"/>
            <a:ext cx="9624060" cy="499113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Nástroj vyvinutý s ohledem na výšku a hmotnost pediatrického P, aby pomohl určit velikost pomůcek a dávky léků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Odhaduje se, že poskytovatelé ZZS nesprávně dávkují až 35 % pediatrických pacientů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  <a:latin typeface="Arial" charset="0"/>
                <a:cs typeface="Arial" charset="0"/>
              </a:rPr>
              <a:t>Slouží jako: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prevence chyb při ošetřování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přehledný způsob řazení pomůcek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standard péče o dítě v akutním stavu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 přiřazen k jednotlivým barevným zónám dle výšky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Použitelný pro děti do 12 let a 36 kg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Dávkování léků je standardně kalkulováno pro ředění do stříkačky o objemu 10 ml (”desítkové pravidlo”)</a:t>
            </a:r>
          </a:p>
          <a:p>
            <a:pPr eaLnBrk="1" hangingPunct="1"/>
            <a:endParaRPr lang="cs-CZ" altLang="cs-CZ" sz="27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912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123110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Epidemiologie selhání základních životních funkcí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4670" y="2257425"/>
            <a:ext cx="10158730" cy="389098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2"/>
                </a:solidFill>
                <a:latin typeface="Arial" charset="0"/>
                <a:cs typeface="Arial" charset="0"/>
              </a:rPr>
              <a:t>Novorozenci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solidFill>
                  <a:schemeClr val="accent1"/>
                </a:solidFill>
                <a:latin typeface="Arial" charset="0"/>
                <a:cs typeface="Arial" charset="0"/>
              </a:rPr>
              <a:t>perinatální asfyxie, nezralost, farmaka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2"/>
                </a:solidFill>
                <a:latin typeface="Arial" charset="0"/>
                <a:cs typeface="Arial" charset="0"/>
              </a:rPr>
              <a:t>Kojenci a batolata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solidFill>
                  <a:schemeClr val="accent1"/>
                </a:solidFill>
                <a:latin typeface="Arial" charset="0"/>
                <a:cs typeface="Arial" charset="0"/>
              </a:rPr>
              <a:t>obstrukce DC - aspirace cizího tělesa, zánět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solidFill>
                  <a:schemeClr val="accent1"/>
                </a:solidFill>
                <a:latin typeface="Arial" charset="0"/>
                <a:cs typeface="Arial" charset="0"/>
              </a:rPr>
              <a:t>syndrom náhlého úmrtí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2"/>
                </a:solidFill>
                <a:latin typeface="Arial" charset="0"/>
                <a:cs typeface="Arial" charset="0"/>
              </a:rPr>
              <a:t>Batolata a větší děti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solidFill>
                  <a:schemeClr val="accent1"/>
                </a:solidFill>
                <a:latin typeface="Arial" charset="0"/>
                <a:cs typeface="Arial" charset="0"/>
              </a:rPr>
              <a:t>traumatologie – úrazy CNS, termická poranění, tonutí, intoxikace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solidFill>
                  <a:schemeClr val="accent1"/>
                </a:solidFill>
                <a:latin typeface="Arial" charset="0"/>
                <a:cs typeface="Arial" charset="0"/>
              </a:rPr>
              <a:t>infekce – sepse, neuroinfekce</a:t>
            </a:r>
          </a:p>
        </p:txBody>
      </p:sp>
    </p:spTree>
    <p:extLst>
      <p:ext uri="{BB962C8B-B14F-4D97-AF65-F5344CB8AC3E}">
        <p14:creationId xmlns:p14="http://schemas.microsoft.com/office/powerpoint/2010/main" val="2303785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Zajištění KO - doporučený TK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1800225"/>
            <a:ext cx="9624060" cy="182888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novorozenec		70 - 80/40 - 50 </a:t>
            </a:r>
            <a:r>
              <a:rPr lang="cs-CZ" altLang="cs-CZ" sz="2800" dirty="0" err="1" smtClean="0">
                <a:solidFill>
                  <a:schemeClr val="accent1"/>
                </a:solidFill>
                <a:latin typeface="Arial" charset="0"/>
                <a:cs typeface="Arial" charset="0"/>
              </a:rPr>
              <a:t>mmHg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kojenec 		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	80 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- 90/50 - 60 </a:t>
            </a:r>
            <a:r>
              <a:rPr lang="cs-CZ" altLang="cs-CZ" sz="2800" dirty="0" err="1" smtClean="0">
                <a:solidFill>
                  <a:schemeClr val="accent1"/>
                </a:solidFill>
                <a:latin typeface="Arial" charset="0"/>
                <a:cs typeface="Arial" charset="0"/>
              </a:rPr>
              <a:t>mmHg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batole 			90 - 100/60 - 80 </a:t>
            </a:r>
            <a:r>
              <a:rPr lang="cs-CZ" altLang="cs-CZ" sz="2800" dirty="0" err="1" smtClean="0">
                <a:solidFill>
                  <a:schemeClr val="accent1"/>
                </a:solidFill>
                <a:latin typeface="Arial" charset="0"/>
                <a:cs typeface="Arial" charset="0"/>
              </a:rPr>
              <a:t>mmHg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předškolák		100/50 - 80 </a:t>
            </a:r>
            <a:r>
              <a:rPr lang="cs-CZ" altLang="cs-CZ" sz="2800" dirty="0" err="1" smtClean="0">
                <a:solidFill>
                  <a:schemeClr val="accent1"/>
                </a:solidFill>
                <a:latin typeface="Arial" charset="0"/>
                <a:cs typeface="Arial" charset="0"/>
              </a:rPr>
              <a:t>mmHg</a:t>
            </a:r>
            <a:endParaRPr lang="cs-CZ" altLang="cs-CZ" sz="2800" dirty="0" smtClean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738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Zajištění KO – doporučená frekvence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1647825"/>
            <a:ext cx="9624060" cy="182888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novorozenec		125 - 150 pulzů/min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kojenec 		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	120 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- 140 pulzů/min 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batole 			110 - 130 pulzů/min 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předškolák		90 - 100 pulzů/min </a:t>
            </a:r>
          </a:p>
        </p:txBody>
      </p:sp>
    </p:spTree>
    <p:extLst>
      <p:ext uri="{BB962C8B-B14F-4D97-AF65-F5344CB8AC3E}">
        <p14:creationId xmlns:p14="http://schemas.microsoft.com/office/powerpoint/2010/main" val="730709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123110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Zajištění ventilace - doporučená frekvence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2257425"/>
            <a:ext cx="9624060" cy="182888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novorozenec		40 – 60 dechů/min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kojenec 		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	30 </a:t>
            </a: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dechů/min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batole 			20 dechů/min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  <a:cs typeface="Arial" charset="0"/>
              </a:rPr>
              <a:t>předškolák		15 - 20 dechů/min</a:t>
            </a:r>
          </a:p>
        </p:txBody>
      </p:sp>
    </p:spTree>
    <p:extLst>
      <p:ext uri="{BB962C8B-B14F-4D97-AF65-F5344CB8AC3E}">
        <p14:creationId xmlns:p14="http://schemas.microsoft.com/office/powerpoint/2010/main" val="2599651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9089390" cy="1261884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Ošetření pacienta – </a:t>
            </a:r>
            <a:r>
              <a:rPr lang="cs-CZ" altLang="cs-CZ" sz="4000" dirty="0" err="1">
                <a:latin typeface="Arial" charset="0"/>
                <a:cs typeface="Arial" charset="0"/>
              </a:rPr>
              <a:t>Airways</a:t>
            </a:r>
            <a:r>
              <a:rPr lang="cs-CZ" altLang="cs-CZ" sz="4000" dirty="0">
                <a:latin typeface="Arial" charset="0"/>
                <a:cs typeface="Arial" charset="0"/>
              </a:rPr>
              <a:t> (+ C spine </a:t>
            </a:r>
            <a:r>
              <a:rPr lang="cs-CZ" altLang="cs-CZ" sz="4000" dirty="0" err="1">
                <a:latin typeface="Arial" charset="0"/>
                <a:cs typeface="Arial" charset="0"/>
              </a:rPr>
              <a:t>protection</a:t>
            </a:r>
            <a:r>
              <a:rPr lang="cs-CZ" altLang="cs-CZ" sz="4000" dirty="0">
                <a:latin typeface="Arial" charset="0"/>
                <a:cs typeface="Arial" charset="0"/>
              </a:rPr>
              <a:t>) </a:t>
            </a:r>
          </a:p>
        </p:txBody>
      </p:sp>
      <p:sp>
        <p:nvSpPr>
          <p:cNvPr id="27651" name="Zástupný symbol pro obsah 2"/>
          <p:cNvSpPr>
            <a:spLocks noGrp="1"/>
          </p:cNvSpPr>
          <p:nvPr>
            <p:ph idx="4294967295"/>
          </p:nvPr>
        </p:nvSpPr>
        <p:spPr>
          <a:xfrm>
            <a:off x="469900" y="2257425"/>
            <a:ext cx="9624060" cy="442959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Zhodnocení průchodnosti DC provádíme vždy za současné stabilizace krční páteře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Stabilizace na začátku manuální s využitím obou rukou, tzv. in-line stabilizace hlavy v neutrální poloze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Minimalizovat předklon i záklon, nalézt </a:t>
            </a:r>
            <a:r>
              <a:rPr lang="cs-CZ" altLang="cs-CZ" sz="22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polohu </a:t>
            </a: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pro průchodné DC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Výjimku tvoří děti, které jsou mluvící, chodící, bez motorického a senzorického deficitu, bez anamnézy vážného traumatu, bez bolestivosti a zjevného poranění v oblasti hlavy a krku, bez vlivu analgetik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Dítě normálně pláče nebo normálně mluví? = DC nejsou v danou chvíli ohrožené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Pravděpodobně bude adekvátní i ventilace</a:t>
            </a:r>
          </a:p>
        </p:txBody>
      </p:sp>
    </p:spTree>
    <p:extLst>
      <p:ext uri="{BB962C8B-B14F-4D97-AF65-F5344CB8AC3E}">
        <p14:creationId xmlns:p14="http://schemas.microsoft.com/office/powerpoint/2010/main" val="3138394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/>
          <p:cNvSpPr>
            <a:spLocks noGrp="1"/>
          </p:cNvSpPr>
          <p:nvPr>
            <p:ph type="title"/>
          </p:nvPr>
        </p:nvSpPr>
        <p:spPr>
          <a:xfrm>
            <a:off x="546100" y="962025"/>
            <a:ext cx="9624060" cy="1260475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Ošetření pacienta – </a:t>
            </a:r>
            <a:r>
              <a:rPr lang="cs-CZ" altLang="cs-CZ" sz="4000" dirty="0" err="1">
                <a:latin typeface="Arial" charset="0"/>
                <a:cs typeface="Arial" charset="0"/>
              </a:rPr>
              <a:t>Airways</a:t>
            </a:r>
            <a:r>
              <a:rPr lang="cs-CZ" altLang="cs-CZ" sz="4000" dirty="0">
                <a:latin typeface="Arial" charset="0"/>
                <a:cs typeface="Arial" charset="0"/>
              </a:rPr>
              <a:t> (+ C spine </a:t>
            </a:r>
            <a:r>
              <a:rPr lang="cs-CZ" altLang="cs-CZ" sz="4000" dirty="0" err="1">
                <a:latin typeface="Arial" charset="0"/>
                <a:cs typeface="Arial" charset="0"/>
              </a:rPr>
              <a:t>protection</a:t>
            </a:r>
            <a:r>
              <a:rPr lang="cs-CZ" altLang="cs-CZ" sz="4000" dirty="0">
                <a:latin typeface="Arial" charset="0"/>
                <a:cs typeface="Arial" charset="0"/>
              </a:rPr>
              <a:t>) </a:t>
            </a:r>
            <a:endParaRPr lang="cs-CZ" altLang="cs-CZ" sz="4000" dirty="0"/>
          </a:p>
        </p:txBody>
      </p:sp>
      <p:sp>
        <p:nvSpPr>
          <p:cNvPr id="28675" name="Zástupný symbol pro obsah 2"/>
          <p:cNvSpPr>
            <a:spLocks noGrp="1"/>
          </p:cNvSpPr>
          <p:nvPr>
            <p:ph idx="4294967295"/>
          </p:nvPr>
        </p:nvSpPr>
        <p:spPr>
          <a:xfrm>
            <a:off x="469900" y="2181225"/>
            <a:ext cx="9768866" cy="473737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Podání O</a:t>
            </a:r>
            <a:r>
              <a:rPr lang="cs-CZ" altLang="cs-CZ" sz="2400" baseline="-25000" dirty="0">
                <a:solidFill>
                  <a:srgbClr val="0070C0"/>
                </a:solidFill>
                <a:latin typeface="Arial" charset="0"/>
                <a:cs typeface="Arial" charset="0"/>
              </a:rPr>
              <a:t>2</a:t>
            </a: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 maskou 15 l/min v případě </a:t>
            </a:r>
            <a:r>
              <a:rPr lang="cs-CZ" altLang="cs-CZ" sz="2400" dirty="0" err="1">
                <a:solidFill>
                  <a:srgbClr val="0070C0"/>
                </a:solidFill>
                <a:latin typeface="Arial" charset="0"/>
                <a:cs typeface="Arial" charset="0"/>
              </a:rPr>
              <a:t>kompromit</a:t>
            </a: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. DC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později případně redukce dle SpO</a:t>
            </a:r>
            <a:r>
              <a:rPr lang="cs-CZ" altLang="cs-CZ" sz="2200" baseline="-25000" dirty="0">
                <a:solidFill>
                  <a:srgbClr val="0070C0"/>
                </a:solidFill>
                <a:latin typeface="Arial" charset="0"/>
                <a:cs typeface="Arial" charset="0"/>
              </a:rPr>
              <a:t>2</a:t>
            </a:r>
            <a:endParaRPr lang="cs-CZ" altLang="cs-CZ" sz="22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Při neschopnosti udržet průchodné DC a/nebo těžké respirační insuficienci a/nebo závažné poruše vědomí (orientačně GCS pod 8) by mělo být zváženo zajištění DC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Využití pomůcek dle kompetencí NLZP: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dětský ústní vzduchovod, další </a:t>
            </a:r>
            <a:r>
              <a:rPr lang="cs-CZ" altLang="cs-CZ" sz="2400" dirty="0" err="1">
                <a:solidFill>
                  <a:srgbClr val="0070C0"/>
                </a:solidFill>
                <a:latin typeface="Arial" charset="0"/>
                <a:cs typeface="Arial" charset="0"/>
              </a:rPr>
              <a:t>supraglotické</a:t>
            </a: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 pomůcky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… endotracheální kanyla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3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ETK </a:t>
            </a:r>
            <a:r>
              <a:rPr lang="cs-CZ" altLang="cs-CZ" sz="2300" dirty="0">
                <a:solidFill>
                  <a:srgbClr val="0070C0"/>
                </a:solidFill>
                <a:latin typeface="Arial" charset="0"/>
                <a:cs typeface="Arial" charset="0"/>
              </a:rPr>
              <a:t>3,5 bez balonku pro děti do 1 roku věku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300" dirty="0">
                <a:solidFill>
                  <a:srgbClr val="0070C0"/>
                </a:solidFill>
                <a:latin typeface="Arial" charset="0"/>
                <a:cs typeface="Arial" charset="0"/>
              </a:rPr>
              <a:t>Pro starší děti platí vzorec pro výpočet velikosti ETK:     </a:t>
            </a:r>
          </a:p>
          <a:p>
            <a:pPr marL="1714500" lvl="3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100" dirty="0">
                <a:solidFill>
                  <a:srgbClr val="FF0000"/>
                </a:solidFill>
                <a:latin typeface="Arial" charset="0"/>
                <a:cs typeface="Arial" charset="0"/>
              </a:rPr>
              <a:t>věk/4 + 3,5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300" dirty="0">
                <a:solidFill>
                  <a:srgbClr val="0070C0"/>
                </a:solidFill>
                <a:latin typeface="Arial" charset="0"/>
                <a:cs typeface="Arial" charset="0"/>
              </a:rPr>
              <a:t>Jakýkoliv vstup do DC provádět ideálně se zajištěným PŽK</a:t>
            </a:r>
          </a:p>
          <a:p>
            <a:pPr lvl="2" eaLnBrk="1" hangingPunct="1"/>
            <a:endParaRPr lang="cs-CZ" altLang="cs-CZ" sz="2100" dirty="0"/>
          </a:p>
        </p:txBody>
      </p:sp>
    </p:spTree>
    <p:extLst>
      <p:ext uri="{BB962C8B-B14F-4D97-AF65-F5344CB8AC3E}">
        <p14:creationId xmlns:p14="http://schemas.microsoft.com/office/powerpoint/2010/main" val="2028421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089390" cy="630942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Ošetření pacienta – </a:t>
            </a:r>
            <a:r>
              <a:rPr lang="cs-CZ" altLang="cs-CZ" sz="4000" dirty="0" err="1">
                <a:latin typeface="Arial" charset="0"/>
                <a:cs typeface="Arial" charset="0"/>
              </a:rPr>
              <a:t>Breathing</a:t>
            </a:r>
            <a:r>
              <a:rPr lang="cs-CZ" altLang="cs-CZ" sz="4000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30723" name="Zástupný symbol pro obsah 2"/>
          <p:cNvSpPr>
            <a:spLocks noGrp="1"/>
          </p:cNvSpPr>
          <p:nvPr>
            <p:ph idx="4294967295"/>
          </p:nvPr>
        </p:nvSpPr>
        <p:spPr>
          <a:xfrm>
            <a:off x="469900" y="1647825"/>
            <a:ext cx="9624060" cy="459887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Pacient dýchá: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podáme O</a:t>
            </a:r>
            <a:r>
              <a:rPr lang="cs-CZ" altLang="cs-CZ" sz="2400" baseline="-25000" dirty="0">
                <a:solidFill>
                  <a:srgbClr val="0070C0"/>
                </a:solidFill>
                <a:latin typeface="Arial" charset="0"/>
                <a:cs typeface="Arial" charset="0"/>
              </a:rPr>
              <a:t>2</a:t>
            </a: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 maskou vysokým průtokem k dosažení SpO</a:t>
            </a:r>
            <a:r>
              <a:rPr lang="cs-CZ" altLang="cs-CZ" sz="2400" baseline="-25000" dirty="0">
                <a:solidFill>
                  <a:srgbClr val="0070C0"/>
                </a:solidFill>
                <a:latin typeface="Arial" charset="0"/>
                <a:cs typeface="Arial" charset="0"/>
              </a:rPr>
              <a:t>2</a:t>
            </a: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 93 – 98 %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pokud vstupně např. 98 % a není předpoklad rychlého výrazného zhoršení stavu - není nutné podávat O</a:t>
            </a:r>
            <a:r>
              <a:rPr lang="cs-CZ" altLang="cs-CZ" sz="2400" baseline="-25000" dirty="0">
                <a:solidFill>
                  <a:srgbClr val="0070C0"/>
                </a:solidFill>
                <a:latin typeface="Arial" charset="0"/>
                <a:cs typeface="Arial" charset="0"/>
              </a:rPr>
              <a:t>2</a:t>
            </a:r>
            <a:endParaRPr lang="cs-CZ" altLang="cs-CZ" sz="24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Pokud se dítě cíleně brání, držet masku alespoň před obličejem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Provádět ventilaci </a:t>
            </a:r>
            <a:r>
              <a:rPr lang="cs-CZ" altLang="cs-CZ" sz="2800" dirty="0" err="1">
                <a:solidFill>
                  <a:srgbClr val="0070C0"/>
                </a:solidFill>
                <a:latin typeface="Arial" charset="0"/>
                <a:cs typeface="Arial" charset="0"/>
              </a:rPr>
              <a:t>samorozpínacím</a:t>
            </a: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 vakem při brady/tachypnoe dle věku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Zásadní je nalézt adekvátní polohu hlavy ke zprůchodnění DC</a:t>
            </a:r>
            <a:r>
              <a:rPr lang="cs-CZ" altLang="cs-CZ" sz="28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16084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9089390" cy="630942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Ošetření pacienta – </a:t>
            </a:r>
            <a:r>
              <a:rPr lang="cs-CZ" altLang="cs-CZ" sz="4000" dirty="0" err="1">
                <a:latin typeface="Arial" charset="0"/>
                <a:cs typeface="Arial" charset="0"/>
              </a:rPr>
              <a:t>Breathing</a:t>
            </a:r>
            <a:r>
              <a:rPr lang="cs-CZ" altLang="cs-CZ" sz="4000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31747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571625"/>
            <a:ext cx="9624060" cy="478353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Pacient nedýchá: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Zahájení ventilační podpory pomocí </a:t>
            </a:r>
            <a:r>
              <a:rPr lang="cs-CZ" altLang="cs-CZ" sz="2800" dirty="0" err="1">
                <a:solidFill>
                  <a:srgbClr val="0070C0"/>
                </a:solidFill>
                <a:latin typeface="Arial" charset="0"/>
                <a:cs typeface="Arial" charset="0"/>
              </a:rPr>
              <a:t>prodechu</a:t>
            </a: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  <a:r>
              <a:rPr lang="cs-CZ" altLang="cs-CZ" sz="2800" dirty="0" err="1">
                <a:solidFill>
                  <a:srgbClr val="0070C0"/>
                </a:solidFill>
                <a:latin typeface="Arial" charset="0"/>
                <a:cs typeface="Arial" charset="0"/>
              </a:rPr>
              <a:t>samorozpínacím</a:t>
            </a: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 vakem s O</a:t>
            </a:r>
            <a:r>
              <a:rPr lang="cs-CZ" altLang="cs-CZ" sz="2800" baseline="-25000" dirty="0">
                <a:solidFill>
                  <a:srgbClr val="0070C0"/>
                </a:solidFill>
                <a:latin typeface="Arial" charset="0"/>
                <a:cs typeface="Arial" charset="0"/>
              </a:rPr>
              <a:t>2</a:t>
            </a: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 max. průtokem 15 l/min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novorozenecký </a:t>
            </a:r>
            <a:r>
              <a:rPr lang="cs-CZ" altLang="cs-CZ" sz="2400" dirty="0" err="1">
                <a:solidFill>
                  <a:srgbClr val="0070C0"/>
                </a:solidFill>
                <a:latin typeface="Arial" charset="0"/>
                <a:cs typeface="Arial" charset="0"/>
              </a:rPr>
              <a:t>ambuvak</a:t>
            </a: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 je skutečně jen pro novorozence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Zajištění průchodnosti DC dle kompetencí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rgbClr val="0070C0"/>
                </a:solidFill>
                <a:latin typeface="Arial" charset="0"/>
                <a:cs typeface="Arial" charset="0"/>
              </a:rPr>
              <a:t>Kapnografie</a:t>
            </a:r>
            <a:endParaRPr lang="cs-CZ" altLang="cs-CZ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Akceptovatelný je postup dítě </a:t>
            </a:r>
            <a:r>
              <a:rPr lang="cs-CZ" altLang="cs-CZ" sz="2800" dirty="0" err="1">
                <a:solidFill>
                  <a:srgbClr val="0070C0"/>
                </a:solidFill>
                <a:latin typeface="Arial" charset="0"/>
                <a:cs typeface="Arial" charset="0"/>
              </a:rPr>
              <a:t>neintubovat</a:t>
            </a: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, pokud jsme schopni adekvátně ventilovat a </a:t>
            </a:r>
            <a:r>
              <a:rPr lang="cs-CZ" altLang="cs-CZ" sz="2800" dirty="0" err="1">
                <a:solidFill>
                  <a:srgbClr val="0070C0"/>
                </a:solidFill>
                <a:latin typeface="Arial" charset="0"/>
                <a:cs typeface="Arial" charset="0"/>
              </a:rPr>
              <a:t>oxygenovat</a:t>
            </a: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  <a:r>
              <a:rPr lang="cs-CZ" altLang="cs-CZ" sz="2800" dirty="0" err="1">
                <a:solidFill>
                  <a:srgbClr val="0070C0"/>
                </a:solidFill>
                <a:latin typeface="Arial" charset="0"/>
                <a:cs typeface="Arial" charset="0"/>
              </a:rPr>
              <a:t>samorozpínacím</a:t>
            </a: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 vakem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POZOR - při jednostranném poslechovém oslabení vždy myslet na možnost PNO</a:t>
            </a:r>
          </a:p>
        </p:txBody>
      </p:sp>
    </p:spTree>
    <p:extLst>
      <p:ext uri="{BB962C8B-B14F-4D97-AF65-F5344CB8AC3E}">
        <p14:creationId xmlns:p14="http://schemas.microsoft.com/office/powerpoint/2010/main" val="3369730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9089390" cy="630942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Vyšetření pacienta – </a:t>
            </a:r>
            <a:r>
              <a:rPr lang="cs-CZ" altLang="cs-CZ" sz="4000" dirty="0" err="1">
                <a:latin typeface="Arial" charset="0"/>
                <a:cs typeface="Arial" charset="0"/>
              </a:rPr>
              <a:t>Circulation</a:t>
            </a:r>
            <a:r>
              <a:rPr lang="cs-CZ" altLang="cs-CZ" sz="4000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32771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724025"/>
            <a:ext cx="9624060" cy="41679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Pro kritičnost stavu svědčí u dítěte především tachykardie/bradykardie neadekvátní věku a tachypnoe/bradypnoe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Chladná periferie, cyanóza či </a:t>
            </a:r>
            <a:r>
              <a:rPr lang="cs-CZ" altLang="cs-CZ" sz="2400" dirty="0" err="1">
                <a:solidFill>
                  <a:srgbClr val="0070C0"/>
                </a:solidFill>
                <a:latin typeface="Arial" charset="0"/>
                <a:cs typeface="Arial" charset="0"/>
              </a:rPr>
              <a:t>mramoráž</a:t>
            </a: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 jsou známkou orgánové </a:t>
            </a:r>
            <a:r>
              <a:rPr lang="cs-CZ" altLang="cs-CZ" sz="2400" dirty="0" err="1">
                <a:solidFill>
                  <a:srgbClr val="0070C0"/>
                </a:solidFill>
                <a:latin typeface="Arial" charset="0"/>
                <a:cs typeface="Arial" charset="0"/>
              </a:rPr>
              <a:t>hypoperfúze</a:t>
            </a:r>
            <a:endParaRPr lang="cs-CZ" altLang="cs-CZ" sz="24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Prodloužený kapilární návrat &gt;2 s je známkou centralizace oběhu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Pokles krevního tlaku je až relativně pozdní známkou hypovolémie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Zásadní je včasné rozpoznání rozvíjejícího se ŠOKU → </a:t>
            </a:r>
            <a:r>
              <a:rPr lang="cs-CZ" altLang="cs-CZ" sz="2400" dirty="0">
                <a:solidFill>
                  <a:srgbClr val="FF0000"/>
                </a:solidFill>
                <a:latin typeface="Arial" charset="0"/>
                <a:cs typeface="Arial" charset="0"/>
              </a:rPr>
              <a:t>KRITICKÝ PACIENT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Při vyšetřování dítěte podezřelého z vnitřního krvácení vyšetřujeme pohledově a palpačně břicho a dále pánev (tu především pohledem)</a:t>
            </a:r>
          </a:p>
        </p:txBody>
      </p:sp>
    </p:spTree>
    <p:extLst>
      <p:ext uri="{BB962C8B-B14F-4D97-AF65-F5344CB8AC3E}">
        <p14:creationId xmlns:p14="http://schemas.microsoft.com/office/powerpoint/2010/main" val="1398163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1"/>
          <p:cNvSpPr>
            <a:spLocks noGrp="1"/>
          </p:cNvSpPr>
          <p:nvPr>
            <p:ph type="title"/>
          </p:nvPr>
        </p:nvSpPr>
        <p:spPr>
          <a:xfrm>
            <a:off x="546100" y="885825"/>
            <a:ext cx="9624060" cy="630942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Ošetření pacienta – </a:t>
            </a:r>
            <a:r>
              <a:rPr lang="cs-CZ" altLang="cs-CZ" sz="4000" dirty="0" err="1">
                <a:latin typeface="Arial" charset="0"/>
                <a:cs typeface="Arial" charset="0"/>
              </a:rPr>
              <a:t>Circulation</a:t>
            </a:r>
            <a:r>
              <a:rPr lang="cs-CZ" altLang="cs-CZ" sz="4000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33795" name="Zástupný symbol pro obsah 2"/>
          <p:cNvSpPr>
            <a:spLocks noGrp="1"/>
          </p:cNvSpPr>
          <p:nvPr>
            <p:ph idx="4294967295"/>
          </p:nvPr>
        </p:nvSpPr>
        <p:spPr>
          <a:xfrm>
            <a:off x="378725" y="1558088"/>
            <a:ext cx="10104892" cy="526059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Zajištění vstupu do řečiště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1-2 PŽK dle velikosti dítěte (22 – 26 G)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včasné zvážení </a:t>
            </a:r>
            <a:r>
              <a:rPr lang="cs-CZ" altLang="cs-CZ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i.o</a:t>
            </a: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. vstupu (nejčastěji po 2 pokusech </a:t>
            </a:r>
            <a:r>
              <a:rPr lang="cs-CZ" altLang="cs-CZ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i.v</a:t>
            </a: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.)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Farmakologická léčba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při známkách šoku ohřáté </a:t>
            </a:r>
            <a:r>
              <a:rPr lang="cs-CZ" altLang="cs-CZ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i.v</a:t>
            </a: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. krystaloidní balancované roztoky, až 3 bolusy 20 ml/kg po sobě dle efektu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vhodné podat přes lineární dávkovač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tekutinová resuscitace koloidy není vhodná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při šoku a podezření na vnitřní krvácení </a:t>
            </a:r>
            <a:r>
              <a:rPr lang="cs-CZ" altLang="cs-CZ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Exacyl</a:t>
            </a: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 20 mg/kg </a:t>
            </a:r>
            <a:r>
              <a:rPr lang="cs-CZ" altLang="cs-CZ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i.v</a:t>
            </a: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Prevence a léčba rozvoje hypotermie</a:t>
            </a:r>
            <a:r>
              <a:rPr lang="cs-CZ" altLang="cs-CZ" sz="2700" dirty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dítě náchylné k rychlému prochladnutí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bránit nadměrným ztrátám tepla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neprotrahovat</a:t>
            </a: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 vyšetření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zabalit do deky, </a:t>
            </a:r>
            <a:r>
              <a:rPr lang="cs-CZ" altLang="cs-CZ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termofólie</a:t>
            </a: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, zbavit mokrého oblečení (viz - E)</a:t>
            </a:r>
          </a:p>
        </p:txBody>
      </p:sp>
    </p:spTree>
    <p:extLst>
      <p:ext uri="{BB962C8B-B14F-4D97-AF65-F5344CB8AC3E}">
        <p14:creationId xmlns:p14="http://schemas.microsoft.com/office/powerpoint/2010/main" val="1906878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9089390" cy="630942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Vyšetření pacienta – Disability </a:t>
            </a:r>
          </a:p>
        </p:txBody>
      </p:sp>
      <p:sp>
        <p:nvSpPr>
          <p:cNvPr id="34819" name="Zástupný symbol pro obsah 2"/>
          <p:cNvSpPr>
            <a:spLocks noGrp="1"/>
          </p:cNvSpPr>
          <p:nvPr>
            <p:ph idx="4294967295"/>
          </p:nvPr>
        </p:nvSpPr>
        <p:spPr>
          <a:xfrm>
            <a:off x="622300" y="1647825"/>
            <a:ext cx="9624060" cy="398331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Zaznamenat vstupní AVPU/Glasgow </a:t>
            </a:r>
            <a:r>
              <a:rPr lang="cs-CZ" altLang="cs-CZ" sz="2800" dirty="0" err="1">
                <a:solidFill>
                  <a:srgbClr val="0070C0"/>
                </a:solidFill>
                <a:latin typeface="Arial" charset="0"/>
                <a:cs typeface="Arial" charset="0"/>
              </a:rPr>
              <a:t>Coma</a:t>
            </a: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  <a:r>
              <a:rPr lang="cs-CZ" altLang="cs-CZ" sz="2800" dirty="0" err="1">
                <a:solidFill>
                  <a:srgbClr val="0070C0"/>
                </a:solidFill>
                <a:latin typeface="Arial" charset="0"/>
                <a:cs typeface="Arial" charset="0"/>
              </a:rPr>
              <a:t>Scale</a:t>
            </a: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 (jednotlivé části, nikoli pouze součet)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Modifikované GCS pro děti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Změřit glykémii k vyloučení spolu podílu hypoglykémie na změněném stavu vědomí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Otevřít oči, prohlédnout zornice (velikost, symetrie, fotoreakce)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Po proběhlých křečí či podezření na proběhlý epileptický záchvat vyšetřit laktát </a:t>
            </a:r>
          </a:p>
        </p:txBody>
      </p:sp>
    </p:spTree>
    <p:extLst>
      <p:ext uri="{BB962C8B-B14F-4D97-AF65-F5344CB8AC3E}">
        <p14:creationId xmlns:p14="http://schemas.microsoft.com/office/powerpoint/2010/main" val="2680705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9089390" cy="1261884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Vyšetření pacienta – </a:t>
            </a:r>
            <a:r>
              <a:rPr lang="cs-CZ" altLang="cs-CZ" sz="4000" dirty="0" err="1">
                <a:latin typeface="Arial" charset="0"/>
                <a:cs typeface="Arial" charset="0"/>
              </a:rPr>
              <a:t>Exposure</a:t>
            </a:r>
            <a:r>
              <a:rPr lang="cs-CZ" altLang="cs-CZ" sz="4000" dirty="0">
                <a:latin typeface="Arial" charset="0"/>
                <a:cs typeface="Arial" charset="0"/>
              </a:rPr>
              <a:t>, </a:t>
            </a:r>
            <a:r>
              <a:rPr lang="cs-CZ" altLang="cs-CZ" sz="4000" dirty="0" err="1">
                <a:latin typeface="Arial" charset="0"/>
                <a:cs typeface="Arial" charset="0"/>
              </a:rPr>
              <a:t>Environment</a:t>
            </a:r>
            <a:endParaRPr lang="cs-CZ" altLang="cs-CZ" sz="4000" dirty="0">
              <a:latin typeface="Arial" charset="0"/>
              <a:cs typeface="Arial" charset="0"/>
            </a:endParaRPr>
          </a:p>
        </p:txBody>
      </p:sp>
      <p:sp>
        <p:nvSpPr>
          <p:cNvPr id="35843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2181225"/>
            <a:ext cx="9624060" cy="461425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Zbavit oblečení či odhalit většinu těla a prohlédnout od hlavy k patě – ne vždy v PNP proveditelné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Pátrat po zraněních, petechiích, ranách, jizvách, hematomech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U dítěte s vážným traumatem otočit na bok a prohlédnout záda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Změřit teplotu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Bránit prochladnutí, starat se o tepelný komfort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Zajištěného pacienta krýt </a:t>
            </a:r>
            <a:r>
              <a:rPr lang="cs-CZ" altLang="cs-CZ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termofólií</a:t>
            </a: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Vyhřáté sanitní vozidlo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0070C0"/>
                </a:solidFill>
                <a:latin typeface="Arial" charset="0"/>
                <a:cs typeface="Arial" charset="0"/>
              </a:rPr>
              <a:t>Náhradní roztok nepodávat studený</a:t>
            </a:r>
          </a:p>
        </p:txBody>
      </p:sp>
    </p:spTree>
    <p:extLst>
      <p:ext uri="{BB962C8B-B14F-4D97-AF65-F5344CB8AC3E}">
        <p14:creationId xmlns:p14="http://schemas.microsoft.com/office/powerpoint/2010/main" val="3893931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Respirační insuficience u </a:t>
            </a:r>
            <a:r>
              <a:rPr lang="cs-CZ" altLang="cs-CZ" sz="4000" dirty="0" smtClean="0">
                <a:latin typeface="Arial" charset="0"/>
                <a:cs typeface="Arial" charset="0"/>
              </a:rPr>
              <a:t>dětí</a:t>
            </a:r>
            <a:endParaRPr lang="cs-CZ" altLang="cs-CZ" sz="4000" dirty="0">
              <a:latin typeface="Arial" charset="0"/>
              <a:cs typeface="Arial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1571625"/>
            <a:ext cx="9624060" cy="537446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Laryngitis </a:t>
            </a:r>
            <a:r>
              <a:rPr lang="cs-CZ" altLang="cs-CZ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acuta</a:t>
            </a:r>
            <a:r>
              <a:rPr lang="cs-CZ" altLang="cs-CZ" sz="28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sezónní výskyt - konec podzimu, začátek jara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nejč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. děti 3 měsíce – 3 roky, náhlý začátek, nejčastěji v noci, nad ránem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typicky ztížený vdech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Etiologie: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viry (</a:t>
            </a:r>
            <a:r>
              <a:rPr lang="cs-CZ" altLang="cs-CZ" sz="24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nejč</a:t>
            </a:r>
            <a:r>
              <a:rPr lang="cs-CZ" altLang="cs-CZ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. v. </a:t>
            </a:r>
            <a:r>
              <a:rPr lang="cs-CZ" altLang="cs-CZ" sz="24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parainfluenza</a:t>
            </a:r>
            <a:r>
              <a:rPr lang="cs-CZ" altLang="cs-CZ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KO: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nespecifické příznaky virózy na počátku až štěkavý kašel, inspirační </a:t>
            </a:r>
            <a:r>
              <a:rPr lang="cs-CZ" altLang="cs-CZ" sz="24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stridor</a:t>
            </a:r>
            <a:r>
              <a:rPr lang="cs-CZ" altLang="cs-CZ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 a dystonie, </a:t>
            </a:r>
            <a:r>
              <a:rPr lang="cs-CZ" altLang="cs-CZ" sz="24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hypoxémie</a:t>
            </a:r>
            <a:r>
              <a:rPr lang="cs-CZ" altLang="cs-CZ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, tachypnoe, dyspnoe, tachykardie, zvýšená TT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T: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inhalace chladného vzduchu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inhalace s adrenalinem (1-5 mg do 2 ml FR)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vlhké prostředí, u závažnějších O</a:t>
            </a:r>
            <a:r>
              <a:rPr lang="cs-CZ" altLang="cs-CZ" sz="2400" baseline="-25000" dirty="0">
                <a:solidFill>
                  <a:schemeClr val="accent1"/>
                </a:solidFill>
                <a:latin typeface="Arial" charset="0"/>
                <a:cs typeface="Arial" charset="0"/>
              </a:rPr>
              <a:t>2</a:t>
            </a:r>
            <a:r>
              <a:rPr lang="cs-CZ" altLang="cs-CZ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, </a:t>
            </a:r>
            <a:r>
              <a:rPr lang="cs-CZ" altLang="cs-CZ" sz="24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i.v</a:t>
            </a:r>
            <a:r>
              <a:rPr lang="cs-CZ" altLang="cs-CZ" sz="2400" dirty="0">
                <a:solidFill>
                  <a:schemeClr val="accent1"/>
                </a:solidFill>
                <a:latin typeface="Arial" charset="0"/>
                <a:cs typeface="Arial" charset="0"/>
              </a:rPr>
              <a:t>. tekutiny, event. kortikoidy, u nejzávažnějších - intubace </a:t>
            </a:r>
          </a:p>
        </p:txBody>
      </p:sp>
    </p:spTree>
    <p:extLst>
      <p:ext uri="{BB962C8B-B14F-4D97-AF65-F5344CB8AC3E}">
        <p14:creationId xmlns:p14="http://schemas.microsoft.com/office/powerpoint/2010/main" val="1567027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Respirační insuficience u </a:t>
            </a:r>
            <a:r>
              <a:rPr lang="cs-CZ" altLang="cs-CZ" sz="4000" dirty="0" smtClean="0">
                <a:latin typeface="Arial" charset="0"/>
                <a:cs typeface="Arial" charset="0"/>
              </a:rPr>
              <a:t>dětí</a:t>
            </a:r>
            <a:endParaRPr lang="cs-CZ" altLang="cs-CZ" sz="4000" dirty="0">
              <a:latin typeface="Arial" charset="0"/>
              <a:cs typeface="Arial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1495425"/>
            <a:ext cx="9624060" cy="546526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Epiglotitis</a:t>
            </a:r>
            <a:r>
              <a:rPr lang="cs-CZ" altLang="cs-CZ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cs-CZ" altLang="cs-CZ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acuta</a:t>
            </a:r>
            <a:r>
              <a:rPr lang="cs-CZ" altLang="cs-CZ" sz="28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obstrukce DC způsobená zánětlivým edémem 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epiglotis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 a okolí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nejč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. děti 2 – 7 let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typicky ztížený vdech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Etiologie: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Haemophilus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influenzae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 typ B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KO:</a:t>
            </a:r>
            <a:r>
              <a:rPr lang="cs-CZ" altLang="cs-CZ" sz="2700" dirty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náhlý vzestup teplot (39°C), dyspnoe, inspirační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stridor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, obtížné polykání slin (výrazné slinění), tzv. „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sniffing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 dog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position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“,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anxiozita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, rychlý rozvoj obstrukce DC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T:</a:t>
            </a:r>
            <a:r>
              <a:rPr lang="cs-CZ" altLang="cs-CZ" sz="2700" dirty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O</a:t>
            </a:r>
            <a:r>
              <a:rPr lang="cs-CZ" altLang="cs-CZ" sz="2200" baseline="-25000" dirty="0">
                <a:solidFill>
                  <a:schemeClr val="accent1"/>
                </a:solidFill>
                <a:latin typeface="Arial" charset="0"/>
                <a:cs typeface="Arial" charset="0"/>
              </a:rPr>
              <a:t>2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 maskou, poloha v polosedě, rychlý transport do ZZ, při cyanóze a dyspnoi intubace,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i.v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. tekutiny, ATB</a:t>
            </a: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2060"/>
                </a:solidFill>
                <a:latin typeface="Arial" charset="0"/>
                <a:cs typeface="Arial" charset="0"/>
              </a:rPr>
              <a:t>!!! Nepokládat na záda !!!</a:t>
            </a:r>
          </a:p>
        </p:txBody>
      </p:sp>
    </p:spTree>
    <p:extLst>
      <p:ext uri="{BB962C8B-B14F-4D97-AF65-F5344CB8AC3E}">
        <p14:creationId xmlns:p14="http://schemas.microsoft.com/office/powerpoint/2010/main" val="38129253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8858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Respirační insuficience u </a:t>
            </a:r>
            <a:r>
              <a:rPr lang="cs-CZ" altLang="cs-CZ" sz="4000" dirty="0" smtClean="0">
                <a:latin typeface="Arial" charset="0"/>
                <a:cs typeface="Arial" charset="0"/>
              </a:rPr>
              <a:t>dětí</a:t>
            </a:r>
            <a:endParaRPr lang="cs-CZ" altLang="cs-CZ" sz="4000" dirty="0">
              <a:latin typeface="Arial" charset="0"/>
              <a:cs typeface="Arial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1647825"/>
            <a:ext cx="9624060" cy="495281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Astma </a:t>
            </a:r>
            <a:r>
              <a:rPr lang="cs-CZ" altLang="cs-CZ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bronchiale</a:t>
            </a:r>
            <a:r>
              <a:rPr lang="cs-CZ" altLang="cs-CZ" sz="28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chronické on. s obstrukcí dolních DC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při 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ak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. exacerbaci dochází k 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bronchokonstrikci</a:t>
            </a: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typicky ztížený výdech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Etiologie: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alergie, infekce DC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KO: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zatahování měkkých částí hrudníku, tachypnoe, výdechová dušnost, prodloužené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exspirium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 a v něm slyšitelné vrzoty a pískoty, suchý a neproduktivní kašel, neklid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T: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O</a:t>
            </a:r>
            <a:r>
              <a:rPr lang="cs-CZ" altLang="cs-CZ" sz="2200" baseline="-25000" dirty="0">
                <a:solidFill>
                  <a:schemeClr val="accent1"/>
                </a:solidFill>
                <a:latin typeface="Arial" charset="0"/>
                <a:cs typeface="Arial" charset="0"/>
              </a:rPr>
              <a:t>2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 maskou, inhalačně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salbutamol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 (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Ventolin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) 3-4 vdechy ze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spaceru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, ev. do inhalace, poloha v polosedě, kortikoidy, chladné a vlhké prostředí</a:t>
            </a:r>
          </a:p>
        </p:txBody>
      </p:sp>
    </p:spTree>
    <p:extLst>
      <p:ext uri="{BB962C8B-B14F-4D97-AF65-F5344CB8AC3E}">
        <p14:creationId xmlns:p14="http://schemas.microsoft.com/office/powerpoint/2010/main" val="15017028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Respirační insuficience u </a:t>
            </a:r>
            <a:r>
              <a:rPr lang="cs-CZ" altLang="cs-CZ" sz="4000" dirty="0" smtClean="0">
                <a:latin typeface="Arial" charset="0"/>
                <a:cs typeface="Arial" charset="0"/>
              </a:rPr>
              <a:t>dětí</a:t>
            </a:r>
            <a:endParaRPr lang="cs-CZ" altLang="cs-CZ" sz="4000" dirty="0">
              <a:latin typeface="Arial" charset="0"/>
              <a:cs typeface="Arial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46100" y="1495425"/>
            <a:ext cx="9624060" cy="5520661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Aspirace</a:t>
            </a:r>
            <a:r>
              <a:rPr lang="cs-CZ" altLang="cs-CZ" sz="2800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50 % aspirací cizích těles 2-3letých, 80 % do 6-ti let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Etiologie: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vdechnutí stravy, cizí těleso – malé části hraček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KO:</a:t>
            </a:r>
            <a:r>
              <a:rPr lang="cs-CZ" altLang="cs-CZ" sz="2700" dirty="0">
                <a:solidFill>
                  <a:schemeClr val="accent1"/>
                </a:solidFill>
                <a:latin typeface="Arial" charset="0"/>
                <a:cs typeface="Arial" charset="0"/>
              </a:rPr>
              <a:t>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náhle vzniklý kašel a dyspnoe při vdechu, inspirační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stridor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 nebo namáhavé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exspirium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, změna hlasu, cyanóza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T: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podpora kašlání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5 úderů mezi lopatky u dětí do 1 roku věku střídat s 5 stlačeními hrudníku (jako při KPR)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Heimlichův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 manévr u dětí nad 1 rok věku střídat s 5 stlačeními hrudníku (jako při KPR)</a:t>
            </a:r>
          </a:p>
          <a:p>
            <a:pPr marL="1386048" lvl="2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FF0000"/>
                </a:solidFill>
                <a:latin typeface="Arial" charset="0"/>
                <a:cs typeface="Arial" charset="0"/>
              </a:rPr>
              <a:t>!!! U všech těchto intervencí musí být dítě při vědomí !!!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zajištění DC, UPV, bronchoskopie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rgbClr val="FF0000"/>
                </a:solidFill>
                <a:latin typeface="Arial" charset="0"/>
                <a:cs typeface="Arial" charset="0"/>
              </a:rPr>
              <a:t>při ztrátě vědomí – zahájit KPR</a:t>
            </a:r>
          </a:p>
        </p:txBody>
      </p:sp>
    </p:spTree>
    <p:extLst>
      <p:ext uri="{BB962C8B-B14F-4D97-AF65-F5344CB8AC3E}">
        <p14:creationId xmlns:p14="http://schemas.microsoft.com/office/powerpoint/2010/main" val="2863235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dpis 1"/>
          <p:cNvSpPr>
            <a:spLocks noGrp="1"/>
          </p:cNvSpPr>
          <p:nvPr>
            <p:ph type="title"/>
          </p:nvPr>
        </p:nvSpPr>
        <p:spPr>
          <a:xfrm>
            <a:off x="774700" y="8858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  <a:cs typeface="Arial" charset="0"/>
              </a:rPr>
              <a:t>Bezvědomí a křeče</a:t>
            </a:r>
          </a:p>
        </p:txBody>
      </p:sp>
      <p:sp>
        <p:nvSpPr>
          <p:cNvPr id="41987" name="Zástupný symbol pro obsah 2"/>
          <p:cNvSpPr>
            <a:spLocks noGrp="1"/>
          </p:cNvSpPr>
          <p:nvPr>
            <p:ph idx="4294967295"/>
          </p:nvPr>
        </p:nvSpPr>
        <p:spPr>
          <a:xfrm>
            <a:off x="469900" y="1635925"/>
            <a:ext cx="10021350" cy="495281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Bezvědomí u dětí je často doprovázeno křečemi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Nejčastější jsou v dětském věku tzv. </a:t>
            </a:r>
            <a:r>
              <a:rPr lang="cs-CZ" altLang="cs-CZ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febrilní křeče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Typicky od 6 měsíců do 6 let věku, cca u 5 % dětí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Etiologie: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doprovází závažné horečnaté infekce (laryngitis, meningitis)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KO: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vysoká teplota nad 38,5°C (čím vyšší TT, tím vyšší riziko křečí), porucha vědomí, křečová aktivita </a:t>
            </a:r>
            <a:r>
              <a:rPr lang="cs-CZ" altLang="cs-CZ" sz="2200" dirty="0">
                <a:solidFill>
                  <a:srgbClr val="00B0F0"/>
                </a:solidFill>
                <a:latin typeface="Arial" charset="0"/>
                <a:cs typeface="Arial" charset="0"/>
              </a:rPr>
              <a:t>(generalizované tonicko-klonické křeče)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  <a:cs typeface="Arial" charset="0"/>
              </a:rPr>
              <a:t>T: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symptomatická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zajištění průchodných DC, O</a:t>
            </a:r>
            <a:r>
              <a:rPr lang="cs-CZ" altLang="cs-CZ" sz="2200" baseline="-25000" dirty="0">
                <a:solidFill>
                  <a:schemeClr val="accent1"/>
                </a:solidFill>
                <a:latin typeface="Arial" charset="0"/>
                <a:cs typeface="Arial" charset="0"/>
              </a:rPr>
              <a:t>2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, zajištění PŽK (infuze), snížení TT (nefarmakologické i farmakologické) – paracetamol 15 mg/kg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i.v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.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při déletrvajících křečích (déle jak 3 min.) benzodiazepiny per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rectum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 (Diazepam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Desitin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 5 mg </a:t>
            </a:r>
            <a:r>
              <a:rPr lang="cs-CZ" altLang="cs-CZ" sz="2200" dirty="0" err="1">
                <a:solidFill>
                  <a:schemeClr val="accent1"/>
                </a:solidFill>
                <a:latin typeface="Arial" charset="0"/>
                <a:cs typeface="Arial" charset="0"/>
              </a:rPr>
              <a:t>p.r</a:t>
            </a:r>
            <a:r>
              <a:rPr lang="cs-CZ" altLang="cs-CZ" sz="2200" dirty="0">
                <a:solidFill>
                  <a:schemeClr val="accent1"/>
                </a:solidFill>
                <a:latin typeface="Arial" charset="0"/>
                <a:cs typeface="Arial" charset="0"/>
              </a:rPr>
              <a:t>. u P do 10 kg, 10 mg nad 10 kg)</a:t>
            </a:r>
            <a:endParaRPr lang="cs-CZ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25468106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  <a:cs typeface="Arial" charset="0"/>
              </a:rPr>
              <a:t>Dehydratace, hypovolémie</a:t>
            </a:r>
          </a:p>
        </p:txBody>
      </p:sp>
      <p:sp>
        <p:nvSpPr>
          <p:cNvPr id="43011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647825"/>
            <a:ext cx="9624060" cy="346009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Dehydratace u dětí nastává poměrně rychle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Nejčastější příčinou bývá horečka, zvracení a průjmovité 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Mezi známky dehydratace patří suché sliznice, propadlé oči, anurie, por. vědomí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Adekvátní rehydrataci je nutno zahájit již v PNP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podávání krystaloidních balancovaných infuzních roztoků </a:t>
            </a:r>
            <a:r>
              <a:rPr lang="cs-CZ" altLang="cs-CZ" sz="2400" dirty="0" err="1">
                <a:solidFill>
                  <a:srgbClr val="0070C0"/>
                </a:solidFill>
                <a:latin typeface="Arial" charset="0"/>
                <a:cs typeface="Arial" charset="0"/>
              </a:rPr>
              <a:t>i.v</a:t>
            </a:r>
            <a:r>
              <a:rPr lang="cs-CZ" altLang="cs-CZ" sz="2400" dirty="0">
                <a:solidFill>
                  <a:srgbClr val="0070C0"/>
                </a:solidFill>
                <a:latin typeface="Arial" charset="0"/>
                <a:cs typeface="Arial" charset="0"/>
              </a:rPr>
              <a:t>. v dávce 20 ml/kg</a:t>
            </a:r>
          </a:p>
        </p:txBody>
      </p:sp>
    </p:spTree>
    <p:extLst>
      <p:ext uri="{BB962C8B-B14F-4D97-AF65-F5344CB8AC3E}">
        <p14:creationId xmlns:p14="http://schemas.microsoft.com/office/powerpoint/2010/main" val="568500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Úrazy v dětském věku</a:t>
            </a:r>
          </a:p>
        </p:txBody>
      </p:sp>
      <p:sp>
        <p:nvSpPr>
          <p:cNvPr id="44035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647825"/>
            <a:ext cx="9624060" cy="355243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Ve vyspělých zemích jsou úrazy příčinou 40 % úmrtí dětí do 14 let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Úmrtnost na dětské úrazy v ČR klesá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Úmrtnost dětí do 14 let v ČR 3,7 na 100 000 dětí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Každý pátý dětský úraz v ČR vyžaduje lékařské ošetření a zásah ZZS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Úrazy jsou </a:t>
            </a:r>
            <a:r>
              <a:rPr lang="cs-CZ" altLang="cs-CZ" sz="2800" dirty="0" err="1">
                <a:solidFill>
                  <a:srgbClr val="0070C0"/>
                </a:solidFill>
                <a:latin typeface="Arial" charset="0"/>
                <a:cs typeface="Arial" charset="0"/>
              </a:rPr>
              <a:t>preventabilní</a:t>
            </a:r>
            <a:endParaRPr lang="cs-CZ" altLang="cs-CZ" sz="28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Přístup </a:t>
            </a:r>
            <a:r>
              <a:rPr lang="cs-CZ" altLang="cs-CZ" sz="2800" dirty="0">
                <a:solidFill>
                  <a:srgbClr val="FF0000"/>
                </a:solidFill>
                <a:latin typeface="Arial" charset="0"/>
                <a:cs typeface="Arial" charset="0"/>
              </a:rPr>
              <a:t>ABCDE</a:t>
            </a:r>
          </a:p>
        </p:txBody>
      </p:sp>
    </p:spTree>
    <p:extLst>
      <p:ext uri="{BB962C8B-B14F-4D97-AF65-F5344CB8AC3E}">
        <p14:creationId xmlns:p14="http://schemas.microsoft.com/office/powerpoint/2010/main" val="14691670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Nadpis 1"/>
          <p:cNvSpPr>
            <a:spLocks noGrp="1"/>
          </p:cNvSpPr>
          <p:nvPr>
            <p:ph type="title"/>
          </p:nvPr>
        </p:nvSpPr>
        <p:spPr>
          <a:xfrm>
            <a:off x="698500" y="8096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  <a:cs typeface="Arial" charset="0"/>
              </a:rPr>
              <a:t>Závěrem …</a:t>
            </a:r>
          </a:p>
        </p:txBody>
      </p:sp>
      <p:sp>
        <p:nvSpPr>
          <p:cNvPr id="37891" name="Zástupný symbol pro obsah 2"/>
          <p:cNvSpPr>
            <a:spLocks noGrp="1"/>
          </p:cNvSpPr>
          <p:nvPr>
            <p:ph idx="4294967295"/>
          </p:nvPr>
        </p:nvSpPr>
        <p:spPr>
          <a:xfrm>
            <a:off x="546100" y="1571625"/>
            <a:ext cx="9624060" cy="482970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Tři “zabijáci” v dětském věku!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HYPOXIE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Nekontrolované masivní krvácení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Rozsáhlé/drtivé poranění CNS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k dětskému pacientovi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Neexistují specifické protokoly pro dětskou populaci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Modifikovaný standardizovaný přístup jako k dospělému pacientovi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Kvalitní a rychlé klinické vyš. a ošetření na místě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Zásadní je rozlišení: </a:t>
            </a:r>
          </a:p>
          <a:p>
            <a:pPr marL="521574" lvl="1">
              <a:defRPr/>
            </a:pPr>
            <a:r>
              <a:rPr lang="cs-CZ" altLang="cs-CZ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KRITICKÉ vs. NEKRITICKÉ DÍTĚ</a:t>
            </a:r>
          </a:p>
        </p:txBody>
      </p:sp>
    </p:spTree>
    <p:extLst>
      <p:ext uri="{BB962C8B-B14F-4D97-AF65-F5344CB8AC3E}">
        <p14:creationId xmlns:p14="http://schemas.microsoft.com/office/powerpoint/2010/main" val="844355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Arial" charset="0"/>
              </a:rPr>
              <a:t>Použité zdroje</a:t>
            </a:r>
            <a:endParaRPr lang="cs-CZ" sz="4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06265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BARTŮNĚK, P.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Vybrané kapitoly z intenzivní péče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2016. ISBN 978-80-247-4343-1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2021.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MALÁSKA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J., STAŠEK, J.,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Intenzivní medicína v praxi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Maxdorf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2020. ISBN 978-80-7345-675-7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MIXA, V., et al.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Dětská přednemocniční a urgentní péče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Praha: Mladá fronta, 2017. ISBN 978-80-204-4643-5.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1062</TotalTime>
  <Words>2163</Words>
  <Application>Microsoft Office PowerPoint</Application>
  <PresentationFormat>Vlastní</PresentationFormat>
  <Paragraphs>301</Paragraphs>
  <Slides>37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38" baseType="lpstr">
      <vt:lpstr>Office Theme</vt:lpstr>
      <vt:lpstr>Prezentace aplikace PowerPoint</vt:lpstr>
      <vt:lpstr>Návod na přístup k pediatrickému pacientovi (dle dr. Veselé)</vt:lpstr>
      <vt:lpstr>Rozdělení dětského věku</vt:lpstr>
      <vt:lpstr>Anatomické a fyziologické zvláštnosti dětského věku</vt:lpstr>
      <vt:lpstr>Anatomické a fyziologické zvláštnosti dětského věku</vt:lpstr>
      <vt:lpstr>Anatomické a fyziologické zvláštnosti dětského věku</vt:lpstr>
      <vt:lpstr>Anatomické a fyziologické zvláštnosti dětského věku</vt:lpstr>
      <vt:lpstr>Anatomické a fyziologické zvláštnosti dětského věku</vt:lpstr>
      <vt:lpstr>Anatomické a fyziologické zvláštnosti dětského věku</vt:lpstr>
      <vt:lpstr>Anatomické a fyziologické zvláštnosti dětského věku</vt:lpstr>
      <vt:lpstr>Anatomické a fyziologické zvláštnosti dětského věku</vt:lpstr>
      <vt:lpstr>Anatomické a fyziologické zvláštnosti dětského věku</vt:lpstr>
      <vt:lpstr>Anatomické a fyziologické zvláštnosti dětského věku</vt:lpstr>
      <vt:lpstr>Anatomické a fyziologické zvláštnosti dětského věku</vt:lpstr>
      <vt:lpstr>Velikost a hmotnost</vt:lpstr>
      <vt:lpstr>Skórovací schéma v pediatrii - páska Broselow</vt:lpstr>
      <vt:lpstr>Epidemiologie selhání základních životních funkcí</vt:lpstr>
      <vt:lpstr>Zajištění KO - doporučený TK</vt:lpstr>
      <vt:lpstr>Zajištění KO – doporučená frekvence</vt:lpstr>
      <vt:lpstr>Zajištění ventilace - doporučená frekvence</vt:lpstr>
      <vt:lpstr>Ošetření pacienta – Airways (+ C spine protection) </vt:lpstr>
      <vt:lpstr>Ošetření pacienta – Airways (+ C spine protection) </vt:lpstr>
      <vt:lpstr>Ošetření pacienta – Breathing </vt:lpstr>
      <vt:lpstr>Ošetření pacienta – Breathing </vt:lpstr>
      <vt:lpstr>Vyšetření pacienta – Circulation </vt:lpstr>
      <vt:lpstr>Ošetření pacienta – Circulation </vt:lpstr>
      <vt:lpstr>Vyšetření pacienta – Disability </vt:lpstr>
      <vt:lpstr>Vyšetření pacienta – Exposure, Environment</vt:lpstr>
      <vt:lpstr>Respirační insuficience u dětí</vt:lpstr>
      <vt:lpstr>Respirační insuficience u dětí</vt:lpstr>
      <vt:lpstr>Respirační insuficience u dětí</vt:lpstr>
      <vt:lpstr>Respirační insuficience u dětí</vt:lpstr>
      <vt:lpstr>Bezvědomí a křeče</vt:lpstr>
      <vt:lpstr>Dehydratace, hypovolémie</vt:lpstr>
      <vt:lpstr>Úrazy v dětském věku</vt:lpstr>
      <vt:lpstr>Závěrem …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70</cp:revision>
  <dcterms:created xsi:type="dcterms:W3CDTF">2017-03-15T11:07:40Z</dcterms:created>
  <dcterms:modified xsi:type="dcterms:W3CDTF">2021-12-04T15:26:49Z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