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8.jpg" ContentType="image/jpeg"/>
  <Override PartName="/ppt/media/image9.jpg" ContentType="image/jpeg"/>
  <Override PartName="/ppt/media/image10.jpg" ContentType="image/jpeg"/>
  <Override PartName="/ppt/media/image11.jpg" ContentType="image/jpeg"/>
  <Override PartName="/ppt/media/image13.jpg" ContentType="image/jpeg"/>
  <Override PartName="/ppt/media/image14.jpg" ContentType="image/jpeg"/>
  <Override PartName="/ppt/media/image16.jpg" ContentType="image/jpeg"/>
  <Override PartName="/ppt/media/image17.jpg" ContentType="image/jpeg"/>
  <Override PartName="/ppt/media/image18.jpg" ContentType="image/jpeg"/>
  <Override PartName="/ppt/media/image19.jpg" ContentType="image/jpeg"/>
  <Override PartName="/ppt/media/image20.jpg" ContentType="image/jpeg"/>
  <Override PartName="/ppt/media/image21.jpg" ContentType="image/jpeg"/>
  <Override PartName="/ppt/media/image22.jpg" ContentType="image/jpeg"/>
  <Override PartName="/ppt/media/image23.jpg" ContentType="image/jpeg"/>
  <Override PartName="/ppt/media/image24.jpg" ContentType="image/jpeg"/>
  <Override PartName="/ppt/media/image25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3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90E08D-61CF-4EBA-AE7A-EE18A7E2FAFD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543300" y="946150"/>
            <a:ext cx="3606800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1069975" y="3640138"/>
            <a:ext cx="8553450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89AF3-DA28-4D4A-8671-5B9B3A24F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0628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004888" y="685800"/>
            <a:ext cx="4848225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06ABD-8277-4B70-90AD-A2D519964271}" type="slidenum">
              <a:rPr lang="cs-CZ" smtClean="0"/>
              <a:t>2</a:t>
            </a:fld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cs-CZ" smtClean="0"/>
              <a:t>www.comtesfht.cz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960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4B390D03-2070-4127-97C8-8736C4D014B2}" type="datetime1">
              <a:rPr lang="cs-CZ" smtClean="0"/>
              <a:t>14.7.2022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r>
              <a:rPr lang="cs-CZ" smtClean="0"/>
              <a:t>Autoři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9809797" y="520057"/>
            <a:ext cx="525765" cy="276999"/>
          </a:xfrm>
        </p:spPr>
        <p:txBody>
          <a:bodyPr/>
          <a:lstStyle/>
          <a:p>
            <a:fld id="{1C0CBCFB-2E99-46B1-89A8-A54818510E9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357850" y="1081527"/>
            <a:ext cx="9977700" cy="53860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357850" y="1858328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>
            <p:ph idx="13"/>
          </p:nvPr>
        </p:nvSpPr>
        <p:spPr>
          <a:xfrm>
            <a:off x="5378829" y="1858328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77215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7839" y="1756566"/>
            <a:ext cx="4957275" cy="595500"/>
          </a:xfrm>
        </p:spPr>
        <p:txBody>
          <a:bodyPr anchor="b">
            <a:noAutofit/>
          </a:bodyPr>
          <a:lstStyle>
            <a:lvl1pPr marL="0" indent="0">
              <a:buNone/>
              <a:defRPr sz="1930" b="1"/>
            </a:lvl1pPr>
            <a:lvl2pPr marL="401010" indent="0">
              <a:buNone/>
              <a:defRPr sz="1754" b="1"/>
            </a:lvl2pPr>
            <a:lvl3pPr marL="802020" indent="0">
              <a:buNone/>
              <a:defRPr sz="1579" b="1"/>
            </a:lvl3pPr>
            <a:lvl4pPr marL="1203030" indent="0">
              <a:buNone/>
              <a:defRPr sz="1403" b="1"/>
            </a:lvl4pPr>
            <a:lvl5pPr marL="1604040" indent="0">
              <a:buNone/>
              <a:defRPr sz="1403" b="1"/>
            </a:lvl5pPr>
            <a:lvl6pPr marL="2005051" indent="0">
              <a:buNone/>
              <a:defRPr sz="1403" b="1"/>
            </a:lvl6pPr>
            <a:lvl7pPr marL="2406061" indent="0">
              <a:buNone/>
              <a:defRPr sz="1403" b="1"/>
            </a:lvl7pPr>
            <a:lvl8pPr marL="2807071" indent="0">
              <a:buNone/>
              <a:defRPr sz="1403" b="1"/>
            </a:lvl8pPr>
            <a:lvl9pPr marL="3208081" indent="0">
              <a:buNone/>
              <a:defRPr sz="1403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378829" y="1756566"/>
            <a:ext cx="4956721" cy="595500"/>
          </a:xfrm>
        </p:spPr>
        <p:txBody>
          <a:bodyPr anchor="b">
            <a:noAutofit/>
          </a:bodyPr>
          <a:lstStyle>
            <a:lvl1pPr marL="0" indent="0">
              <a:buNone/>
              <a:defRPr sz="1930" b="1"/>
            </a:lvl1pPr>
            <a:lvl2pPr marL="401010" indent="0">
              <a:buNone/>
              <a:defRPr sz="1754" b="1"/>
            </a:lvl2pPr>
            <a:lvl3pPr marL="802020" indent="0">
              <a:buNone/>
              <a:defRPr sz="1579" b="1"/>
            </a:lvl3pPr>
            <a:lvl4pPr marL="1203030" indent="0">
              <a:buNone/>
              <a:defRPr sz="1403" b="1"/>
            </a:lvl4pPr>
            <a:lvl5pPr marL="1604040" indent="0">
              <a:buNone/>
              <a:defRPr sz="1403" b="1"/>
            </a:lvl5pPr>
            <a:lvl6pPr marL="2005051" indent="0">
              <a:buNone/>
              <a:defRPr sz="1403" b="1"/>
            </a:lvl6pPr>
            <a:lvl7pPr marL="2406061" indent="0">
              <a:buNone/>
              <a:defRPr sz="1403" b="1"/>
            </a:lvl7pPr>
            <a:lvl8pPr marL="2807071" indent="0">
              <a:buNone/>
              <a:defRPr sz="1403" b="1"/>
            </a:lvl8pPr>
            <a:lvl9pPr marL="3208081" indent="0">
              <a:buNone/>
              <a:defRPr sz="1403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9A8ADBD0-4161-4F85-BDCC-8C1B0E89C190}" type="datetime1">
              <a:rPr lang="cs-CZ" smtClean="0"/>
              <a:t>14.7.2022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r>
              <a:rPr lang="cs-CZ" smtClean="0"/>
              <a:t>Autoři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699248" y="7033450"/>
            <a:ext cx="2459482" cy="276999"/>
          </a:xfrm>
        </p:spPr>
        <p:txBody>
          <a:bodyPr/>
          <a:lstStyle/>
          <a:p>
            <a:fld id="{1C0CBCFB-2E99-46B1-89A8-A54818510E9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357850" y="1081527"/>
            <a:ext cx="9977700" cy="53860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>
            <p:ph idx="13"/>
          </p:nvPr>
        </p:nvSpPr>
        <p:spPr>
          <a:xfrm>
            <a:off x="357850" y="2422311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12" name="Zástupný symbol pro obsah 2"/>
          <p:cNvSpPr>
            <a:spLocks noGrp="1"/>
          </p:cNvSpPr>
          <p:nvPr>
            <p:ph idx="14"/>
          </p:nvPr>
        </p:nvSpPr>
        <p:spPr>
          <a:xfrm>
            <a:off x="5378829" y="2422311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6192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002" cy="647999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301" y="1328879"/>
            <a:ext cx="9278797" cy="533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7301" y="2069865"/>
            <a:ext cx="9278797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629" y="1535777"/>
            <a:ext cx="9089390" cy="53860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2</a:t>
            </a:fld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104667" y="1507774"/>
            <a:ext cx="5189657" cy="5093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69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3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Legované oceli k zušlechťování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82" y="2125594"/>
            <a:ext cx="4956836" cy="2068357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714" y="2125594"/>
            <a:ext cx="4956836" cy="3946822"/>
          </a:xfrm>
        </p:spPr>
      </p:pic>
      <p:sp>
        <p:nvSpPr>
          <p:cNvPr id="9" name="Obdélník 8"/>
          <p:cNvSpPr/>
          <p:nvPr/>
        </p:nvSpPr>
        <p:spPr>
          <a:xfrm>
            <a:off x="5378713" y="3684644"/>
            <a:ext cx="662714" cy="4420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6041427" y="3781425"/>
            <a:ext cx="1705239" cy="0"/>
          </a:xfrm>
          <a:prstGeom prst="straightConnector1">
            <a:avLst/>
          </a:prstGeom>
          <a:ln>
            <a:solidFill>
              <a:srgbClr val="F032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6041427" y="4034053"/>
            <a:ext cx="170523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Obrázek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21" y="4602466"/>
            <a:ext cx="4956836" cy="1252057"/>
          </a:xfrm>
          <a:prstGeom prst="rect">
            <a:avLst/>
          </a:prstGeom>
        </p:spPr>
      </p:pic>
      <p:sp>
        <p:nvSpPr>
          <p:cNvPr id="18" name="Obdélník 17"/>
          <p:cNvSpPr/>
          <p:nvPr/>
        </p:nvSpPr>
        <p:spPr>
          <a:xfrm>
            <a:off x="2188849" y="4539309"/>
            <a:ext cx="884198" cy="1894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3296594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Nelegované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3"/>
          </p:nvPr>
        </p:nvSpPr>
        <p:spPr>
          <a:xfrm>
            <a:off x="4399345" y="2154049"/>
            <a:ext cx="4956721" cy="473625"/>
          </a:xfrm>
        </p:spPr>
        <p:txBody>
          <a:bodyPr/>
          <a:lstStyle/>
          <a:p>
            <a:r>
              <a:rPr lang="cs-CZ" dirty="0" smtClean="0"/>
              <a:t>Legované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4</a:t>
            </a:fld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Cementační oceli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2" y="2653319"/>
            <a:ext cx="4370173" cy="1900612"/>
          </a:xfrm>
        </p:spPr>
      </p:pic>
      <p:pic>
        <p:nvPicPr>
          <p:cNvPr id="10" name="Zástupný symbol pro obsah 9"/>
          <p:cNvPicPr>
            <a:picLocks noGrp="1" noChangeAspect="1"/>
          </p:cNvPicPr>
          <p:nvPr>
            <p:ph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308" y="1634088"/>
            <a:ext cx="4740455" cy="5102744"/>
          </a:xfrm>
        </p:spPr>
      </p:pic>
      <p:sp>
        <p:nvSpPr>
          <p:cNvPr id="11" name="TextovéPole 10"/>
          <p:cNvSpPr txBox="1"/>
          <p:nvPr/>
        </p:nvSpPr>
        <p:spPr>
          <a:xfrm>
            <a:off x="4624898" y="3559234"/>
            <a:ext cx="1010511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Rozdíl?</a:t>
            </a:r>
          </a:p>
        </p:txBody>
      </p:sp>
      <p:cxnSp>
        <p:nvCxnSpPr>
          <p:cNvPr id="13" name="Přímá spojnice se šipkou 12"/>
          <p:cNvCxnSpPr>
            <a:stCxn id="11" idx="3"/>
          </p:cNvCxnSpPr>
          <p:nvPr/>
        </p:nvCxnSpPr>
        <p:spPr>
          <a:xfrm flipV="1">
            <a:off x="5635409" y="3528798"/>
            <a:ext cx="406019" cy="1981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11" idx="3"/>
          </p:cNvCxnSpPr>
          <p:nvPr/>
        </p:nvCxnSpPr>
        <p:spPr>
          <a:xfrm flipV="1">
            <a:off x="5635409" y="3721201"/>
            <a:ext cx="351866" cy="570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stCxn id="11" idx="3"/>
          </p:cNvCxnSpPr>
          <p:nvPr/>
        </p:nvCxnSpPr>
        <p:spPr>
          <a:xfrm>
            <a:off x="5635409" y="3726908"/>
            <a:ext cx="406019" cy="3071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6736154" y="2265657"/>
            <a:ext cx="444218" cy="44209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21" name="Obdélník 20"/>
          <p:cNvSpPr/>
          <p:nvPr/>
        </p:nvSpPr>
        <p:spPr>
          <a:xfrm>
            <a:off x="9262435" y="4553932"/>
            <a:ext cx="442099" cy="1311675"/>
          </a:xfrm>
          <a:prstGeom prst="rect">
            <a:avLst/>
          </a:prstGeom>
          <a:noFill/>
          <a:ln>
            <a:solidFill>
              <a:srgbClr val="F032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22" name="Obdélník 21"/>
          <p:cNvSpPr/>
          <p:nvPr/>
        </p:nvSpPr>
        <p:spPr>
          <a:xfrm>
            <a:off x="8883493" y="2265657"/>
            <a:ext cx="378942" cy="44209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23" name="Obdélník 22"/>
          <p:cNvSpPr/>
          <p:nvPr/>
        </p:nvSpPr>
        <p:spPr>
          <a:xfrm>
            <a:off x="9704534" y="6055078"/>
            <a:ext cx="442099" cy="631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323883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Cementační oceli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25" y="2220807"/>
            <a:ext cx="3915735" cy="1641754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5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386" y="1661207"/>
            <a:ext cx="4231520" cy="4896156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7895678" y="3715297"/>
            <a:ext cx="757884" cy="2842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9" name="TextovéPole 8"/>
          <p:cNvSpPr txBox="1"/>
          <p:nvPr/>
        </p:nvSpPr>
        <p:spPr>
          <a:xfrm>
            <a:off x="6503756" y="1205594"/>
            <a:ext cx="1854251" cy="2543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053" dirty="0"/>
              <a:t>Zpracováno na rozsah tvrdosti</a:t>
            </a:r>
          </a:p>
        </p:txBody>
      </p:sp>
      <p:sp>
        <p:nvSpPr>
          <p:cNvPr id="10" name="Šipka dolů 9"/>
          <p:cNvSpPr/>
          <p:nvPr/>
        </p:nvSpPr>
        <p:spPr>
          <a:xfrm>
            <a:off x="7430882" y="1444473"/>
            <a:ext cx="126314" cy="374102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1" name="Obdélník 10"/>
          <p:cNvSpPr/>
          <p:nvPr/>
        </p:nvSpPr>
        <p:spPr>
          <a:xfrm>
            <a:off x="6508245" y="3715297"/>
            <a:ext cx="485026" cy="2842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3" name="TextovéPole 12"/>
          <p:cNvSpPr txBox="1"/>
          <p:nvPr/>
        </p:nvSpPr>
        <p:spPr>
          <a:xfrm>
            <a:off x="7044802" y="6484837"/>
            <a:ext cx="780581" cy="497316"/>
          </a:xfrm>
          <a:prstGeom prst="rect">
            <a:avLst/>
          </a:prstGeom>
          <a:noFill/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316" dirty="0"/>
              <a:t>Porovnej</a:t>
            </a:r>
          </a:p>
        </p:txBody>
      </p:sp>
    </p:spTree>
    <p:extLst>
      <p:ext uri="{BB962C8B-B14F-4D97-AF65-F5344CB8AC3E}">
        <p14:creationId xmlns:p14="http://schemas.microsoft.com/office/powerpoint/2010/main" val="2716706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1077218"/>
          </a:xfrm>
        </p:spPr>
        <p:txBody>
          <a:bodyPr/>
          <a:lstStyle/>
          <a:p>
            <a:r>
              <a:rPr lang="cs-CZ" dirty="0" smtClean="0"/>
              <a:t>Oceli k tepelnému zpracování - oceli k nitridování ČSN EN ISO 683-5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251909"/>
            <a:ext cx="9977700" cy="26637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cs-CZ" dirty="0" smtClean="0"/>
              <a:t>Přehled, dodávané stavy,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6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915" y="2518285"/>
            <a:ext cx="3473636" cy="201917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" y="2581442"/>
            <a:ext cx="4865391" cy="300952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805" y="4101537"/>
            <a:ext cx="2652595" cy="258511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1398" y="5802450"/>
            <a:ext cx="4745504" cy="578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Obvyklá maximální přípustná teplota nitridace je 570°C. Minimální 480°C (31CrMoV12 = 490°C)</a:t>
            </a:r>
          </a:p>
        </p:txBody>
      </p:sp>
    </p:spTree>
    <p:extLst>
      <p:ext uri="{BB962C8B-B14F-4D97-AF65-F5344CB8AC3E}">
        <p14:creationId xmlns:p14="http://schemas.microsoft.com/office/powerpoint/2010/main" val="4180095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357840" y="2170974"/>
            <a:ext cx="8462496" cy="473625"/>
          </a:xfrm>
        </p:spPr>
        <p:txBody>
          <a:bodyPr/>
          <a:lstStyle/>
          <a:p>
            <a:r>
              <a:rPr lang="cs-CZ" dirty="0" smtClean="0"/>
              <a:t>Nástrojové oceli pro práci za studena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7</a:t>
            </a:fld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Nástrojové oceli – ČSN EN ISO 4957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869"/>
          <a:stretch/>
        </p:blipFill>
        <p:spPr>
          <a:xfrm>
            <a:off x="6946" y="2644478"/>
            <a:ext cx="4449721" cy="2129363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65"/>
          <a:stretch/>
        </p:blipFill>
        <p:spPr>
          <a:xfrm>
            <a:off x="4686902" y="3339326"/>
            <a:ext cx="5658311" cy="3379310"/>
          </a:xfrm>
        </p:spPr>
      </p:pic>
    </p:spTree>
    <p:extLst>
      <p:ext uri="{BB962C8B-B14F-4D97-AF65-F5344CB8AC3E}">
        <p14:creationId xmlns:p14="http://schemas.microsoft.com/office/powerpoint/2010/main" val="1068271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Nástrojové oceli pro práci za tepla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8</a:t>
            </a:fld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Nástrojové oceli – ČSN EN ISO 4957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709" y="2834070"/>
            <a:ext cx="7578842" cy="2658148"/>
          </a:xfrm>
        </p:spPr>
      </p:pic>
    </p:spTree>
    <p:extLst>
      <p:ext uri="{BB962C8B-B14F-4D97-AF65-F5344CB8AC3E}">
        <p14:creationId xmlns:p14="http://schemas.microsoft.com/office/powerpoint/2010/main" val="1458352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9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Nástrojové oceli – ČSN EN ISO 4957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38" y="2251907"/>
            <a:ext cx="6884116" cy="3062419"/>
          </a:xfrm>
        </p:spPr>
      </p:pic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7423686" y="2251909"/>
            <a:ext cx="2912418" cy="276999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7120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Austenitické </a:t>
            </a:r>
            <a:r>
              <a:rPr lang="cs-CZ" dirty="0" err="1" smtClean="0"/>
              <a:t>k.o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82" y="2251908"/>
            <a:ext cx="6345076" cy="4045057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10</a:t>
            </a:fld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294693" y="4476152"/>
            <a:ext cx="6125676" cy="12631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0" name="Obdélník 9"/>
          <p:cNvSpPr/>
          <p:nvPr/>
        </p:nvSpPr>
        <p:spPr>
          <a:xfrm>
            <a:off x="3515147" y="2960384"/>
            <a:ext cx="505256" cy="32841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1" name="Obdélník 10"/>
          <p:cNvSpPr/>
          <p:nvPr/>
        </p:nvSpPr>
        <p:spPr>
          <a:xfrm>
            <a:off x="4399345" y="2960384"/>
            <a:ext cx="505256" cy="32841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2" name="Obdélník 11"/>
          <p:cNvSpPr/>
          <p:nvPr/>
        </p:nvSpPr>
        <p:spPr>
          <a:xfrm>
            <a:off x="2282269" y="2960384"/>
            <a:ext cx="505256" cy="33365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145989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Feritické </a:t>
            </a:r>
            <a:r>
              <a:rPr lang="cs-CZ" dirty="0" err="1" smtClean="0"/>
              <a:t>k.o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10" y="2251908"/>
            <a:ext cx="7806321" cy="4042310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11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704618" y="2518285"/>
            <a:ext cx="505256" cy="37262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2055335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839" y="1464512"/>
            <a:ext cx="9089390" cy="538609"/>
          </a:xfrm>
        </p:spPr>
        <p:txBody>
          <a:bodyPr/>
          <a:lstStyle/>
          <a:p>
            <a:r>
              <a:rPr lang="cs-CZ" dirty="0" smtClean="0"/>
              <a:t>Martenzitické </a:t>
            </a:r>
            <a:r>
              <a:rPr lang="cs-CZ" dirty="0" err="1" smtClean="0"/>
              <a:t>k.o</a:t>
            </a:r>
            <a:r>
              <a:rPr lang="cs-CZ" dirty="0" smtClean="0"/>
              <a:t>. + precipitačně vytvrditelné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" y="2125594"/>
            <a:ext cx="5568995" cy="3494753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12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946733" y="2251908"/>
            <a:ext cx="378942" cy="3368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 dirty="0"/>
          </a:p>
        </p:txBody>
      </p:sp>
      <p:sp>
        <p:nvSpPr>
          <p:cNvPr id="7" name="Obdélník 6"/>
          <p:cNvSpPr/>
          <p:nvPr/>
        </p:nvSpPr>
        <p:spPr>
          <a:xfrm>
            <a:off x="1052023" y="2251908"/>
            <a:ext cx="442099" cy="3368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102" y="3727935"/>
            <a:ext cx="5563298" cy="2769242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9651632" y="4855095"/>
            <a:ext cx="1041768" cy="16420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2154854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119</Words>
  <Application>Microsoft Office PowerPoint</Application>
  <PresentationFormat>Vlastní</PresentationFormat>
  <Paragraphs>34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Tahoma</vt:lpstr>
      <vt:lpstr>Office Theme</vt:lpstr>
      <vt:lpstr>Prezentace aplikace PowerPoint</vt:lpstr>
      <vt:lpstr>Prezentace aplikace PowerPoint</vt:lpstr>
      <vt:lpstr>Legované oceli k zušlechťování</vt:lpstr>
      <vt:lpstr>Cementační oceli</vt:lpstr>
      <vt:lpstr>Cementační oceli</vt:lpstr>
      <vt:lpstr>Oceli k tepelnému zpracování - oceli k nitridování ČSN EN ISO 683-5</vt:lpstr>
      <vt:lpstr>Nástrojové oceli – ČSN EN ISO 4957</vt:lpstr>
      <vt:lpstr>Nástrojové oceli – ČSN EN ISO 4957</vt:lpstr>
      <vt:lpstr>Nástrojové oceli – ČSN EN ISO 4957</vt:lpstr>
      <vt:lpstr>Austenitické k.o.</vt:lpstr>
      <vt:lpstr>Feritické k.o.</vt:lpstr>
      <vt:lpstr>Martenzitické k.o. + precipitačně vytvrditelné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pocitac</cp:lastModifiedBy>
  <cp:revision>12</cp:revision>
  <dcterms:created xsi:type="dcterms:W3CDTF">2017-03-15T11:07:40Z</dcterms:created>
  <dcterms:modified xsi:type="dcterms:W3CDTF">2022-07-14T09:28:03Z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