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6" r:id="rId1"/>
  </p:sldMasterIdLst>
  <p:sldIdLst>
    <p:sldId id="256" r:id="rId2"/>
    <p:sldId id="321" r:id="rId3"/>
    <p:sldId id="298" r:id="rId4"/>
    <p:sldId id="320" r:id="rId5"/>
    <p:sldId id="299" r:id="rId6"/>
    <p:sldId id="301" r:id="rId7"/>
    <p:sldId id="302" r:id="rId8"/>
    <p:sldId id="303" r:id="rId9"/>
    <p:sldId id="304" r:id="rId10"/>
    <p:sldId id="305" r:id="rId11"/>
    <p:sldId id="306" r:id="rId12"/>
    <p:sldId id="312" r:id="rId13"/>
    <p:sldId id="313" r:id="rId14"/>
    <p:sldId id="314" r:id="rId15"/>
    <p:sldId id="315" r:id="rId16"/>
    <p:sldId id="316" r:id="rId17"/>
    <p:sldId id="317" r:id="rId18"/>
    <p:sldId id="318" r:id="rId19"/>
  </p:sldIdLst>
  <p:sldSz cx="10693400" cy="7562850"/>
  <p:notesSz cx="10693400" cy="756285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2" d="100"/>
          <a:sy n="92" d="100"/>
        </p:scale>
        <p:origin x="90" y="10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7394787"/>
            <a:ext cx="10693400" cy="168063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0515177" y="3361"/>
            <a:ext cx="178223" cy="756285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78223" cy="756285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10693400" cy="2773045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71095" y="7048577"/>
            <a:ext cx="10329824" cy="341379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604010" y="3109172"/>
            <a:ext cx="7485380" cy="1932728"/>
          </a:xfrm>
        </p:spPr>
        <p:txBody>
          <a:bodyPr/>
          <a:lstStyle>
            <a:lvl1pPr marL="0" indent="0" algn="ctr">
              <a:buNone/>
              <a:defRPr sz="1800" b="1" cap="all" spc="285" baseline="0">
                <a:solidFill>
                  <a:schemeClr val="tx2"/>
                </a:solidFill>
              </a:defRPr>
            </a:lvl1pPr>
            <a:lvl2pPr marL="521574" indent="0" algn="ctr">
              <a:buNone/>
            </a:lvl2pPr>
            <a:lvl3pPr marL="1043148" indent="0" algn="ctr">
              <a:buNone/>
            </a:lvl3pPr>
            <a:lvl4pPr marL="1564721" indent="0" algn="ctr">
              <a:buNone/>
            </a:lvl4pPr>
            <a:lvl5pPr marL="2086295" indent="0" algn="ctr">
              <a:buNone/>
            </a:lvl5pPr>
            <a:lvl6pPr marL="2607869" indent="0" algn="ctr">
              <a:buNone/>
            </a:lvl6pPr>
            <a:lvl7pPr marL="3129443" indent="0" algn="ctr">
              <a:buNone/>
            </a:lvl7pPr>
            <a:lvl8pPr marL="3651016" indent="0" algn="ctr">
              <a:buNone/>
            </a:lvl8pPr>
            <a:lvl9pPr marL="417259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5/12/2020</a:t>
            </a:fld>
            <a:endParaRPr lang="en-US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181788" y="2668846"/>
            <a:ext cx="1032982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78224" y="168063"/>
            <a:ext cx="10329824" cy="7220001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 dirty="0"/>
          </a:p>
        </p:txBody>
      </p:sp>
      <p:sp>
        <p:nvSpPr>
          <p:cNvPr id="13" name="Elipsa 12"/>
          <p:cNvSpPr/>
          <p:nvPr/>
        </p:nvSpPr>
        <p:spPr>
          <a:xfrm>
            <a:off x="4990254" y="2332719"/>
            <a:ext cx="712893" cy="672253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5100752" y="2436918"/>
            <a:ext cx="491896" cy="463855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5079365" y="2425505"/>
            <a:ext cx="534670" cy="486683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6F15528-21DE-4FAA-801E-634DDDAF4B2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802005" y="420159"/>
            <a:ext cx="9089390" cy="1932728"/>
          </a:xfrm>
        </p:spPr>
        <p:txBody>
          <a:bodyPr anchor="b"/>
          <a:lstStyle>
            <a:lvl1pPr>
              <a:defRPr sz="48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5/12/2020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5100752" y="1131861"/>
            <a:ext cx="534670" cy="486683"/>
          </a:xfrm>
        </p:spPr>
        <p:txBody>
          <a:bodyPr/>
          <a:lstStyle/>
          <a:p>
            <a:fld id="{B6F15528-21DE-4FAA-801E-634DDDAF4B2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52882" y="1683995"/>
            <a:ext cx="9944862" cy="50419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78223" cy="756285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7394787"/>
            <a:ext cx="10693400" cy="168063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10693400" cy="168063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10515177" y="21008"/>
            <a:ext cx="178223" cy="756285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78224" y="2520950"/>
            <a:ext cx="10329824" cy="336127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81788" y="156983"/>
            <a:ext cx="10329824" cy="2359609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600298" y="3025141"/>
            <a:ext cx="7578203" cy="1845195"/>
          </a:xfrm>
        </p:spPr>
        <p:txBody>
          <a:bodyPr anchor="t"/>
          <a:lstStyle>
            <a:lvl1pPr marL="0" indent="0" algn="ctr">
              <a:buNone/>
              <a:defRPr sz="1800" b="1" cap="all" spc="285" baseline="0">
                <a:solidFill>
                  <a:schemeClr val="tx2"/>
                </a:solidFill>
              </a:defRPr>
            </a:lvl1pPr>
            <a:lvl2pPr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71095" y="7048577"/>
            <a:ext cx="10329824" cy="341379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78224" y="168063"/>
            <a:ext cx="10329824" cy="7220001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5/12/2020</a:t>
            </a:fld>
            <a:endParaRPr lang="en-US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178224" y="2689013"/>
            <a:ext cx="1032982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4990254" y="2332719"/>
            <a:ext cx="712893" cy="672253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5100752" y="2436918"/>
            <a:ext cx="491896" cy="463855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5079365" y="2425505"/>
            <a:ext cx="534670" cy="486683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6F15528-21DE-4FAA-801E-634DDDAF4B2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44705" y="588222"/>
            <a:ext cx="9089390" cy="1680633"/>
          </a:xfrm>
        </p:spPr>
        <p:txBody>
          <a:bodyPr anchor="b"/>
          <a:lstStyle>
            <a:lvl1pPr algn="ctr">
              <a:buNone/>
              <a:defRPr sz="48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52882" y="252095"/>
            <a:ext cx="9980507" cy="836955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72487" y="7068744"/>
            <a:ext cx="3560902" cy="403352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5/12/2020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 flipV="1">
            <a:off x="5336269" y="1737595"/>
            <a:ext cx="10433" cy="5314900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52882" y="1512570"/>
            <a:ext cx="4722918" cy="5162906"/>
          </a:xfrm>
        </p:spPr>
        <p:txBody>
          <a:bodyPr/>
          <a:lstStyle>
            <a:lvl1pPr>
              <a:defRPr sz="29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5614035" y="1512570"/>
            <a:ext cx="4722918" cy="5162906"/>
          </a:xfrm>
        </p:spPr>
        <p:txBody>
          <a:bodyPr/>
          <a:lstStyle>
            <a:lvl1pPr>
              <a:defRPr sz="29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 flipV="1">
            <a:off x="5346700" y="2426415"/>
            <a:ext cx="0" cy="4618380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10693400" cy="159660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7394787"/>
            <a:ext cx="10693400" cy="168063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78223" cy="756285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10515177" y="0"/>
            <a:ext cx="178223" cy="756285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78224" y="1512570"/>
            <a:ext cx="10329824" cy="100838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70649" y="7048576"/>
            <a:ext cx="10329824" cy="342849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52882" y="1680634"/>
            <a:ext cx="4724775" cy="808307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500" b="1" dirty="0" smtClean="0">
                <a:solidFill>
                  <a:srgbClr val="FFFFFF"/>
                </a:solidFill>
              </a:defRPr>
            </a:lvl1pPr>
            <a:lvl2pPr>
              <a:buNone/>
              <a:defRPr sz="2300" b="1"/>
            </a:lvl2pPr>
            <a:lvl3pPr>
              <a:buNone/>
              <a:defRPr sz="2100" b="1"/>
            </a:lvl3pPr>
            <a:lvl4pPr>
              <a:buNone/>
              <a:defRPr sz="1800" b="1"/>
            </a:lvl4pPr>
            <a:lvl5pPr>
              <a:buNone/>
              <a:defRPr sz="18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5603195" y="1680633"/>
            <a:ext cx="4726631" cy="80670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500" b="1"/>
            </a:lvl1pPr>
            <a:lvl2pPr>
              <a:buNone/>
              <a:defRPr sz="2300" b="1"/>
            </a:lvl2pPr>
            <a:lvl3pPr>
              <a:buNone/>
              <a:defRPr sz="2100" b="1"/>
            </a:lvl3pPr>
            <a:lvl4pPr>
              <a:buNone/>
              <a:defRPr sz="1800" b="1"/>
            </a:lvl4pPr>
            <a:lvl5pPr>
              <a:buNone/>
              <a:defRPr sz="18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5/12/2020</a:t>
            </a:fld>
            <a:endParaRPr lang="en-US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56447" y="7068744"/>
            <a:ext cx="4188248" cy="403352"/>
          </a:xfrm>
        </p:spPr>
        <p:txBody>
          <a:bodyPr/>
          <a:lstStyle/>
          <a:p>
            <a:endParaRPr lang="cs-CZ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78224" y="1411732"/>
            <a:ext cx="1032982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78224" y="171425"/>
            <a:ext cx="10329824" cy="7220001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52882" y="2725386"/>
            <a:ext cx="4726483" cy="4210851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5614035" y="2725386"/>
            <a:ext cx="4722918" cy="421502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Elipsa 24"/>
          <p:cNvSpPr/>
          <p:nvPr/>
        </p:nvSpPr>
        <p:spPr>
          <a:xfrm>
            <a:off x="4990254" y="1054295"/>
            <a:ext cx="712893" cy="672253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Elipsa 26"/>
          <p:cNvSpPr/>
          <p:nvPr/>
        </p:nvSpPr>
        <p:spPr>
          <a:xfrm>
            <a:off x="5100752" y="1158494"/>
            <a:ext cx="491896" cy="463855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5079365" y="1149554"/>
            <a:ext cx="534670" cy="486683"/>
          </a:xfrm>
        </p:spPr>
        <p:txBody>
          <a:bodyPr/>
          <a:lstStyle>
            <a:lvl1pPr algn="ctr">
              <a:defRPr/>
            </a:lvl1pPr>
          </a:lstStyle>
          <a:p>
            <a:fld id="{B6F15528-21DE-4FAA-801E-634DDDAF4B2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5/12/2020</a:t>
            </a:fld>
            <a:endParaRPr lang="en-US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5079365" y="1142501"/>
            <a:ext cx="534670" cy="486683"/>
          </a:xfrm>
        </p:spPr>
        <p:txBody>
          <a:bodyPr/>
          <a:lstStyle/>
          <a:p>
            <a:fld id="{B6F15528-21DE-4FAA-801E-634DDDAF4B2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7394787"/>
            <a:ext cx="10693400" cy="168063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10693400" cy="171425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10515177" y="0"/>
            <a:ext cx="178223" cy="756285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78223" cy="756285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71095" y="7048577"/>
            <a:ext cx="10329824" cy="341379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78224" y="174786"/>
            <a:ext cx="10329824" cy="7220001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5/12/2020</a:t>
            </a:fld>
            <a:endParaRPr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990254" y="6974628"/>
            <a:ext cx="712893" cy="486682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78224" y="168063"/>
            <a:ext cx="10329824" cy="336127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7394787"/>
            <a:ext cx="10693400" cy="168063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10515177" y="0"/>
            <a:ext cx="178223" cy="756285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10693400" cy="131089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78223" cy="756285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78223" y="672254"/>
            <a:ext cx="3208020" cy="6470438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45558" y="1008380"/>
            <a:ext cx="2762462" cy="1092412"/>
          </a:xfrm>
        </p:spPr>
        <p:txBody>
          <a:bodyPr anchor="b">
            <a:noAutofit/>
          </a:bodyPr>
          <a:lstStyle>
            <a:lvl1pPr algn="l">
              <a:buNone/>
              <a:defRPr sz="25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5558" y="2184824"/>
            <a:ext cx="2762462" cy="4570973"/>
          </a:xfrm>
        </p:spPr>
        <p:txBody>
          <a:bodyPr/>
          <a:lstStyle>
            <a:lvl1pPr marL="0" indent="0">
              <a:spcAft>
                <a:spcPts val="1141"/>
              </a:spcAft>
              <a:buNone/>
              <a:defRPr sz="1800">
                <a:solidFill>
                  <a:srgbClr val="FFFFFF"/>
                </a:solidFill>
              </a:defRPr>
            </a:lvl1pPr>
            <a:lvl2pPr>
              <a:buNone/>
              <a:defRPr sz="1400"/>
            </a:lvl2pPr>
            <a:lvl3pPr>
              <a:buNone/>
              <a:defRPr sz="1100"/>
            </a:lvl3pPr>
            <a:lvl4pPr>
              <a:buNone/>
              <a:defRPr sz="1000"/>
            </a:lvl4pPr>
            <a:lvl5pPr>
              <a:buNone/>
              <a:defRPr sz="10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78224" y="168063"/>
            <a:ext cx="10329824" cy="7220001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178224" y="588222"/>
            <a:ext cx="1032982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653579" y="756285"/>
            <a:ext cx="6594263" cy="59662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1514898" y="252095"/>
            <a:ext cx="712893" cy="672253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1625397" y="356294"/>
            <a:ext cx="491896" cy="463855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604010" y="344881"/>
            <a:ext cx="534670" cy="486683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6F15528-21DE-4FAA-801E-634DDDAF4B2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74659" y="7044970"/>
            <a:ext cx="10329824" cy="341379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5/12/2020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52882" y="7069741"/>
            <a:ext cx="3956558" cy="403352"/>
          </a:xfrm>
        </p:spPr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ovací čára 20"/>
          <p:cNvSpPr>
            <a:spLocks noChangeShapeType="1"/>
          </p:cNvSpPr>
          <p:nvPr/>
        </p:nvSpPr>
        <p:spPr bwMode="auto">
          <a:xfrm>
            <a:off x="178224" y="588222"/>
            <a:ext cx="1032982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7394787"/>
            <a:ext cx="10693400" cy="168063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10515177" y="0"/>
            <a:ext cx="178223" cy="756285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0693400" cy="168063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78223" cy="756285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78224" y="168064"/>
            <a:ext cx="10329824" cy="332765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78223" y="672254"/>
            <a:ext cx="3208020" cy="6470438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78224" y="171425"/>
            <a:ext cx="10329824" cy="7220001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 dirty="0"/>
          </a:p>
        </p:txBody>
      </p:sp>
      <p:sp>
        <p:nvSpPr>
          <p:cNvPr id="12" name="Elipsa 11"/>
          <p:cNvSpPr/>
          <p:nvPr/>
        </p:nvSpPr>
        <p:spPr>
          <a:xfrm>
            <a:off x="1514898" y="252095"/>
            <a:ext cx="712893" cy="672253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1625397" y="356294"/>
            <a:ext cx="491896" cy="463855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604010" y="344881"/>
            <a:ext cx="534670" cy="486683"/>
          </a:xfrm>
        </p:spPr>
        <p:txBody>
          <a:bodyPr/>
          <a:lstStyle/>
          <a:p>
            <a:fld id="{B6F15528-21DE-4FAA-801E-634DDDAF4B2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508772" y="5546090"/>
            <a:ext cx="6861598" cy="1344507"/>
          </a:xfrm>
        </p:spPr>
        <p:txBody>
          <a:bodyPr anchor="t">
            <a:noAutofit/>
          </a:bodyPr>
          <a:lstStyle>
            <a:lvl1pPr algn="l">
              <a:buNone/>
              <a:defRPr sz="27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508772" y="672254"/>
            <a:ext cx="6861598" cy="4705773"/>
          </a:xfrm>
        </p:spPr>
        <p:txBody>
          <a:bodyPr/>
          <a:lstStyle>
            <a:lvl1pPr marL="0" indent="0">
              <a:buNone/>
              <a:defRPr sz="37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45558" y="1092412"/>
            <a:ext cx="2851573" cy="5798185"/>
          </a:xfrm>
        </p:spPr>
        <p:txBody>
          <a:bodyPr/>
          <a:lstStyle>
            <a:lvl1pPr marL="0" indent="0">
              <a:spcAft>
                <a:spcPts val="1141"/>
              </a:spcAft>
              <a:buFontTx/>
              <a:buNone/>
              <a:defRPr sz="1800">
                <a:solidFill>
                  <a:srgbClr val="FFFFFF"/>
                </a:solidFill>
              </a:defRPr>
            </a:lvl1pPr>
            <a:lvl2pPr>
              <a:defRPr sz="1400"/>
            </a:lvl2pPr>
            <a:lvl3pPr>
              <a:defRPr sz="1100"/>
            </a:lvl3pPr>
            <a:lvl4pPr>
              <a:defRPr sz="1000"/>
            </a:lvl4pPr>
            <a:lvl5pPr>
              <a:defRPr sz="10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74659" y="7044970"/>
            <a:ext cx="10329824" cy="341379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68922" y="7063274"/>
            <a:ext cx="3560902" cy="403352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5/12/2020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52882" y="7069741"/>
            <a:ext cx="4191813" cy="403352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5/12/2020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7394787"/>
            <a:ext cx="10693400" cy="168063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8198273" y="0"/>
            <a:ext cx="2495127" cy="756285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0693400" cy="171425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78223" cy="756285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71095" y="7048577"/>
            <a:ext cx="10329824" cy="341379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78224" y="171425"/>
            <a:ext cx="10329824" cy="7220001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 dirty="0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 rot="5400000">
            <a:off x="4911492" y="3615042"/>
            <a:ext cx="6887235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7998663" y="3226467"/>
            <a:ext cx="712893" cy="672253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8109162" y="3330666"/>
            <a:ext cx="491896" cy="463855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8087775" y="3319253"/>
            <a:ext cx="534670" cy="486683"/>
          </a:xfrm>
        </p:spPr>
        <p:txBody>
          <a:bodyPr/>
          <a:lstStyle/>
          <a:p>
            <a:fld id="{B6F15528-21DE-4FAA-801E-634DDDAF4B2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56447" y="336127"/>
            <a:ext cx="7663603" cy="641967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5/12/2020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643832" y="336128"/>
            <a:ext cx="1693122" cy="6452932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7394787"/>
            <a:ext cx="10693400" cy="168063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10693400" cy="1536579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78223" cy="756285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0515177" y="0"/>
            <a:ext cx="178223" cy="756285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74659" y="7044970"/>
            <a:ext cx="10329824" cy="341379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772487" y="7063274"/>
            <a:ext cx="3560902" cy="403352"/>
          </a:xfrm>
          <a:prstGeom prst="rect">
            <a:avLst/>
          </a:prstGeom>
        </p:spPr>
        <p:txBody>
          <a:bodyPr vert="horz" lIns="104315" tIns="52157" rIns="104315" bIns="52157"/>
          <a:lstStyle>
            <a:lvl1pPr algn="r" eaLnBrk="1" latinLnBrk="0" hangingPunct="1">
              <a:defRPr kumimoji="0" sz="1600">
                <a:solidFill>
                  <a:srgbClr val="FFFFFF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5/12/2020</a:t>
            </a:fld>
            <a:endParaRPr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56447" y="7069741"/>
            <a:ext cx="4188248" cy="403352"/>
          </a:xfrm>
          <a:prstGeom prst="rect">
            <a:avLst/>
          </a:prstGeom>
        </p:spPr>
        <p:txBody>
          <a:bodyPr vert="horz" lIns="104315" tIns="52157" rIns="104315" bIns="52157"/>
          <a:lstStyle>
            <a:lvl1pPr algn="l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78224" y="171425"/>
            <a:ext cx="10329824" cy="7220001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 dirty="0"/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178224" y="1407964"/>
            <a:ext cx="1032982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4990254" y="1054295"/>
            <a:ext cx="712893" cy="672253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5100752" y="1158494"/>
            <a:ext cx="491896" cy="463855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5079365" y="1147082"/>
            <a:ext cx="534670" cy="486683"/>
          </a:xfrm>
          <a:prstGeom prst="rect">
            <a:avLst/>
          </a:prstGeom>
        </p:spPr>
        <p:txBody>
          <a:bodyPr vert="horz" lIns="52157" tIns="52157" rIns="52157" bIns="52157" anchor="ctr">
            <a:normAutofit/>
          </a:bodyPr>
          <a:lstStyle>
            <a:lvl1pPr algn="ctr" eaLnBrk="1" latinLnBrk="0" hangingPunct="1">
              <a:defRPr kumimoji="0" sz="18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6F15528-21DE-4FAA-801E-634DDDAF4B2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52882" y="252095"/>
            <a:ext cx="9980507" cy="836955"/>
          </a:xfrm>
          <a:prstGeom prst="rect">
            <a:avLst/>
          </a:prstGeom>
        </p:spPr>
        <p:txBody>
          <a:bodyPr vert="horz" lIns="104315" tIns="52157" rIns="104315" bIns="52157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52882" y="1680634"/>
            <a:ext cx="9980507" cy="5072151"/>
          </a:xfrm>
          <a:prstGeom prst="rect">
            <a:avLst/>
          </a:prstGeom>
        </p:spPr>
        <p:txBody>
          <a:bodyPr vert="horz" lIns="104315" tIns="52157" rIns="104315" bIns="52157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  <p:sldLayoutId id="2147483678" r:id="rId12"/>
  </p:sldLayoutIdLst>
  <p:txStyles>
    <p:titleStyle>
      <a:lvl1pPr algn="ctr" rtl="0" eaLnBrk="1" latinLnBrk="0" hangingPunct="1">
        <a:spcBef>
          <a:spcPct val="0"/>
        </a:spcBef>
        <a:buNone/>
        <a:defRPr kumimoji="0" sz="38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312944" indent="-312944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3100" kern="1200">
          <a:solidFill>
            <a:schemeClr val="tx1"/>
          </a:solidFill>
          <a:latin typeface="+mn-lt"/>
          <a:ea typeface="+mn-ea"/>
          <a:cs typeface="+mn-cs"/>
        </a:defRPr>
      </a:lvl1pPr>
      <a:lvl2pPr marL="625889" indent="-312944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500" kern="1200">
          <a:solidFill>
            <a:schemeClr val="tx2"/>
          </a:solidFill>
          <a:latin typeface="+mn-lt"/>
          <a:ea typeface="+mn-ea"/>
          <a:cs typeface="+mn-cs"/>
        </a:defRPr>
      </a:lvl2pPr>
      <a:lvl3pPr marL="938833" indent="-260787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251777" indent="-260787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4pPr>
      <a:lvl5pPr marL="1564721" indent="-260787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1877666" indent="-20863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2190610" indent="-20863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399239" indent="-20863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712184" indent="-20863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6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52157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104314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564721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208629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60786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3129443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65101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417259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s://eur-lex.europa.eu/legal-content/CS/AUTO/?uri=celex:32009L0138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0692002" cy="647999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6684092" y="6750009"/>
            <a:ext cx="1117395" cy="53999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3786055" y="6828576"/>
            <a:ext cx="2078671" cy="38598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890520" y="6750012"/>
            <a:ext cx="810260" cy="540385"/>
          </a:xfrm>
          <a:custGeom>
            <a:avLst/>
            <a:gdLst/>
            <a:ahLst/>
            <a:cxnLst/>
            <a:rect l="l" t="t" r="r" b="b"/>
            <a:pathLst>
              <a:path w="810260" h="540384">
                <a:moveTo>
                  <a:pt x="0" y="0"/>
                </a:moveTo>
                <a:lnTo>
                  <a:pt x="810006" y="0"/>
                </a:lnTo>
                <a:lnTo>
                  <a:pt x="810006" y="540004"/>
                </a:lnTo>
                <a:lnTo>
                  <a:pt x="0" y="540004"/>
                </a:lnTo>
                <a:lnTo>
                  <a:pt x="0" y="0"/>
                </a:lnTo>
                <a:close/>
              </a:path>
            </a:pathLst>
          </a:custGeom>
          <a:solidFill>
            <a:srgbClr val="16419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266979" y="6810011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40"/>
                </a:lnTo>
                <a:lnTo>
                  <a:pt x="10909" y="54267"/>
                </a:lnTo>
                <a:lnTo>
                  <a:pt x="28536" y="41452"/>
                </a:lnTo>
                <a:lnTo>
                  <a:pt x="42002" y="41452"/>
                </a:lnTo>
                <a:lnTo>
                  <a:pt x="39433" y="33540"/>
                </a:lnTo>
                <a:lnTo>
                  <a:pt x="57073" y="20726"/>
                </a:lnTo>
                <a:close/>
              </a:path>
              <a:path w="57150" h="54609">
                <a:moveTo>
                  <a:pt x="42002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2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3176979" y="6834127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909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3111094" y="6899998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086980" y="6990012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61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3446979" y="6990012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3422864" y="6899998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61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3356979" y="6834127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3422864" y="7080001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61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3356979" y="7145883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3266979" y="7169999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909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73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3176979" y="7145883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909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3111094" y="7080001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73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895543" y="2319254"/>
            <a:ext cx="8902065" cy="112248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ts val="4700"/>
              </a:lnSpc>
            </a:pPr>
            <a:r>
              <a:rPr lang="cs-CZ" sz="3200" b="1" spc="-20" dirty="0">
                <a:solidFill>
                  <a:srgbClr val="428F9B"/>
                </a:solidFill>
                <a:cs typeface="Calibri"/>
              </a:rPr>
              <a:t>ESF II projekt Západočeské univerzity v Plzni</a:t>
            </a:r>
          </a:p>
          <a:p>
            <a:pPr algn="ctr">
              <a:lnSpc>
                <a:spcPts val="4700"/>
              </a:lnSpc>
            </a:pPr>
            <a:r>
              <a:rPr lang="cs-CZ" sz="2000" b="1" spc="-20" dirty="0" err="1">
                <a:solidFill>
                  <a:srgbClr val="428F9B"/>
                </a:solidFill>
                <a:cs typeface="Calibri"/>
              </a:rPr>
              <a:t>reg</a:t>
            </a:r>
            <a:r>
              <a:rPr lang="cs-CZ" sz="2000" b="1" spc="-20" dirty="0">
                <a:solidFill>
                  <a:srgbClr val="428F9B"/>
                </a:solidFill>
                <a:cs typeface="Calibri"/>
              </a:rPr>
              <a:t>. č. CZ.02.2.69/0.0/0.0/18_056/0013239</a:t>
            </a:r>
            <a:endParaRPr sz="4000" dirty="0">
              <a:latin typeface="Calibri"/>
              <a:cs typeface="Calibri"/>
            </a:endParaRP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7" y="-1"/>
            <a:ext cx="10693399" cy="7562851"/>
          </a:xfrm>
        </p:spPr>
      </p:pic>
      <p:sp>
        <p:nvSpPr>
          <p:cNvPr id="5" name="Obdélník 4"/>
          <p:cNvSpPr/>
          <p:nvPr/>
        </p:nvSpPr>
        <p:spPr>
          <a:xfrm>
            <a:off x="533220" y="252095"/>
            <a:ext cx="2363146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6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POJ 3</a:t>
            </a:r>
          </a:p>
          <a:p>
            <a:pPr algn="ctr"/>
            <a:r>
              <a:rPr lang="cs-CZ" sz="2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Jana Šturcová</a:t>
            </a:r>
            <a:endParaRPr lang="cs-CZ" sz="2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6230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endParaRPr lang="cs-CZ" sz="4000" b="1" dirty="0" smtClean="0">
              <a:solidFill>
                <a:srgbClr val="C00000"/>
              </a:solidFill>
              <a:latin typeface="Tahoma" pitchFamily="34" charset="0"/>
              <a:cs typeface="Tahoma" pitchFamily="34" charset="0"/>
            </a:endParaRPr>
          </a:p>
          <a:p>
            <a:pPr algn="ctr">
              <a:buNone/>
            </a:pPr>
            <a:endParaRPr lang="cs-CZ" sz="4000" b="1" dirty="0" smtClean="0">
              <a:solidFill>
                <a:srgbClr val="C00000"/>
              </a:solidFill>
              <a:latin typeface="Tahoma" pitchFamily="34" charset="0"/>
              <a:cs typeface="Tahoma" pitchFamily="34" charset="0"/>
            </a:endParaRPr>
          </a:p>
          <a:p>
            <a:pPr algn="ctr">
              <a:buNone/>
            </a:pPr>
            <a:r>
              <a:rPr lang="cs-CZ" sz="4800" b="1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Hospodaření a </a:t>
            </a:r>
          </a:p>
          <a:p>
            <a:pPr algn="ctr">
              <a:buNone/>
            </a:pPr>
            <a:r>
              <a:rPr lang="cs-CZ" sz="4800" b="1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solventnost pojišťoven</a:t>
            </a:r>
            <a:endParaRPr lang="cs-CZ" sz="4800" b="1" dirty="0">
              <a:solidFill>
                <a:srgbClr val="C00000"/>
              </a:solidFill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Literatura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cs-CZ" sz="3200" dirty="0" smtClean="0">
              <a:latin typeface="Tahoma" pitchFamily="34" charset="0"/>
              <a:cs typeface="Tahoma" pitchFamily="34" charset="0"/>
            </a:endParaRPr>
          </a:p>
          <a:p>
            <a:pPr>
              <a:buNone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Ducháčková, Eva: </a:t>
            </a:r>
            <a:r>
              <a:rPr lang="cs-CZ" sz="3200" i="1" dirty="0" smtClean="0">
                <a:latin typeface="Tahoma" pitchFamily="34" charset="0"/>
                <a:cs typeface="Tahoma" pitchFamily="34" charset="0"/>
              </a:rPr>
              <a:t>Pojištění a pojišťovnictví. </a:t>
            </a:r>
            <a:r>
              <a:rPr lang="cs-CZ" sz="3200" dirty="0" smtClean="0">
                <a:latin typeface="Tahoma" pitchFamily="34" charset="0"/>
                <a:cs typeface="Tahoma" pitchFamily="34" charset="0"/>
              </a:rPr>
              <a:t>1. vydání. </a:t>
            </a:r>
          </a:p>
          <a:p>
            <a:pPr>
              <a:buNone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2015. ISBN 978-80-87865-25-5.</a:t>
            </a:r>
          </a:p>
          <a:p>
            <a:pPr>
              <a:buNone/>
            </a:pPr>
            <a:endParaRPr lang="cs-CZ" sz="3200" dirty="0" smtClean="0">
              <a:latin typeface="Tahoma" pitchFamily="34" charset="0"/>
              <a:cs typeface="Tahoma" pitchFamily="34" charset="0"/>
            </a:endParaRPr>
          </a:p>
          <a:p>
            <a:pPr>
              <a:buNone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zákon č. 277/2009 Sb., o pojišťovnictví v aktuálním </a:t>
            </a:r>
          </a:p>
          <a:p>
            <a:pPr>
              <a:buNone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znění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000" dirty="0" smtClean="0"/>
              <a:t>Hospodaření komerční pojišťovny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  <a:defRPr/>
            </a:pPr>
            <a:endParaRPr lang="cs-CZ" sz="3200" dirty="0" smtClean="0">
              <a:latin typeface="Tahoma" pitchFamily="34" charset="0"/>
              <a:cs typeface="Tahoma" pitchFamily="34" charset="0"/>
            </a:endParaRPr>
          </a:p>
          <a:p>
            <a:pPr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Základní otázka – stanovení velikosti pojistného, </a:t>
            </a:r>
          </a:p>
          <a:p>
            <a:pPr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stanovení optimální ceny za krytí rizika.</a:t>
            </a:r>
          </a:p>
          <a:p>
            <a:pPr>
              <a:buNone/>
              <a:defRPr/>
            </a:pPr>
            <a:endParaRPr lang="cs-CZ" sz="3200" dirty="0" smtClean="0">
              <a:latin typeface="Tahoma" pitchFamily="34" charset="0"/>
              <a:cs typeface="Tahoma" pitchFamily="34" charset="0"/>
            </a:endParaRPr>
          </a:p>
          <a:p>
            <a:pPr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Pojistně technické metody a postupy.</a:t>
            </a:r>
          </a:p>
          <a:p>
            <a:pPr>
              <a:buNone/>
              <a:defRPr/>
            </a:pPr>
            <a:endParaRPr lang="cs-CZ" sz="3200" dirty="0" smtClean="0">
              <a:latin typeface="Tahoma" pitchFamily="34" charset="0"/>
              <a:cs typeface="Tahoma" pitchFamily="34" charset="0"/>
            </a:endParaRPr>
          </a:p>
          <a:p>
            <a:pPr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Struktura nákladů a výnosů pojišťovny.</a:t>
            </a:r>
            <a:endParaRPr lang="cs-CZ" dirty="0"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Náklady pojišťovny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Tx/>
              <a:buChar char="•"/>
              <a:defRPr/>
            </a:pPr>
            <a:endParaRPr lang="cs-CZ" sz="3200" dirty="0" smtClean="0">
              <a:latin typeface="Tahoma" pitchFamily="34" charset="0"/>
              <a:cs typeface="Tahoma" pitchFamily="34" charset="0"/>
            </a:endParaRPr>
          </a:p>
          <a:p>
            <a:pPr>
              <a:buFontTx/>
              <a:buChar char="•"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Náklady na pojistná plnění</a:t>
            </a:r>
          </a:p>
          <a:p>
            <a:pPr>
              <a:buFontTx/>
              <a:buChar char="•"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Pořizovací N na pojistné smlouvy</a:t>
            </a:r>
          </a:p>
          <a:p>
            <a:pPr>
              <a:buFontTx/>
              <a:buChar char="•"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Správní režie</a:t>
            </a:r>
          </a:p>
          <a:p>
            <a:pPr>
              <a:buFontTx/>
              <a:buChar char="•"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N na finanční umístění prostředků PT rezerv</a:t>
            </a:r>
          </a:p>
          <a:p>
            <a:pPr>
              <a:buFontTx/>
              <a:buChar char="•"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Ostatní náklady </a:t>
            </a:r>
          </a:p>
          <a:p>
            <a:pPr>
              <a:buFontTx/>
              <a:buChar char="•"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Mimořádné náklady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Výnosy pojišťovny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Tx/>
              <a:buChar char="•"/>
              <a:defRPr/>
            </a:pPr>
            <a:endParaRPr lang="cs-CZ" sz="3200" dirty="0" smtClean="0"/>
          </a:p>
          <a:p>
            <a:pPr>
              <a:buFontTx/>
              <a:buChar char="•"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Výnosy z pojistného</a:t>
            </a:r>
          </a:p>
          <a:p>
            <a:pPr>
              <a:buFontTx/>
              <a:buChar char="•"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Výnosy z umístění prostředků PT rezerv</a:t>
            </a:r>
          </a:p>
          <a:p>
            <a:pPr>
              <a:buFontTx/>
              <a:buChar char="•"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Výnosy z provizí</a:t>
            </a:r>
          </a:p>
          <a:p>
            <a:pPr>
              <a:buFontTx/>
              <a:buChar char="•"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Ostatní výnosy</a:t>
            </a:r>
          </a:p>
          <a:p>
            <a:pPr>
              <a:buFontTx/>
              <a:buChar char="•"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Mimořádné výnosy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Bilance pojišťovny (zjednodušená)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Autofit/>
          </a:bodyPr>
          <a:lstStyle/>
          <a:p>
            <a:pPr>
              <a:buNone/>
              <a:defRPr/>
            </a:pPr>
            <a:r>
              <a:rPr lang="cs-CZ" sz="2400" b="1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AKTIVA</a:t>
            </a:r>
            <a:r>
              <a:rPr lang="cs-CZ" sz="2400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  </a:t>
            </a:r>
            <a:r>
              <a:rPr lang="cs-CZ" sz="2400" dirty="0" smtClean="0">
                <a:latin typeface="Tahoma" pitchFamily="34" charset="0"/>
                <a:cs typeface="Tahoma" pitchFamily="34" charset="0"/>
              </a:rPr>
              <a:t>-</a:t>
            </a:r>
            <a:r>
              <a:rPr lang="cs-CZ" sz="2400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cs-CZ" sz="2400" dirty="0" smtClean="0">
                <a:latin typeface="Tahoma" pitchFamily="34" charset="0"/>
                <a:cs typeface="Tahoma" pitchFamily="34" charset="0"/>
              </a:rPr>
              <a:t>pohledávky za upsaný kapitál</a:t>
            </a:r>
          </a:p>
          <a:p>
            <a:pPr>
              <a:buNone/>
              <a:defRPr/>
            </a:pPr>
            <a:r>
              <a:rPr lang="cs-CZ" sz="2400" dirty="0" smtClean="0">
                <a:latin typeface="Tahoma" pitchFamily="34" charset="0"/>
                <a:cs typeface="Tahoma" pitchFamily="34" charset="0"/>
              </a:rPr>
              <a:t>		    -  DNM</a:t>
            </a:r>
          </a:p>
          <a:p>
            <a:pPr>
              <a:buNone/>
              <a:defRPr/>
            </a:pPr>
            <a:r>
              <a:rPr lang="cs-CZ" sz="2400" dirty="0" smtClean="0">
                <a:latin typeface="Tahoma" pitchFamily="34" charset="0"/>
                <a:cs typeface="Tahoma" pitchFamily="34" charset="0"/>
              </a:rPr>
              <a:t>              -  finanční umístění</a:t>
            </a:r>
          </a:p>
          <a:p>
            <a:pPr>
              <a:buNone/>
              <a:defRPr/>
            </a:pPr>
            <a:r>
              <a:rPr lang="cs-CZ" sz="2400" dirty="0" smtClean="0">
                <a:latin typeface="Tahoma" pitchFamily="34" charset="0"/>
                <a:cs typeface="Tahoma" pitchFamily="34" charset="0"/>
              </a:rPr>
              <a:t>              -  dlužníci</a:t>
            </a:r>
          </a:p>
          <a:p>
            <a:pPr>
              <a:buNone/>
              <a:defRPr/>
            </a:pPr>
            <a:r>
              <a:rPr lang="cs-CZ" sz="2400" dirty="0" smtClean="0">
                <a:latin typeface="Tahoma" pitchFamily="34" charset="0"/>
                <a:cs typeface="Tahoma" pitchFamily="34" charset="0"/>
              </a:rPr>
              <a:t>              -  přechodné účty aktiv</a:t>
            </a:r>
          </a:p>
          <a:p>
            <a:pPr>
              <a:buNone/>
              <a:defRPr/>
            </a:pPr>
            <a:endParaRPr lang="cs-CZ" sz="2400" dirty="0" smtClean="0">
              <a:latin typeface="Tahoma" pitchFamily="34" charset="0"/>
              <a:cs typeface="Tahoma" pitchFamily="34" charset="0"/>
            </a:endParaRPr>
          </a:p>
          <a:p>
            <a:pPr>
              <a:buNone/>
              <a:defRPr/>
            </a:pPr>
            <a:r>
              <a:rPr lang="cs-CZ" sz="2400" b="1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PASIVA</a:t>
            </a:r>
            <a:r>
              <a:rPr lang="cs-CZ" sz="2400" b="1" dirty="0" smtClean="0">
                <a:latin typeface="Tahoma" pitchFamily="34" charset="0"/>
                <a:cs typeface="Tahoma" pitchFamily="34" charset="0"/>
              </a:rPr>
              <a:t> </a:t>
            </a:r>
            <a:r>
              <a:rPr lang="cs-CZ" sz="2400" dirty="0" smtClean="0">
                <a:latin typeface="Tahoma" pitchFamily="34" charset="0"/>
                <a:cs typeface="Tahoma" pitchFamily="34" charset="0"/>
              </a:rPr>
              <a:t> -  vlastní kapitál</a:t>
            </a:r>
          </a:p>
          <a:p>
            <a:pPr>
              <a:buNone/>
              <a:defRPr/>
            </a:pPr>
            <a:r>
              <a:rPr lang="cs-CZ" sz="2400" dirty="0" smtClean="0">
                <a:latin typeface="Tahoma" pitchFamily="34" charset="0"/>
                <a:cs typeface="Tahoma" pitchFamily="34" charset="0"/>
              </a:rPr>
              <a:t>              -  podřízená pasiva</a:t>
            </a:r>
          </a:p>
          <a:p>
            <a:pPr>
              <a:buNone/>
              <a:defRPr/>
            </a:pPr>
            <a:r>
              <a:rPr lang="cs-CZ" sz="2400" dirty="0" smtClean="0">
                <a:latin typeface="Tahoma" pitchFamily="34" charset="0"/>
                <a:cs typeface="Tahoma" pitchFamily="34" charset="0"/>
              </a:rPr>
              <a:t>              -  technické rezervy</a:t>
            </a:r>
          </a:p>
          <a:p>
            <a:pPr>
              <a:buNone/>
              <a:defRPr/>
            </a:pPr>
            <a:r>
              <a:rPr lang="cs-CZ" sz="2400" dirty="0" smtClean="0">
                <a:latin typeface="Tahoma" pitchFamily="34" charset="0"/>
                <a:cs typeface="Tahoma" pitchFamily="34" charset="0"/>
              </a:rPr>
              <a:t>               - rezervy na ostatní rizika a ztráty</a:t>
            </a:r>
          </a:p>
          <a:p>
            <a:pPr>
              <a:buNone/>
              <a:defRPr/>
            </a:pPr>
            <a:r>
              <a:rPr lang="cs-CZ" sz="2400" dirty="0" smtClean="0">
                <a:latin typeface="Tahoma" pitchFamily="34" charset="0"/>
                <a:cs typeface="Tahoma" pitchFamily="34" charset="0"/>
              </a:rPr>
              <a:t>              -  věřitelé</a:t>
            </a:r>
          </a:p>
          <a:p>
            <a:pPr>
              <a:buNone/>
              <a:defRPr/>
            </a:pPr>
            <a:r>
              <a:rPr lang="cs-CZ" sz="2400" dirty="0" smtClean="0">
                <a:latin typeface="Tahoma" pitchFamily="34" charset="0"/>
                <a:cs typeface="Tahoma" pitchFamily="34" charset="0"/>
              </a:rPr>
              <a:t>              -  přechodné účty pasiv</a:t>
            </a:r>
            <a:endParaRPr lang="cs-CZ" sz="2400" dirty="0"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Solventnost pojišťovny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  <a:defRPr/>
            </a:pPr>
            <a:endParaRPr lang="cs-CZ" sz="3200" dirty="0" smtClean="0">
              <a:latin typeface="Tahoma" pitchFamily="34" charset="0"/>
              <a:cs typeface="Tahoma" pitchFamily="34" charset="0"/>
            </a:endParaRPr>
          </a:p>
          <a:p>
            <a:pPr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= schopnost pojišťovny uhradit ve stanoveném   </a:t>
            </a:r>
          </a:p>
          <a:p>
            <a:pPr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   objemu a čase všechny své závazky vyplývající </a:t>
            </a:r>
          </a:p>
          <a:p>
            <a:pPr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   z uzavřených smluv</a:t>
            </a:r>
          </a:p>
          <a:p>
            <a:pPr>
              <a:buNone/>
              <a:defRPr/>
            </a:pPr>
            <a:endParaRPr lang="cs-CZ" sz="3200" dirty="0" smtClean="0">
              <a:latin typeface="Tahoma" pitchFamily="34" charset="0"/>
              <a:cs typeface="Tahoma" pitchFamily="34" charset="0"/>
            </a:endParaRPr>
          </a:p>
          <a:p>
            <a:pPr>
              <a:buNone/>
              <a:defRPr/>
            </a:pPr>
            <a:endParaRPr lang="cs-CZ" sz="3200" dirty="0" smtClean="0">
              <a:latin typeface="Tahoma" pitchFamily="34" charset="0"/>
              <a:cs typeface="Tahoma" pitchFamily="34" charset="0"/>
            </a:endParaRPr>
          </a:p>
          <a:p>
            <a:pPr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= stupeň finančního zabezpečení pojišťovny 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Sledování solventnosti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609600" indent="-609600">
              <a:buFont typeface="Wingdings" pitchFamily="2" charset="2"/>
              <a:buAutoNum type="arabicPeriod"/>
              <a:defRPr/>
            </a:pPr>
            <a:endParaRPr lang="cs-CZ" sz="3200" dirty="0" smtClean="0">
              <a:latin typeface="Tahoma" pitchFamily="34" charset="0"/>
              <a:cs typeface="Tahoma" pitchFamily="34" charset="0"/>
            </a:endParaRPr>
          </a:p>
          <a:p>
            <a:pPr marL="609600" indent="-609600"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1. Dosažená hranice solventnosti</a:t>
            </a:r>
          </a:p>
          <a:p>
            <a:pPr marL="609600" indent="-609600"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2. Minimální hranice solventnosti (ŽP x </a:t>
            </a:r>
            <a:r>
              <a:rPr lang="cs-CZ" sz="3200" dirty="0" err="1" smtClean="0">
                <a:latin typeface="Tahoma" pitchFamily="34" charset="0"/>
                <a:cs typeface="Tahoma" pitchFamily="34" charset="0"/>
              </a:rPr>
              <a:t>NžP</a:t>
            </a:r>
            <a:r>
              <a:rPr lang="cs-CZ" sz="3200" dirty="0" smtClean="0">
                <a:latin typeface="Tahoma" pitchFamily="34" charset="0"/>
                <a:cs typeface="Tahoma" pitchFamily="34" charset="0"/>
              </a:rPr>
              <a:t>)</a:t>
            </a:r>
          </a:p>
          <a:p>
            <a:pPr marL="609600" indent="-609600">
              <a:buNone/>
              <a:defRPr/>
            </a:pPr>
            <a:r>
              <a:rPr lang="cs-CZ" sz="3200" smtClean="0">
                <a:latin typeface="Tahoma" pitchFamily="34" charset="0"/>
                <a:cs typeface="Tahoma" pitchFamily="34" charset="0"/>
              </a:rPr>
              <a:t>3. Test </a:t>
            </a:r>
            <a:r>
              <a:rPr lang="cs-CZ" sz="3200" dirty="0" smtClean="0">
                <a:latin typeface="Tahoma" pitchFamily="34" charset="0"/>
                <a:cs typeface="Tahoma" pitchFamily="34" charset="0"/>
              </a:rPr>
              <a:t>solventnosti</a:t>
            </a:r>
          </a:p>
          <a:p>
            <a:pPr marL="609600" indent="-609600">
              <a:buFont typeface="Wingdings" pitchFamily="2" charset="2"/>
              <a:buAutoNum type="arabicPeriod"/>
              <a:defRPr/>
            </a:pPr>
            <a:endParaRPr lang="cs-CZ" sz="3200" dirty="0" smtClean="0">
              <a:latin typeface="Tahoma" pitchFamily="34" charset="0"/>
              <a:cs typeface="Tahoma" pitchFamily="34" charset="0"/>
            </a:endParaRPr>
          </a:p>
          <a:p>
            <a:pPr marL="609600" indent="-609600"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Garanční fond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Rizika v činnosti pojišťoven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algn="ctr">
              <a:buNone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V pojišťovnictví se lze setkat hlavně s těmito riziky.</a:t>
            </a:r>
          </a:p>
          <a:p>
            <a:pPr>
              <a:buNone/>
            </a:pPr>
            <a:endParaRPr lang="cs-CZ" sz="2800" dirty="0" smtClean="0">
              <a:latin typeface="Tahoma" pitchFamily="34" charset="0"/>
              <a:cs typeface="Tahoma" pitchFamily="34" charset="0"/>
            </a:endParaRPr>
          </a:p>
          <a:p>
            <a:pPr lvl="0" algn="ctr">
              <a:buNone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Tržní riziko</a:t>
            </a:r>
          </a:p>
          <a:p>
            <a:pPr lvl="0" algn="ctr">
              <a:buNone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Úvěrové riziko</a:t>
            </a:r>
          </a:p>
          <a:p>
            <a:pPr lvl="0" algn="ctr">
              <a:buNone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Riziko likvidity</a:t>
            </a:r>
          </a:p>
          <a:p>
            <a:pPr lvl="0" algn="ctr">
              <a:buNone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Pojistné riziko</a:t>
            </a:r>
          </a:p>
          <a:p>
            <a:pPr lvl="0" algn="ctr">
              <a:buNone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Operační riziko</a:t>
            </a:r>
          </a:p>
          <a:p>
            <a:pPr lvl="0" algn="ctr">
              <a:buNone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Riziko ze zajištění</a:t>
            </a:r>
          </a:p>
          <a:p>
            <a:pPr lvl="0" algn="ctr">
              <a:buNone/>
            </a:pPr>
            <a:endParaRPr lang="cs-CZ" sz="2800" dirty="0" smtClean="0">
              <a:latin typeface="Tahoma" pitchFamily="34" charset="0"/>
              <a:cs typeface="Tahoma" pitchFamily="34" charset="0"/>
            </a:endParaRPr>
          </a:p>
          <a:p>
            <a:pPr lvl="0">
              <a:buNone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Viz Přednáška 1</a:t>
            </a:r>
          </a:p>
          <a:p>
            <a:pPr>
              <a:buNone/>
            </a:pPr>
            <a:endParaRPr lang="cs-CZ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Solvency</a:t>
            </a:r>
            <a:r>
              <a:rPr lang="cs-CZ" dirty="0" smtClean="0"/>
              <a:t> II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cs-CZ" sz="3200" dirty="0" err="1" smtClean="0">
                <a:latin typeface="Tahoma" pitchFamily="34" charset="0"/>
                <a:cs typeface="Tahoma" pitchFamily="34" charset="0"/>
              </a:rPr>
              <a:t>Solvency</a:t>
            </a:r>
            <a:r>
              <a:rPr lang="cs-CZ" sz="3200" dirty="0" smtClean="0">
                <a:latin typeface="Tahoma" pitchFamily="34" charset="0"/>
                <a:cs typeface="Tahoma" pitchFamily="34" charset="0"/>
              </a:rPr>
              <a:t> II přináší požadavek ohledně krytí rizika </a:t>
            </a:r>
          </a:p>
          <a:p>
            <a:pPr>
              <a:buNone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nedostatečného objemu technických rezerv pomocí </a:t>
            </a:r>
          </a:p>
          <a:p>
            <a:pPr>
              <a:buNone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kapitálu pojišťovny. </a:t>
            </a:r>
          </a:p>
          <a:p>
            <a:pPr>
              <a:buNone/>
            </a:pPr>
            <a:endParaRPr lang="cs-CZ" sz="3200" dirty="0" smtClean="0">
              <a:latin typeface="Tahoma" pitchFamily="34" charset="0"/>
              <a:cs typeface="Tahoma" pitchFamily="34" charset="0"/>
            </a:endParaRPr>
          </a:p>
          <a:p>
            <a:pPr>
              <a:buNone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Koncept </a:t>
            </a:r>
            <a:r>
              <a:rPr lang="cs-CZ" sz="3200" dirty="0" err="1" smtClean="0">
                <a:latin typeface="Tahoma" pitchFamily="34" charset="0"/>
                <a:cs typeface="Tahoma" pitchFamily="34" charset="0"/>
              </a:rPr>
              <a:t>Solvency</a:t>
            </a:r>
            <a:r>
              <a:rPr lang="cs-CZ" sz="3200" dirty="0" smtClean="0">
                <a:latin typeface="Tahoma" pitchFamily="34" charset="0"/>
                <a:cs typeface="Tahoma" pitchFamily="34" charset="0"/>
              </a:rPr>
              <a:t> I určoval požadavky jen </a:t>
            </a:r>
          </a:p>
          <a:p>
            <a:pPr>
              <a:buNone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na technické rezervy na životní pojištění.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Směrnice Solventnost II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1800" dirty="0" smtClean="0">
                <a:latin typeface="Tahoma" pitchFamily="34" charset="0"/>
                <a:cs typeface="Tahoma" pitchFamily="34" charset="0"/>
              </a:rPr>
              <a:t>Vzhledem ke slabinám režimu Solventnost I začala Evropská komise připravovat v květnu 2001 </a:t>
            </a:r>
          </a:p>
          <a:p>
            <a:pPr>
              <a:buNone/>
            </a:pPr>
            <a:r>
              <a:rPr lang="cs-CZ" sz="1800" dirty="0" smtClean="0">
                <a:latin typeface="Tahoma" pitchFamily="34" charset="0"/>
                <a:cs typeface="Tahoma" pitchFamily="34" charset="0"/>
              </a:rPr>
              <a:t>nový režim, který byl nazván "Solventnost II" (S II). Podstatou kritiky bylo, že systém neodráží </a:t>
            </a:r>
          </a:p>
          <a:p>
            <a:pPr>
              <a:buNone/>
            </a:pPr>
            <a:r>
              <a:rPr lang="cs-CZ" sz="1800" dirty="0" smtClean="0">
                <a:latin typeface="Tahoma" pitchFamily="34" charset="0"/>
                <a:cs typeface="Tahoma" pitchFamily="34" charset="0"/>
              </a:rPr>
              <a:t>přesně vystavení pojišťovacích podniků technickým a finančním rizikům. </a:t>
            </a:r>
          </a:p>
          <a:p>
            <a:pPr>
              <a:buNone/>
            </a:pPr>
            <a:endParaRPr lang="cs-CZ" sz="1800" dirty="0" smtClean="0">
              <a:latin typeface="Tahoma" pitchFamily="34" charset="0"/>
              <a:cs typeface="Tahoma" pitchFamily="34" charset="0"/>
            </a:endParaRPr>
          </a:p>
          <a:p>
            <a:pPr>
              <a:buNone/>
            </a:pPr>
            <a:r>
              <a:rPr lang="cs-CZ" sz="1800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Klíčovým prvkem v projektu S II je směrnice S II (2009/138/ES). </a:t>
            </a:r>
          </a:p>
          <a:p>
            <a:pPr>
              <a:buNone/>
            </a:pPr>
            <a:endParaRPr lang="cs-CZ" sz="1800" dirty="0" smtClean="0">
              <a:solidFill>
                <a:srgbClr val="C00000"/>
              </a:solidFill>
              <a:latin typeface="Tahoma" pitchFamily="34" charset="0"/>
              <a:cs typeface="Tahoma" pitchFamily="34" charset="0"/>
            </a:endParaRPr>
          </a:p>
          <a:p>
            <a:pPr>
              <a:buNone/>
            </a:pPr>
            <a:r>
              <a:rPr lang="cs-CZ" sz="1800" dirty="0" smtClean="0">
                <a:latin typeface="Tahoma" pitchFamily="34" charset="0"/>
                <a:cs typeface="Tahoma" pitchFamily="34" charset="0"/>
              </a:rPr>
              <a:t>Podstatou S II je důkladné ocenění rizik, jimž pojišťovna čelí nebo může čelit v budoucnu, a </a:t>
            </a:r>
          </a:p>
          <a:p>
            <a:pPr>
              <a:buNone/>
            </a:pPr>
            <a:r>
              <a:rPr lang="cs-CZ" sz="1800" dirty="0" smtClean="0">
                <a:latin typeface="Tahoma" pitchFamily="34" charset="0"/>
                <a:cs typeface="Tahoma" pitchFamily="34" charset="0"/>
              </a:rPr>
              <a:t>na základě toho odpovídající kalkulace kapitálových požadavků. </a:t>
            </a:r>
          </a:p>
          <a:p>
            <a:pPr>
              <a:buNone/>
            </a:pPr>
            <a:endParaRPr lang="cs-CZ" sz="1800" dirty="0" smtClean="0">
              <a:latin typeface="Tahoma" pitchFamily="34" charset="0"/>
              <a:cs typeface="Tahoma" pitchFamily="34" charset="0"/>
            </a:endParaRPr>
          </a:p>
          <a:p>
            <a:pPr>
              <a:buNone/>
            </a:pPr>
            <a:r>
              <a:rPr lang="cs-CZ" sz="1800" dirty="0" smtClean="0">
                <a:latin typeface="Tahoma" pitchFamily="34" charset="0"/>
                <a:cs typeface="Tahoma" pitchFamily="34" charset="0"/>
              </a:rPr>
              <a:t>Projekt S II netvoří pouze výše uvedená směrnice (a její novely). Je členěn do několika úrovní: </a:t>
            </a:r>
          </a:p>
          <a:p>
            <a:pPr marL="342900" indent="-342900">
              <a:buNone/>
            </a:pPr>
            <a:r>
              <a:rPr lang="cs-CZ" sz="1800" dirty="0" smtClean="0">
                <a:latin typeface="Tahoma" pitchFamily="34" charset="0"/>
                <a:cs typeface="Tahoma" pitchFamily="34" charset="0"/>
              </a:rPr>
              <a:t>a) úroveň 1 – směrnice 2009/138/ES (a její novely); </a:t>
            </a:r>
          </a:p>
          <a:p>
            <a:pPr marL="342900" indent="-342900">
              <a:buNone/>
            </a:pPr>
            <a:r>
              <a:rPr lang="cs-CZ" sz="1800" dirty="0" smtClean="0">
                <a:latin typeface="Tahoma" pitchFamily="34" charset="0"/>
                <a:cs typeface="Tahoma" pitchFamily="34" charset="0"/>
              </a:rPr>
              <a:t>b) úroveň 2 – akty v přenesené pravomoci, implementační opatření; </a:t>
            </a:r>
          </a:p>
          <a:p>
            <a:pPr marL="342900" indent="-342900">
              <a:buNone/>
            </a:pPr>
            <a:r>
              <a:rPr lang="cs-CZ" sz="1800" dirty="0" smtClean="0">
                <a:latin typeface="Tahoma" pitchFamily="34" charset="0"/>
                <a:cs typeface="Tahoma" pitchFamily="34" charset="0"/>
              </a:rPr>
              <a:t>c) úroveň 2,5 – technické normy EIOPA; </a:t>
            </a:r>
          </a:p>
          <a:p>
            <a:pPr marL="342900" indent="-342900">
              <a:buNone/>
            </a:pPr>
            <a:r>
              <a:rPr lang="cs-CZ" sz="1800" dirty="0" smtClean="0">
                <a:latin typeface="Tahoma" pitchFamily="34" charset="0"/>
                <a:cs typeface="Tahoma" pitchFamily="34" charset="0"/>
              </a:rPr>
              <a:t>d) úroveň 3 – obecné pokyny a doporučení EIOPA; </a:t>
            </a:r>
          </a:p>
          <a:p>
            <a:pPr marL="342900" indent="-342900">
              <a:buNone/>
            </a:pPr>
            <a:r>
              <a:rPr lang="cs-CZ" sz="1800" dirty="0" smtClean="0">
                <a:latin typeface="Tahoma" pitchFamily="34" charset="0"/>
                <a:cs typeface="Tahoma" pitchFamily="34" charset="0"/>
              </a:rPr>
              <a:t>e) úroveň 4 – kontrola plnění a vynucování implementace legislativy Evropskou komisí. </a:t>
            </a:r>
          </a:p>
          <a:p>
            <a:pPr>
              <a:buNone/>
            </a:pPr>
            <a:endParaRPr lang="cs-CZ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Solventnost II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17478" y="1566847"/>
            <a:ext cx="9944862" cy="5041900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cs-CZ" sz="2800" u="sng" dirty="0" smtClean="0">
                <a:solidFill>
                  <a:srgbClr val="FF0000"/>
                </a:solidFill>
                <a:latin typeface="Tahoma" pitchFamily="34" charset="0"/>
                <a:cs typeface="Tahoma" pitchFamily="34" charset="0"/>
                <a:hlinkClick r:id="rId2"/>
              </a:rPr>
              <a:t>Směrnice 2009/138/ES o přístupu k pojišťovací a zajišťovací </a:t>
            </a:r>
          </a:p>
          <a:p>
            <a:pPr>
              <a:buNone/>
            </a:pPr>
            <a:r>
              <a:rPr lang="cs-CZ" sz="2800" u="sng" dirty="0" smtClean="0">
                <a:solidFill>
                  <a:srgbClr val="FF0000"/>
                </a:solidFill>
                <a:latin typeface="Tahoma" pitchFamily="34" charset="0"/>
                <a:cs typeface="Tahoma" pitchFamily="34" charset="0"/>
                <a:hlinkClick r:id="rId2"/>
              </a:rPr>
              <a:t>činnosti a jejím výkonu (Solventnost II)</a:t>
            </a:r>
            <a:endParaRPr lang="cs-CZ" sz="2800" u="sng" dirty="0" smtClean="0">
              <a:solidFill>
                <a:srgbClr val="FF0000"/>
              </a:solidFill>
              <a:latin typeface="Tahoma" pitchFamily="34" charset="0"/>
              <a:cs typeface="Tahoma" pitchFamily="34" charset="0"/>
            </a:endParaRPr>
          </a:p>
          <a:p>
            <a:pPr>
              <a:buNone/>
            </a:pPr>
            <a:endParaRPr lang="cs-CZ" sz="2800" dirty="0" smtClean="0">
              <a:solidFill>
                <a:srgbClr val="C00000"/>
              </a:solidFill>
              <a:latin typeface="Tahoma" pitchFamily="34" charset="0"/>
              <a:cs typeface="Tahoma" pitchFamily="34" charset="0"/>
            </a:endParaRPr>
          </a:p>
          <a:p>
            <a:pPr>
              <a:buNone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CO JE CÍLEM TÉTO SMĚRNICE?</a:t>
            </a:r>
          </a:p>
          <a:p>
            <a:pPr>
              <a:buNone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-  je známá jako Solventnost II a požaduje, aby pojišťovny měly dostatečné finanční zdroje. Stanoví pravidla pro řízení a dohled</a:t>
            </a:r>
          </a:p>
          <a:p>
            <a:pPr>
              <a:buNone/>
            </a:pPr>
            <a:endParaRPr lang="cs-CZ" sz="2800" dirty="0" smtClean="0">
              <a:latin typeface="Tahoma" pitchFamily="34" charset="0"/>
              <a:cs typeface="Tahoma" pitchFamily="34" charset="0"/>
            </a:endParaRPr>
          </a:p>
          <a:p>
            <a:pPr>
              <a:buNone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KLÍČOVÉ BODY</a:t>
            </a:r>
          </a:p>
          <a:p>
            <a:r>
              <a:rPr lang="cs-CZ" sz="2800" dirty="0" smtClean="0">
                <a:latin typeface="Tahoma" pitchFamily="34" charset="0"/>
                <a:cs typeface="Tahoma" pitchFamily="34" charset="0"/>
              </a:rPr>
              <a:t>Zahrnuje neživotní pojišťovny, životní pojišťovny a zajišťovny.</a:t>
            </a:r>
          </a:p>
          <a:p>
            <a:r>
              <a:rPr lang="cs-CZ" sz="2800" dirty="0" smtClean="0">
                <a:latin typeface="Tahoma" pitchFamily="34" charset="0"/>
                <a:cs typeface="Tahoma" pitchFamily="34" charset="0"/>
              </a:rPr>
              <a:t>Povolení</a:t>
            </a:r>
          </a:p>
          <a:p>
            <a:r>
              <a:rPr lang="cs-CZ" sz="2800" dirty="0" smtClean="0">
                <a:latin typeface="Tahoma" pitchFamily="34" charset="0"/>
                <a:cs typeface="Tahoma" pitchFamily="34" charset="0"/>
              </a:rPr>
              <a:t>Pojišťovna může vykonávat své činnosti poté, co získala povolení </a:t>
            </a:r>
            <a:r>
              <a:rPr lang="cs-CZ" sz="3000" dirty="0" smtClean="0">
                <a:latin typeface="Tahoma" pitchFamily="34" charset="0"/>
                <a:cs typeface="Tahoma" pitchFamily="34" charset="0"/>
              </a:rPr>
              <a:t>od orgánu dohledu ve své zemi. Povolení je platné v celé EU.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Kapitálové požadavky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cs-CZ" sz="2200" dirty="0" smtClean="0">
                <a:latin typeface="Tahoma" pitchFamily="34" charset="0"/>
                <a:cs typeface="Tahoma" pitchFamily="34" charset="0"/>
              </a:rPr>
              <a:t>Pojišťovny musí mít kapitál v souvislosti se svými rizikovými profily, aby zaručily, že </a:t>
            </a:r>
          </a:p>
          <a:p>
            <a:pPr>
              <a:buNone/>
            </a:pPr>
            <a:r>
              <a:rPr lang="cs-CZ" sz="2200" dirty="0" smtClean="0">
                <a:latin typeface="Tahoma" pitchFamily="34" charset="0"/>
                <a:cs typeface="Tahoma" pitchFamily="34" charset="0"/>
              </a:rPr>
              <a:t>mají dostatečné finanční zdroje pro překonání finančních potíží. </a:t>
            </a:r>
          </a:p>
          <a:p>
            <a:pPr>
              <a:buNone/>
            </a:pPr>
            <a:endParaRPr lang="cs-CZ" sz="2200" dirty="0" smtClean="0">
              <a:latin typeface="Tahoma" pitchFamily="34" charset="0"/>
              <a:cs typeface="Tahoma" pitchFamily="34" charset="0"/>
            </a:endParaRPr>
          </a:p>
          <a:p>
            <a:pPr>
              <a:buNone/>
            </a:pPr>
            <a:r>
              <a:rPr lang="cs-CZ" sz="2200" dirty="0" smtClean="0">
                <a:latin typeface="Tahoma" pitchFamily="34" charset="0"/>
                <a:cs typeface="Tahoma" pitchFamily="34" charset="0"/>
              </a:rPr>
              <a:t>Musí splňovat kapitálové požadavky:</a:t>
            </a:r>
          </a:p>
          <a:p>
            <a:pPr>
              <a:buNone/>
            </a:pPr>
            <a:r>
              <a:rPr lang="cs-CZ" sz="2200" dirty="0" smtClean="0">
                <a:latin typeface="Tahoma" pitchFamily="34" charset="0"/>
                <a:cs typeface="Tahoma" pitchFamily="34" charset="0"/>
              </a:rPr>
              <a:t>- </a:t>
            </a:r>
            <a:r>
              <a:rPr lang="cs-CZ" sz="2200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minimální kapitálový požadavek </a:t>
            </a:r>
            <a:r>
              <a:rPr lang="cs-CZ" sz="2200" dirty="0" smtClean="0">
                <a:latin typeface="Tahoma" pitchFamily="34" charset="0"/>
                <a:cs typeface="Tahoma" pitchFamily="34" charset="0"/>
              </a:rPr>
              <a:t>(MCR): minimální úroveň kapitálu, pod níž by </a:t>
            </a:r>
            <a:r>
              <a:rPr lang="cs-CZ" sz="2200" dirty="0" err="1" smtClean="0">
                <a:latin typeface="Tahoma" pitchFamily="34" charset="0"/>
                <a:cs typeface="Tahoma" pitchFamily="34" charset="0"/>
              </a:rPr>
              <a:t>pojistníci</a:t>
            </a:r>
            <a:r>
              <a:rPr lang="cs-CZ" sz="2200" dirty="0" smtClean="0">
                <a:latin typeface="Tahoma" pitchFamily="34" charset="0"/>
                <a:cs typeface="Tahoma" pitchFamily="34" charset="0"/>
              </a:rPr>
              <a:t> byli vystaveni vysoké úrovni rizika,</a:t>
            </a:r>
          </a:p>
          <a:p>
            <a:pPr>
              <a:buFontTx/>
              <a:buChar char="-"/>
            </a:pPr>
            <a:endParaRPr lang="cs-CZ" sz="2200" dirty="0" smtClean="0">
              <a:latin typeface="Tahoma" pitchFamily="34" charset="0"/>
              <a:cs typeface="Tahoma" pitchFamily="34" charset="0"/>
            </a:endParaRPr>
          </a:p>
          <a:p>
            <a:pPr>
              <a:buNone/>
            </a:pPr>
            <a:r>
              <a:rPr lang="cs-CZ" sz="2200" dirty="0" smtClean="0">
                <a:latin typeface="Tahoma" pitchFamily="34" charset="0"/>
                <a:cs typeface="Tahoma" pitchFamily="34" charset="0"/>
              </a:rPr>
              <a:t>- </a:t>
            </a:r>
            <a:r>
              <a:rPr lang="cs-CZ" sz="2200" dirty="0" err="1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solventnostní</a:t>
            </a:r>
            <a:r>
              <a:rPr lang="cs-CZ" sz="2200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 kapitálový požadavek </a:t>
            </a:r>
            <a:r>
              <a:rPr lang="cs-CZ" sz="2200" dirty="0" smtClean="0">
                <a:latin typeface="Tahoma" pitchFamily="34" charset="0"/>
                <a:cs typeface="Tahoma" pitchFamily="34" charset="0"/>
              </a:rPr>
              <a:t>(SCR): kapitál, který pojišťovna potřebuje v případech, kdy se musí vyrovnat s významnými ztrátami. </a:t>
            </a:r>
          </a:p>
          <a:p>
            <a:pPr>
              <a:buNone/>
            </a:pPr>
            <a:r>
              <a:rPr lang="cs-CZ" sz="2200" dirty="0" smtClean="0">
                <a:latin typeface="Tahoma" pitchFamily="34" charset="0"/>
                <a:cs typeface="Tahoma" pitchFamily="34" charset="0"/>
              </a:rPr>
              <a:t>    Výše kapitálu se vypočte s přihlédnutím k různým rizikům, jako jsou: </a:t>
            </a:r>
          </a:p>
          <a:p>
            <a:pPr lvl="1">
              <a:buNone/>
            </a:pPr>
            <a:r>
              <a:rPr lang="cs-CZ" sz="2200" dirty="0" smtClean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- tržní riziko: </a:t>
            </a:r>
            <a:r>
              <a:rPr lang="cs-CZ" sz="2200" dirty="0" err="1" smtClean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riziko</a:t>
            </a:r>
            <a:r>
              <a:rPr lang="cs-CZ" sz="2200" dirty="0" smtClean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 ztráty nebo změny finanční situace vyplývající z kolísání trhů,</a:t>
            </a:r>
          </a:p>
          <a:p>
            <a:pPr lvl="1">
              <a:buNone/>
            </a:pPr>
            <a:r>
              <a:rPr lang="cs-CZ" sz="2200" dirty="0" smtClean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- operační riziko: </a:t>
            </a:r>
            <a:r>
              <a:rPr lang="cs-CZ" sz="2200" dirty="0" err="1" smtClean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riziko</a:t>
            </a:r>
            <a:r>
              <a:rPr lang="cs-CZ" sz="2200" dirty="0" smtClean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 ztráty vyplývající z vnějších událostí nebo z nedostatků či selhání vnitřních procesů, pracovníků a systémů.</a:t>
            </a:r>
          </a:p>
          <a:p>
            <a:pPr lvl="1">
              <a:buNone/>
            </a:pPr>
            <a:endParaRPr lang="cs-CZ" sz="2200" dirty="0" smtClean="0">
              <a:solidFill>
                <a:schemeClr val="tx1"/>
              </a:solidFill>
              <a:latin typeface="Tahoma" pitchFamily="34" charset="0"/>
              <a:cs typeface="Tahoma" pitchFamily="34" charset="0"/>
            </a:endParaRPr>
          </a:p>
          <a:p>
            <a:pPr>
              <a:buNone/>
            </a:pPr>
            <a:r>
              <a:rPr lang="cs-CZ" sz="2200" dirty="0" smtClean="0">
                <a:latin typeface="Tahoma" pitchFamily="34" charset="0"/>
                <a:cs typeface="Tahoma" pitchFamily="34" charset="0"/>
              </a:rPr>
              <a:t>Pokud určitá společnost nerespektuje obě částky požadovaného kapitálu, orgán </a:t>
            </a:r>
          </a:p>
          <a:p>
            <a:pPr>
              <a:buNone/>
            </a:pPr>
            <a:r>
              <a:rPr lang="cs-CZ" sz="2200" dirty="0" smtClean="0">
                <a:latin typeface="Tahoma" pitchFamily="34" charset="0"/>
                <a:cs typeface="Tahoma" pitchFamily="34" charset="0"/>
              </a:rPr>
              <a:t>dohledu musí jednat.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Systém řízení rizik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cs-CZ" sz="2400" dirty="0" smtClean="0">
                <a:latin typeface="Tahoma" pitchFamily="34" charset="0"/>
                <a:cs typeface="Tahoma" pitchFamily="34" charset="0"/>
              </a:rPr>
              <a:t>Přiměřený systém řízení</a:t>
            </a:r>
          </a:p>
          <a:p>
            <a:pPr>
              <a:buNone/>
            </a:pPr>
            <a:endParaRPr lang="cs-CZ" sz="2400" dirty="0" smtClean="0">
              <a:latin typeface="Tahoma" pitchFamily="34" charset="0"/>
              <a:cs typeface="Tahoma" pitchFamily="34" charset="0"/>
            </a:endParaRPr>
          </a:p>
          <a:p>
            <a:r>
              <a:rPr lang="cs-CZ" sz="2400" dirty="0" smtClean="0">
                <a:latin typeface="Tahoma" pitchFamily="34" charset="0"/>
                <a:cs typeface="Tahoma" pitchFamily="34" charset="0"/>
              </a:rPr>
              <a:t>Pojišťovny musejí zavést odpovídající a průhledný systém řízení s jasným vymezením odpovědnosti. Musejí disponovat administrativní kapacitou k řešení různých otázek, včetně řízení rizik, souladu s právními předpisy a interního auditu.</a:t>
            </a:r>
          </a:p>
          <a:p>
            <a:pPr>
              <a:buNone/>
            </a:pPr>
            <a:endParaRPr lang="cs-CZ" sz="2400" dirty="0" smtClean="0">
              <a:latin typeface="Tahoma" pitchFamily="34" charset="0"/>
              <a:cs typeface="Tahoma" pitchFamily="34" charset="0"/>
            </a:endParaRPr>
          </a:p>
          <a:p>
            <a:r>
              <a:rPr lang="cs-CZ" sz="2400" dirty="0" smtClean="0">
                <a:latin typeface="Tahoma" pitchFamily="34" charset="0"/>
                <a:cs typeface="Tahoma" pitchFamily="34" charset="0"/>
              </a:rPr>
              <a:t>Vlastní posouzení rizik a solventnosti</a:t>
            </a:r>
          </a:p>
          <a:p>
            <a:pPr>
              <a:buNone/>
            </a:pPr>
            <a:endParaRPr lang="cs-CZ" sz="2400" dirty="0" smtClean="0">
              <a:latin typeface="Tahoma" pitchFamily="34" charset="0"/>
              <a:cs typeface="Tahoma" pitchFamily="34" charset="0"/>
            </a:endParaRPr>
          </a:p>
          <a:p>
            <a:r>
              <a:rPr lang="cs-CZ" sz="2400" dirty="0" smtClean="0">
                <a:latin typeface="Tahoma" pitchFamily="34" charset="0"/>
                <a:cs typeface="Tahoma" pitchFamily="34" charset="0"/>
              </a:rPr>
              <a:t>Pojišťovny musejí pravidelně realizovat vlastní posouzení rizik a solventnosti (VPRS). To zahrnuje hodnocení </a:t>
            </a:r>
            <a:r>
              <a:rPr lang="cs-CZ" sz="2400" dirty="0" err="1" smtClean="0">
                <a:latin typeface="Tahoma" pitchFamily="34" charset="0"/>
                <a:cs typeface="Tahoma" pitchFamily="34" charset="0"/>
              </a:rPr>
              <a:t>solventnostních</a:t>
            </a:r>
            <a:r>
              <a:rPr lang="cs-CZ" sz="2400" dirty="0" smtClean="0">
                <a:latin typeface="Tahoma" pitchFamily="34" charset="0"/>
                <a:cs typeface="Tahoma" pitchFamily="34" charset="0"/>
              </a:rPr>
              <a:t> potřeb </a:t>
            </a:r>
          </a:p>
          <a:p>
            <a:pPr>
              <a:buNone/>
            </a:pPr>
            <a:r>
              <a:rPr lang="cs-CZ" sz="2400" dirty="0" smtClean="0">
                <a:latin typeface="Tahoma" pitchFamily="34" charset="0"/>
                <a:cs typeface="Tahoma" pitchFamily="34" charset="0"/>
              </a:rPr>
              <a:t>    ve vztahu k jejich rizikovému profilu, jakož i jejich souladu</a:t>
            </a:r>
          </a:p>
          <a:p>
            <a:pPr>
              <a:buNone/>
            </a:pPr>
            <a:r>
              <a:rPr lang="cs-CZ" sz="2400" dirty="0" smtClean="0">
                <a:latin typeface="Tahoma" pitchFamily="34" charset="0"/>
                <a:cs typeface="Tahoma" pitchFamily="34" charset="0"/>
              </a:rPr>
              <a:t>    s potřebnými finančními prostředky.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Dohled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cs-CZ" sz="2600" dirty="0" smtClean="0">
                <a:latin typeface="Tahoma" pitchFamily="34" charset="0"/>
                <a:cs typeface="Tahoma" pitchFamily="34" charset="0"/>
              </a:rPr>
              <a:t>Přezkum ze strany orgánů dohledu</a:t>
            </a:r>
          </a:p>
          <a:p>
            <a:pPr>
              <a:buNone/>
            </a:pPr>
            <a:endParaRPr lang="cs-CZ" sz="2600" dirty="0" smtClean="0">
              <a:latin typeface="Tahoma" pitchFamily="34" charset="0"/>
              <a:cs typeface="Tahoma" pitchFamily="34" charset="0"/>
            </a:endParaRPr>
          </a:p>
          <a:p>
            <a:r>
              <a:rPr lang="cs-CZ" sz="2600" dirty="0" smtClean="0">
                <a:latin typeface="Tahoma" pitchFamily="34" charset="0"/>
                <a:cs typeface="Tahoma" pitchFamily="34" charset="0"/>
              </a:rPr>
              <a:t>Právní předpisy stanoví „proces kontroly orgány dohledu“ (SRP), který umožňuje orgánům dohledu přezkoumat a vyhodnotit, jak pojišťovna dodržuje pravidla. Cílem je pomoci orgánům dohledu při zjišťování toho, jaké společnosti by se mohly dostat do potíží. Pojišťovny také musejí zveřejňovat informace veřejně.</a:t>
            </a:r>
          </a:p>
          <a:p>
            <a:pPr>
              <a:buNone/>
            </a:pPr>
            <a:endParaRPr lang="cs-CZ" sz="2600" dirty="0" smtClean="0">
              <a:latin typeface="Tahoma" pitchFamily="34" charset="0"/>
              <a:cs typeface="Tahoma" pitchFamily="34" charset="0"/>
            </a:endParaRPr>
          </a:p>
          <a:p>
            <a:r>
              <a:rPr lang="cs-CZ" sz="2600" dirty="0" smtClean="0">
                <a:latin typeface="Tahoma" pitchFamily="34" charset="0"/>
                <a:cs typeface="Tahoma" pitchFamily="34" charset="0"/>
              </a:rPr>
              <a:t>Každá pojišťovací skupina – společnost se subjekty poskytujícími služby v jedné nebo více evropských zemích – musí disponovat orgánem dohledu nad skupinou, který má konkrétní povinnosti v úzké spolupráci se zúčastněnými vnitrostátními orgány dohled</a:t>
            </a:r>
          </a:p>
          <a:p>
            <a:pPr>
              <a:buNone/>
            </a:pPr>
            <a:endParaRPr lang="cs-CZ" sz="2600" dirty="0" smtClean="0">
              <a:latin typeface="Tahoma" pitchFamily="34" charset="0"/>
              <a:cs typeface="Tahoma" pitchFamily="34" charset="0"/>
            </a:endParaRPr>
          </a:p>
          <a:p>
            <a:pPr>
              <a:buNone/>
            </a:pPr>
            <a:endParaRPr lang="cs-CZ" sz="2600" dirty="0" smtClean="0">
              <a:latin typeface="Tahoma" pitchFamily="34" charset="0"/>
              <a:cs typeface="Tahoma" pitchFamily="34" charset="0"/>
            </a:endParaRP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 kdy směrnice platí?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endParaRPr lang="cs-CZ" sz="4400" dirty="0" smtClean="0">
              <a:latin typeface="Tahoma" pitchFamily="34" charset="0"/>
              <a:cs typeface="Tahoma" pitchFamily="34" charset="0"/>
            </a:endParaRPr>
          </a:p>
          <a:p>
            <a:pPr algn="ctr">
              <a:buNone/>
            </a:pPr>
            <a:endParaRPr lang="cs-CZ" sz="4400" smtClean="0">
              <a:latin typeface="Tahoma" pitchFamily="34" charset="0"/>
              <a:cs typeface="Tahoma" pitchFamily="34" charset="0"/>
            </a:endParaRPr>
          </a:p>
          <a:p>
            <a:pPr algn="ctr">
              <a:buNone/>
            </a:pPr>
            <a:r>
              <a:rPr lang="cs-CZ" sz="4400" smtClean="0">
                <a:latin typeface="Tahoma" pitchFamily="34" charset="0"/>
                <a:cs typeface="Tahoma" pitchFamily="34" charset="0"/>
              </a:rPr>
              <a:t>Směrnice </a:t>
            </a:r>
            <a:r>
              <a:rPr lang="cs-CZ" sz="4400" dirty="0" smtClean="0">
                <a:latin typeface="Tahoma" pitchFamily="34" charset="0"/>
                <a:cs typeface="Tahoma" pitchFamily="34" charset="0"/>
              </a:rPr>
              <a:t>platí ode dne 1. ledna 2016.</a:t>
            </a:r>
          </a:p>
          <a:p>
            <a:pPr algn="ctr"/>
            <a:endParaRPr lang="cs-CZ" sz="4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62</TotalTime>
  <Words>860</Words>
  <Application>Microsoft Office PowerPoint</Application>
  <PresentationFormat>Vlastní</PresentationFormat>
  <Paragraphs>146</Paragraphs>
  <Slides>18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24" baseType="lpstr">
      <vt:lpstr>Calibri</vt:lpstr>
      <vt:lpstr>Georgia</vt:lpstr>
      <vt:lpstr>Tahoma</vt:lpstr>
      <vt:lpstr>Wingdings</vt:lpstr>
      <vt:lpstr>Wingdings 2</vt:lpstr>
      <vt:lpstr>Administrativní</vt:lpstr>
      <vt:lpstr>Prezentace aplikace PowerPoint</vt:lpstr>
      <vt:lpstr>Prezentace aplikace PowerPoint</vt:lpstr>
      <vt:lpstr>Prezentace aplikace PowerPoint</vt:lpstr>
      <vt:lpstr>Literatura</vt:lpstr>
      <vt:lpstr>Hospodaření komerční pojišťovny</vt:lpstr>
      <vt:lpstr>Náklady pojišťovny</vt:lpstr>
      <vt:lpstr>Výnosy pojišťovny</vt:lpstr>
      <vt:lpstr>Bilance pojišťovny (zjednodušená)</vt:lpstr>
      <vt:lpstr>Solventnost pojišťovny</vt:lpstr>
      <vt:lpstr>Sledování solventnosti</vt:lpstr>
      <vt:lpstr>Rizika v činnosti pojišťoven</vt:lpstr>
      <vt:lpstr>Solvency II</vt:lpstr>
      <vt:lpstr>Směrnice Solventnost II</vt:lpstr>
      <vt:lpstr>Solventnost II</vt:lpstr>
      <vt:lpstr>Kapitálové požadavky</vt:lpstr>
      <vt:lpstr>Systém řízení rizik</vt:lpstr>
      <vt:lpstr>Dohled</vt:lpstr>
      <vt:lpstr>Od kdy směrnice platí?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Naďa Holická</dc:creator>
  <cp:lastModifiedBy>Uživatel systému Windows</cp:lastModifiedBy>
  <cp:revision>22</cp:revision>
  <dcterms:created xsi:type="dcterms:W3CDTF">2017-03-15T11:07:40Z</dcterms:created>
  <dcterms:modified xsi:type="dcterms:W3CDTF">2020-05-12T14:21:19Z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2017-03-15T00:00:00Z</vt:filetime>
  </property>
  <property fmtid="{D5CDD505-2E9C-101B-9397-08002B2CF9AE}" pid="3" name="Creator">
    <vt:lpwstr>Adobe InDesign CC 2017 (Windows)</vt:lpwstr>
  </property>
  <property fmtid="{D5CDD505-2E9C-101B-9397-08002B2CF9AE}" pid="4" name="LastSaved">
    <vt:filetime>2017-03-15T00:00:00Z</vt:filetime>
  </property>
</Properties>
</file>