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media/image7.jpg" ContentType="image/jpeg"/>
  <Override PartName="/ppt/media/image8.jpg" ContentType="image/jpeg"/>
  <Override PartName="/ppt/media/image39.jpg" ContentType="image/jpeg"/>
  <Override PartName="/ppt/media/image40.jpg" ContentType="image/jpeg"/>
  <Override PartName="/ppt/media/image41.jpg" ContentType="image/jpeg"/>
  <Override PartName="/ppt/media/image42.jpg" ContentType="image/jpeg"/>
  <Override PartName="/ppt/media/image43.jpg" ContentType="image/jpeg"/>
  <Override PartName="/ppt/media/image44.jpg" ContentType="image/jpeg"/>
  <Override PartName="/ppt/media/image45.jpg" ContentType="image/jpeg"/>
  <Override PartName="/ppt/media/image46.jpg" ContentType="image/jpeg"/>
  <Override PartName="/ppt/media/image47.jpg" ContentType="image/jpeg"/>
  <Override PartName="/ppt/media/image48.jpg" ContentType="image/jpeg"/>
  <Override PartName="/ppt/media/image49.jpg" ContentType="image/jpeg"/>
  <Override PartName="/ppt/media/image50.jpg" ContentType="image/jpeg"/>
  <Override PartName="/ppt/media/image51.jpg" ContentType="image/jpeg"/>
  <Override PartName="/ppt/media/image52.jpg" ContentType="image/jpeg"/>
  <Override PartName="/ppt/media/image53.jpg" ContentType="image/jpeg"/>
  <Override PartName="/ppt/media/image54.jpg" ContentType="image/jpeg"/>
  <Override PartName="/ppt/media/image55.jpg" ContentType="image/jpeg"/>
  <Override PartName="/ppt/media/image56.jpg" ContentType="image/jpeg"/>
  <Override PartName="/ppt/media/image57.jpg" ContentType="image/jpeg"/>
  <Override PartName="/ppt/media/image58.jpg" ContentType="image/jpeg"/>
  <Override PartName="/ppt/media/image59.jpg" ContentType="image/jpeg"/>
  <Override PartName="/ppt/media/image60.jpg" ContentType="image/jpeg"/>
  <Override PartName="/ppt/notesSlides/notesSlide1.xml" ContentType="application/vnd.openxmlformats-officedocument.presentationml.notesSlide+xml"/>
  <Override PartName="/ppt/media/image61.jpg" ContentType="image/jpeg"/>
  <Override PartName="/ppt/media/image64.jpg" ContentType="image/jpeg"/>
  <Override PartName="/ppt/media/image65.jpg" ContentType="image/jpeg"/>
  <Override PartName="/ppt/media/image66.jpg" ContentType="image/jpeg"/>
  <Override PartName="/ppt/media/image67.jpg" ContentType="image/jpeg"/>
  <Override PartName="/ppt/media/image68.jpg" ContentType="image/jpeg"/>
  <Override PartName="/ppt/media/image69.jpg" ContentType="image/jpeg"/>
  <Override PartName="/ppt/media/image70.jpg" ContentType="image/jpeg"/>
  <Override PartName="/ppt/media/image71.jpg" ContentType="image/jpeg"/>
  <Override PartName="/ppt/media/image72.jpg" ContentType="image/jpeg"/>
  <Override PartName="/ppt/media/image73.jpg" ContentType="image/jpeg"/>
  <Override PartName="/ppt/media/image74.jpg" ContentType="image/jpeg"/>
  <Override PartName="/ppt/media/image75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297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335" r:id="rId40"/>
    <p:sldId id="336" r:id="rId41"/>
    <p:sldId id="337" r:id="rId42"/>
    <p:sldId id="338" r:id="rId43"/>
    <p:sldId id="339" r:id="rId44"/>
    <p:sldId id="340" r:id="rId45"/>
    <p:sldId id="341" r:id="rId46"/>
    <p:sldId id="342" r:id="rId47"/>
    <p:sldId id="343" r:id="rId48"/>
    <p:sldId id="344" r:id="rId49"/>
    <p:sldId id="345" r:id="rId50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3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768D9-D778-42F1-813E-C19B58CC0857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543300" y="946150"/>
            <a:ext cx="3606800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1069975" y="3640138"/>
            <a:ext cx="8553450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69956-E1F7-4604-BFF1-52F5841962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5489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60713" y="509588"/>
            <a:ext cx="3605212" cy="254952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06ABD-8277-4B70-90AD-A2D519964271}" type="slidenum">
              <a:rPr lang="cs-CZ" smtClean="0"/>
              <a:t>34</a:t>
            </a:fld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cs-CZ" smtClean="0"/>
              <a:t>www.comtesfht.cz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637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4B390D03-2070-4127-97C8-8736C4D014B2}" type="datetime1">
              <a:rPr lang="cs-CZ" smtClean="0"/>
              <a:t>14.7.2022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r>
              <a:rPr lang="cs-CZ" smtClean="0"/>
              <a:t>Autoři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9809797" y="520057"/>
            <a:ext cx="525765" cy="276999"/>
          </a:xfrm>
        </p:spPr>
        <p:txBody>
          <a:bodyPr/>
          <a:lstStyle/>
          <a:p>
            <a:fld id="{1C0CBCFB-2E99-46B1-89A8-A54818510E9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357850" y="1081527"/>
            <a:ext cx="9977700" cy="53860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357850" y="1858328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>
            <p:ph idx="13"/>
          </p:nvPr>
        </p:nvSpPr>
        <p:spPr>
          <a:xfrm>
            <a:off x="5378829" y="1858328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31675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4F26BA28-8AE0-4C61-A750-022F9E89929F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699248" y="7033450"/>
            <a:ext cx="2459482" cy="276999"/>
          </a:xfrm>
        </p:spPr>
        <p:txBody>
          <a:bodyPr/>
          <a:lstStyle/>
          <a:p>
            <a:fld id="{C8A98410-04B6-493E-A081-3F953E196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54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002" cy="647999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301" y="1328879"/>
            <a:ext cx="9278797" cy="533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7301" y="2069865"/>
            <a:ext cx="9278797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7" r:id="rId6"/>
    <p:sldLayoutId id="2147483668" r:id="rId7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3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724025"/>
            <a:ext cx="9089390" cy="538609"/>
          </a:xfrm>
        </p:spPr>
        <p:txBody>
          <a:bodyPr/>
          <a:lstStyle/>
          <a:p>
            <a:r>
              <a:rPr lang="cs-CZ" dirty="0"/>
              <a:t>Termíny, definice a zkratky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707781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CHD – case </a:t>
            </a:r>
            <a:r>
              <a:rPr lang="cs-CZ" dirty="0" err="1" smtClean="0"/>
              <a:t>hardening</a:t>
            </a:r>
            <a:r>
              <a:rPr lang="cs-CZ" dirty="0" smtClean="0"/>
              <a:t> </a:t>
            </a:r>
            <a:r>
              <a:rPr lang="cs-CZ" dirty="0" err="1" smtClean="0"/>
              <a:t>depth</a:t>
            </a:r>
            <a:r>
              <a:rPr lang="cs-CZ" dirty="0" smtClean="0"/>
              <a:t> = </a:t>
            </a:r>
            <a:r>
              <a:rPr lang="cs-CZ" dirty="0"/>
              <a:t>hloubka (obvykle myšleno) cementované vrstvy</a:t>
            </a:r>
          </a:p>
          <a:p>
            <a:r>
              <a:rPr lang="cs-CZ" dirty="0"/>
              <a:t>CD </a:t>
            </a:r>
            <a:r>
              <a:rPr lang="cs-CZ" dirty="0" smtClean="0"/>
              <a:t>– </a:t>
            </a:r>
            <a:r>
              <a:rPr lang="cs-CZ" dirty="0" err="1" smtClean="0"/>
              <a:t>carburizing</a:t>
            </a:r>
            <a:r>
              <a:rPr lang="cs-CZ" dirty="0" smtClean="0"/>
              <a:t> </a:t>
            </a:r>
            <a:r>
              <a:rPr lang="cs-CZ" dirty="0" err="1" smtClean="0"/>
              <a:t>depth</a:t>
            </a:r>
            <a:r>
              <a:rPr lang="cs-CZ" dirty="0"/>
              <a:t>= hloubka nauhličení</a:t>
            </a:r>
          </a:p>
          <a:p>
            <a:r>
              <a:rPr lang="cs-CZ" dirty="0"/>
              <a:t>CLT </a:t>
            </a:r>
            <a:r>
              <a:rPr lang="cs-CZ" dirty="0" smtClean="0"/>
              <a:t>– </a:t>
            </a:r>
            <a:r>
              <a:rPr lang="cs-CZ" dirty="0" err="1" smtClean="0"/>
              <a:t>compound</a:t>
            </a:r>
            <a:r>
              <a:rPr lang="cs-CZ" dirty="0" smtClean="0"/>
              <a:t> </a:t>
            </a:r>
            <a:r>
              <a:rPr lang="cs-CZ" dirty="0" err="1" smtClean="0"/>
              <a:t>layer</a:t>
            </a:r>
            <a:r>
              <a:rPr lang="cs-CZ" dirty="0" smtClean="0"/>
              <a:t> </a:t>
            </a:r>
            <a:r>
              <a:rPr lang="cs-CZ" dirty="0" err="1" smtClean="0"/>
              <a:t>thickness</a:t>
            </a:r>
            <a:r>
              <a:rPr lang="cs-CZ" dirty="0"/>
              <a:t>= tloušťka </a:t>
            </a:r>
            <a:r>
              <a:rPr lang="cs-CZ" dirty="0" err="1" smtClean="0"/>
              <a:t>sloučeninové</a:t>
            </a:r>
            <a:r>
              <a:rPr lang="cs-CZ" dirty="0" smtClean="0"/>
              <a:t> vrstvy</a:t>
            </a:r>
            <a:endParaRPr lang="cs-CZ" dirty="0"/>
          </a:p>
          <a:p>
            <a:r>
              <a:rPr lang="cs-CZ" i="1" dirty="0"/>
              <a:t>FHD </a:t>
            </a:r>
            <a:r>
              <a:rPr lang="cs-CZ" i="1" dirty="0" smtClean="0"/>
              <a:t>– </a:t>
            </a:r>
            <a:r>
              <a:rPr lang="cs-CZ" i="1" dirty="0" err="1" smtClean="0"/>
              <a:t>fusion</a:t>
            </a:r>
            <a:r>
              <a:rPr lang="cs-CZ" i="1" dirty="0" smtClean="0"/>
              <a:t> </a:t>
            </a:r>
            <a:r>
              <a:rPr lang="cs-CZ" i="1" dirty="0" err="1" smtClean="0"/>
              <a:t>hardness</a:t>
            </a:r>
            <a:r>
              <a:rPr lang="cs-CZ" i="1" dirty="0" smtClean="0"/>
              <a:t> </a:t>
            </a:r>
            <a:r>
              <a:rPr lang="cs-CZ" i="1" dirty="0" err="1" smtClean="0"/>
              <a:t>depth</a:t>
            </a:r>
            <a:r>
              <a:rPr lang="cs-CZ" i="1" dirty="0"/>
              <a:t>= hloubka zakalení</a:t>
            </a:r>
          </a:p>
          <a:p>
            <a:r>
              <a:rPr lang="cs-CZ" dirty="0"/>
              <a:t>NHD </a:t>
            </a:r>
            <a:r>
              <a:rPr lang="cs-CZ" dirty="0" smtClean="0"/>
              <a:t>– nitrid </a:t>
            </a:r>
            <a:r>
              <a:rPr lang="cs-CZ" dirty="0" err="1" smtClean="0"/>
              <a:t>hardness</a:t>
            </a:r>
            <a:r>
              <a:rPr lang="cs-CZ" dirty="0" smtClean="0"/>
              <a:t> </a:t>
            </a:r>
            <a:r>
              <a:rPr lang="cs-CZ" dirty="0" err="1" smtClean="0"/>
              <a:t>depth</a:t>
            </a:r>
            <a:r>
              <a:rPr lang="cs-CZ" dirty="0"/>
              <a:t>= hloubka nitridované vrstvy </a:t>
            </a:r>
          </a:p>
          <a:p>
            <a:r>
              <a:rPr lang="cs-CZ" dirty="0"/>
              <a:t>SHD </a:t>
            </a:r>
            <a:r>
              <a:rPr lang="cs-CZ" dirty="0" smtClean="0"/>
              <a:t>– </a:t>
            </a:r>
            <a:r>
              <a:rPr lang="cs-CZ" dirty="0" err="1" smtClean="0"/>
              <a:t>surface</a:t>
            </a:r>
            <a:r>
              <a:rPr lang="cs-CZ" dirty="0" smtClean="0"/>
              <a:t> </a:t>
            </a:r>
            <a:r>
              <a:rPr lang="cs-CZ" dirty="0" err="1" smtClean="0"/>
              <a:t>hardenning</a:t>
            </a:r>
            <a:r>
              <a:rPr lang="cs-CZ" dirty="0" smtClean="0"/>
              <a:t> </a:t>
            </a:r>
            <a:r>
              <a:rPr lang="cs-CZ" dirty="0" err="1" smtClean="0"/>
              <a:t>depth</a:t>
            </a:r>
            <a:r>
              <a:rPr lang="cs-CZ" dirty="0"/>
              <a:t>= hloubka povrchově zakalené vrstvy</a:t>
            </a:r>
          </a:p>
          <a:p>
            <a:r>
              <a:rPr lang="cs-CZ" i="1" dirty="0"/>
              <a:t>FTS </a:t>
            </a:r>
            <a:r>
              <a:rPr lang="cs-CZ" i="1" dirty="0" smtClean="0"/>
              <a:t>– </a:t>
            </a:r>
            <a:r>
              <a:rPr lang="cs-CZ" i="1" dirty="0" err="1" smtClean="0"/>
              <a:t>fusion</a:t>
            </a:r>
            <a:r>
              <a:rPr lang="cs-CZ" i="1" dirty="0" smtClean="0"/>
              <a:t> </a:t>
            </a:r>
            <a:r>
              <a:rPr lang="cs-CZ" i="1" dirty="0" err="1" smtClean="0"/>
              <a:t>treatment</a:t>
            </a:r>
            <a:r>
              <a:rPr lang="cs-CZ" i="1" dirty="0"/>
              <a:t> </a:t>
            </a:r>
            <a:r>
              <a:rPr lang="cs-CZ" i="1" dirty="0" err="1" smtClean="0"/>
              <a:t>specification</a:t>
            </a:r>
            <a:r>
              <a:rPr lang="cs-CZ" i="1" dirty="0"/>
              <a:t>= technické požadavky zakalení</a:t>
            </a:r>
          </a:p>
          <a:p>
            <a:r>
              <a:rPr lang="cs-CZ" dirty="0"/>
              <a:t>HTO </a:t>
            </a:r>
            <a:r>
              <a:rPr lang="cs-CZ" dirty="0" smtClean="0"/>
              <a:t>– </a:t>
            </a:r>
            <a:r>
              <a:rPr lang="cs-CZ" dirty="0" err="1" smtClean="0"/>
              <a:t>heat</a:t>
            </a:r>
            <a:r>
              <a:rPr lang="cs-CZ" dirty="0" smtClean="0"/>
              <a:t> </a:t>
            </a:r>
            <a:r>
              <a:rPr lang="cs-CZ" dirty="0" err="1" smtClean="0"/>
              <a:t>treatment</a:t>
            </a:r>
            <a:r>
              <a:rPr lang="cs-CZ" dirty="0" smtClean="0"/>
              <a:t> </a:t>
            </a:r>
            <a:r>
              <a:rPr lang="cs-CZ" dirty="0" err="1" smtClean="0"/>
              <a:t>order</a:t>
            </a:r>
            <a:r>
              <a:rPr lang="cs-CZ" dirty="0" smtClean="0"/>
              <a:t> = Specifikace tepelného zpracování </a:t>
            </a:r>
          </a:p>
          <a:p>
            <a:r>
              <a:rPr lang="cs-CZ" dirty="0" smtClean="0"/>
              <a:t>HTD – Heat </a:t>
            </a:r>
            <a:r>
              <a:rPr lang="cs-CZ" dirty="0" err="1" smtClean="0"/>
              <a:t>treatment</a:t>
            </a:r>
            <a:r>
              <a:rPr lang="cs-CZ" dirty="0" smtClean="0"/>
              <a:t> </a:t>
            </a:r>
            <a:r>
              <a:rPr lang="cs-CZ" dirty="0" err="1" smtClean="0"/>
              <a:t>document</a:t>
            </a:r>
            <a:r>
              <a:rPr lang="cs-CZ" dirty="0" smtClean="0"/>
              <a:t> = Dokument o tepelném zpracování</a:t>
            </a:r>
          </a:p>
          <a:p>
            <a:r>
              <a:rPr lang="cs-CZ" dirty="0" smtClean="0"/>
              <a:t>IOD – </a:t>
            </a:r>
            <a:r>
              <a:rPr lang="cs-CZ" dirty="0" err="1" smtClean="0"/>
              <a:t>Internal</a:t>
            </a:r>
            <a:r>
              <a:rPr lang="cs-CZ" dirty="0" smtClean="0"/>
              <a:t> </a:t>
            </a:r>
            <a:r>
              <a:rPr lang="cs-CZ" dirty="0" err="1" smtClean="0"/>
              <a:t>oxidation</a:t>
            </a:r>
            <a:r>
              <a:rPr lang="cs-CZ" dirty="0" smtClean="0"/>
              <a:t> </a:t>
            </a:r>
            <a:r>
              <a:rPr lang="cs-CZ" dirty="0" err="1" smtClean="0"/>
              <a:t>depth</a:t>
            </a:r>
            <a:r>
              <a:rPr lang="cs-CZ" dirty="0" smtClean="0"/>
              <a:t> = Hloubka vnitřní oxidace </a:t>
            </a:r>
          </a:p>
          <a:p>
            <a:r>
              <a:rPr lang="cs-CZ" i="1" dirty="0" smtClean="0"/>
              <a:t>HTS – </a:t>
            </a:r>
            <a:r>
              <a:rPr lang="cs-CZ" i="1" dirty="0" err="1" smtClean="0"/>
              <a:t>heat</a:t>
            </a:r>
            <a:r>
              <a:rPr lang="cs-CZ" i="1" dirty="0" smtClean="0"/>
              <a:t> </a:t>
            </a:r>
            <a:r>
              <a:rPr lang="cs-CZ" i="1" dirty="0" err="1" smtClean="0"/>
              <a:t>treatment</a:t>
            </a:r>
            <a:r>
              <a:rPr lang="cs-CZ" i="1" dirty="0" smtClean="0"/>
              <a:t> </a:t>
            </a:r>
            <a:r>
              <a:rPr lang="cs-CZ" i="1" dirty="0" err="1" smtClean="0"/>
              <a:t>specification</a:t>
            </a:r>
            <a:r>
              <a:rPr lang="cs-CZ" i="1" dirty="0"/>
              <a:t>= </a:t>
            </a:r>
            <a:r>
              <a:rPr lang="cs-CZ" i="1" dirty="0" smtClean="0"/>
              <a:t>Technické </a:t>
            </a:r>
            <a:r>
              <a:rPr lang="cs-CZ" i="1" dirty="0"/>
              <a:t>požadavky tepelného </a:t>
            </a:r>
            <a:r>
              <a:rPr lang="cs-CZ" i="1" dirty="0" smtClean="0"/>
              <a:t>zpracování</a:t>
            </a:r>
            <a:endParaRPr lang="cs-CZ" i="1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1090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385765"/>
            <a:ext cx="9089390" cy="538609"/>
          </a:xfrm>
        </p:spPr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606548"/>
            <a:ext cx="9977700" cy="443474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Označení TZ na výkrese může být k montážnímu stavu, konečnému stavu nebo i přímo po TZ = často logicky vyplývá z výkresu</a:t>
            </a:r>
          </a:p>
          <a:p>
            <a:r>
              <a:rPr lang="cs-CZ" dirty="0" smtClean="0"/>
              <a:t>Nutno zohlednit přídavek na obrábění (změna tloušťky vrstvy atd.)</a:t>
            </a:r>
          </a:p>
          <a:p>
            <a:pPr lvl="1"/>
            <a:r>
              <a:rPr lang="cs-CZ" dirty="0" smtClean="0"/>
              <a:t>Je vhodné, často nutné uvést na výkres přídavek na obrábění – konstruktéři zapomínají tzn. </a:t>
            </a:r>
            <a:r>
              <a:rPr lang="cs-CZ" u="sng" dirty="0" smtClean="0"/>
              <a:t>v praxi výjimečně</a:t>
            </a:r>
          </a:p>
          <a:p>
            <a:pPr lvl="1"/>
            <a:endParaRPr lang="cs-CZ" dirty="0" smtClean="0"/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321" y="3970896"/>
            <a:ext cx="4929788" cy="202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78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500" y="1035153"/>
            <a:ext cx="9089390" cy="538609"/>
          </a:xfrm>
        </p:spPr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448253"/>
            <a:ext cx="6441461" cy="3550541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V některých případech je nutné stanovit specifikaci TZ (HTO). Na výkres by pak mělo být napsáno viz. HTO a pak by kalírna měla vydat HTD</a:t>
            </a:r>
          </a:p>
          <a:p>
            <a:pPr algn="just"/>
            <a:r>
              <a:rPr lang="cs-CZ" dirty="0" smtClean="0"/>
              <a:t>Stav TZ slovně předepsat: ZAKALENO A POPUŠTĚNO, NAUHLIČENO A NÁSLEDNĚ ZAKALENO, POVRCHOVĚ KALENO, NITRIDOVÁNO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5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724" y="3397645"/>
            <a:ext cx="2715752" cy="1127427"/>
          </a:xfrm>
          <a:prstGeom prst="rect">
            <a:avLst/>
          </a:prstGeom>
        </p:spPr>
      </p:pic>
      <p:cxnSp>
        <p:nvCxnSpPr>
          <p:cNvPr id="7" name="Přímá spojnice se šipkou 6"/>
          <p:cNvCxnSpPr/>
          <p:nvPr/>
        </p:nvCxnSpPr>
        <p:spPr>
          <a:xfrm flipV="1">
            <a:off x="6799311" y="2251908"/>
            <a:ext cx="568413" cy="3926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7367724" y="1482563"/>
            <a:ext cx="3157297" cy="1793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579" dirty="0"/>
              <a:t>Např. případy kdy po cementaci (nauhličení) obrábění a pak teprve kalení. V některých případech nutno uvést např. </a:t>
            </a:r>
            <a:r>
              <a:rPr lang="cs-CZ" sz="1579" dirty="0" err="1"/>
              <a:t>max</a:t>
            </a:r>
            <a:r>
              <a:rPr lang="cs-CZ" sz="1579" dirty="0"/>
              <a:t> teploty žíhání ke snížení pnutí. Postup nitridace (namísto tloušťky jsou uvedeny parametry nitridace. </a:t>
            </a:r>
            <a:endParaRPr lang="cs-CZ" sz="1579" dirty="0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6799311" y="2904618"/>
            <a:ext cx="757884" cy="5850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9090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/>
              <a:t>ÚVOD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62499" y="2883092"/>
            <a:ext cx="5620420" cy="392948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Možnosti zápisu hodnot tvrdosti a jejich tolerance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Je velmi důležité označení kontrolních bodů a jejich kótování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Pokud existuje více než jeden kontrolní bod je nutné značku spojit s identifikačním číslem pro každý kontrolní bod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Někdy může být část oddělena od zbytku výrobku za účelem zkoušení (</a:t>
            </a:r>
            <a:r>
              <a:rPr lang="cs-CZ" dirty="0" err="1" smtClean="0"/>
              <a:t>tahovky</a:t>
            </a:r>
            <a:r>
              <a:rPr lang="cs-CZ" dirty="0" smtClean="0"/>
              <a:t>, </a:t>
            </a:r>
            <a:r>
              <a:rPr lang="cs-CZ" dirty="0" err="1" smtClean="0"/>
              <a:t>nárazovky</a:t>
            </a:r>
            <a:r>
              <a:rPr lang="cs-CZ" dirty="0" smtClean="0"/>
              <a:t> atd.)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6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2997" y="3729126"/>
            <a:ext cx="694727" cy="6188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193" y="3729126"/>
            <a:ext cx="915639" cy="79200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9037" y="4446896"/>
            <a:ext cx="2231823" cy="85839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5626" y="5676136"/>
            <a:ext cx="2480307" cy="604397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420369" y="1968082"/>
            <a:ext cx="3789421" cy="524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7" b="1" dirty="0">
                <a:solidFill>
                  <a:srgbClr val="FF0000"/>
                </a:solidFill>
              </a:rPr>
              <a:t>Způsoby zápisu tvrdosti</a:t>
            </a:r>
            <a:endParaRPr lang="cs-CZ" sz="2807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452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260" y="1700192"/>
            <a:ext cx="9089390" cy="538609"/>
          </a:xfrm>
        </p:spPr>
        <p:txBody>
          <a:bodyPr/>
          <a:lstStyle/>
          <a:p>
            <a:r>
              <a:rPr lang="cs-CZ" dirty="0"/>
              <a:t>ÚVOD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08063" y="2557961"/>
            <a:ext cx="7325660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Nezakalená zóna – slip </a:t>
            </a:r>
            <a:r>
              <a:rPr lang="cs-CZ" dirty="0" err="1" smtClean="0"/>
              <a:t>zone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Typy čar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Tloušťky </a:t>
            </a:r>
            <a:r>
              <a:rPr lang="cs-CZ" b="1" dirty="0" smtClean="0">
                <a:solidFill>
                  <a:srgbClr val="FF0000"/>
                </a:solidFill>
              </a:rPr>
              <a:t>vrstev SHD – jak mohou být uvedeny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7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642" y="1634087"/>
            <a:ext cx="1751384" cy="36744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340" y="1911672"/>
            <a:ext cx="3069007" cy="212544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/>
          <a:srcRect l="10280"/>
          <a:stretch/>
        </p:blipFill>
        <p:spPr>
          <a:xfrm>
            <a:off x="3199362" y="2619358"/>
            <a:ext cx="4850412" cy="274099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325675" y="3357089"/>
            <a:ext cx="2109510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>
                <a:solidFill>
                  <a:srgbClr val="FF0000"/>
                </a:solidFill>
              </a:rPr>
              <a:t>Tam kde je požadováno</a:t>
            </a:r>
            <a:endParaRPr lang="cs-CZ" sz="1579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199362" y="3086698"/>
            <a:ext cx="4736776" cy="594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1" name="Obdélník 10"/>
          <p:cNvSpPr/>
          <p:nvPr/>
        </p:nvSpPr>
        <p:spPr>
          <a:xfrm>
            <a:off x="3199362" y="3681023"/>
            <a:ext cx="4736776" cy="542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2" name="TextovéPole 11"/>
          <p:cNvSpPr txBox="1"/>
          <p:nvPr/>
        </p:nvSpPr>
        <p:spPr>
          <a:xfrm>
            <a:off x="3325675" y="3925502"/>
            <a:ext cx="2109510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>
                <a:solidFill>
                  <a:srgbClr val="FF0000"/>
                </a:solidFill>
              </a:rPr>
              <a:t>Tam kde může být</a:t>
            </a:r>
            <a:endParaRPr lang="cs-CZ" sz="1579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199362" y="4233206"/>
            <a:ext cx="4736776" cy="5846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4" name="TextovéPole 13"/>
          <p:cNvSpPr txBox="1"/>
          <p:nvPr/>
        </p:nvSpPr>
        <p:spPr>
          <a:xfrm>
            <a:off x="3487924" y="4503595"/>
            <a:ext cx="2109510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>
                <a:solidFill>
                  <a:srgbClr val="FF0000"/>
                </a:solidFill>
              </a:rPr>
              <a:t>Tam kde nesmí být</a:t>
            </a:r>
            <a:endParaRPr lang="cs-CZ" sz="1579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229046" y="4811629"/>
            <a:ext cx="4736776" cy="4999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6" name="TextovéPole 15"/>
          <p:cNvSpPr txBox="1"/>
          <p:nvPr/>
        </p:nvSpPr>
        <p:spPr>
          <a:xfrm>
            <a:off x="3952835" y="5046097"/>
            <a:ext cx="1053075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>
                <a:solidFill>
                  <a:srgbClr val="FF0000"/>
                </a:solidFill>
              </a:rPr>
              <a:t>Profil</a:t>
            </a:r>
            <a:endParaRPr lang="cs-CZ" sz="1579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550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500" y="1560359"/>
            <a:ext cx="9089390" cy="538609"/>
          </a:xfrm>
        </p:spPr>
        <p:txBody>
          <a:bodyPr/>
          <a:lstStyle/>
          <a:p>
            <a:r>
              <a:rPr lang="cs-CZ" dirty="0"/>
              <a:t>ÚVOD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1007" y="2360775"/>
            <a:ext cx="4357280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Hloubka nauhličení – CD uvádí se např. CD</a:t>
            </a:r>
            <a:r>
              <a:rPr lang="cs-CZ" baseline="-25000" dirty="0" smtClean="0"/>
              <a:t>0.35  </a:t>
            </a:r>
            <a:r>
              <a:rPr lang="cs-CZ" dirty="0" smtClean="0"/>
              <a:t>Příklad zápisu</a:t>
            </a:r>
          </a:p>
          <a:p>
            <a:pPr algn="just"/>
            <a:endParaRPr lang="cs-CZ" baseline="-25000" dirty="0"/>
          </a:p>
          <a:p>
            <a:pPr algn="just"/>
            <a:endParaRPr lang="cs-CZ" baseline="-25000" dirty="0" smtClean="0"/>
          </a:p>
          <a:p>
            <a:pPr algn="just"/>
            <a:r>
              <a:rPr lang="cs-CZ" dirty="0" smtClean="0"/>
              <a:t>Tloušťka </a:t>
            </a:r>
            <a:r>
              <a:rPr lang="cs-CZ" dirty="0" err="1" smtClean="0"/>
              <a:t>sloučeninové</a:t>
            </a:r>
            <a:r>
              <a:rPr lang="cs-CZ" dirty="0" smtClean="0"/>
              <a:t> vrstvy – CLT. Tento termín je rovněž možné použít pro </a:t>
            </a:r>
            <a:r>
              <a:rPr lang="cs-CZ" dirty="0" err="1" smtClean="0"/>
              <a:t>boridovanou</a:t>
            </a:r>
            <a:r>
              <a:rPr lang="cs-CZ" dirty="0" smtClean="0"/>
              <a:t> vrstvu!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Hodnoty pevnosti – by měly být uváděny </a:t>
            </a:r>
            <a:r>
              <a:rPr lang="cs-CZ" b="1" dirty="0" smtClean="0"/>
              <a:t>pouze pokud je to nutné a pokud součást umožní odebrat tepelně zpracovaný vzorek. </a:t>
            </a:r>
            <a:r>
              <a:rPr lang="cs-CZ" dirty="0" smtClean="0"/>
              <a:t>Praxe je odlišná – upozornit zákazníka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8</a:t>
            </a:fld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67758" y="3086698"/>
            <a:ext cx="1578925" cy="821379"/>
          </a:xfrm>
          <a:prstGeom prst="rect">
            <a:avLst/>
          </a:prstGeom>
          <a:noFill/>
          <a:ln>
            <a:solidFill>
              <a:srgbClr val="F03223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Pozor na chybu – </a:t>
            </a:r>
            <a:r>
              <a:rPr lang="cs-CZ" sz="1579" b="1" dirty="0"/>
              <a:t>mili</a:t>
            </a:r>
            <a:r>
              <a:rPr lang="cs-CZ" sz="1579" dirty="0"/>
              <a:t>metry vs. </a:t>
            </a:r>
            <a:r>
              <a:rPr lang="cs-CZ" sz="1579" b="1" dirty="0"/>
              <a:t>mikro</a:t>
            </a:r>
            <a:r>
              <a:rPr lang="cs-CZ" sz="1579" dirty="0"/>
              <a:t>metry!</a:t>
            </a:r>
            <a:endParaRPr lang="cs-CZ" sz="1579" dirty="0"/>
          </a:p>
        </p:txBody>
      </p:sp>
      <p:cxnSp>
        <p:nvCxnSpPr>
          <p:cNvPr id="9" name="Přímá spojnice se šipkou 8"/>
          <p:cNvCxnSpPr>
            <a:stCxn id="7" idx="3"/>
          </p:cNvCxnSpPr>
          <p:nvPr/>
        </p:nvCxnSpPr>
        <p:spPr>
          <a:xfrm flipV="1">
            <a:off x="6546683" y="2628976"/>
            <a:ext cx="821041" cy="8684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7" idx="3"/>
          </p:cNvCxnSpPr>
          <p:nvPr/>
        </p:nvCxnSpPr>
        <p:spPr>
          <a:xfrm>
            <a:off x="6546683" y="3497388"/>
            <a:ext cx="1010512" cy="394727"/>
          </a:xfrm>
          <a:prstGeom prst="straightConnector1">
            <a:avLst/>
          </a:prstGeom>
          <a:ln>
            <a:solidFill>
              <a:srgbClr val="F032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430882" y="2376692"/>
            <a:ext cx="2995273" cy="848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56" b="1" dirty="0">
                <a:solidFill>
                  <a:srgbClr val="FF0000"/>
                </a:solidFill>
              </a:rPr>
              <a:t>Možnosti uvádění hloubky CD</a:t>
            </a:r>
            <a:endParaRPr lang="cs-CZ" sz="2456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7196" y="3638521"/>
            <a:ext cx="2995273" cy="848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56" b="1" dirty="0">
                <a:solidFill>
                  <a:srgbClr val="FF0000"/>
                </a:solidFill>
              </a:rPr>
              <a:t>Možnosti uvádění hloubky CLT</a:t>
            </a:r>
            <a:endParaRPr lang="cs-CZ" sz="2456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763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066605"/>
            <a:ext cx="9089390" cy="538609"/>
          </a:xfrm>
        </p:spPr>
        <p:txBody>
          <a:bodyPr/>
          <a:lstStyle/>
          <a:p>
            <a:r>
              <a:rPr lang="cs-CZ" dirty="0"/>
              <a:t>ÚVOD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605214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Specifikace TZ – HTO – poskytuje kalírně instrukce k procesu TZ aby bylo zajištěno, že bude dosaženo uvedené tvrdosti, tvrzené hloubky atd. </a:t>
            </a:r>
          </a:p>
          <a:p>
            <a:pPr lvl="1"/>
            <a:r>
              <a:rPr lang="cs-CZ" dirty="0" smtClean="0"/>
              <a:t>Specifikace by měla být jasná a ucelená (je lepší podat více informací než-</a:t>
            </a:r>
            <a:r>
              <a:rPr lang="cs-CZ" dirty="0" err="1" smtClean="0"/>
              <a:t>li</a:t>
            </a:r>
            <a:r>
              <a:rPr lang="cs-CZ" dirty="0" smtClean="0"/>
              <a:t> méně) </a:t>
            </a:r>
          </a:p>
          <a:p>
            <a:pPr lvl="1"/>
            <a:r>
              <a:rPr lang="cs-CZ" dirty="0" smtClean="0"/>
              <a:t>Nutno definovat tolerance + způsob měření</a:t>
            </a:r>
          </a:p>
          <a:p>
            <a:r>
              <a:rPr lang="cs-CZ" dirty="0" smtClean="0"/>
              <a:t>Dokument o TZ – HTD – </a:t>
            </a:r>
            <a:r>
              <a:rPr lang="cs-CZ" dirty="0" err="1" smtClean="0"/>
              <a:t>info</a:t>
            </a:r>
            <a:r>
              <a:rPr lang="cs-CZ" dirty="0" smtClean="0"/>
              <a:t> o peci, teplotě, </a:t>
            </a:r>
            <a:r>
              <a:rPr lang="cs-CZ" dirty="0" err="1" smtClean="0"/>
              <a:t>Cp</a:t>
            </a:r>
            <a:r>
              <a:rPr lang="cs-CZ" dirty="0" smtClean="0"/>
              <a:t>, kalící lázni apod.</a:t>
            </a:r>
          </a:p>
          <a:p>
            <a:pPr lvl="1"/>
            <a:r>
              <a:rPr lang="cs-CZ" dirty="0" smtClean="0"/>
              <a:t>Každá požadovaná charakteristika konstruktéra musí být kontrolována</a:t>
            </a:r>
          </a:p>
          <a:p>
            <a:pPr lvl="1"/>
            <a:r>
              <a:rPr lang="cs-CZ" dirty="0" smtClean="0"/>
              <a:t>Na výkrese jsou specifikace pro konečný výrobek!</a:t>
            </a:r>
          </a:p>
          <a:p>
            <a:r>
              <a:rPr lang="cs-CZ" dirty="0" smtClean="0"/>
              <a:t>V popisu posloupnost tepelných, </a:t>
            </a:r>
            <a:r>
              <a:rPr lang="cs-CZ" dirty="0" err="1" smtClean="0"/>
              <a:t>chemickotepelných</a:t>
            </a:r>
            <a:r>
              <a:rPr lang="cs-CZ" dirty="0" smtClean="0"/>
              <a:t> zpracování, mechanický resp. povrchových úprav v chronologickém pořadí od shora dolů</a:t>
            </a:r>
          </a:p>
          <a:p>
            <a:r>
              <a:rPr lang="cs-CZ" dirty="0" smtClean="0"/>
              <a:t>Jasně vyznačit oblast bez TZ</a:t>
            </a:r>
          </a:p>
          <a:p>
            <a:r>
              <a:rPr lang="cs-CZ" dirty="0" smtClean="0"/>
              <a:t>Na výkrese by měly být uvedeny rovněž typy atmosfér / kalících prostředí použitelných během TZ pokud jsou zásadní pro získání některých vlastností (vakuum x ochranná atmosféra x vzduch)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2817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839" y="1657941"/>
            <a:ext cx="9089390" cy="538609"/>
          </a:xfrm>
        </p:spPr>
        <p:txBody>
          <a:bodyPr/>
          <a:lstStyle/>
          <a:p>
            <a:r>
              <a:rPr lang="cs-CZ" dirty="0"/>
              <a:t>ÚVOD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16537" y="2485339"/>
            <a:ext cx="5999362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Stav TZ musí být popsán:</a:t>
            </a:r>
          </a:p>
          <a:p>
            <a:pPr lvl="1" algn="just"/>
            <a:r>
              <a:rPr lang="cs-CZ" dirty="0" smtClean="0"/>
              <a:t>Textem – např. NITRIDOVÁNO</a:t>
            </a:r>
          </a:p>
          <a:p>
            <a:pPr lvl="1" algn="just"/>
            <a:r>
              <a:rPr lang="cs-CZ" dirty="0" smtClean="0"/>
              <a:t>Měřitelných parametrů</a:t>
            </a:r>
          </a:p>
          <a:p>
            <a:pPr lvl="2" algn="just"/>
            <a:r>
              <a:rPr lang="cs-CZ" dirty="0" smtClean="0"/>
              <a:t>Tvrdost, hloubka PK, CHD, tloušťka CLT, místní TZ</a:t>
            </a:r>
          </a:p>
          <a:p>
            <a:pPr lvl="2" algn="just"/>
            <a:r>
              <a:rPr lang="cs-CZ" dirty="0" smtClean="0"/>
              <a:t>Kontrolní body</a:t>
            </a:r>
          </a:p>
          <a:p>
            <a:pPr lvl="2" algn="just"/>
            <a:r>
              <a:rPr lang="cs-CZ" dirty="0" smtClean="0"/>
              <a:t>Popis TZ</a:t>
            </a:r>
          </a:p>
          <a:p>
            <a:pPr lvl="2" algn="just"/>
            <a:r>
              <a:rPr lang="cs-CZ" dirty="0" smtClean="0"/>
              <a:t>Údaje o pevnosti, mikrostruktuře</a:t>
            </a:r>
          </a:p>
          <a:p>
            <a:pPr algn="just"/>
            <a:r>
              <a:rPr lang="cs-CZ" dirty="0" smtClean="0"/>
              <a:t>Lokální TZ </a:t>
            </a:r>
          </a:p>
          <a:p>
            <a:pPr lvl="1" algn="just"/>
            <a:r>
              <a:rPr lang="cs-CZ" dirty="0" smtClean="0"/>
              <a:t>Tam kde se MUSÍ provést TZ – vyznačit vně obrysové čáry tlustou čerchovanou čárou dlouhými čárkami + kóty a tolerance</a:t>
            </a:r>
          </a:p>
          <a:p>
            <a:pPr lvl="1" algn="just"/>
            <a:r>
              <a:rPr lang="cs-CZ" dirty="0" smtClean="0"/>
              <a:t>Tam kde je možné provést TZ – vyznačit vně tlustou čárkovanou čarou + kóty</a:t>
            </a:r>
          </a:p>
          <a:p>
            <a:pPr algn="just"/>
            <a:r>
              <a:rPr lang="cs-CZ" dirty="0" smtClean="0"/>
              <a:t>Plocha kde se nesmí provést TZ	</a:t>
            </a:r>
          </a:p>
          <a:p>
            <a:pPr lvl="1" algn="just"/>
            <a:r>
              <a:rPr lang="cs-CZ" dirty="0" smtClean="0"/>
              <a:t>Tlustá tečkovaná čára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10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4055" y="2125593"/>
            <a:ext cx="4222132" cy="184530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2123" y="5308206"/>
            <a:ext cx="2268451" cy="126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210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7134" y="1547670"/>
            <a:ext cx="9089390" cy="538609"/>
          </a:xfrm>
        </p:spPr>
        <p:txBody>
          <a:bodyPr/>
          <a:lstStyle/>
          <a:p>
            <a:r>
              <a:rPr lang="cs-CZ" dirty="0"/>
              <a:t>ÚVOD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72707" y="2669303"/>
            <a:ext cx="9157213" cy="1213732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Náčrt tepelného zpracování – Heat </a:t>
            </a:r>
            <a:r>
              <a:rPr lang="cs-CZ" dirty="0" err="1" smtClean="0"/>
              <a:t>treatment</a:t>
            </a:r>
            <a:r>
              <a:rPr lang="cs-CZ" dirty="0" smtClean="0"/>
              <a:t> </a:t>
            </a:r>
            <a:r>
              <a:rPr lang="cs-CZ" dirty="0" err="1" smtClean="0"/>
              <a:t>sketch</a:t>
            </a:r>
            <a:endParaRPr lang="cs-CZ" dirty="0" smtClean="0"/>
          </a:p>
          <a:p>
            <a:pPr lvl="1"/>
            <a:r>
              <a:rPr lang="cs-CZ" dirty="0" smtClean="0"/>
              <a:t>Náčrt se udává v blízkosti popisového pole</a:t>
            </a:r>
          </a:p>
          <a:p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11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891" y="3276169"/>
            <a:ext cx="4082847" cy="218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0852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2300" y="1586984"/>
            <a:ext cx="9089390" cy="538609"/>
          </a:xfrm>
        </p:spPr>
        <p:txBody>
          <a:bodyPr/>
          <a:lstStyle/>
          <a:p>
            <a:r>
              <a:rPr lang="cs-CZ" dirty="0" smtClean="0"/>
              <a:t>Praktické příklady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12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51" y="2166705"/>
            <a:ext cx="2100010" cy="168368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006" y="3712637"/>
            <a:ext cx="2589438" cy="254044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6188" y="1674135"/>
            <a:ext cx="2940782" cy="199739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5097" y="4156397"/>
            <a:ext cx="3110346" cy="165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45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839" y="1562245"/>
            <a:ext cx="9089390" cy="538609"/>
          </a:xfrm>
        </p:spPr>
        <p:txBody>
          <a:bodyPr/>
          <a:lstStyle/>
          <a:p>
            <a:r>
              <a:rPr lang="cs-CZ" dirty="0"/>
              <a:t>Praktické příklady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20" y="2266524"/>
            <a:ext cx="2715752" cy="200082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5676" y="3149855"/>
            <a:ext cx="3261077" cy="142534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6155" y="4791937"/>
            <a:ext cx="3735257" cy="157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311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Povrchové kalení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41300" y="2883092"/>
            <a:ext cx="5999362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SHD obvykle s číselnou hodnotou mezní tvrdosti (obvykle HV1) Pokud není tak 80 procent min. tvrdosti</a:t>
            </a:r>
          </a:p>
          <a:p>
            <a:r>
              <a:rPr lang="cs-CZ" dirty="0" smtClean="0"/>
              <a:t>Přechod tvrdosti leží vně!! Součásti</a:t>
            </a:r>
          </a:p>
          <a:p>
            <a:r>
              <a:rPr lang="cs-CZ" dirty="0" smtClean="0"/>
              <a:t>Upozornit zákazníka na broušení a snížení tvrdosti</a:t>
            </a:r>
          </a:p>
          <a:p>
            <a:r>
              <a:rPr lang="cs-CZ" dirty="0" smtClean="0"/>
              <a:t>Někdy je možné a výhodné povrchově kalit větší část než je dohodnuto pak tlustá čárkovaná</a:t>
            </a:r>
          </a:p>
          <a:p>
            <a:r>
              <a:rPr lang="cs-CZ" dirty="0" smtClean="0"/>
              <a:t>Nemusí se kalit až k hraně resp. u hrany je přípustná nižší hloubka – označeno tenkou čerchovanou s dlouhými čárkami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1783" y="2270504"/>
            <a:ext cx="3003025" cy="13080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8592" y="3655112"/>
            <a:ext cx="3694660" cy="1502639"/>
          </a:xfrm>
          <a:prstGeom prst="rect">
            <a:avLst/>
          </a:prstGeom>
        </p:spPr>
      </p:pic>
      <p:sp>
        <p:nvSpPr>
          <p:cNvPr id="7" name="Šipka nahoru 6"/>
          <p:cNvSpPr/>
          <p:nvPr/>
        </p:nvSpPr>
        <p:spPr>
          <a:xfrm>
            <a:off x="7557196" y="4223524"/>
            <a:ext cx="189471" cy="44209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5625" y="5297194"/>
            <a:ext cx="2589941" cy="126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8633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Povrchové kalení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04855" y="2883092"/>
            <a:ext cx="7199346" cy="4308425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Povrchové kalení celého zubu. Po obvodu silná uvnitř tenká čerchována s dlouhými čarami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Boky zubu + poloha a průběh vrstvy + kontrolní body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Patní mezera mezi zuby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510" y="1634088"/>
            <a:ext cx="2834543" cy="19046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6138" y="3538883"/>
            <a:ext cx="2502606" cy="127132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4348" y="5170880"/>
            <a:ext cx="2609052" cy="123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0448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20996"/>
            <a:ext cx="9089390" cy="538609"/>
          </a:xfrm>
        </p:spPr>
        <p:txBody>
          <a:bodyPr/>
          <a:lstStyle/>
          <a:p>
            <a:r>
              <a:rPr lang="cs-CZ" dirty="0" smtClean="0"/>
              <a:t>Nauhličování s následným zakalením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251909"/>
            <a:ext cx="6315147" cy="430842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cs-CZ" dirty="0" smtClean="0"/>
              <a:t>Oficiální termín: Nauhličování s následným zakalením </a:t>
            </a:r>
          </a:p>
          <a:p>
            <a:pPr lvl="1" algn="just"/>
            <a:r>
              <a:rPr lang="cs-CZ" dirty="0" smtClean="0"/>
              <a:t>Pozor na zvolené kontrolní zatížení</a:t>
            </a:r>
          </a:p>
          <a:p>
            <a:pPr lvl="1" algn="just"/>
            <a:r>
              <a:rPr lang="cs-CZ" dirty="0" smtClean="0"/>
              <a:t>CHD = nauhličená + zakalená vrstva</a:t>
            </a:r>
          </a:p>
          <a:p>
            <a:pPr lvl="1" algn="just"/>
            <a:r>
              <a:rPr lang="cs-CZ" dirty="0" smtClean="0"/>
              <a:t>Obvykle 550HV1(ISO 2639)</a:t>
            </a:r>
          </a:p>
          <a:p>
            <a:pPr lvl="1" algn="just"/>
            <a:r>
              <a:rPr lang="cs-CZ" dirty="0" smtClean="0"/>
              <a:t>Hloubka nauhličení (CD) obecné pravidlo 0.35 (ale ne vždy)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9312" y="854010"/>
            <a:ext cx="2998242" cy="138196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3778" y="2206965"/>
            <a:ext cx="3448787" cy="139741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3366" y="3703385"/>
            <a:ext cx="4080035" cy="14012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8082" y="5214524"/>
            <a:ext cx="4605318" cy="152237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/>
          <a:srcRect t="2718"/>
          <a:stretch/>
        </p:blipFill>
        <p:spPr>
          <a:xfrm>
            <a:off x="1638069" y="4618649"/>
            <a:ext cx="4168363" cy="206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40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4700" y="1495425"/>
            <a:ext cx="9089390" cy="538609"/>
          </a:xfrm>
        </p:spPr>
        <p:txBody>
          <a:bodyPr/>
          <a:lstStyle/>
          <a:p>
            <a:r>
              <a:rPr lang="cs-CZ" dirty="0" smtClean="0"/>
              <a:t>Nauhličování s následným zakalením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251909"/>
            <a:ext cx="3599396" cy="4308425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17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6188" y="2251907"/>
            <a:ext cx="3094694" cy="263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44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6100" y="891808"/>
            <a:ext cx="9089390" cy="538609"/>
          </a:xfrm>
        </p:spPr>
        <p:txBody>
          <a:bodyPr/>
          <a:lstStyle/>
          <a:p>
            <a:r>
              <a:rPr lang="cs-CZ" dirty="0"/>
              <a:t>Nauhličování s následným zakalením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41300" y="2374872"/>
            <a:ext cx="5430949" cy="4308425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Místní nauhličení + zakalení</a:t>
            </a:r>
          </a:p>
          <a:p>
            <a:r>
              <a:rPr lang="cs-CZ" dirty="0" err="1" smtClean="0"/>
              <a:t>Nenauhličené</a:t>
            </a:r>
            <a:r>
              <a:rPr lang="cs-CZ" dirty="0" smtClean="0"/>
              <a:t> plochy</a:t>
            </a:r>
          </a:p>
          <a:p>
            <a:pPr lvl="1"/>
            <a:r>
              <a:rPr lang="cs-CZ" dirty="0" smtClean="0"/>
              <a:t>Tlustá tečkovaná čára</a:t>
            </a:r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18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7740" y="1635417"/>
            <a:ext cx="4616975" cy="180818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7" y="3503569"/>
            <a:ext cx="4632281" cy="261568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626" y="4092449"/>
            <a:ext cx="3867143" cy="204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75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Příklady nauhličení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" y="2455127"/>
            <a:ext cx="4244383" cy="1894711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19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988" y="2644599"/>
            <a:ext cx="2900256" cy="182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0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Nitridace resp. </a:t>
            </a:r>
            <a:r>
              <a:rPr lang="cs-CZ" dirty="0" err="1" smtClean="0"/>
              <a:t>karbonitridace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883092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NHD – v milimetrech</a:t>
            </a:r>
          </a:p>
          <a:p>
            <a:r>
              <a:rPr lang="cs-CZ" dirty="0" smtClean="0"/>
              <a:t>Zápisy </a:t>
            </a:r>
            <a:endParaRPr lang="cs-CZ" dirty="0"/>
          </a:p>
          <a:p>
            <a:pPr algn="just"/>
            <a:r>
              <a:rPr lang="cs-CZ" dirty="0" smtClean="0"/>
              <a:t>CLT – </a:t>
            </a:r>
            <a:r>
              <a:rPr lang="cs-CZ" dirty="0" err="1" smtClean="0"/>
              <a:t>sloučeninová</a:t>
            </a:r>
            <a:r>
              <a:rPr lang="cs-CZ" dirty="0" smtClean="0"/>
              <a:t> vrstva – v mikrometrech</a:t>
            </a:r>
          </a:p>
          <a:p>
            <a:pPr algn="just"/>
            <a:r>
              <a:rPr lang="cs-CZ" dirty="0" smtClean="0"/>
              <a:t>Nejjednodušší případ je popis pouze NITRIDOVÁNO</a:t>
            </a:r>
          </a:p>
          <a:p>
            <a:pPr lvl="1" algn="just"/>
            <a:r>
              <a:rPr lang="cs-CZ" dirty="0" smtClean="0"/>
              <a:t>Často určen způsob: NITRIDOVÁNO PLYNEM, nebo NITRIDOVÁNO DUSÍKATOU PLAZMOU, dále je možné uvést OXINITRIDOVÁNO a NITRIDOVÁNO V SOLNÉ LÁZNI</a:t>
            </a:r>
          </a:p>
          <a:p>
            <a:pPr algn="just"/>
            <a:r>
              <a:rPr lang="cs-CZ" dirty="0" smtClean="0"/>
              <a:t>Pokud se má zkouška hloubky nitridované vrstvy provádět jiným zatížením než 0,5kg </a:t>
            </a:r>
            <a:r>
              <a:rPr lang="cs-CZ" b="1" u="sng" dirty="0" smtClean="0"/>
              <a:t>nutno uvést </a:t>
            </a:r>
          </a:p>
          <a:p>
            <a:pPr lvl="1" algn="just"/>
            <a:r>
              <a:rPr lang="cs-CZ" dirty="0" smtClean="0"/>
              <a:t>NHD HV0.3 = 0.1 ± 0.02</a:t>
            </a:r>
          </a:p>
          <a:p>
            <a:r>
              <a:rPr lang="cs-CZ" dirty="0" smtClean="0"/>
              <a:t>Lokální nitridace </a:t>
            </a:r>
          </a:p>
          <a:p>
            <a:pPr lvl="1"/>
            <a:r>
              <a:rPr lang="cs-CZ" dirty="0" smtClean="0"/>
              <a:t>Místa bez nitridace = tlustá tečkovaná čára + předpis NENÍ NITRIDOVÁNO</a:t>
            </a:r>
          </a:p>
          <a:p>
            <a:pPr lvl="1"/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20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22900" y="1266825"/>
            <a:ext cx="3789421" cy="524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7" b="1" dirty="0">
                <a:solidFill>
                  <a:srgbClr val="FF0000"/>
                </a:solidFill>
              </a:rPr>
              <a:t>Způsob zápisu NHD, CLT</a:t>
            </a:r>
            <a:endParaRPr lang="cs-CZ" sz="2807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1808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43" y="2428896"/>
            <a:ext cx="3361061" cy="1639847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21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510" y="3655111"/>
            <a:ext cx="2968380" cy="240760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443" y="1483282"/>
            <a:ext cx="3663107" cy="2336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751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err="1" smtClean="0"/>
              <a:t>Karbonitridace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5329" y="3280714"/>
            <a:ext cx="4230966" cy="4308425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Pro </a:t>
            </a:r>
            <a:r>
              <a:rPr lang="cs-CZ" dirty="0" err="1" smtClean="0"/>
              <a:t>karbonitridace</a:t>
            </a:r>
            <a:r>
              <a:rPr lang="cs-CZ" dirty="0" smtClean="0"/>
              <a:t> předpis KARBONITRIDACE</a:t>
            </a:r>
          </a:p>
          <a:p>
            <a:r>
              <a:rPr lang="cs-CZ" dirty="0" smtClean="0"/>
              <a:t>CLT s tolerancí v mikrometrech</a:t>
            </a:r>
          </a:p>
          <a:p>
            <a:r>
              <a:rPr lang="cs-CZ" dirty="0" smtClean="0"/>
              <a:t>Plocha bez </a:t>
            </a:r>
            <a:r>
              <a:rPr lang="cs-CZ" dirty="0" err="1" smtClean="0"/>
              <a:t>karbonitridace</a:t>
            </a:r>
            <a:r>
              <a:rPr lang="cs-CZ" dirty="0" smtClean="0"/>
              <a:t> = tlustá tečkovaná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22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295" y="1560454"/>
            <a:ext cx="2591959" cy="182671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755" y="2960384"/>
            <a:ext cx="3447009" cy="17016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120" y="5107723"/>
            <a:ext cx="3474930" cy="157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377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23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Boridování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428" y="2581442"/>
            <a:ext cx="2360948" cy="1820567"/>
          </a:xfrm>
        </p:spPr>
      </p:pic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331277" y="2498266"/>
            <a:ext cx="4957275" cy="553998"/>
          </a:xfrm>
        </p:spPr>
        <p:txBody>
          <a:bodyPr/>
          <a:lstStyle/>
          <a:p>
            <a:r>
              <a:rPr lang="cs-CZ" dirty="0" smtClean="0"/>
              <a:t>Předpis BORIDOVÁNO</a:t>
            </a:r>
          </a:p>
          <a:p>
            <a:pPr lvl="1"/>
            <a:r>
              <a:rPr lang="cs-CZ" dirty="0" smtClean="0"/>
              <a:t>Určí se tloušťka </a:t>
            </a:r>
            <a:r>
              <a:rPr lang="cs-CZ" dirty="0" err="1" smtClean="0"/>
              <a:t>sloučeninové</a:t>
            </a:r>
            <a:r>
              <a:rPr lang="cs-CZ" dirty="0" smtClean="0"/>
              <a:t> vrstvy (CLT)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58611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24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Žíhání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57850" y="1858328"/>
            <a:ext cx="4957275" cy="553998"/>
          </a:xfrm>
        </p:spPr>
        <p:txBody>
          <a:bodyPr/>
          <a:lstStyle/>
          <a:p>
            <a:r>
              <a:rPr lang="cs-CZ" dirty="0" smtClean="0"/>
              <a:t>ŽÍHÁNO + přesně metodu</a:t>
            </a:r>
          </a:p>
          <a:p>
            <a:r>
              <a:rPr lang="cs-CZ" dirty="0" smtClean="0"/>
              <a:t>Možné doplnit hodnotu tvrdosti event. strukturu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5409857" y="1874890"/>
            <a:ext cx="5209903" cy="4622287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cs-CZ" dirty="0" smtClean="0"/>
              <a:t>Žíháno na snížení pnutí</a:t>
            </a:r>
          </a:p>
          <a:p>
            <a:pPr lvl="1">
              <a:lnSpc>
                <a:spcPct val="120000"/>
              </a:lnSpc>
            </a:pPr>
            <a:r>
              <a:rPr lang="en-US" b="1" dirty="0" smtClean="0"/>
              <a:t>Stress </a:t>
            </a:r>
            <a:r>
              <a:rPr lang="en-US" b="1" dirty="0"/>
              <a:t>relief </a:t>
            </a:r>
            <a:r>
              <a:rPr lang="cs-CZ" b="1" dirty="0"/>
              <a:t>SR</a:t>
            </a:r>
            <a:r>
              <a:rPr lang="en-US" dirty="0"/>
              <a:t> HB</a:t>
            </a:r>
            <a:r>
              <a:rPr lang="cs-CZ" dirty="0"/>
              <a:t>W</a:t>
            </a:r>
            <a:r>
              <a:rPr lang="en-US" baseline="-25000" dirty="0"/>
              <a:t>max</a:t>
            </a:r>
            <a:r>
              <a:rPr lang="en-US" dirty="0"/>
              <a:t>=150 </a:t>
            </a:r>
            <a:r>
              <a:rPr lang="en-US" b="1" dirty="0"/>
              <a:t>UNI 10990 : 2002</a:t>
            </a:r>
            <a:r>
              <a:rPr lang="en-US" dirty="0"/>
              <a:t> (Stress relief annealing, thermal cycle, atmosphere</a:t>
            </a:r>
            <a:r>
              <a:rPr lang="en-US" dirty="0" smtClean="0"/>
              <a:t>)</a:t>
            </a:r>
            <a:endParaRPr lang="cs-CZ" dirty="0" smtClean="0"/>
          </a:p>
          <a:p>
            <a:pPr>
              <a:lnSpc>
                <a:spcPct val="120000"/>
              </a:lnSpc>
            </a:pPr>
            <a:r>
              <a:rPr lang="cs-CZ" dirty="0" smtClean="0"/>
              <a:t>Žíháno na </a:t>
            </a:r>
            <a:r>
              <a:rPr lang="cs-CZ" dirty="0" err="1"/>
              <a:t>měkko</a:t>
            </a:r>
            <a:r>
              <a:rPr lang="cs-CZ" dirty="0"/>
              <a:t> </a:t>
            </a:r>
            <a:endParaRPr lang="cs-CZ" dirty="0" smtClean="0"/>
          </a:p>
          <a:p>
            <a:pPr lvl="1">
              <a:lnSpc>
                <a:spcPct val="120000"/>
              </a:lnSpc>
            </a:pPr>
            <a:r>
              <a:rPr lang="en-US" b="1" u="sng" dirty="0" smtClean="0"/>
              <a:t>A</a:t>
            </a:r>
            <a:r>
              <a:rPr lang="en-US" dirty="0"/>
              <a:t> </a:t>
            </a:r>
            <a:r>
              <a:rPr lang="en-US" dirty="0" smtClean="0"/>
              <a:t>HB</a:t>
            </a:r>
            <a:r>
              <a:rPr lang="cs-CZ" dirty="0" smtClean="0"/>
              <a:t>W</a:t>
            </a:r>
            <a:r>
              <a:rPr lang="en-US" baseline="-25000" dirty="0" smtClean="0"/>
              <a:t>max</a:t>
            </a:r>
            <a:r>
              <a:rPr lang="en-US" dirty="0" smtClean="0"/>
              <a:t>=250</a:t>
            </a:r>
            <a:r>
              <a:rPr lang="en-US" dirty="0"/>
              <a:t> </a:t>
            </a:r>
            <a:r>
              <a:rPr lang="en-US" dirty="0" smtClean="0"/>
              <a:t> (</a:t>
            </a:r>
            <a:r>
              <a:rPr lang="en-US" dirty="0"/>
              <a:t>Soft annealing</a:t>
            </a:r>
            <a:r>
              <a:rPr lang="en-US" dirty="0" smtClean="0"/>
              <a:t>)</a:t>
            </a:r>
            <a:endParaRPr lang="cs-CZ" dirty="0" smtClean="0"/>
          </a:p>
          <a:p>
            <a:pPr lvl="1">
              <a:lnSpc>
                <a:spcPct val="120000"/>
              </a:lnSpc>
            </a:pPr>
            <a:r>
              <a:rPr lang="cs-CZ" b="1" u="sng" dirty="0"/>
              <a:t>A</a:t>
            </a:r>
            <a:r>
              <a:rPr lang="cs-CZ" dirty="0"/>
              <a:t> </a:t>
            </a:r>
            <a:r>
              <a:rPr lang="cs-CZ" dirty="0" err="1" smtClean="0"/>
              <a:t>HBW</a:t>
            </a:r>
            <a:r>
              <a:rPr lang="cs-CZ" baseline="-25000" dirty="0" err="1" smtClean="0"/>
              <a:t>max</a:t>
            </a:r>
            <a:r>
              <a:rPr lang="cs-CZ" dirty="0" smtClean="0"/>
              <a:t>=150</a:t>
            </a:r>
            <a:r>
              <a:rPr lang="cs-CZ" dirty="0"/>
              <a:t> </a:t>
            </a:r>
            <a:r>
              <a:rPr lang="cs-CZ" dirty="0" smtClean="0"/>
              <a:t> </a:t>
            </a:r>
            <a:r>
              <a:rPr lang="cs-CZ" dirty="0"/>
              <a:t> (Full </a:t>
            </a:r>
            <a:r>
              <a:rPr lang="cs-CZ" dirty="0" err="1"/>
              <a:t>annealing</a:t>
            </a:r>
            <a:r>
              <a:rPr lang="cs-CZ" dirty="0"/>
              <a:t>) </a:t>
            </a:r>
            <a:r>
              <a:rPr lang="en-US" dirty="0"/>
              <a:t> </a:t>
            </a:r>
            <a:endParaRPr lang="cs-CZ" dirty="0" smtClean="0"/>
          </a:p>
          <a:p>
            <a:pPr>
              <a:lnSpc>
                <a:spcPct val="120000"/>
              </a:lnSpc>
            </a:pPr>
            <a:r>
              <a:rPr lang="cs-CZ" dirty="0" err="1" smtClean="0"/>
              <a:t>Sferoidizačně</a:t>
            </a:r>
            <a:r>
              <a:rPr lang="cs-CZ" dirty="0" smtClean="0"/>
              <a:t> žíháno </a:t>
            </a:r>
          </a:p>
          <a:p>
            <a:pPr lvl="1">
              <a:lnSpc>
                <a:spcPct val="120000"/>
              </a:lnSpc>
            </a:pPr>
            <a:r>
              <a:rPr lang="cs-CZ" b="1" u="sng" dirty="0"/>
              <a:t>AC</a:t>
            </a:r>
            <a:r>
              <a:rPr lang="cs-CZ" dirty="0"/>
              <a:t> </a:t>
            </a:r>
            <a:r>
              <a:rPr lang="cs-CZ" dirty="0" err="1" smtClean="0"/>
              <a:t>HBW</a:t>
            </a:r>
            <a:r>
              <a:rPr lang="cs-CZ" baseline="-25000" dirty="0" err="1" smtClean="0"/>
              <a:t>max</a:t>
            </a:r>
            <a:r>
              <a:rPr lang="cs-CZ" dirty="0" smtClean="0"/>
              <a:t>=150</a:t>
            </a:r>
            <a:r>
              <a:rPr lang="cs-CZ" dirty="0"/>
              <a:t>  (</a:t>
            </a:r>
            <a:r>
              <a:rPr lang="cs-CZ" dirty="0" err="1"/>
              <a:t>Spheroidal</a:t>
            </a:r>
            <a:r>
              <a:rPr lang="cs-CZ" dirty="0"/>
              <a:t> </a:t>
            </a:r>
            <a:r>
              <a:rPr lang="cs-CZ" dirty="0" err="1"/>
              <a:t>annealing</a:t>
            </a:r>
            <a:r>
              <a:rPr lang="cs-CZ" dirty="0" smtClean="0"/>
              <a:t>)</a:t>
            </a:r>
          </a:p>
          <a:p>
            <a:pPr lvl="1">
              <a:lnSpc>
                <a:spcPct val="120000"/>
              </a:lnSpc>
            </a:pPr>
            <a:r>
              <a:rPr lang="cs-CZ" b="1" u="sng" dirty="0" smtClean="0"/>
              <a:t>Sub-</a:t>
            </a:r>
            <a:r>
              <a:rPr lang="cs-CZ" b="1" u="sng" dirty="0" err="1" smtClean="0"/>
              <a:t>critical</a:t>
            </a:r>
            <a:r>
              <a:rPr lang="cs-CZ" b="1" u="sng" dirty="0" smtClean="0"/>
              <a:t> </a:t>
            </a:r>
            <a:r>
              <a:rPr lang="cs-CZ" b="1" u="sng" dirty="0"/>
              <a:t>AC</a:t>
            </a:r>
            <a:r>
              <a:rPr lang="cs-CZ" dirty="0"/>
              <a:t> </a:t>
            </a:r>
            <a:r>
              <a:rPr lang="cs-CZ" dirty="0" err="1" smtClean="0"/>
              <a:t>HBW</a:t>
            </a:r>
            <a:r>
              <a:rPr lang="cs-CZ" baseline="-25000" dirty="0" err="1" smtClean="0"/>
              <a:t>max</a:t>
            </a:r>
            <a:r>
              <a:rPr lang="cs-CZ" dirty="0" smtClean="0"/>
              <a:t>=150 (</a:t>
            </a:r>
            <a:r>
              <a:rPr lang="cs-CZ" dirty="0"/>
              <a:t>Sub-</a:t>
            </a:r>
            <a:r>
              <a:rPr lang="cs-CZ" dirty="0" err="1"/>
              <a:t>critical</a:t>
            </a:r>
            <a:r>
              <a:rPr lang="cs-CZ" dirty="0"/>
              <a:t> </a:t>
            </a:r>
            <a:r>
              <a:rPr lang="cs-CZ" dirty="0" err="1"/>
              <a:t>spheroidal</a:t>
            </a:r>
            <a:r>
              <a:rPr lang="cs-CZ" dirty="0"/>
              <a:t> </a:t>
            </a:r>
            <a:r>
              <a:rPr lang="cs-CZ" dirty="0" err="1"/>
              <a:t>annealing</a:t>
            </a:r>
            <a:r>
              <a:rPr lang="cs-CZ" dirty="0" smtClean="0"/>
              <a:t>)</a:t>
            </a:r>
          </a:p>
          <a:p>
            <a:pPr>
              <a:lnSpc>
                <a:spcPct val="120000"/>
              </a:lnSpc>
            </a:pPr>
            <a:r>
              <a:rPr lang="cs-CZ" dirty="0" smtClean="0"/>
              <a:t>Rekrystalizačně žíháno</a:t>
            </a:r>
          </a:p>
          <a:p>
            <a:pPr>
              <a:lnSpc>
                <a:spcPct val="120000"/>
              </a:lnSpc>
            </a:pPr>
            <a:r>
              <a:rPr lang="cs-CZ" dirty="0" smtClean="0"/>
              <a:t>Normalizačně </a:t>
            </a:r>
          </a:p>
          <a:p>
            <a:pPr lvl="1">
              <a:lnSpc>
                <a:spcPct val="120000"/>
              </a:lnSpc>
            </a:pPr>
            <a:r>
              <a:rPr lang="pt-BR" b="1" dirty="0"/>
              <a:t>N</a:t>
            </a:r>
            <a:r>
              <a:rPr lang="pt-BR" dirty="0"/>
              <a:t> </a:t>
            </a:r>
            <a:r>
              <a:rPr lang="pt-BR" dirty="0" smtClean="0"/>
              <a:t>HB</a:t>
            </a:r>
            <a:r>
              <a:rPr lang="cs-CZ" dirty="0"/>
              <a:t>W</a:t>
            </a:r>
            <a:r>
              <a:rPr lang="pt-BR" baseline="-25000" dirty="0" smtClean="0"/>
              <a:t>range</a:t>
            </a:r>
            <a:r>
              <a:rPr lang="pt-BR" dirty="0" smtClean="0"/>
              <a:t>=280</a:t>
            </a:r>
            <a:r>
              <a:rPr lang="pt-BR" dirty="0"/>
              <a:t> (Normalizing) 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68244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25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Kalení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57850" y="1858328"/>
            <a:ext cx="4957275" cy="27699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5378829" y="1858328"/>
            <a:ext cx="4957275" cy="276999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0708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26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Termíny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57850" y="2251909"/>
            <a:ext cx="5304635" cy="4308425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dirty="0" smtClean="0"/>
              <a:t>Úplné žíhání – Full </a:t>
            </a:r>
            <a:r>
              <a:rPr lang="cs-CZ" dirty="0" err="1" smtClean="0"/>
              <a:t>annealing</a:t>
            </a:r>
            <a:endParaRPr lang="cs-CZ" dirty="0" smtClean="0"/>
          </a:p>
          <a:p>
            <a:pPr lvl="1" algn="just"/>
            <a:r>
              <a:rPr lang="cs-CZ" dirty="0" smtClean="0"/>
              <a:t>TZ k dosažení globulární struktury s úplnou resp. částečnou </a:t>
            </a:r>
            <a:r>
              <a:rPr lang="cs-CZ" dirty="0" err="1" smtClean="0"/>
              <a:t>austenitizací</a:t>
            </a:r>
            <a:r>
              <a:rPr lang="cs-CZ" dirty="0" smtClean="0"/>
              <a:t> s pomalým ochlazením</a:t>
            </a:r>
          </a:p>
          <a:p>
            <a:pPr algn="just"/>
            <a:r>
              <a:rPr lang="cs-CZ" dirty="0" smtClean="0"/>
              <a:t>Homogenizační žíhání - </a:t>
            </a:r>
            <a:r>
              <a:rPr lang="cs-CZ" dirty="0" err="1" smtClean="0"/>
              <a:t>Homogenizing</a:t>
            </a:r>
            <a:endParaRPr lang="cs-CZ" dirty="0" smtClean="0"/>
          </a:p>
          <a:p>
            <a:pPr algn="just"/>
            <a:r>
              <a:rPr lang="cs-CZ" dirty="0" smtClean="0"/>
              <a:t>Izotermické žíhání – </a:t>
            </a:r>
            <a:r>
              <a:rPr lang="cs-CZ" dirty="0" err="1" smtClean="0"/>
              <a:t>Isothermal</a:t>
            </a:r>
            <a:r>
              <a:rPr lang="cs-CZ" dirty="0" smtClean="0"/>
              <a:t> </a:t>
            </a:r>
            <a:r>
              <a:rPr lang="cs-CZ" dirty="0" err="1" smtClean="0"/>
              <a:t>annealing</a:t>
            </a:r>
            <a:r>
              <a:rPr lang="cs-CZ" dirty="0" smtClean="0"/>
              <a:t> </a:t>
            </a:r>
          </a:p>
          <a:p>
            <a:pPr lvl="1" algn="just"/>
            <a:r>
              <a:rPr lang="cs-CZ" dirty="0" smtClean="0"/>
              <a:t>TZ s </a:t>
            </a:r>
            <a:r>
              <a:rPr lang="cs-CZ" dirty="0" err="1" smtClean="0"/>
              <a:t>austenitizací</a:t>
            </a:r>
            <a:r>
              <a:rPr lang="cs-CZ" dirty="0" smtClean="0"/>
              <a:t> a následné ochlazování přerušené na takové teplotě aby proběhla potřebná přeměna</a:t>
            </a:r>
          </a:p>
          <a:p>
            <a:pPr algn="just"/>
            <a:r>
              <a:rPr lang="cs-CZ" dirty="0" err="1" smtClean="0"/>
              <a:t>Normlaizační</a:t>
            </a:r>
            <a:r>
              <a:rPr lang="cs-CZ" dirty="0" smtClean="0"/>
              <a:t> žíhání – </a:t>
            </a:r>
            <a:r>
              <a:rPr lang="cs-CZ" dirty="0" err="1" smtClean="0"/>
              <a:t>Normalizing</a:t>
            </a:r>
            <a:endParaRPr lang="cs-CZ" dirty="0" smtClean="0"/>
          </a:p>
          <a:p>
            <a:pPr lvl="1" algn="just"/>
            <a:r>
              <a:rPr lang="cs-CZ" dirty="0" smtClean="0"/>
              <a:t>Tepelné zpracování s cílem zjemnění a vytvoření rovnoměrné velikosti zrna </a:t>
            </a:r>
          </a:p>
          <a:p>
            <a:pPr algn="just"/>
            <a:r>
              <a:rPr lang="cs-CZ" dirty="0" smtClean="0"/>
              <a:t>Regenerační žíhání</a:t>
            </a:r>
          </a:p>
          <a:p>
            <a:pPr lvl="1" algn="just"/>
            <a:r>
              <a:rPr lang="cs-CZ" dirty="0" smtClean="0"/>
              <a:t>Cílem je částečné znovuzískání fyzikálních nebo mechanických vlastností, které měl výrobek před tvářením za studena</a:t>
            </a:r>
          </a:p>
          <a:p>
            <a:pPr algn="just"/>
            <a:r>
              <a:rPr lang="cs-CZ" dirty="0" smtClean="0"/>
              <a:t>Žíhání na </a:t>
            </a:r>
            <a:r>
              <a:rPr lang="cs-CZ" dirty="0" err="1" smtClean="0"/>
              <a:t>měkko</a:t>
            </a:r>
            <a:r>
              <a:rPr lang="cs-CZ" dirty="0" smtClean="0"/>
              <a:t> - </a:t>
            </a:r>
            <a:r>
              <a:rPr lang="cs-CZ" dirty="0" err="1" smtClean="0"/>
              <a:t>Softening</a:t>
            </a:r>
            <a:endParaRPr lang="cs-CZ" dirty="0" smtClean="0"/>
          </a:p>
          <a:p>
            <a:pPr lvl="1" algn="just"/>
            <a:r>
              <a:rPr lang="cs-CZ" dirty="0" smtClean="0"/>
              <a:t>Soft </a:t>
            </a:r>
            <a:r>
              <a:rPr lang="cs-CZ" dirty="0" err="1" smtClean="0"/>
              <a:t>annealing</a:t>
            </a:r>
            <a:endParaRPr lang="cs-CZ" dirty="0" smtClean="0"/>
          </a:p>
          <a:p>
            <a:pPr algn="just"/>
            <a:r>
              <a:rPr lang="cs-CZ" dirty="0" smtClean="0"/>
              <a:t>Rozpouštěcí žíhání – </a:t>
            </a:r>
            <a:r>
              <a:rPr lang="cs-CZ" dirty="0" err="1" smtClean="0"/>
              <a:t>Solution</a:t>
            </a:r>
            <a:r>
              <a:rPr lang="cs-CZ" dirty="0" smtClean="0"/>
              <a:t> </a:t>
            </a:r>
            <a:r>
              <a:rPr lang="cs-CZ" dirty="0" err="1" smtClean="0"/>
              <a:t>annealing</a:t>
            </a:r>
            <a:r>
              <a:rPr lang="cs-CZ" dirty="0" smtClean="0"/>
              <a:t>, </a:t>
            </a:r>
            <a:r>
              <a:rPr lang="cs-CZ" dirty="0" err="1" smtClean="0"/>
              <a:t>Solution</a:t>
            </a:r>
            <a:r>
              <a:rPr lang="cs-CZ" dirty="0" smtClean="0"/>
              <a:t> </a:t>
            </a:r>
            <a:r>
              <a:rPr lang="cs-CZ" dirty="0" err="1" smtClean="0"/>
              <a:t>treatment</a:t>
            </a:r>
            <a:endParaRPr lang="cs-CZ" dirty="0" smtClean="0"/>
          </a:p>
          <a:p>
            <a:pPr algn="just"/>
            <a:r>
              <a:rPr lang="cs-CZ" dirty="0" err="1" smtClean="0"/>
              <a:t>Sferoidizační</a:t>
            </a:r>
            <a:r>
              <a:rPr lang="cs-CZ" dirty="0" smtClean="0"/>
              <a:t> žíhání – </a:t>
            </a:r>
            <a:r>
              <a:rPr lang="cs-CZ" dirty="0" err="1" smtClean="0"/>
              <a:t>Spheroidizing</a:t>
            </a:r>
            <a:endParaRPr lang="cs-CZ" dirty="0" smtClean="0"/>
          </a:p>
          <a:p>
            <a:pPr algn="just"/>
            <a:r>
              <a:rPr lang="cs-CZ" dirty="0" smtClean="0"/>
              <a:t>Žíhání na snížení pnutí</a:t>
            </a:r>
            <a:r>
              <a:rPr lang="cs-CZ" dirty="0"/>
              <a:t> </a:t>
            </a:r>
            <a:r>
              <a:rPr lang="cs-CZ" dirty="0" smtClean="0"/>
              <a:t>– Stress </a:t>
            </a:r>
            <a:r>
              <a:rPr lang="cs-CZ" dirty="0" err="1" smtClean="0"/>
              <a:t>relieving</a:t>
            </a: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5851956" y="2251909"/>
            <a:ext cx="4484148" cy="1384995"/>
          </a:xfrm>
        </p:spPr>
        <p:txBody>
          <a:bodyPr/>
          <a:lstStyle/>
          <a:p>
            <a:pPr algn="just"/>
            <a:r>
              <a:rPr lang="cs-CZ" dirty="0" smtClean="0"/>
              <a:t>Kryogenní úprava, hluboké zmrazení – Sub-</a:t>
            </a:r>
            <a:r>
              <a:rPr lang="cs-CZ" dirty="0" err="1" smtClean="0"/>
              <a:t>zero</a:t>
            </a:r>
            <a:r>
              <a:rPr lang="cs-CZ" dirty="0" smtClean="0"/>
              <a:t> </a:t>
            </a:r>
            <a:r>
              <a:rPr lang="cs-CZ" dirty="0" err="1" smtClean="0"/>
              <a:t>treating</a:t>
            </a:r>
            <a:r>
              <a:rPr lang="cs-CZ" dirty="0" smtClean="0"/>
              <a:t>, </a:t>
            </a:r>
            <a:r>
              <a:rPr lang="cs-CZ" dirty="0" err="1" smtClean="0"/>
              <a:t>Deep</a:t>
            </a:r>
            <a:r>
              <a:rPr lang="cs-CZ" dirty="0"/>
              <a:t> </a:t>
            </a:r>
            <a:r>
              <a:rPr lang="cs-CZ" dirty="0" err="1" smtClean="0"/>
              <a:t>freezing</a:t>
            </a:r>
            <a:endParaRPr lang="cs-CZ" dirty="0" smtClean="0"/>
          </a:p>
          <a:p>
            <a:pPr lvl="1" algn="just"/>
            <a:r>
              <a:rPr lang="cs-CZ" dirty="0" smtClean="0"/>
              <a:t>Zpracování pod teplotu místnosti aby došlo ke kompletní přeměně austenitu na martenzit</a:t>
            </a:r>
          </a:p>
        </p:txBody>
      </p:sp>
    </p:spTree>
    <p:extLst>
      <p:ext uri="{BB962C8B-B14F-4D97-AF65-F5344CB8AC3E}">
        <p14:creationId xmlns:p14="http://schemas.microsoft.com/office/powerpoint/2010/main" val="22881854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27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Termíny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87797" y="2246957"/>
            <a:ext cx="4957275" cy="1938992"/>
          </a:xfrm>
        </p:spPr>
        <p:txBody>
          <a:bodyPr/>
          <a:lstStyle/>
          <a:p>
            <a:r>
              <a:rPr lang="cs-CZ" dirty="0" err="1" smtClean="0"/>
              <a:t>Spannungsarmhlühen</a:t>
            </a:r>
            <a:endParaRPr lang="cs-CZ" dirty="0" smtClean="0"/>
          </a:p>
          <a:p>
            <a:r>
              <a:rPr lang="cs-CZ" dirty="0" err="1" smtClean="0"/>
              <a:t>Glühen</a:t>
            </a:r>
            <a:endParaRPr lang="cs-CZ" dirty="0" smtClean="0"/>
          </a:p>
          <a:p>
            <a:r>
              <a:rPr lang="cs-CZ" dirty="0" err="1" smtClean="0"/>
              <a:t>Weichglühen</a:t>
            </a:r>
            <a:endParaRPr lang="cs-CZ" dirty="0" smtClean="0"/>
          </a:p>
          <a:p>
            <a:r>
              <a:rPr lang="cs-CZ" dirty="0" err="1" smtClean="0"/>
              <a:t>Glühen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Kugelige</a:t>
            </a:r>
            <a:r>
              <a:rPr lang="cs-CZ" dirty="0" smtClean="0"/>
              <a:t> Karbide</a:t>
            </a:r>
          </a:p>
          <a:p>
            <a:r>
              <a:rPr lang="cs-CZ" dirty="0" err="1" smtClean="0"/>
              <a:t>Recristallisation</a:t>
            </a:r>
            <a:endParaRPr lang="cs-CZ" dirty="0" smtClean="0"/>
          </a:p>
          <a:p>
            <a:r>
              <a:rPr lang="cs-CZ" dirty="0" err="1" smtClean="0"/>
              <a:t>Normalglühen</a:t>
            </a:r>
            <a:endParaRPr lang="cs-CZ" dirty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109998" y="2259753"/>
            <a:ext cx="4957275" cy="1938992"/>
          </a:xfrm>
        </p:spPr>
        <p:txBody>
          <a:bodyPr/>
          <a:lstStyle/>
          <a:p>
            <a:r>
              <a:rPr lang="cs-CZ" dirty="0"/>
              <a:t>Žíháno na snížení </a:t>
            </a:r>
            <a:r>
              <a:rPr lang="cs-CZ" dirty="0" smtClean="0"/>
              <a:t>pnutí</a:t>
            </a:r>
          </a:p>
          <a:p>
            <a:r>
              <a:rPr lang="cs-CZ" dirty="0" smtClean="0"/>
              <a:t>Žíhání</a:t>
            </a:r>
            <a:endParaRPr lang="cs-CZ" dirty="0"/>
          </a:p>
          <a:p>
            <a:r>
              <a:rPr lang="cs-CZ" dirty="0"/>
              <a:t>Žíháno na </a:t>
            </a:r>
            <a:r>
              <a:rPr lang="cs-CZ" dirty="0" err="1"/>
              <a:t>měkko</a:t>
            </a:r>
            <a:r>
              <a:rPr lang="cs-CZ" dirty="0"/>
              <a:t> </a:t>
            </a:r>
          </a:p>
          <a:p>
            <a:r>
              <a:rPr lang="cs-CZ" dirty="0" err="1"/>
              <a:t>Sferoidizačně</a:t>
            </a:r>
            <a:r>
              <a:rPr lang="cs-CZ" dirty="0"/>
              <a:t> žíháno</a:t>
            </a:r>
          </a:p>
          <a:p>
            <a:r>
              <a:rPr lang="cs-CZ" dirty="0"/>
              <a:t>Rekrystalizačně žíháno</a:t>
            </a:r>
          </a:p>
          <a:p>
            <a:r>
              <a:rPr lang="cs-CZ" dirty="0"/>
              <a:t>Normalizačně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19202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5171" y="1522818"/>
            <a:ext cx="9089390" cy="538609"/>
          </a:xfrm>
        </p:spPr>
        <p:txBody>
          <a:bodyPr/>
          <a:lstStyle/>
          <a:p>
            <a:r>
              <a:rPr lang="cs-CZ" dirty="0" smtClean="0"/>
              <a:t>Termíny, definice a zkratky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err="1" smtClean="0"/>
              <a:t>Einsatzh</a:t>
            </a:r>
            <a:r>
              <a:rPr lang="cs-CZ" dirty="0" err="1"/>
              <a:t>ä</a:t>
            </a:r>
            <a:r>
              <a:rPr lang="cs-CZ" dirty="0" err="1" smtClean="0"/>
              <a:t>rten</a:t>
            </a:r>
            <a:r>
              <a:rPr lang="cs-CZ" dirty="0" smtClean="0"/>
              <a:t> – cementace </a:t>
            </a:r>
            <a:r>
              <a:rPr lang="cs-CZ" dirty="0"/>
              <a:t>+ kalení + popouštění</a:t>
            </a:r>
          </a:p>
          <a:p>
            <a:r>
              <a:rPr lang="cs-CZ" dirty="0" err="1" smtClean="0"/>
              <a:t>Abschreckhärten</a:t>
            </a:r>
            <a:r>
              <a:rPr lang="cs-CZ" dirty="0" smtClean="0"/>
              <a:t> – zakalení</a:t>
            </a:r>
            <a:endParaRPr lang="cs-CZ" dirty="0"/>
          </a:p>
          <a:p>
            <a:r>
              <a:rPr lang="cs-CZ" dirty="0" err="1" smtClean="0"/>
              <a:t>Vergüten</a:t>
            </a:r>
            <a:r>
              <a:rPr lang="cs-CZ" dirty="0" smtClean="0"/>
              <a:t> – zušlechtění</a:t>
            </a:r>
            <a:endParaRPr lang="cs-CZ" dirty="0"/>
          </a:p>
          <a:p>
            <a:r>
              <a:rPr lang="cs-CZ" dirty="0" err="1" smtClean="0"/>
              <a:t>Randschichthärten</a:t>
            </a:r>
            <a:r>
              <a:rPr lang="cs-CZ" dirty="0" smtClean="0"/>
              <a:t> – kalení </a:t>
            </a:r>
            <a:r>
              <a:rPr lang="cs-CZ" dirty="0"/>
              <a:t>okrajové vrstvy</a:t>
            </a:r>
          </a:p>
          <a:p>
            <a:r>
              <a:rPr lang="cs-CZ" dirty="0" err="1" smtClean="0"/>
              <a:t>Nitrieren</a:t>
            </a:r>
            <a:r>
              <a:rPr lang="cs-CZ" dirty="0" smtClean="0"/>
              <a:t> – nitridování</a:t>
            </a:r>
            <a:endParaRPr lang="cs-CZ" dirty="0"/>
          </a:p>
          <a:p>
            <a:r>
              <a:rPr lang="cs-CZ" dirty="0" err="1" smtClean="0"/>
              <a:t>Verbindungsschicht</a:t>
            </a:r>
            <a:r>
              <a:rPr lang="cs-CZ" dirty="0" smtClean="0"/>
              <a:t> – bílá vrstva</a:t>
            </a:r>
            <a:endParaRPr lang="cs-CZ" dirty="0"/>
          </a:p>
          <a:p>
            <a:r>
              <a:rPr lang="cs-CZ" dirty="0" err="1" smtClean="0"/>
              <a:t>Rht</a:t>
            </a:r>
            <a:r>
              <a:rPr lang="cs-CZ" dirty="0" smtClean="0"/>
              <a:t> = </a:t>
            </a:r>
            <a:r>
              <a:rPr lang="cs-CZ" dirty="0"/>
              <a:t>80%minimální tvrdosti povrchu</a:t>
            </a:r>
          </a:p>
          <a:p>
            <a:r>
              <a:rPr lang="cs-CZ" dirty="0" err="1"/>
              <a:t>Nht</a:t>
            </a:r>
            <a:r>
              <a:rPr lang="cs-CZ" dirty="0"/>
              <a:t>, </a:t>
            </a:r>
            <a:r>
              <a:rPr lang="cs-CZ" dirty="0" err="1"/>
              <a:t>Eht</a:t>
            </a:r>
            <a:r>
              <a:rPr lang="cs-CZ" dirty="0"/>
              <a:t>, </a:t>
            </a:r>
            <a:r>
              <a:rPr lang="cs-CZ" dirty="0" err="1" smtClean="0"/>
              <a:t>Rht</a:t>
            </a:r>
            <a:r>
              <a:rPr lang="cs-CZ" dirty="0" smtClean="0"/>
              <a:t> souhrnně </a:t>
            </a:r>
            <a:r>
              <a:rPr lang="cs-CZ" dirty="0"/>
              <a:t>vše </a:t>
            </a:r>
            <a:r>
              <a:rPr lang="cs-CZ" dirty="0" smtClean="0"/>
              <a:t>CHD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28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89168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500" y="868101"/>
            <a:ext cx="9089390" cy="1077218"/>
          </a:xfrm>
        </p:spPr>
        <p:txBody>
          <a:bodyPr/>
          <a:lstStyle/>
          <a:p>
            <a:r>
              <a:rPr lang="cs-CZ" dirty="0" smtClean="0"/>
              <a:t>Zvolené zkušební metody pro měření tvrdosti povrchu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33" y="2013028"/>
            <a:ext cx="5113609" cy="4610724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29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93" t="65200" r="22821"/>
          <a:stretch/>
        </p:blipFill>
        <p:spPr>
          <a:xfrm>
            <a:off x="5978270" y="4422598"/>
            <a:ext cx="3543838" cy="85955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467341" y="2273639"/>
            <a:ext cx="5226058" cy="3008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579" dirty="0"/>
              <a:t>Tabulka udává nejvyšší dovolené zatížení. Může se použít rovněž nižší (HV10 místo HV30)</a:t>
            </a:r>
          </a:p>
          <a:p>
            <a:pPr algn="just"/>
            <a:endParaRPr lang="cs-CZ" sz="1579" dirty="0"/>
          </a:p>
          <a:p>
            <a:pPr algn="just"/>
            <a:r>
              <a:rPr lang="cs-CZ" sz="1579" dirty="0"/>
              <a:t>Příklad: Požadavek 650 až 750HV s hloubkou vrstvy (SHD) 0.6mm až 1.2mm</a:t>
            </a:r>
          </a:p>
          <a:p>
            <a:pPr algn="just"/>
            <a:endParaRPr lang="cs-CZ" sz="1579" dirty="0"/>
          </a:p>
          <a:p>
            <a:pPr algn="just"/>
            <a:r>
              <a:rPr lang="cs-CZ" sz="1579" dirty="0"/>
              <a:t>Pro tyto hodnoty se z tabulky určí nejvyšší zatížení při zkoušce tvrdosti jako HV50 (může být i HV30 nebo HV10)</a:t>
            </a:r>
          </a:p>
          <a:p>
            <a:endParaRPr lang="cs-CZ" sz="1579" dirty="0"/>
          </a:p>
          <a:p>
            <a:endParaRPr lang="cs-CZ" sz="1579" dirty="0"/>
          </a:p>
          <a:p>
            <a:endParaRPr lang="cs-CZ" sz="1579" dirty="0"/>
          </a:p>
          <a:p>
            <a:endParaRPr lang="cs-CZ" sz="1579" dirty="0"/>
          </a:p>
        </p:txBody>
      </p:sp>
      <p:sp>
        <p:nvSpPr>
          <p:cNvPr id="9" name="Obdélník 8"/>
          <p:cNvSpPr/>
          <p:nvPr/>
        </p:nvSpPr>
        <p:spPr>
          <a:xfrm>
            <a:off x="353733" y="4903120"/>
            <a:ext cx="5113608" cy="189471"/>
          </a:xfrm>
          <a:prstGeom prst="rect">
            <a:avLst/>
          </a:prstGeom>
          <a:noFill/>
          <a:ln>
            <a:solidFill>
              <a:srgbClr val="F032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0" name="Obdélník 9"/>
          <p:cNvSpPr/>
          <p:nvPr/>
        </p:nvSpPr>
        <p:spPr>
          <a:xfrm>
            <a:off x="3704618" y="2399262"/>
            <a:ext cx="442099" cy="423178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4001644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1077218"/>
          </a:xfrm>
        </p:spPr>
        <p:txBody>
          <a:bodyPr/>
          <a:lstStyle/>
          <a:p>
            <a:r>
              <a:rPr lang="cs-CZ" dirty="0" smtClean="0"/>
              <a:t>Minimální možné zatížení při minimální povrchové tvrdosti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437"/>
          <a:stretch/>
        </p:blipFill>
        <p:spPr>
          <a:xfrm>
            <a:off x="104668" y="2455127"/>
            <a:ext cx="5050630" cy="2336810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30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41"/>
          <a:stretch/>
        </p:blipFill>
        <p:spPr>
          <a:xfrm>
            <a:off x="5220386" y="2391971"/>
            <a:ext cx="5178875" cy="2399967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04668" y="4231090"/>
            <a:ext cx="4989404" cy="1894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7" name="Obdélník 6"/>
          <p:cNvSpPr/>
          <p:nvPr/>
        </p:nvSpPr>
        <p:spPr>
          <a:xfrm>
            <a:off x="4280596" y="2834070"/>
            <a:ext cx="378942" cy="1957868"/>
          </a:xfrm>
          <a:prstGeom prst="rect">
            <a:avLst/>
          </a:prstGeom>
          <a:noFill/>
          <a:ln>
            <a:solidFill>
              <a:srgbClr val="F032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pic>
        <p:nvPicPr>
          <p:cNvPr id="8" name="Zástupný symbol pro obsah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62" t="83283" r="31223" b="2629"/>
          <a:stretch/>
        </p:blipFill>
        <p:spPr>
          <a:xfrm>
            <a:off x="1304651" y="4855094"/>
            <a:ext cx="2859906" cy="757884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9245979" y="2682588"/>
            <a:ext cx="568413" cy="2084182"/>
          </a:xfrm>
          <a:prstGeom prst="rect">
            <a:avLst/>
          </a:prstGeom>
          <a:noFill/>
          <a:ln>
            <a:solidFill>
              <a:srgbClr val="F032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0" name="Obdélník 9"/>
          <p:cNvSpPr/>
          <p:nvPr/>
        </p:nvSpPr>
        <p:spPr>
          <a:xfrm>
            <a:off x="5235063" y="4041619"/>
            <a:ext cx="5100487" cy="1894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1" name="TextovéPole 10"/>
          <p:cNvSpPr txBox="1"/>
          <p:nvPr/>
        </p:nvSpPr>
        <p:spPr>
          <a:xfrm>
            <a:off x="5415149" y="5827033"/>
            <a:ext cx="4926247" cy="3353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Není možné použít metodu HRC (proto HRA nebo HV)</a:t>
            </a:r>
            <a:endParaRPr lang="cs-CZ" sz="1579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6" t="83272" r="33467" b="853"/>
          <a:stretch/>
        </p:blipFill>
        <p:spPr>
          <a:xfrm>
            <a:off x="6420369" y="4887393"/>
            <a:ext cx="2526281" cy="803283"/>
          </a:xfrm>
          <a:prstGeom prst="rect">
            <a:avLst/>
          </a:prstGeom>
        </p:spPr>
      </p:pic>
      <p:cxnSp>
        <p:nvCxnSpPr>
          <p:cNvPr id="14" name="Přímá spojnice se šipkou 13"/>
          <p:cNvCxnSpPr/>
          <p:nvPr/>
        </p:nvCxnSpPr>
        <p:spPr>
          <a:xfrm flipV="1">
            <a:off x="9530186" y="4136354"/>
            <a:ext cx="0" cy="16906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104668" y="5739293"/>
            <a:ext cx="5178875" cy="8213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Tvrdost povrchu má být měřena </a:t>
            </a:r>
            <a:r>
              <a:rPr lang="cs-CZ" sz="1579" dirty="0" err="1"/>
              <a:t>Rockwellem</a:t>
            </a:r>
            <a:r>
              <a:rPr lang="cs-CZ" sz="1579" dirty="0"/>
              <a:t>. Je požadována hloubka SHD (0.4 až 0.8mm). Jak měřit tvrdost, pokud HR45N od 62 do 68. 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16034481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25" y="1760401"/>
            <a:ext cx="6188833" cy="69472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Zvolená metoda pro nejmenší tvrdost podle </a:t>
            </a:r>
            <a:r>
              <a:rPr lang="cs-CZ" dirty="0" err="1" smtClean="0"/>
              <a:t>Vickerse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2"/>
          <a:stretch/>
        </p:blipFill>
        <p:spPr>
          <a:xfrm>
            <a:off x="6095942" y="1823558"/>
            <a:ext cx="4481489" cy="4876184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31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834070"/>
            <a:ext cx="4273031" cy="5783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i="1" dirty="0"/>
              <a:t>Nejmenší tvrdosti podle HV, HR a mezní tvrdostí (80% nejmenší povrchové tvrdosti v HV)</a:t>
            </a:r>
            <a:endParaRPr lang="cs-CZ" sz="1579" i="1" dirty="0"/>
          </a:p>
        </p:txBody>
      </p:sp>
      <p:cxnSp>
        <p:nvCxnSpPr>
          <p:cNvPr id="7" name="Přímá spojnice se šipkou 6"/>
          <p:cNvCxnSpPr>
            <a:stCxn id="3" idx="3"/>
          </p:cNvCxnSpPr>
          <p:nvPr/>
        </p:nvCxnSpPr>
        <p:spPr>
          <a:xfrm flipV="1">
            <a:off x="4273031" y="3086701"/>
            <a:ext cx="1822912" cy="365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6167741" y="1823558"/>
            <a:ext cx="694727" cy="45473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30501536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32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58" b="3581"/>
          <a:stretch/>
        </p:blipFill>
        <p:spPr>
          <a:xfrm>
            <a:off x="59956" y="1886714"/>
            <a:ext cx="4209684" cy="350476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659" y="2897227"/>
            <a:ext cx="2700568" cy="315785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617" y="3402483"/>
            <a:ext cx="2820419" cy="3220795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3386225" y="1424324"/>
            <a:ext cx="3097302" cy="69472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rgbClr val="0F0F0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cs-CZ" sz="2456" dirty="0">
                <a:solidFill>
                  <a:srgbClr val="FF0000"/>
                </a:solidFill>
              </a:rPr>
              <a:t>Doporučené úchylky </a:t>
            </a:r>
            <a:endParaRPr lang="cs-CZ" sz="2456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7845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33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031" y="3591954"/>
            <a:ext cx="2731338" cy="272269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967" y="2773056"/>
            <a:ext cx="2652595" cy="22091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35" y="2738692"/>
            <a:ext cx="2992496" cy="2464409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386225" y="1424324"/>
            <a:ext cx="3097302" cy="69472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rgbClr val="0F0F0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cs-CZ" sz="2456" dirty="0">
                <a:solidFill>
                  <a:srgbClr val="FF0000"/>
                </a:solidFill>
              </a:rPr>
              <a:t>Doporučené úchylky </a:t>
            </a:r>
            <a:endParaRPr lang="cs-CZ" sz="2456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1888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/>
              <a:t>Termíny, definice a zkratky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04668" y="2845373"/>
            <a:ext cx="10588732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Současný </a:t>
            </a:r>
            <a:r>
              <a:rPr lang="cs-CZ" dirty="0"/>
              <a:t>stav = vysoká tolerance chemického složení tzn. výhodu pro hutě („vejdou se tam“)</a:t>
            </a:r>
          </a:p>
          <a:p>
            <a:pPr algn="just"/>
            <a:r>
              <a:rPr lang="cs-CZ" dirty="0"/>
              <a:t>Problém uživatelů ocelí </a:t>
            </a:r>
            <a:r>
              <a:rPr lang="cs-CZ" dirty="0" smtClean="0"/>
              <a:t>– pokud </a:t>
            </a:r>
            <a:r>
              <a:rPr lang="cs-CZ" dirty="0"/>
              <a:t>zjistí jinou jakost až při TZ</a:t>
            </a:r>
          </a:p>
          <a:p>
            <a:pPr algn="just"/>
            <a:r>
              <a:rPr lang="cs-CZ" dirty="0"/>
              <a:t>Dnes časté </a:t>
            </a:r>
            <a:r>
              <a:rPr lang="cs-CZ" dirty="0" err="1" smtClean="0"/>
              <a:t>mikrolegování</a:t>
            </a:r>
            <a:r>
              <a:rPr lang="cs-CZ" dirty="0" smtClean="0"/>
              <a:t> – ovlivnění </a:t>
            </a:r>
            <a:r>
              <a:rPr lang="cs-CZ" dirty="0"/>
              <a:t>vlastností určité značky malou přísadou (</a:t>
            </a:r>
            <a:r>
              <a:rPr lang="cs-CZ" dirty="0" err="1"/>
              <a:t>Nb</a:t>
            </a:r>
            <a:r>
              <a:rPr lang="cs-CZ" dirty="0"/>
              <a:t>, Ti, V)</a:t>
            </a:r>
          </a:p>
          <a:p>
            <a:pPr algn="just"/>
            <a:r>
              <a:rPr lang="cs-CZ" dirty="0"/>
              <a:t>Elektrostruskové přetavování (</a:t>
            </a:r>
            <a:r>
              <a:rPr lang="cs-CZ" dirty="0" err="1"/>
              <a:t>nástr</a:t>
            </a:r>
            <a:r>
              <a:rPr lang="cs-CZ" dirty="0"/>
              <a:t>. oceli)</a:t>
            </a:r>
          </a:p>
          <a:p>
            <a:pPr algn="just"/>
            <a:r>
              <a:rPr lang="cs-CZ" dirty="0"/>
              <a:t>Podle druhu tepelného zpracování volit tvrdost + kde kontrolovat</a:t>
            </a:r>
          </a:p>
          <a:p>
            <a:pPr algn="just"/>
            <a:r>
              <a:rPr lang="cs-CZ" dirty="0"/>
              <a:t>Zušlechtění (</a:t>
            </a:r>
            <a:r>
              <a:rPr lang="cs-CZ" dirty="0" err="1"/>
              <a:t>MPa</a:t>
            </a:r>
            <a:r>
              <a:rPr lang="cs-CZ" dirty="0"/>
              <a:t>, pro vyšší pevnosti HRC) </a:t>
            </a:r>
          </a:p>
          <a:p>
            <a:pPr algn="just"/>
            <a:r>
              <a:rPr lang="cs-CZ" dirty="0"/>
              <a:t>Kalení HRC pro </a:t>
            </a:r>
            <a:r>
              <a:rPr lang="cs-CZ" dirty="0" smtClean="0"/>
              <a:t>tloušťku </a:t>
            </a:r>
            <a:r>
              <a:rPr lang="cs-CZ" dirty="0"/>
              <a:t>materiálu menší než 1mm vždy HV120</a:t>
            </a:r>
          </a:p>
          <a:p>
            <a:pPr algn="just"/>
            <a:r>
              <a:rPr lang="cs-CZ" dirty="0"/>
              <a:t>Cementace podle tloušťky HV5 HV10, HV30, HV60, HV120</a:t>
            </a:r>
          </a:p>
          <a:p>
            <a:pPr algn="just"/>
            <a:r>
              <a:rPr lang="cs-CZ" dirty="0"/>
              <a:t>Nitridace podle tloušťky </a:t>
            </a:r>
            <a:r>
              <a:rPr lang="cs-CZ" dirty="0" smtClean="0"/>
              <a:t>HV0.2</a:t>
            </a:r>
            <a:r>
              <a:rPr lang="cs-CZ" dirty="0"/>
              <a:t>, </a:t>
            </a:r>
            <a:r>
              <a:rPr lang="cs-CZ" dirty="0" smtClean="0"/>
              <a:t>HV0.5</a:t>
            </a:r>
            <a:r>
              <a:rPr lang="cs-CZ" dirty="0"/>
              <a:t>, HV5, HV10 (někdy i více)</a:t>
            </a:r>
          </a:p>
          <a:p>
            <a:pPr algn="just"/>
            <a:r>
              <a:rPr lang="cs-CZ" dirty="0"/>
              <a:t>Technologové zapomínají na přídavky a předepisují co je na výkrese, vyhýbají se žíhacím procesům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37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/>
              <a:t>Termíny, definice a zkratky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17500" y="2943225"/>
            <a:ext cx="10230882" cy="304528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SHD</a:t>
            </a:r>
            <a:r>
              <a:rPr lang="cs-CZ" dirty="0"/>
              <a:t>, CHD, FHD, NHD</a:t>
            </a:r>
          </a:p>
          <a:p>
            <a:r>
              <a:rPr lang="cs-CZ" dirty="0"/>
              <a:t>Udávat mezní úchylky, tolerance co největší možná</a:t>
            </a:r>
          </a:p>
          <a:p>
            <a:r>
              <a:rPr lang="cs-CZ" dirty="0"/>
              <a:t>Požadavek hloubky je dobré udat včetně hodnoty mezní tvrdosti (CHD550 HV0,5)</a:t>
            </a:r>
          </a:p>
          <a:p>
            <a:r>
              <a:rPr lang="cs-CZ" dirty="0"/>
              <a:t>Hloubka nauhličení (CD je podmíněna obsahem uhlíku v materiálu (v procentech) obecně se za mezní hodnotu považuje hodnota </a:t>
            </a:r>
            <a:r>
              <a:rPr lang="cs-CZ" dirty="0" smtClean="0"/>
              <a:t>CD0.35</a:t>
            </a:r>
            <a:endParaRPr lang="cs-CZ" dirty="0"/>
          </a:p>
          <a:p>
            <a:r>
              <a:rPr lang="cs-CZ" dirty="0"/>
              <a:t>Uvést tloušťku bílé </a:t>
            </a:r>
            <a:r>
              <a:rPr lang="cs-CZ" dirty="0" smtClean="0"/>
              <a:t>vrstvy – u nitridace</a:t>
            </a:r>
            <a:endParaRPr lang="cs-CZ" dirty="0"/>
          </a:p>
          <a:p>
            <a:r>
              <a:rPr lang="cs-CZ" dirty="0"/>
              <a:t>Údaje o pevnosti předepisovat pouze je-li to nezbytně nutné (správně by mělo být dokládáno vzorky společně tepelně zpracovanými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55028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10" y="2518285"/>
            <a:ext cx="6407686" cy="208855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4700" y="1253689"/>
            <a:ext cx="9089390" cy="538609"/>
          </a:xfrm>
        </p:spPr>
        <p:txBody>
          <a:bodyPr/>
          <a:lstStyle/>
          <a:p>
            <a:r>
              <a:rPr lang="cs-CZ" dirty="0" smtClean="0"/>
              <a:t>Definice čar dle ČSN EN ISO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36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25506" y="3010078"/>
            <a:ext cx="6336963" cy="2029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7" name="Obdélník 6"/>
          <p:cNvSpPr/>
          <p:nvPr/>
        </p:nvSpPr>
        <p:spPr>
          <a:xfrm>
            <a:off x="516684" y="3441557"/>
            <a:ext cx="6353350" cy="5924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23959858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850" y="1634088"/>
            <a:ext cx="2348308" cy="4915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Popisové pole</a:t>
            </a:r>
            <a:endParaRPr lang="cs-CZ" dirty="0"/>
          </a:p>
        </p:txBody>
      </p:sp>
      <p:pic>
        <p:nvPicPr>
          <p:cNvPr id="39" name="Zástupný symbol pro obsah 38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4543205" y="5659349"/>
            <a:ext cx="5270096" cy="1097154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37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7758" y="2707756"/>
            <a:ext cx="4388416" cy="192124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283543" y="3844582"/>
            <a:ext cx="1452611" cy="631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9" name="Obdélník 8"/>
          <p:cNvSpPr/>
          <p:nvPr/>
        </p:nvSpPr>
        <p:spPr>
          <a:xfrm>
            <a:off x="5094072" y="2644599"/>
            <a:ext cx="4168363" cy="2526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1" name="Obdélník 10"/>
          <p:cNvSpPr/>
          <p:nvPr/>
        </p:nvSpPr>
        <p:spPr>
          <a:xfrm>
            <a:off x="5116769" y="2897227"/>
            <a:ext cx="4168363" cy="167234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cxnSp>
        <p:nvCxnSpPr>
          <p:cNvPr id="13" name="Přímá spojnice se šipkou 12"/>
          <p:cNvCxnSpPr/>
          <p:nvPr/>
        </p:nvCxnSpPr>
        <p:spPr>
          <a:xfrm flipV="1">
            <a:off x="4525659" y="4476152"/>
            <a:ext cx="568413" cy="5052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199362" y="4819441"/>
            <a:ext cx="1326297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Popisové pole </a:t>
            </a:r>
            <a:endParaRPr lang="cs-CZ" sz="1579" dirty="0"/>
          </a:p>
        </p:txBody>
      </p:sp>
      <p:cxnSp>
        <p:nvCxnSpPr>
          <p:cNvPr id="16" name="Přímá spojnice se šipkou 15"/>
          <p:cNvCxnSpPr>
            <a:endCxn id="9" idx="1"/>
          </p:cNvCxnSpPr>
          <p:nvPr/>
        </p:nvCxnSpPr>
        <p:spPr>
          <a:xfrm>
            <a:off x="4083560" y="2391971"/>
            <a:ext cx="1010512" cy="378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3090151" y="1961076"/>
            <a:ext cx="1513342" cy="821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579" dirty="0"/>
              <a:t>Doplňkové technické informace</a:t>
            </a:r>
            <a:endParaRPr lang="cs-CZ" sz="1579" dirty="0"/>
          </a:p>
        </p:txBody>
      </p:sp>
      <p:cxnSp>
        <p:nvCxnSpPr>
          <p:cNvPr id="23" name="Přímá spojnice se šipkou 22"/>
          <p:cNvCxnSpPr/>
          <p:nvPr/>
        </p:nvCxnSpPr>
        <p:spPr>
          <a:xfrm flipH="1">
            <a:off x="5717902" y="2188751"/>
            <a:ext cx="583895" cy="746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4715407" y="1658487"/>
            <a:ext cx="4041495" cy="578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Materiál podle mého vstupní. Často se uvádí konečný stav. Za mne nemá logiku</a:t>
            </a:r>
            <a:endParaRPr lang="cs-CZ" sz="1579" dirty="0"/>
          </a:p>
        </p:txBody>
      </p:sp>
      <p:cxnSp>
        <p:nvCxnSpPr>
          <p:cNvPr id="32" name="Přímá spojnice se šipkou 31"/>
          <p:cNvCxnSpPr/>
          <p:nvPr/>
        </p:nvCxnSpPr>
        <p:spPr>
          <a:xfrm flipH="1">
            <a:off x="6367634" y="2293164"/>
            <a:ext cx="2818542" cy="7797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9140895" y="2096815"/>
            <a:ext cx="562373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TDP</a:t>
            </a:r>
            <a:endParaRPr lang="cs-CZ" sz="1579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874653" y="5360177"/>
            <a:ext cx="2652595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Předepisování úpravy povrchu</a:t>
            </a:r>
            <a:endParaRPr lang="cs-CZ" sz="1579" dirty="0"/>
          </a:p>
        </p:txBody>
      </p:sp>
      <p:sp>
        <p:nvSpPr>
          <p:cNvPr id="41" name="Zástupný symbol pro obsah 2"/>
          <p:cNvSpPr txBox="1">
            <a:spLocks/>
          </p:cNvSpPr>
          <p:nvPr/>
        </p:nvSpPr>
        <p:spPr>
          <a:xfrm>
            <a:off x="337083" y="3068952"/>
            <a:ext cx="4630675" cy="1328895"/>
          </a:xfrm>
          <a:prstGeom prst="rect">
            <a:avLst/>
          </a:prstGeom>
        </p:spPr>
        <p:txBody>
          <a:bodyPr vert="horz" lIns="80201" tIns="40100" rIns="80201" bIns="4010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F03223"/>
              </a:buClr>
              <a:buFont typeface="Wingdings" panose="05000000000000000000" pitchFamily="2" charset="2"/>
              <a:buChar char="§"/>
              <a:defRPr sz="2400" kern="1200">
                <a:solidFill>
                  <a:srgbClr val="5A5A5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F03223"/>
              </a:buClr>
              <a:buFont typeface="Arial" panose="020B0604020202020204" pitchFamily="34" charset="0"/>
              <a:buChar char="•"/>
              <a:defRPr sz="2200" kern="1200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FF0000"/>
              </a:buClr>
              <a:buFont typeface="Calibri" panose="020F0502020204030204" pitchFamily="34" charset="0"/>
              <a:buChar char="▪"/>
              <a:defRPr sz="2000" kern="1200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F03223"/>
              </a:buClr>
              <a:buFont typeface="Arial" panose="020B0604020202020204" pitchFamily="34" charset="0"/>
              <a:buChar char="▫"/>
              <a:defRPr sz="1800" kern="1200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F03223"/>
              </a:buClr>
              <a:buFont typeface="Tahoma" panose="020B0604030504040204" pitchFamily="34" charset="0"/>
              <a:buChar char="◦"/>
              <a:defRPr sz="1800" kern="1200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105" dirty="0"/>
              <a:t>Na výkresu se předepisuje konečný stav po tepelném zpracování doplněný o požadovanou tvrdost, hloubku TZ vrstvy, pevnosti atd. (CHD, NHD, SHD, FHD). Popis nad popisové pole </a:t>
            </a:r>
          </a:p>
          <a:p>
            <a:endParaRPr lang="cs-CZ" sz="2105" dirty="0"/>
          </a:p>
          <a:p>
            <a:endParaRPr lang="cs-CZ" sz="2105" dirty="0"/>
          </a:p>
        </p:txBody>
      </p:sp>
    </p:spTree>
    <p:extLst>
      <p:ext uri="{BB962C8B-B14F-4D97-AF65-F5344CB8AC3E}">
        <p14:creationId xmlns:p14="http://schemas.microsoft.com/office/powerpoint/2010/main" val="14551988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927945"/>
            <a:ext cx="9089390" cy="538609"/>
          </a:xfrm>
        </p:spPr>
        <p:txBody>
          <a:bodyPr/>
          <a:lstStyle/>
          <a:p>
            <a:r>
              <a:rPr lang="cs-CZ" dirty="0" smtClean="0"/>
              <a:t>Slovník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659634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err="1" smtClean="0"/>
              <a:t>Baking</a:t>
            </a:r>
            <a:r>
              <a:rPr lang="cs-CZ" dirty="0" smtClean="0"/>
              <a:t> – žíhání na odstranění vodíku (po moření, svařování..)</a:t>
            </a:r>
          </a:p>
          <a:p>
            <a:r>
              <a:rPr lang="cs-CZ" dirty="0" err="1" smtClean="0"/>
              <a:t>Blacking</a:t>
            </a:r>
            <a:r>
              <a:rPr lang="cs-CZ" dirty="0" smtClean="0"/>
              <a:t> – černění – </a:t>
            </a:r>
            <a:r>
              <a:rPr lang="cs-CZ" dirty="0" err="1" smtClean="0"/>
              <a:t>Brünieren</a:t>
            </a:r>
            <a:endParaRPr lang="cs-CZ" dirty="0" smtClean="0"/>
          </a:p>
          <a:p>
            <a:r>
              <a:rPr lang="cs-CZ" dirty="0" smtClean="0"/>
              <a:t>Black </a:t>
            </a:r>
            <a:r>
              <a:rPr lang="cs-CZ" dirty="0" err="1" smtClean="0"/>
              <a:t>nitriding</a:t>
            </a:r>
            <a:r>
              <a:rPr lang="cs-CZ" dirty="0" smtClean="0"/>
              <a:t> – nitridování s následnou oxidací – není německý ekvivalent</a:t>
            </a:r>
          </a:p>
          <a:p>
            <a:r>
              <a:rPr lang="cs-CZ" dirty="0" err="1" smtClean="0"/>
              <a:t>Blank</a:t>
            </a:r>
            <a:r>
              <a:rPr lang="cs-CZ" dirty="0" smtClean="0"/>
              <a:t> </a:t>
            </a:r>
            <a:r>
              <a:rPr lang="cs-CZ" dirty="0" err="1" smtClean="0"/>
              <a:t>nitriding</a:t>
            </a:r>
            <a:r>
              <a:rPr lang="cs-CZ" dirty="0" smtClean="0"/>
              <a:t> – simulované nitridování (zpracování umožní vyhodnotit metalurgické důsledky teplotních cyklů nitridace - </a:t>
            </a:r>
            <a:r>
              <a:rPr lang="cs-CZ" dirty="0" err="1" smtClean="0"/>
              <a:t>Blindnitrieren</a:t>
            </a:r>
            <a:endParaRPr lang="cs-CZ" dirty="0" smtClean="0"/>
          </a:p>
          <a:p>
            <a:r>
              <a:rPr lang="cs-CZ" dirty="0" err="1" smtClean="0"/>
              <a:t>Blueing</a:t>
            </a:r>
            <a:r>
              <a:rPr lang="cs-CZ" dirty="0" smtClean="0"/>
              <a:t> – TZ v oxidačním prostředí při vhodné teplotě, s cílem vytvořit </a:t>
            </a:r>
            <a:r>
              <a:rPr lang="cs-CZ" dirty="0" err="1" smtClean="0"/>
              <a:t>oxidickou</a:t>
            </a:r>
            <a:r>
              <a:rPr lang="cs-CZ" dirty="0" smtClean="0"/>
              <a:t> vrstvu - </a:t>
            </a:r>
            <a:r>
              <a:rPr lang="cs-CZ" dirty="0" err="1" smtClean="0"/>
              <a:t>Bläuen</a:t>
            </a:r>
            <a:endParaRPr lang="cs-CZ" dirty="0" smtClean="0"/>
          </a:p>
          <a:p>
            <a:r>
              <a:rPr lang="cs-CZ" dirty="0" err="1" smtClean="0"/>
              <a:t>Boost</a:t>
            </a:r>
            <a:r>
              <a:rPr lang="cs-CZ" dirty="0" smtClean="0"/>
              <a:t> - </a:t>
            </a:r>
            <a:r>
              <a:rPr lang="cs-CZ" dirty="0" err="1" smtClean="0"/>
              <a:t>diffuse</a:t>
            </a:r>
            <a:r>
              <a:rPr lang="cs-CZ" dirty="0" smtClean="0"/>
              <a:t> </a:t>
            </a:r>
            <a:r>
              <a:rPr lang="cs-CZ" dirty="0" err="1" smtClean="0"/>
              <a:t>carburizing</a:t>
            </a:r>
            <a:r>
              <a:rPr lang="cs-CZ" dirty="0" smtClean="0"/>
              <a:t> – vícestupňová cementace – </a:t>
            </a:r>
            <a:r>
              <a:rPr lang="cs-CZ" dirty="0" err="1" smtClean="0"/>
              <a:t>Mehrstufiges</a:t>
            </a:r>
            <a:r>
              <a:rPr lang="cs-CZ" dirty="0" smtClean="0"/>
              <a:t> </a:t>
            </a:r>
            <a:r>
              <a:rPr lang="cs-CZ" dirty="0" err="1" smtClean="0"/>
              <a:t>aufkohlen</a:t>
            </a:r>
            <a:endParaRPr lang="cs-CZ" dirty="0" smtClean="0"/>
          </a:p>
          <a:p>
            <a:r>
              <a:rPr lang="cs-CZ" dirty="0" err="1" smtClean="0"/>
              <a:t>Carburizing</a:t>
            </a:r>
            <a:r>
              <a:rPr lang="cs-CZ" dirty="0" smtClean="0"/>
              <a:t> – nauhličování – dle normy NEVHODNÝ TERMÍN cementace – </a:t>
            </a:r>
            <a:r>
              <a:rPr lang="cs-CZ" dirty="0" err="1" smtClean="0"/>
              <a:t>Aufkohlen</a:t>
            </a:r>
            <a:endParaRPr lang="cs-CZ" dirty="0" smtClean="0"/>
          </a:p>
          <a:p>
            <a:r>
              <a:rPr lang="cs-CZ" dirty="0" smtClean="0"/>
              <a:t>Case </a:t>
            </a:r>
            <a:r>
              <a:rPr lang="cs-CZ" dirty="0" err="1" smtClean="0"/>
              <a:t>hardening</a:t>
            </a:r>
            <a:r>
              <a:rPr lang="cs-CZ" dirty="0" smtClean="0"/>
              <a:t> – nauhličování s následným zakalením - </a:t>
            </a:r>
            <a:r>
              <a:rPr lang="cs-CZ" dirty="0" err="1" smtClean="0"/>
              <a:t>Einsatzhärten</a:t>
            </a:r>
            <a:endParaRPr lang="cs-CZ" dirty="0" smtClean="0"/>
          </a:p>
          <a:p>
            <a:r>
              <a:rPr lang="cs-CZ" dirty="0" err="1" smtClean="0"/>
              <a:t>Compound</a:t>
            </a:r>
            <a:r>
              <a:rPr lang="cs-CZ" dirty="0" smtClean="0"/>
              <a:t> </a:t>
            </a:r>
            <a:r>
              <a:rPr lang="cs-CZ" dirty="0" err="1" smtClean="0"/>
              <a:t>layer</a:t>
            </a:r>
            <a:r>
              <a:rPr lang="cs-CZ" dirty="0" smtClean="0"/>
              <a:t> – </a:t>
            </a:r>
            <a:r>
              <a:rPr lang="cs-CZ" dirty="0" err="1" smtClean="0"/>
              <a:t>sloučeninová</a:t>
            </a:r>
            <a:r>
              <a:rPr lang="cs-CZ" dirty="0" smtClean="0"/>
              <a:t> vrstva NEVHODNÝ TERMÍN bílá vrstva – </a:t>
            </a:r>
            <a:r>
              <a:rPr lang="cs-CZ" dirty="0" err="1" smtClean="0"/>
              <a:t>Verbindungsschicht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85223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6100" y="1649370"/>
            <a:ext cx="9089390" cy="538609"/>
          </a:xfrm>
        </p:spPr>
        <p:txBody>
          <a:bodyPr/>
          <a:lstStyle/>
          <a:p>
            <a:r>
              <a:rPr lang="cs-CZ" dirty="0" smtClean="0"/>
              <a:t>Slovník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613787"/>
            <a:ext cx="9977700" cy="47505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CCT diagram – ARA – ZTU </a:t>
            </a:r>
            <a:r>
              <a:rPr lang="cs-CZ" dirty="0" err="1" smtClean="0"/>
              <a:t>Schaubild</a:t>
            </a:r>
            <a:endParaRPr lang="cs-CZ" dirty="0" smtClean="0"/>
          </a:p>
          <a:p>
            <a:r>
              <a:rPr lang="cs-CZ" dirty="0" err="1" smtClean="0"/>
              <a:t>Decarburization</a:t>
            </a:r>
            <a:r>
              <a:rPr lang="cs-CZ" dirty="0" smtClean="0"/>
              <a:t> – oduhličení - </a:t>
            </a:r>
            <a:r>
              <a:rPr lang="cs-CZ" dirty="0" err="1" smtClean="0"/>
              <a:t>Entkohlung</a:t>
            </a:r>
            <a:endParaRPr lang="cs-CZ" dirty="0" smtClean="0"/>
          </a:p>
          <a:p>
            <a:r>
              <a:rPr lang="cs-CZ" dirty="0" err="1" smtClean="0"/>
              <a:t>Depth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carburizing</a:t>
            </a:r>
            <a:r>
              <a:rPr lang="cs-CZ" dirty="0" smtClean="0"/>
              <a:t> – hloubka nauhličení - </a:t>
            </a:r>
            <a:r>
              <a:rPr lang="cs-CZ" dirty="0" err="1" smtClean="0"/>
              <a:t>Aufkohlungstiefe</a:t>
            </a:r>
            <a:endParaRPr lang="cs-CZ" dirty="0" smtClean="0"/>
          </a:p>
          <a:p>
            <a:r>
              <a:rPr lang="cs-CZ" dirty="0" err="1" smtClean="0"/>
              <a:t>Depth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hardening</a:t>
            </a:r>
            <a:r>
              <a:rPr lang="cs-CZ" dirty="0" smtClean="0"/>
              <a:t>  - hloubka zakalení - </a:t>
            </a:r>
            <a:r>
              <a:rPr lang="cs-CZ" dirty="0" err="1" smtClean="0"/>
              <a:t>Einhärtungstiefe</a:t>
            </a:r>
            <a:endParaRPr lang="cs-CZ" dirty="0" smtClean="0"/>
          </a:p>
          <a:p>
            <a:r>
              <a:rPr lang="cs-CZ" dirty="0" err="1" smtClean="0"/>
              <a:t>Depth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nitriding</a:t>
            </a:r>
            <a:r>
              <a:rPr lang="cs-CZ" dirty="0" smtClean="0"/>
              <a:t> – hloubka nitridování - </a:t>
            </a:r>
            <a:r>
              <a:rPr lang="cs-CZ" dirty="0" err="1" smtClean="0"/>
              <a:t>Nitriertiefe</a:t>
            </a:r>
            <a:endParaRPr lang="cs-CZ" dirty="0" smtClean="0"/>
          </a:p>
          <a:p>
            <a:r>
              <a:rPr lang="cs-CZ" dirty="0" err="1" smtClean="0"/>
              <a:t>Diffusion</a:t>
            </a:r>
            <a:r>
              <a:rPr lang="cs-CZ" dirty="0" smtClean="0"/>
              <a:t> </a:t>
            </a:r>
            <a:r>
              <a:rPr lang="cs-CZ" dirty="0" err="1" smtClean="0"/>
              <a:t>zone</a:t>
            </a:r>
            <a:r>
              <a:rPr lang="cs-CZ" dirty="0" smtClean="0"/>
              <a:t> – difuzní vrstva charakterizovaná obohacením prvků jako je uhlík či dusík - </a:t>
            </a:r>
            <a:r>
              <a:rPr lang="cs-CZ" dirty="0" err="1" smtClean="0"/>
              <a:t>Diffusionszone</a:t>
            </a:r>
            <a:endParaRPr lang="cs-CZ" dirty="0" smtClean="0"/>
          </a:p>
          <a:p>
            <a:r>
              <a:rPr lang="cs-CZ" dirty="0" err="1" smtClean="0"/>
              <a:t>Distortion</a:t>
            </a:r>
            <a:r>
              <a:rPr lang="cs-CZ" dirty="0" smtClean="0"/>
              <a:t> – deformace (v důsledku TZ) - </a:t>
            </a:r>
            <a:r>
              <a:rPr lang="cs-CZ" dirty="0" err="1" smtClean="0"/>
              <a:t>Verzug</a:t>
            </a:r>
            <a:endParaRPr lang="cs-CZ" dirty="0" smtClean="0"/>
          </a:p>
          <a:p>
            <a:r>
              <a:rPr lang="cs-CZ" dirty="0" smtClean="0"/>
              <a:t>Double </a:t>
            </a:r>
            <a:r>
              <a:rPr lang="cs-CZ" dirty="0" err="1" smtClean="0"/>
              <a:t>quench</a:t>
            </a:r>
            <a:r>
              <a:rPr lang="cs-CZ" dirty="0" smtClean="0"/>
              <a:t> </a:t>
            </a:r>
            <a:r>
              <a:rPr lang="cs-CZ" dirty="0" err="1" smtClean="0"/>
              <a:t>hardening</a:t>
            </a:r>
            <a:r>
              <a:rPr lang="cs-CZ" dirty="0" smtClean="0"/>
              <a:t> </a:t>
            </a:r>
            <a:r>
              <a:rPr lang="cs-CZ" dirty="0" err="1" smtClean="0"/>
              <a:t>treatment</a:t>
            </a:r>
            <a:r>
              <a:rPr lang="cs-CZ" dirty="0" smtClean="0"/>
              <a:t> - </a:t>
            </a:r>
            <a:r>
              <a:rPr lang="cs-CZ" dirty="0" err="1" smtClean="0"/>
              <a:t>Doppelhärten</a:t>
            </a:r>
            <a:endParaRPr lang="cs-CZ" dirty="0" smtClean="0"/>
          </a:p>
          <a:p>
            <a:r>
              <a:rPr lang="cs-CZ" dirty="0" err="1" smtClean="0"/>
              <a:t>Flame</a:t>
            </a:r>
            <a:r>
              <a:rPr lang="cs-CZ" dirty="0" smtClean="0"/>
              <a:t> </a:t>
            </a:r>
            <a:r>
              <a:rPr lang="cs-CZ" dirty="0" err="1" smtClean="0"/>
              <a:t>hardening</a:t>
            </a:r>
            <a:r>
              <a:rPr lang="cs-CZ" dirty="0" smtClean="0"/>
              <a:t> – kalení plamenem - </a:t>
            </a:r>
            <a:r>
              <a:rPr lang="cs-CZ" dirty="0" err="1" smtClean="0"/>
              <a:t>Flammhärten</a:t>
            </a:r>
            <a:endParaRPr lang="cs-CZ" dirty="0" smtClean="0"/>
          </a:p>
          <a:p>
            <a:r>
              <a:rPr lang="cs-CZ" dirty="0" smtClean="0"/>
              <a:t>Full </a:t>
            </a:r>
            <a:r>
              <a:rPr lang="cs-CZ" dirty="0" err="1" smtClean="0"/>
              <a:t>annealing</a:t>
            </a:r>
            <a:r>
              <a:rPr lang="cs-CZ" dirty="0" smtClean="0"/>
              <a:t> – úplné žíhání (někdy nazývané kritické žíhání) – TZ k dosažení globulární struktury s úplnou nebo částečnou </a:t>
            </a:r>
            <a:r>
              <a:rPr lang="cs-CZ" dirty="0" err="1" smtClean="0"/>
              <a:t>austenitizací</a:t>
            </a:r>
            <a:r>
              <a:rPr lang="cs-CZ" dirty="0" smtClean="0"/>
              <a:t> a následným pomalým ochlazením – není německý ekvivalent</a:t>
            </a:r>
          </a:p>
          <a:p>
            <a:r>
              <a:rPr lang="cs-CZ" dirty="0" err="1" smtClean="0"/>
              <a:t>Normalizing</a:t>
            </a:r>
            <a:r>
              <a:rPr lang="cs-CZ" dirty="0" smtClean="0"/>
              <a:t> – normalizační žíhání - </a:t>
            </a:r>
            <a:r>
              <a:rPr lang="cs-CZ" dirty="0" err="1" smtClean="0"/>
              <a:t>Normalglühen</a:t>
            </a:r>
            <a:endParaRPr lang="cs-CZ" dirty="0" smtClean="0"/>
          </a:p>
          <a:p>
            <a:r>
              <a:rPr lang="cs-CZ" dirty="0" err="1" smtClean="0"/>
              <a:t>Quenching</a:t>
            </a:r>
            <a:r>
              <a:rPr lang="cs-CZ" dirty="0" smtClean="0"/>
              <a:t> and </a:t>
            </a:r>
            <a:r>
              <a:rPr lang="cs-CZ" dirty="0" err="1" smtClean="0"/>
              <a:t>tempering</a:t>
            </a:r>
            <a:r>
              <a:rPr lang="cs-CZ" dirty="0" smtClean="0"/>
              <a:t> – zušlechťování - </a:t>
            </a:r>
            <a:r>
              <a:rPr lang="cs-CZ" dirty="0" err="1" smtClean="0"/>
              <a:t>Vergüten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06299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4454" y="1552055"/>
            <a:ext cx="9089390" cy="538609"/>
          </a:xfrm>
        </p:spPr>
        <p:txBody>
          <a:bodyPr/>
          <a:lstStyle/>
          <a:p>
            <a:r>
              <a:rPr lang="cs-CZ" dirty="0" smtClean="0"/>
              <a:t>Slovník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251909"/>
            <a:ext cx="10230882" cy="4308425"/>
          </a:xfrm>
          <a:prstGeom prst="rect">
            <a:avLst/>
          </a:prstGeom>
        </p:spPr>
        <p:txBody>
          <a:bodyPr/>
          <a:lstStyle/>
          <a:p>
            <a:r>
              <a:rPr lang="cs-CZ" dirty="0" err="1" smtClean="0"/>
              <a:t>Softening</a:t>
            </a:r>
            <a:r>
              <a:rPr lang="cs-CZ" dirty="0" smtClean="0"/>
              <a:t> – žíhání na </a:t>
            </a:r>
            <a:r>
              <a:rPr lang="cs-CZ" dirty="0" err="1" smtClean="0"/>
              <a:t>měkko</a:t>
            </a:r>
            <a:r>
              <a:rPr lang="cs-CZ" dirty="0" smtClean="0"/>
              <a:t> - </a:t>
            </a:r>
            <a:r>
              <a:rPr lang="cs-CZ" dirty="0" err="1" smtClean="0"/>
              <a:t>Weichglühen</a:t>
            </a:r>
            <a:endParaRPr lang="cs-CZ" dirty="0" smtClean="0"/>
          </a:p>
          <a:p>
            <a:r>
              <a:rPr lang="cs-CZ" dirty="0" err="1" smtClean="0"/>
              <a:t>Solution</a:t>
            </a:r>
            <a:r>
              <a:rPr lang="cs-CZ" dirty="0" smtClean="0"/>
              <a:t> </a:t>
            </a:r>
            <a:r>
              <a:rPr lang="cs-CZ" dirty="0" err="1" smtClean="0"/>
              <a:t>annealing</a:t>
            </a:r>
            <a:r>
              <a:rPr lang="cs-CZ" dirty="0" smtClean="0"/>
              <a:t> – rozpouštěcí žíhání - </a:t>
            </a:r>
            <a:r>
              <a:rPr lang="cs-CZ" dirty="0" err="1" smtClean="0"/>
              <a:t>Lösungslühen</a:t>
            </a:r>
            <a:endParaRPr lang="cs-CZ" dirty="0" smtClean="0"/>
          </a:p>
          <a:p>
            <a:r>
              <a:rPr lang="cs-CZ" dirty="0" smtClean="0"/>
              <a:t>Stress </a:t>
            </a:r>
            <a:r>
              <a:rPr lang="cs-CZ" dirty="0" err="1" smtClean="0"/>
              <a:t>relieving</a:t>
            </a:r>
            <a:r>
              <a:rPr lang="cs-CZ" dirty="0" smtClean="0"/>
              <a:t> – žíhání ke snížení pnutí - </a:t>
            </a:r>
            <a:r>
              <a:rPr lang="cs-CZ" dirty="0" err="1" smtClean="0"/>
              <a:t>Spannungsarmhlühen</a:t>
            </a:r>
            <a:endParaRPr lang="cs-CZ" dirty="0" smtClean="0"/>
          </a:p>
          <a:p>
            <a:r>
              <a:rPr lang="cs-CZ" dirty="0" smtClean="0"/>
              <a:t>Sub-</a:t>
            </a:r>
            <a:r>
              <a:rPr lang="cs-CZ" dirty="0" err="1" smtClean="0"/>
              <a:t>zero</a:t>
            </a:r>
            <a:r>
              <a:rPr lang="cs-CZ" dirty="0" smtClean="0"/>
              <a:t> </a:t>
            </a:r>
            <a:r>
              <a:rPr lang="cs-CZ" dirty="0" err="1" smtClean="0"/>
              <a:t>treating</a:t>
            </a:r>
            <a:r>
              <a:rPr lang="cs-CZ" dirty="0" smtClean="0"/>
              <a:t> – kryogenní úprava = hluboké zmrazování – </a:t>
            </a:r>
            <a:r>
              <a:rPr lang="cs-CZ" dirty="0" err="1" smtClean="0"/>
              <a:t>deep</a:t>
            </a:r>
            <a:r>
              <a:rPr lang="cs-CZ" dirty="0" smtClean="0"/>
              <a:t> </a:t>
            </a:r>
            <a:r>
              <a:rPr lang="cs-CZ" dirty="0" err="1" smtClean="0"/>
              <a:t>freezing</a:t>
            </a:r>
            <a:r>
              <a:rPr lang="cs-CZ" dirty="0" smtClean="0"/>
              <a:t> </a:t>
            </a:r>
            <a:r>
              <a:rPr lang="cs-CZ" dirty="0" err="1"/>
              <a:t>T</a:t>
            </a:r>
            <a:r>
              <a:rPr lang="cs-CZ" dirty="0" err="1" smtClean="0"/>
              <a:t>ieftemperaturbehandeln</a:t>
            </a:r>
            <a:r>
              <a:rPr lang="cs-CZ" dirty="0" smtClean="0"/>
              <a:t>, </a:t>
            </a:r>
            <a:r>
              <a:rPr lang="cs-CZ" dirty="0" err="1" smtClean="0"/>
              <a:t>Tiefkühlen</a:t>
            </a:r>
            <a:endParaRPr lang="cs-CZ" dirty="0" smtClean="0"/>
          </a:p>
          <a:p>
            <a:r>
              <a:rPr lang="cs-CZ" dirty="0" err="1" smtClean="0"/>
              <a:t>Surface</a:t>
            </a:r>
            <a:r>
              <a:rPr lang="cs-CZ" dirty="0" smtClean="0"/>
              <a:t> </a:t>
            </a:r>
            <a:r>
              <a:rPr lang="cs-CZ" dirty="0" err="1" smtClean="0"/>
              <a:t>hardenning</a:t>
            </a:r>
            <a:r>
              <a:rPr lang="cs-CZ" dirty="0" smtClean="0"/>
              <a:t> </a:t>
            </a:r>
            <a:r>
              <a:rPr lang="cs-CZ" dirty="0" err="1" smtClean="0"/>
              <a:t>treatment</a:t>
            </a:r>
            <a:r>
              <a:rPr lang="cs-CZ" dirty="0" smtClean="0"/>
              <a:t> = povrchové kalení - </a:t>
            </a:r>
            <a:r>
              <a:rPr lang="cs-CZ" dirty="0" err="1" smtClean="0"/>
              <a:t>Randschichthärten</a:t>
            </a:r>
            <a:endParaRPr lang="cs-CZ" dirty="0" smtClean="0"/>
          </a:p>
          <a:p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stage</a:t>
            </a:r>
            <a:r>
              <a:rPr lang="cs-CZ" dirty="0" smtClean="0"/>
              <a:t> </a:t>
            </a:r>
            <a:r>
              <a:rPr lang="cs-CZ" dirty="0" err="1" smtClean="0"/>
              <a:t>nitriding</a:t>
            </a:r>
            <a:r>
              <a:rPr lang="cs-CZ" dirty="0" smtClean="0"/>
              <a:t> = vícestupňové nitridování – </a:t>
            </a:r>
            <a:r>
              <a:rPr lang="cs-CZ" dirty="0" err="1" smtClean="0"/>
              <a:t>Zweistufiges</a:t>
            </a:r>
            <a:r>
              <a:rPr lang="cs-CZ" dirty="0" smtClean="0"/>
              <a:t> </a:t>
            </a:r>
            <a:r>
              <a:rPr lang="cs-CZ" dirty="0" err="1" smtClean="0"/>
              <a:t>nitrieren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95558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Převody tvrdosti – ISO 18265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90321" y="2943225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Zkoušení tvrdosti – je rychlé měření</a:t>
            </a:r>
          </a:p>
          <a:p>
            <a:pPr lvl="1"/>
            <a:r>
              <a:rPr lang="cs-CZ" dirty="0" smtClean="0"/>
              <a:t>Nahrazuje někdy zkoušení pevnosti v tahu pokud je mez pevnosti komplikovaná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45234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7273" y="1419225"/>
            <a:ext cx="9089390" cy="538609"/>
          </a:xfrm>
        </p:spPr>
        <p:txBody>
          <a:bodyPr/>
          <a:lstStyle/>
          <a:p>
            <a:r>
              <a:rPr lang="cs-CZ" dirty="0" smtClean="0"/>
              <a:t>Převody tvrdosti – ISO 18265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66083" y="2216109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V praxi dochází k pokusům stanovit jednoznačnou závislost mezi původními a převedenými hodnotami – NELZE</a:t>
            </a:r>
          </a:p>
          <a:p>
            <a:endParaRPr lang="cs-CZ" dirty="0"/>
          </a:p>
          <a:p>
            <a:r>
              <a:rPr lang="cs-CZ" dirty="0" smtClean="0"/>
              <a:t>X… HV30</a:t>
            </a:r>
          </a:p>
          <a:p>
            <a:r>
              <a:rPr lang="cs-CZ" dirty="0" smtClean="0"/>
              <a:t>Y… </a:t>
            </a:r>
            <a:r>
              <a:rPr lang="cs-CZ" dirty="0" err="1" smtClean="0"/>
              <a:t>Rm</a:t>
            </a:r>
            <a:r>
              <a:rPr lang="cs-CZ" dirty="0" smtClean="0"/>
              <a:t> </a:t>
            </a:r>
          </a:p>
          <a:p>
            <a:r>
              <a:rPr lang="cs-CZ" dirty="0" smtClean="0"/>
              <a:t>1… zušlechtěná</a:t>
            </a:r>
          </a:p>
          <a:p>
            <a:r>
              <a:rPr lang="cs-CZ" dirty="0" smtClean="0"/>
              <a:t>2… kalená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42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253" y="2590554"/>
            <a:ext cx="3337574" cy="406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96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839" y="1359059"/>
            <a:ext cx="9089390" cy="538609"/>
          </a:xfrm>
        </p:spPr>
        <p:txBody>
          <a:bodyPr/>
          <a:lstStyle/>
          <a:p>
            <a:r>
              <a:rPr lang="cs-CZ" dirty="0" smtClean="0"/>
              <a:t>Převody tvrdosti – ISO 18265 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25" y="2076185"/>
            <a:ext cx="3536793" cy="4301337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43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246" y="3023541"/>
            <a:ext cx="6139370" cy="1073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7792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Převod tvrdosti – ISO 18265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3700" y="2992263"/>
            <a:ext cx="5620420" cy="430842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cs-CZ" dirty="0" smtClean="0"/>
              <a:t>Převod tvrdost x pevnost </a:t>
            </a:r>
            <a:r>
              <a:rPr lang="cs-CZ" b="1" u="sng" dirty="0" smtClean="0"/>
              <a:t>není</a:t>
            </a:r>
            <a:r>
              <a:rPr lang="cs-CZ" dirty="0" smtClean="0"/>
              <a:t> univerzální vztah</a:t>
            </a:r>
          </a:p>
          <a:p>
            <a:pPr algn="just"/>
            <a:r>
              <a:rPr lang="cs-CZ" dirty="0" smtClean="0"/>
              <a:t>Není stejné vtisk vs. </a:t>
            </a:r>
            <a:r>
              <a:rPr lang="cs-CZ" dirty="0" err="1" smtClean="0"/>
              <a:t>elasticko</a:t>
            </a:r>
            <a:r>
              <a:rPr lang="cs-CZ" dirty="0" smtClean="0"/>
              <a:t> – plastickým chováním</a:t>
            </a:r>
          </a:p>
          <a:p>
            <a:pPr algn="just"/>
            <a:r>
              <a:rPr lang="cs-CZ" dirty="0" smtClean="0"/>
              <a:t>Převedené hodnoty nelze používat jako důkaz k prokázání shody TDP resp. smlouvy (výjimka musí být domluvena)</a:t>
            </a:r>
          </a:p>
          <a:p>
            <a:pPr algn="just"/>
            <a:r>
              <a:rPr lang="cs-CZ" dirty="0" smtClean="0"/>
              <a:t>Základ převodu min. 3 hodnoty tvrdosti</a:t>
            </a:r>
          </a:p>
          <a:p>
            <a:pPr algn="just"/>
            <a:endParaRPr lang="cs-CZ" dirty="0"/>
          </a:p>
          <a:p>
            <a:pPr algn="just"/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018" y="2251907"/>
            <a:ext cx="4595502" cy="401803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736154" y="1921001"/>
            <a:ext cx="3410479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b="1" i="1" dirty="0"/>
              <a:t>Obrázek pomáhá při výběru metody </a:t>
            </a:r>
            <a:endParaRPr lang="cs-CZ" sz="1579" b="1" i="1" dirty="0"/>
          </a:p>
        </p:txBody>
      </p:sp>
      <p:sp>
        <p:nvSpPr>
          <p:cNvPr id="7" name="Šipka dolů 6"/>
          <p:cNvSpPr/>
          <p:nvPr/>
        </p:nvSpPr>
        <p:spPr>
          <a:xfrm>
            <a:off x="8251923" y="2239981"/>
            <a:ext cx="189471" cy="525977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40129616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45</a:t>
            </a:fld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3" b="33378"/>
          <a:stretch/>
        </p:blipFill>
        <p:spPr>
          <a:xfrm>
            <a:off x="29448" y="1823558"/>
            <a:ext cx="5064625" cy="4550241"/>
          </a:xfrm>
        </p:spPr>
      </p:pic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5220386" y="2307716"/>
            <a:ext cx="5810446" cy="2215991"/>
          </a:xfrm>
        </p:spPr>
        <p:txBody>
          <a:bodyPr/>
          <a:lstStyle/>
          <a:p>
            <a:r>
              <a:rPr lang="cs-CZ" dirty="0" smtClean="0"/>
              <a:t>Výsledky převodu je nutno označit</a:t>
            </a:r>
          </a:p>
          <a:p>
            <a:r>
              <a:rPr lang="cs-CZ" dirty="0" smtClean="0"/>
              <a:t>Označení: </a:t>
            </a:r>
          </a:p>
          <a:p>
            <a:endParaRPr lang="cs-CZ" dirty="0" smtClean="0"/>
          </a:p>
          <a:p>
            <a:pPr lvl="1"/>
            <a:r>
              <a:rPr lang="cs-CZ" dirty="0" smtClean="0"/>
              <a:t>Převod ISO 18265 - 415MPa – A.1 – HBW</a:t>
            </a:r>
          </a:p>
          <a:p>
            <a:pPr lvl="1"/>
            <a:endParaRPr lang="cs-CZ" dirty="0" smtClean="0"/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lvl="1"/>
            <a:r>
              <a:rPr lang="cs-CZ" dirty="0" smtClean="0"/>
              <a:t>Převod ISO 18265 – 60.2HRC – C.2 – HV30</a:t>
            </a:r>
          </a:p>
        </p:txBody>
      </p:sp>
      <p:cxnSp>
        <p:nvCxnSpPr>
          <p:cNvPr id="8" name="Přímá spojnice se šipkou 7"/>
          <p:cNvCxnSpPr>
            <a:stCxn id="11" idx="2"/>
          </p:cNvCxnSpPr>
          <p:nvPr/>
        </p:nvCxnSpPr>
        <p:spPr>
          <a:xfrm>
            <a:off x="7304568" y="2982037"/>
            <a:ext cx="0" cy="54676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925626" y="2646689"/>
            <a:ext cx="757884" cy="3353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/>
              <a:t>Norma</a:t>
            </a:r>
            <a:endParaRPr lang="cs-CZ" sz="1579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683509" y="2646689"/>
            <a:ext cx="2652595" cy="335348"/>
          </a:xfrm>
          <a:prstGeom prst="rect">
            <a:avLst/>
          </a:prstGeom>
          <a:noFill/>
          <a:ln>
            <a:solidFill>
              <a:srgbClr val="0F0F0F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Hodnota převedené tvrdosti</a:t>
            </a:r>
            <a:endParaRPr lang="cs-CZ" sz="1579" dirty="0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8125609" y="2970624"/>
            <a:ext cx="0" cy="55817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9136121" y="3302628"/>
            <a:ext cx="0" cy="22616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8315080" y="2978693"/>
            <a:ext cx="2336810" cy="3353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Tabulka použitá k převodu</a:t>
            </a:r>
            <a:endParaRPr lang="cs-CZ" sz="1579" dirty="0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10020319" y="3718268"/>
            <a:ext cx="0" cy="3157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8245158" y="4037484"/>
            <a:ext cx="2248839" cy="3353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Původní použitá metoda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40622828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391" y="717939"/>
            <a:ext cx="5453718" cy="1073669"/>
          </a:xfrm>
        </p:spPr>
        <p:txBody>
          <a:bodyPr>
            <a:normAutofit fontScale="90000"/>
          </a:bodyPr>
          <a:lstStyle/>
          <a:p>
            <a:pPr algn="just"/>
            <a:r>
              <a:rPr lang="cs-CZ" dirty="0" smtClean="0"/>
              <a:t>Převod tvrdosti ocelí určených k zušlechťování v zušlechtěném stavu vs. žíhaný stav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46</a:t>
            </a:fld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689" y="1444615"/>
            <a:ext cx="5093711" cy="376120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1" y="2931574"/>
            <a:ext cx="4926247" cy="3837817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7139409" y="1128096"/>
            <a:ext cx="1515768" cy="5783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Zušlechtěný stav</a:t>
            </a:r>
            <a:endParaRPr lang="cs-CZ" sz="1579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32760" y="2607639"/>
            <a:ext cx="2336810" cy="3353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Normalizačně žíhaný stav</a:t>
            </a:r>
            <a:endParaRPr lang="cs-CZ" sz="1579" dirty="0"/>
          </a:p>
        </p:txBody>
      </p:sp>
      <p:sp>
        <p:nvSpPr>
          <p:cNvPr id="11" name="Obdélník 10"/>
          <p:cNvSpPr/>
          <p:nvPr/>
        </p:nvSpPr>
        <p:spPr>
          <a:xfrm>
            <a:off x="104668" y="4776806"/>
            <a:ext cx="4736776" cy="3157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2" name="Obdélník 11"/>
          <p:cNvSpPr/>
          <p:nvPr/>
        </p:nvSpPr>
        <p:spPr>
          <a:xfrm>
            <a:off x="5655280" y="1871583"/>
            <a:ext cx="4989044" cy="2526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24729969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47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30981" y="808105"/>
            <a:ext cx="4988850" cy="4915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Převod tvrdosti na pevnost v oceli 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25" y="2455128"/>
            <a:ext cx="5027388" cy="2523399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676" y="3094048"/>
            <a:ext cx="3892240" cy="1775277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956" y="2834070"/>
            <a:ext cx="3892240" cy="25997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892056" y="2140725"/>
            <a:ext cx="1559934" cy="3353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Zušlechtěný stav</a:t>
            </a:r>
            <a:endParaRPr lang="cs-CZ" sz="1579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67725" y="2483000"/>
            <a:ext cx="1073669" cy="5783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Kalený stav</a:t>
            </a:r>
            <a:endParaRPr lang="cs-CZ" sz="1579" dirty="0"/>
          </a:p>
        </p:txBody>
      </p:sp>
      <p:sp>
        <p:nvSpPr>
          <p:cNvPr id="11" name="Obdélník 10"/>
          <p:cNvSpPr/>
          <p:nvPr/>
        </p:nvSpPr>
        <p:spPr>
          <a:xfrm>
            <a:off x="230981" y="3023541"/>
            <a:ext cx="2084182" cy="378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2" name="Obdélník 11"/>
          <p:cNvSpPr/>
          <p:nvPr/>
        </p:nvSpPr>
        <p:spPr>
          <a:xfrm>
            <a:off x="5899982" y="3821885"/>
            <a:ext cx="1634517" cy="505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343818039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48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Převod tvrdosti RO 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09" y="2251908"/>
            <a:ext cx="4857882" cy="4308688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160" y="2251908"/>
            <a:ext cx="4956836" cy="3586341"/>
          </a:xfrm>
        </p:spPr>
      </p:pic>
      <p:cxnSp>
        <p:nvCxnSpPr>
          <p:cNvPr id="10" name="Přímá spojnice se šipkou 9"/>
          <p:cNvCxnSpPr/>
          <p:nvPr/>
        </p:nvCxnSpPr>
        <p:spPr>
          <a:xfrm>
            <a:off x="5409857" y="2644599"/>
            <a:ext cx="252628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958835" y="2274605"/>
            <a:ext cx="0" cy="358634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7958835" y="2644599"/>
            <a:ext cx="225095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1494122" y="1965801"/>
            <a:ext cx="9284081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>
                <a:solidFill>
                  <a:srgbClr val="FF0000"/>
                </a:solidFill>
              </a:rPr>
              <a:t>Převod tvrdosti podle </a:t>
            </a:r>
            <a:r>
              <a:rPr lang="cs-CZ" sz="1579" dirty="0" err="1">
                <a:solidFill>
                  <a:srgbClr val="FF0000"/>
                </a:solidFill>
              </a:rPr>
              <a:t>Vickerse</a:t>
            </a:r>
            <a:r>
              <a:rPr lang="cs-CZ" sz="1579" dirty="0">
                <a:solidFill>
                  <a:srgbClr val="FF0000"/>
                </a:solidFill>
              </a:rPr>
              <a:t>. Pozor různé nástrojové resp. rychlořezné oceli různé převodní tabulky</a:t>
            </a:r>
            <a:endParaRPr lang="cs-CZ" sz="1579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073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49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Tvrdosti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/>
          </p:nvPr>
        </p:nvGraphicFramePr>
        <p:xfrm>
          <a:off x="1936222" y="2581442"/>
          <a:ext cx="3221008" cy="30946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92400">
                  <a:extLst>
                    <a:ext uri="{9D8B030D-6E8A-4147-A177-3AD203B41FA5}">
                      <a16:colId xmlns:a16="http://schemas.microsoft.com/office/drawing/2014/main" xmlns="" val="4265974181"/>
                    </a:ext>
                  </a:extLst>
                </a:gridCol>
                <a:gridCol w="749683">
                  <a:extLst>
                    <a:ext uri="{9D8B030D-6E8A-4147-A177-3AD203B41FA5}">
                      <a16:colId xmlns:a16="http://schemas.microsoft.com/office/drawing/2014/main" xmlns="" val="1208754811"/>
                    </a:ext>
                  </a:extLst>
                </a:gridCol>
                <a:gridCol w="1578925">
                  <a:extLst>
                    <a:ext uri="{9D8B030D-6E8A-4147-A177-3AD203B41FA5}">
                      <a16:colId xmlns:a16="http://schemas.microsoft.com/office/drawing/2014/main" xmlns="" val="3916921101"/>
                    </a:ext>
                  </a:extLst>
                </a:gridCol>
              </a:tblGrid>
              <a:tr h="508550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effectLst/>
                        </a:rPr>
                        <a:t>HV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effectLst/>
                        </a:rPr>
                        <a:t>Tvrdost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effectLst/>
                        </a:rPr>
                        <a:t>Hloubka </a:t>
                      </a:r>
                      <a:r>
                        <a:rPr lang="cs-CZ" sz="1600" b="1" u="none" strike="noStrike" dirty="0" smtClean="0">
                          <a:effectLst/>
                        </a:rPr>
                        <a:t>vtisku mm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3397999336"/>
                  </a:ext>
                </a:extLst>
              </a:tr>
              <a:tr h="25861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0.033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279077361"/>
                  </a:ext>
                </a:extLst>
              </a:tr>
              <a:tr h="25861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10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0.019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2385858051"/>
                  </a:ext>
                </a:extLst>
              </a:tr>
              <a:tr h="25861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5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0.014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1034290279"/>
                  </a:ext>
                </a:extLst>
              </a:tr>
              <a:tr h="25861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1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0.006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2566628516"/>
                  </a:ext>
                </a:extLst>
              </a:tr>
              <a:tr h="25861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0.1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0.002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3113737561"/>
                  </a:ext>
                </a:extLst>
              </a:tr>
              <a:tr h="258614"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:a16="http://schemas.microsoft.com/office/drawing/2014/main" xmlns="" val="3004775924"/>
                  </a:ext>
                </a:extLst>
              </a:tr>
              <a:tr h="258614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effectLst/>
                        </a:rPr>
                        <a:t>HR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60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0.031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2587171596"/>
                  </a:ext>
                </a:extLst>
              </a:tr>
              <a:tr h="25861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45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0.026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4064228321"/>
                  </a:ext>
                </a:extLst>
              </a:tr>
              <a:tr h="25861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0.018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447724559"/>
                  </a:ext>
                </a:extLst>
              </a:tr>
              <a:tr h="25861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15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0.009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:a16="http://schemas.microsoft.com/office/drawing/2014/main" xmlns="" val="4096447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2944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2076</Words>
  <Application>Microsoft Office PowerPoint</Application>
  <PresentationFormat>Vlastní</PresentationFormat>
  <Paragraphs>389</Paragraphs>
  <Slides>49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49</vt:i4>
      </vt:variant>
    </vt:vector>
  </HeadingPairs>
  <TitlesOfParts>
    <vt:vector size="54" baseType="lpstr">
      <vt:lpstr>Arial</vt:lpstr>
      <vt:lpstr>Calibri</vt:lpstr>
      <vt:lpstr>Tahoma</vt:lpstr>
      <vt:lpstr>Wingdings</vt:lpstr>
      <vt:lpstr>Office Theme</vt:lpstr>
      <vt:lpstr>Prezentace aplikace PowerPoint</vt:lpstr>
      <vt:lpstr>Prezentace aplikace PowerPoint</vt:lpstr>
      <vt:lpstr>Termíny, definice a zkratky</vt:lpstr>
      <vt:lpstr>ÚVOD</vt:lpstr>
      <vt:lpstr>ÚVOD</vt:lpstr>
      <vt:lpstr>ÚVOD</vt:lpstr>
      <vt:lpstr>ÚVOD</vt:lpstr>
      <vt:lpstr>ÚVOD</vt:lpstr>
      <vt:lpstr>ÚVOD</vt:lpstr>
      <vt:lpstr>ÚVOD</vt:lpstr>
      <vt:lpstr>ÚVOD</vt:lpstr>
      <vt:lpstr>Praktické příklady</vt:lpstr>
      <vt:lpstr>Praktické příklady</vt:lpstr>
      <vt:lpstr>Povrchové kalení</vt:lpstr>
      <vt:lpstr>Povrchové kalení</vt:lpstr>
      <vt:lpstr>Nauhličování s následným zakalením</vt:lpstr>
      <vt:lpstr>Nauhličování s následným zakalením</vt:lpstr>
      <vt:lpstr>Nauhličování s následným zakalením</vt:lpstr>
      <vt:lpstr>Příklady nauhličení</vt:lpstr>
      <vt:lpstr>Nitridace resp. karbonitridace</vt:lpstr>
      <vt:lpstr>Příklady</vt:lpstr>
      <vt:lpstr>Karbonitridace </vt:lpstr>
      <vt:lpstr>Boridování</vt:lpstr>
      <vt:lpstr>Žíhání</vt:lpstr>
      <vt:lpstr>Kalení</vt:lpstr>
      <vt:lpstr>Termíny</vt:lpstr>
      <vt:lpstr>Termíny</vt:lpstr>
      <vt:lpstr>Termíny, definice a zkratky</vt:lpstr>
      <vt:lpstr>Zvolené zkušební metody pro měření tvrdosti povrchu</vt:lpstr>
      <vt:lpstr>Minimální možné zatížení při minimální povrchové tvrdosti</vt:lpstr>
      <vt:lpstr>Zvolená metoda pro nejmenší tvrdost podle Vickerse</vt:lpstr>
      <vt:lpstr>Prezentace aplikace PowerPoint</vt:lpstr>
      <vt:lpstr>Prezentace aplikace PowerPoint</vt:lpstr>
      <vt:lpstr>Termíny, definice a zkratky</vt:lpstr>
      <vt:lpstr>Termíny, definice a zkratky</vt:lpstr>
      <vt:lpstr>Definice čar dle ČSN EN ISO</vt:lpstr>
      <vt:lpstr>Popisové pole</vt:lpstr>
      <vt:lpstr>Slovník</vt:lpstr>
      <vt:lpstr>Slovník</vt:lpstr>
      <vt:lpstr>Slovník</vt:lpstr>
      <vt:lpstr>Převody tvrdosti – ISO 18265</vt:lpstr>
      <vt:lpstr>Převody tvrdosti – ISO 18265</vt:lpstr>
      <vt:lpstr>Převody tvrdosti – ISO 18265 </vt:lpstr>
      <vt:lpstr>Převod tvrdosti – ISO 18265</vt:lpstr>
      <vt:lpstr>Prezentace aplikace PowerPoint</vt:lpstr>
      <vt:lpstr>Převod tvrdosti ocelí určených k zušlechťování v zušlechtěném stavu vs. žíhaný stav</vt:lpstr>
      <vt:lpstr>Převod tvrdosti na pevnost v oceli </vt:lpstr>
      <vt:lpstr>Převod tvrdosti RO </vt:lpstr>
      <vt:lpstr>Tvrdosti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pocitac</cp:lastModifiedBy>
  <cp:revision>11</cp:revision>
  <dcterms:created xsi:type="dcterms:W3CDTF">2017-03-15T11:07:40Z</dcterms:created>
  <dcterms:modified xsi:type="dcterms:W3CDTF">2022-07-14T09:43:20Z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