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671" r:id="rId3"/>
    <p:sldId id="670" r:id="rId4"/>
    <p:sldId id="672" r:id="rId5"/>
    <p:sldId id="673" r:id="rId6"/>
    <p:sldId id="674" r:id="rId7"/>
    <p:sldId id="675" r:id="rId8"/>
    <p:sldId id="67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67C5"/>
    <a:srgbClr val="C0B4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47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43" y="28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72209" cy="456774"/>
          </a:xfrm>
          <a:prstGeom prst="rect">
            <a:avLst/>
          </a:prstGeom>
        </p:spPr>
        <p:txBody>
          <a:bodyPr vert="horz" lIns="84399" tIns="42200" rIns="84399" bIns="42200" rtlCol="0"/>
          <a:lstStyle>
            <a:lvl1pPr algn="l">
              <a:defRPr sz="11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259" y="1"/>
            <a:ext cx="2972209" cy="456774"/>
          </a:xfrm>
          <a:prstGeom prst="rect">
            <a:avLst/>
          </a:prstGeom>
        </p:spPr>
        <p:txBody>
          <a:bodyPr vert="horz" lIns="84399" tIns="42200" rIns="84399" bIns="42200" rtlCol="0"/>
          <a:lstStyle>
            <a:lvl1pPr algn="r">
              <a:defRPr sz="1100"/>
            </a:lvl1pPr>
          </a:lstStyle>
          <a:p>
            <a:fld id="{14CE9B4F-8F2A-46B0-A2B6-3BBD80AB9785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685808"/>
            <a:ext cx="2972209" cy="456774"/>
          </a:xfrm>
          <a:prstGeom prst="rect">
            <a:avLst/>
          </a:prstGeom>
        </p:spPr>
        <p:txBody>
          <a:bodyPr vert="horz" lIns="84399" tIns="42200" rIns="84399" bIns="42200" rtlCol="0" anchor="b"/>
          <a:lstStyle>
            <a:lvl1pPr algn="l">
              <a:defRPr sz="11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259" y="8685808"/>
            <a:ext cx="2972209" cy="456774"/>
          </a:xfrm>
          <a:prstGeom prst="rect">
            <a:avLst/>
          </a:prstGeom>
        </p:spPr>
        <p:txBody>
          <a:bodyPr vert="horz" lIns="84399" tIns="42200" rIns="84399" bIns="42200" rtlCol="0" anchor="b"/>
          <a:lstStyle>
            <a:lvl1pPr algn="r">
              <a:defRPr sz="1100"/>
            </a:lvl1pPr>
          </a:lstStyle>
          <a:p>
            <a:fld id="{3D82AE33-7BB8-4745-96E4-E2D22B636E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8241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30" tIns="45714" rIns="91430" bIns="4571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30" tIns="45714" rIns="91430" bIns="45714" rtlCol="0"/>
          <a:lstStyle>
            <a:lvl1pPr algn="r">
              <a:defRPr sz="1200"/>
            </a:lvl1pPr>
          </a:lstStyle>
          <a:p>
            <a:fld id="{932EB0FE-E240-4061-B7E4-055722A0196C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0" tIns="45714" rIns="91430" bIns="4571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30" tIns="45714" rIns="91430" bIns="4571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4"/>
            <a:ext cx="2971800" cy="458787"/>
          </a:xfrm>
          <a:prstGeom prst="rect">
            <a:avLst/>
          </a:prstGeom>
        </p:spPr>
        <p:txBody>
          <a:bodyPr vert="horz" lIns="91430" tIns="45714" rIns="91430" bIns="4571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4"/>
            <a:ext cx="2971800" cy="458787"/>
          </a:xfrm>
          <a:prstGeom prst="rect">
            <a:avLst/>
          </a:prstGeom>
        </p:spPr>
        <p:txBody>
          <a:bodyPr vert="horz" lIns="91430" tIns="45714" rIns="91430" bIns="45714" rtlCol="0" anchor="b"/>
          <a:lstStyle>
            <a:lvl1pPr algn="r">
              <a:defRPr sz="1200"/>
            </a:lvl1pPr>
          </a:lstStyle>
          <a:p>
            <a:fld id="{2FB3D985-92AC-4BFA-A1D3-578FC07AE3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08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430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430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748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003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063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510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225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539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64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838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11860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66B96-701F-4618-868F-32480BB50547}" type="datetimeFigureOut">
              <a:rPr lang="en-GB" smtClean="0"/>
              <a:t>26/02/2023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9F35B-211E-4446-BD3F-733F8A297C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278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a-XtVF7Bof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ribbr.com/methodology/inductive-deductive-reasoning/" TargetMode="External"/><Relationship Id="rId7" Type="http://schemas.openxmlformats.org/officeDocument/2006/relationships/hyperlink" Target="https://www.scribbr.com/methodology/descriptive-research/" TargetMode="External"/><Relationship Id="rId2" Type="http://schemas.openxmlformats.org/officeDocument/2006/relationships/hyperlink" Target="https://www.scribbr.com/research-process/dissertation-topic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cribbr.com/methodology/correlational-research/" TargetMode="External"/><Relationship Id="rId5" Type="http://schemas.openxmlformats.org/officeDocument/2006/relationships/hyperlink" Target="https://www.scribbr.com/methodology/experimental-design/" TargetMode="External"/><Relationship Id="rId4" Type="http://schemas.openxmlformats.org/officeDocument/2006/relationships/hyperlink" Target="https://www.scribbr.com/research-process/main-research-question-dissertation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dx.doi.org/10.4135/9781473920163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ctrTitle"/>
          </p:nvPr>
        </p:nvSpPr>
        <p:spPr>
          <a:xfrm>
            <a:off x="287870" y="1823517"/>
            <a:ext cx="3648838" cy="2738916"/>
          </a:xfrm>
        </p:spPr>
        <p:txBody>
          <a:bodyPr>
            <a:noAutofit/>
          </a:bodyPr>
          <a:lstStyle/>
          <a:p>
            <a:pPr>
              <a:lnSpc>
                <a:spcPct val="125000"/>
              </a:lnSpc>
            </a:pPr>
            <a:r>
              <a:rPr lang="en-US" sz="3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Qualitative and quantitative approaches to research</a:t>
            </a:r>
            <a:endParaRPr lang="en-GB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460601" y="1386184"/>
            <a:ext cx="3303377" cy="0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ubtitle 2"/>
          <p:cNvSpPr txBox="1">
            <a:spLocks/>
          </p:cNvSpPr>
          <p:nvPr/>
        </p:nvSpPr>
        <p:spPr>
          <a:xfrm>
            <a:off x="591891" y="5342215"/>
            <a:ext cx="3040796" cy="11553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Bc. Veronika </a:t>
            </a:r>
            <a:r>
              <a:rPr lang="cs-CZ" sz="16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Vrbská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cs-CZ" sz="16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MSc</a:t>
            </a:r>
            <a:r>
              <a:rPr lang="cs-CZ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pPr>
              <a:lnSpc>
                <a:spcPct val="120000"/>
              </a:lnSpc>
            </a:pPr>
            <a:endParaRPr lang="en-GB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460601" y="5002753"/>
            <a:ext cx="3303377" cy="0"/>
          </a:xfrm>
          <a:prstGeom prst="line">
            <a:avLst/>
          </a:prstGeom>
          <a:ln w="254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Obráze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2148" y="543045"/>
            <a:ext cx="5751594" cy="5751594"/>
          </a:xfrm>
          <a:prstGeom prst="rect">
            <a:avLst/>
          </a:prstGeom>
        </p:spPr>
      </p:pic>
      <p:pic>
        <p:nvPicPr>
          <p:cNvPr id="1026" name="Obrázek 4" descr="https://opvvv.msmt.cz/media/msmt/uploads/OP_VVV/Pravidla_pro_publicitu/logolinky/JVS2_opraveny_aj/logolink_OP_VVV_hor_barva_e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601" y="5799415"/>
            <a:ext cx="3840163" cy="85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 descr="https://phix.zcu.cz/moodle/draftfile.php/201366/user/draft/775871716/image.png"/>
          <p:cNvSpPr>
            <a:spLocks noChangeAspect="1" noChangeArrowheads="1"/>
          </p:cNvSpPr>
          <p:nvPr/>
        </p:nvSpPr>
        <p:spPr bwMode="auto">
          <a:xfrm>
            <a:off x="460601" y="534221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cs-CZ"/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87870" y="385659"/>
            <a:ext cx="3332964" cy="64633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9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ESF II </a:t>
            </a:r>
            <a:r>
              <a:rPr kumimoji="0" lang="cs-CZ" altLang="cs-CZ" sz="9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project</a:t>
            </a:r>
            <a:r>
              <a:rPr kumimoji="0" lang="cs-CZ" altLang="cs-CZ" sz="9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cs-CZ" altLang="cs-CZ" sz="9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r>
              <a:rPr kumimoji="0" lang="cs-CZ" altLang="cs-CZ" sz="9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cs-CZ" altLang="cs-CZ" sz="9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</a:t>
            </a:r>
            <a:r>
              <a:rPr kumimoji="0" lang="cs-CZ" altLang="cs-CZ" sz="9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University </a:t>
            </a:r>
            <a:r>
              <a:rPr kumimoji="0" lang="cs-CZ" altLang="cs-CZ" sz="9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r>
              <a:rPr kumimoji="0" lang="cs-CZ" altLang="cs-CZ" sz="9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cs-CZ" altLang="cs-CZ" sz="9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West</a:t>
            </a:r>
            <a:r>
              <a:rPr kumimoji="0" lang="cs-CZ" altLang="cs-CZ" sz="9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Bohemia in </a:t>
            </a:r>
            <a:r>
              <a:rPr kumimoji="0" lang="cs-CZ" altLang="cs-CZ" sz="9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Pilsen</a:t>
            </a:r>
            <a:endParaRPr kumimoji="0" lang="cs-CZ" alt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9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cs-CZ" altLang="cs-CZ" sz="9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reg</a:t>
            </a:r>
            <a:r>
              <a:rPr kumimoji="0" lang="cs-CZ" altLang="cs-CZ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kumimoji="0" lang="cs-CZ" altLang="cs-CZ" sz="9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number</a:t>
            </a:r>
            <a:r>
              <a:rPr kumimoji="0" lang="cs-CZ" altLang="cs-CZ" sz="9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CZ.02.2.69/0.0/0.0/18_056/0013239</a:t>
            </a:r>
            <a:endParaRPr kumimoji="0" lang="cs-CZ" alt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60601" y="710116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361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/>
              <a:t>Quantitative</a:t>
            </a:r>
            <a:r>
              <a:rPr lang="cs-CZ" dirty="0"/>
              <a:t> </a:t>
            </a:r>
            <a:r>
              <a:rPr lang="cs-CZ" dirty="0" err="1"/>
              <a:t>vs</a:t>
            </a:r>
            <a:r>
              <a:rPr lang="cs-CZ" dirty="0"/>
              <a:t> </a:t>
            </a:r>
            <a:r>
              <a:rPr lang="cs-CZ" dirty="0" err="1"/>
              <a:t>Qualitative</a:t>
            </a:r>
            <a:r>
              <a:rPr lang="cs-CZ" dirty="0"/>
              <a:t> </a:t>
            </a:r>
            <a:r>
              <a:rPr lang="cs-CZ" dirty="0" err="1"/>
              <a:t>research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https://www.youtube.com/watch?v=a-XtVF7Bofg</a:t>
            </a:r>
            <a:r>
              <a:rPr lang="cs-CZ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9815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qualitative and quantitative approaches fit together?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9498463"/>
              </p:ext>
            </p:extLst>
          </p:nvPr>
        </p:nvGraphicFramePr>
        <p:xfrm>
          <a:off x="870855" y="2078717"/>
          <a:ext cx="10379736" cy="4206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98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18986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82394">
                <a:tc>
                  <a:txBody>
                    <a:bodyPr/>
                    <a:lstStyle/>
                    <a:p>
                      <a:r>
                        <a:rPr lang="en-GB" dirty="0"/>
                        <a:t>Quantitative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Qualitative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2394">
                <a:tc>
                  <a:txBody>
                    <a:bodyPr/>
                    <a:lstStyle/>
                    <a:p>
                      <a:r>
                        <a:rPr lang="en-GB" dirty="0"/>
                        <a:t>Numbers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Words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2394">
                <a:tc>
                  <a:txBody>
                    <a:bodyPr/>
                    <a:lstStyle/>
                    <a:p>
                      <a:r>
                        <a:rPr lang="en-GB" dirty="0"/>
                        <a:t>Point of view of researcher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Point of view of participants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82394">
                <a:tc>
                  <a:txBody>
                    <a:bodyPr/>
                    <a:lstStyle/>
                    <a:p>
                      <a:r>
                        <a:rPr lang="en-GB" dirty="0"/>
                        <a:t>Researcher distant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Researcher close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82394">
                <a:tc>
                  <a:txBody>
                    <a:bodyPr/>
                    <a:lstStyle/>
                    <a:p>
                      <a:r>
                        <a:rPr lang="en-GB" dirty="0"/>
                        <a:t>Theory testing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Theory emergent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82394">
                <a:tc>
                  <a:txBody>
                    <a:bodyPr/>
                    <a:lstStyle/>
                    <a:p>
                      <a:r>
                        <a:rPr lang="en-GB" dirty="0"/>
                        <a:t>Static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Process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82394">
                <a:tc>
                  <a:txBody>
                    <a:bodyPr/>
                    <a:lstStyle/>
                    <a:p>
                      <a:r>
                        <a:rPr lang="en-GB" dirty="0"/>
                        <a:t>Structured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Unstructured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2394">
                <a:tc>
                  <a:txBody>
                    <a:bodyPr/>
                    <a:lstStyle/>
                    <a:p>
                      <a:r>
                        <a:rPr lang="en-GB" dirty="0"/>
                        <a:t>Generalisation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Contextual</a:t>
                      </a:r>
                      <a:r>
                        <a:rPr lang="en-GB" baseline="0" dirty="0"/>
                        <a:t> understanding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82394">
                <a:tc>
                  <a:txBody>
                    <a:bodyPr/>
                    <a:lstStyle/>
                    <a:p>
                      <a:r>
                        <a:rPr lang="en-GB" dirty="0"/>
                        <a:t>Hard,</a:t>
                      </a:r>
                      <a:r>
                        <a:rPr lang="en-GB" baseline="0" dirty="0"/>
                        <a:t> reliable data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Rich, deep data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82394">
                <a:tc>
                  <a:txBody>
                    <a:bodyPr/>
                    <a:lstStyle/>
                    <a:p>
                      <a:r>
                        <a:rPr lang="en-GB" dirty="0"/>
                        <a:t>Macro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Micro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82394">
                <a:tc>
                  <a:txBody>
                    <a:bodyPr/>
                    <a:lstStyle/>
                    <a:p>
                      <a:r>
                        <a:rPr lang="en-GB" dirty="0"/>
                        <a:t>Artificial</a:t>
                      </a:r>
                      <a:r>
                        <a:rPr lang="en-GB" baseline="0" dirty="0"/>
                        <a:t> settings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Natural settings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3166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Quantitative</a:t>
            </a:r>
            <a:r>
              <a:rPr lang="cs-CZ" dirty="0"/>
              <a:t> </a:t>
            </a:r>
            <a:r>
              <a:rPr lang="cs-CZ" dirty="0" err="1"/>
              <a:t>research</a:t>
            </a:r>
            <a:r>
              <a:rPr lang="cs-CZ" dirty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Quantitative research is </a:t>
            </a:r>
            <a:r>
              <a:rPr lang="en-US" b="1" dirty="0"/>
              <a:t>expressed in numbers and graphs</a:t>
            </a:r>
            <a:r>
              <a:rPr lang="en-US" dirty="0"/>
              <a:t>. It is </a:t>
            </a:r>
            <a:r>
              <a:rPr lang="en-US" b="1" dirty="0"/>
              <a:t>used to test or confirm</a:t>
            </a:r>
            <a:r>
              <a:rPr lang="en-US" dirty="0"/>
              <a:t> theories and assumptions. This type of research can be used to establish </a:t>
            </a:r>
            <a:r>
              <a:rPr lang="en-US" b="1" dirty="0"/>
              <a:t>generalizable facts</a:t>
            </a:r>
            <a:r>
              <a:rPr lang="en-US" dirty="0"/>
              <a:t> about a topic.</a:t>
            </a:r>
          </a:p>
          <a:p>
            <a:r>
              <a:rPr lang="en-US" dirty="0"/>
              <a:t>Common quantitative methods include experiments, observations recorded as numbers, and surveys with closed-ended questions.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53767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Qualitative research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Qualitative research is </a:t>
            </a:r>
            <a:r>
              <a:rPr lang="en-US" b="1" dirty="0"/>
              <a:t>expressed in words</a:t>
            </a:r>
            <a:r>
              <a:rPr lang="en-US" dirty="0"/>
              <a:t>. It is </a:t>
            </a:r>
            <a:r>
              <a:rPr lang="en-US" b="1" dirty="0"/>
              <a:t>used to understand</a:t>
            </a:r>
            <a:r>
              <a:rPr lang="en-US" dirty="0"/>
              <a:t> concepts, thoughts or experiences. This type of research enables you to gather </a:t>
            </a:r>
            <a:r>
              <a:rPr lang="en-US" b="1" dirty="0"/>
              <a:t>in-depth insights</a:t>
            </a:r>
            <a:r>
              <a:rPr lang="en-US" dirty="0"/>
              <a:t> on topics that are not well understood.</a:t>
            </a:r>
          </a:p>
          <a:p>
            <a:r>
              <a:rPr lang="en-US" dirty="0"/>
              <a:t>Common qualitative methods include interviews with open-ended questions, observations described in words, and literature reviews that explore concepts and theories.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97650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When to use qualitative vs. quantitative research</a:t>
            </a:r>
            <a:br>
              <a:rPr lang="en-US" b="1" dirty="0"/>
            </a:b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 rule of thumb for deciding whether to use qualitative or quantitative data is:</a:t>
            </a:r>
          </a:p>
          <a:p>
            <a:r>
              <a:rPr lang="en-US" dirty="0"/>
              <a:t>Use quantitative research if you want to </a:t>
            </a:r>
            <a:r>
              <a:rPr lang="en-US" b="1" dirty="0"/>
              <a:t>confirm or test something</a:t>
            </a:r>
            <a:r>
              <a:rPr lang="en-US" dirty="0"/>
              <a:t> (a theory or hypothesis)</a:t>
            </a:r>
          </a:p>
          <a:p>
            <a:r>
              <a:rPr lang="en-US" dirty="0"/>
              <a:t>Use qualitative research if you want to </a:t>
            </a:r>
            <a:r>
              <a:rPr lang="en-US" b="1" dirty="0"/>
              <a:t>understand something</a:t>
            </a:r>
            <a:r>
              <a:rPr lang="en-US" dirty="0"/>
              <a:t> (concepts, thoughts, experiences)</a:t>
            </a:r>
          </a:p>
          <a:p>
            <a:r>
              <a:rPr lang="en-US" dirty="0"/>
              <a:t>For most </a:t>
            </a:r>
            <a:r>
              <a:rPr lang="en-US" dirty="0">
                <a:hlinkClick r:id="rId2"/>
              </a:rPr>
              <a:t>research topics</a:t>
            </a:r>
            <a:r>
              <a:rPr lang="en-US" dirty="0"/>
              <a:t> you can choose a qualitative, quantitative or mixed methods approach. Which type you choose depends on, among other things, whether you’re taking an </a:t>
            </a:r>
            <a:r>
              <a:rPr lang="en-US" dirty="0">
                <a:hlinkClick r:id="rId3"/>
              </a:rPr>
              <a:t>inductive vs. deductive research approach</a:t>
            </a:r>
            <a:r>
              <a:rPr lang="en-US" dirty="0"/>
              <a:t>; your </a:t>
            </a:r>
            <a:r>
              <a:rPr lang="en-US" dirty="0">
                <a:hlinkClick r:id="rId4"/>
              </a:rPr>
              <a:t>research question(s)</a:t>
            </a:r>
            <a:r>
              <a:rPr lang="en-US" dirty="0"/>
              <a:t>; whether you’re doing </a:t>
            </a:r>
            <a:r>
              <a:rPr lang="en-US" dirty="0">
                <a:hlinkClick r:id="rId5"/>
              </a:rPr>
              <a:t>experimental</a:t>
            </a:r>
            <a:r>
              <a:rPr lang="en-US" dirty="0"/>
              <a:t>, </a:t>
            </a:r>
            <a:r>
              <a:rPr lang="en-US" dirty="0">
                <a:hlinkClick r:id="rId6"/>
              </a:rPr>
              <a:t>correlational</a:t>
            </a:r>
            <a:r>
              <a:rPr lang="en-US" dirty="0"/>
              <a:t>, or </a:t>
            </a:r>
            <a:r>
              <a:rPr lang="en-US" dirty="0">
                <a:hlinkClick r:id="rId7"/>
              </a:rPr>
              <a:t>descriptive research</a:t>
            </a:r>
            <a:r>
              <a:rPr lang="en-US" dirty="0"/>
              <a:t>; and practical considerations such as time, money, availability of data, and access to respondents.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567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5" name="Zástupný symbol pro obsah 2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6434" t="46093" r="5660" b="14007"/>
          <a:stretch/>
        </p:blipFill>
        <p:spPr>
          <a:xfrm>
            <a:off x="544009" y="1196117"/>
            <a:ext cx="11277968" cy="4371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880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Citation</a:t>
            </a:r>
            <a:r>
              <a:rPr lang="cs-CZ" dirty="0"/>
              <a:t>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Mills, J. and Birks, M. (2014) ‘Qualitative Methodology: A practical Guide’, SAGE Publications, Inc. </a:t>
            </a:r>
            <a:r>
              <a:rPr lang="cs-CZ" dirty="0"/>
              <a:t>DOI: </a:t>
            </a:r>
            <a:r>
              <a:rPr lang="cs-CZ" u="sng" dirty="0">
                <a:hlinkClick r:id="rId2"/>
              </a:rPr>
              <a:t>http://dx.doi.org/10.4135/9781473920163</a:t>
            </a:r>
            <a:endParaRPr lang="cs-CZ" dirty="0"/>
          </a:p>
          <a:p>
            <a:r>
              <a:rPr lang="en-GB" dirty="0"/>
              <a:t>Finlay, L. and Ballinger, C. (2006)Qualitative research for allied </a:t>
            </a:r>
            <a:r>
              <a:rPr lang="en-GB" dirty="0" err="1"/>
              <a:t>heatlh</a:t>
            </a:r>
            <a:r>
              <a:rPr lang="en-GB" dirty="0"/>
              <a:t> professionals: challenging choices. Chichester: John Wiley &amp; Sons Ltd.</a:t>
            </a:r>
            <a:endParaRPr lang="cs-CZ" dirty="0"/>
          </a:p>
          <a:p>
            <a:r>
              <a:rPr lang="en-GB" dirty="0"/>
              <a:t>Byrne, D. (2017) ‘What’s the difference between methodology and methods? ’ </a:t>
            </a:r>
            <a:r>
              <a:rPr lang="en-GB" i="1" dirty="0"/>
              <a:t>Project Planner</a:t>
            </a:r>
            <a:r>
              <a:rPr lang="en-GB" dirty="0"/>
              <a:t>. 10.4135/9781526408495.</a:t>
            </a:r>
            <a:endParaRPr lang="cs-CZ" dirty="0"/>
          </a:p>
          <a:p>
            <a:r>
              <a:rPr lang="en-GB" dirty="0"/>
              <a:t>Creswell, J.W. (2014) Research Design, Qualitative, Quantitative and Mixed Methods </a:t>
            </a:r>
            <a:r>
              <a:rPr lang="en-GB" dirty="0" err="1"/>
              <a:t>Aproaches</a:t>
            </a:r>
            <a:r>
              <a:rPr lang="en-GB" dirty="0"/>
              <a:t>. SAGE Publications , Inc. 4th </a:t>
            </a:r>
            <a:r>
              <a:rPr lang="en-GB" dirty="0" err="1"/>
              <a:t>ed</a:t>
            </a:r>
            <a:endParaRPr lang="cs-CZ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4936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5968</TotalTime>
  <Words>229</Words>
  <Application>Microsoft Office PowerPoint</Application>
  <PresentationFormat>Širokoúhlá obrazovka</PresentationFormat>
  <Paragraphs>45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Qualitative and quantitative approaches to research</vt:lpstr>
      <vt:lpstr>Quantitative vs Qualitative research</vt:lpstr>
      <vt:lpstr>How do qualitative and quantitative approaches fit together?</vt:lpstr>
      <vt:lpstr>Quantitative research </vt:lpstr>
      <vt:lpstr>Qualitative research</vt:lpstr>
      <vt:lpstr>When to use qualitative vs. quantitative research </vt:lpstr>
      <vt:lpstr>Prezentace aplikace PowerPoint</vt:lpstr>
      <vt:lpstr>Citation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Gail</dc:creator>
  <cp:lastModifiedBy>martin.buk@tiscali.cz</cp:lastModifiedBy>
  <cp:revision>268</cp:revision>
  <cp:lastPrinted>2016-09-28T11:09:57Z</cp:lastPrinted>
  <dcterms:created xsi:type="dcterms:W3CDTF">2016-09-11T14:55:45Z</dcterms:created>
  <dcterms:modified xsi:type="dcterms:W3CDTF">2023-02-26T16:04:08Z</dcterms:modified>
</cp:coreProperties>
</file>