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82" r:id="rId2"/>
    <p:sldId id="256" r:id="rId3"/>
    <p:sldId id="259" r:id="rId4"/>
    <p:sldId id="258" r:id="rId5"/>
    <p:sldId id="260" r:id="rId6"/>
    <p:sldId id="261" r:id="rId7"/>
    <p:sldId id="263" r:id="rId8"/>
    <p:sldId id="264" r:id="rId9"/>
    <p:sldId id="269" r:id="rId10"/>
    <p:sldId id="265" r:id="rId11"/>
    <p:sldId id="270" r:id="rId12"/>
    <p:sldId id="272" r:id="rId13"/>
    <p:sldId id="275" r:id="rId14"/>
    <p:sldId id="276" r:id="rId15"/>
    <p:sldId id="277" r:id="rId16"/>
    <p:sldId id="279" r:id="rId17"/>
    <p:sldId id="281" r:id="rId18"/>
    <p:sldId id="28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457B4-0E48-4ED2-97F8-E99503806BD6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A2FCC-6401-4712-A0F2-77AD785C055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588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A2FCC-6401-4712-A0F2-77AD785C0554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009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A2FCC-6401-4712-A0F2-77AD785C055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053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382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8AF77-7E66-46B7-9C8C-8BB8C205C538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092BD-727C-4A72-B501-D9E27EDFEB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915" y="11506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8"/>
            <a:ext cx="7612217" cy="7894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71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71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04" y="5608822"/>
            <a:ext cx="4509994" cy="1067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9895627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990656" cy="1874639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b="1" i="1" dirty="0"/>
              <a:t>"Lazy, careless, </a:t>
            </a:r>
            <a:r>
              <a:rPr lang="cs-CZ" b="1" i="1" dirty="0" err="1"/>
              <a:t>fails</a:t>
            </a:r>
            <a:r>
              <a:rPr lang="en-US" b="1" i="1" dirty="0"/>
              <a:t>" </a:t>
            </a:r>
            <a:r>
              <a:rPr lang="cs-CZ" dirty="0"/>
              <a:t/>
            </a:r>
            <a:br>
              <a:rPr lang="cs-CZ" dirty="0"/>
            </a:br>
            <a:r>
              <a:rPr lang="en-US" dirty="0"/>
              <a:t>Psychological aspects of stereotyping in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assessment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Obrázek 5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4602" y="4437112"/>
            <a:ext cx="1885950" cy="1962150"/>
          </a:xfrm>
          <a:prstGeom prst="rect">
            <a:avLst/>
          </a:prstGeom>
        </p:spPr>
      </p:pic>
      <p:pic>
        <p:nvPicPr>
          <p:cNvPr id="8" name="Obrázek 7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580" y="547468"/>
            <a:ext cx="4509994" cy="1067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Objectivity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assessment</a:t>
            </a:r>
            <a:r>
              <a:rPr lang="cs-CZ" dirty="0"/>
              <a:t>… ???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b="1" dirty="0"/>
              <a:t>The teacher's idea of ​​the student may not be a real reflection of the student's abilities and qualities. It does not even have to be the result of the pupil's specific </a:t>
            </a:r>
            <a:r>
              <a:rPr lang="cs-CZ" b="1" dirty="0" err="1"/>
              <a:t>manifests</a:t>
            </a:r>
            <a:r>
              <a:rPr lang="en-US" b="1" dirty="0"/>
              <a:t>, but rather the interpretation of these </a:t>
            </a:r>
            <a:r>
              <a:rPr lang="cs-CZ" b="1" dirty="0" err="1"/>
              <a:t>manifests</a:t>
            </a:r>
            <a:r>
              <a:rPr lang="cs-CZ" b="1" dirty="0"/>
              <a:t> </a:t>
            </a:r>
            <a:r>
              <a:rPr lang="en-US" b="1" dirty="0"/>
              <a:t>by the teacher. </a:t>
            </a:r>
            <a:r>
              <a:rPr lang="en-US" dirty="0"/>
              <a:t>"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3600" b="1" dirty="0"/>
              <a:t>The emergence of perceptual stereotypes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en-US" b="1" i="1" dirty="0"/>
              <a:t>General laws of perception:</a:t>
            </a:r>
          </a:p>
          <a:p>
            <a:r>
              <a:rPr lang="en-US" dirty="0"/>
              <a:t>Selectivity</a:t>
            </a:r>
          </a:p>
          <a:p>
            <a:r>
              <a:rPr lang="en-US" dirty="0"/>
              <a:t>Wholeness</a:t>
            </a:r>
          </a:p>
          <a:p>
            <a:r>
              <a:rPr lang="en-US" dirty="0"/>
              <a:t>Emotion</a:t>
            </a:r>
          </a:p>
          <a:p>
            <a:r>
              <a:rPr lang="en-US" dirty="0"/>
              <a:t>Experience</a:t>
            </a:r>
          </a:p>
          <a:p>
            <a:r>
              <a:rPr lang="en-US" dirty="0"/>
              <a:t>Expectation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b="1" i="1" dirty="0"/>
              <a:t>Error of succumbing to first impressions</a:t>
            </a:r>
            <a:endParaRPr lang="cs-CZ" sz="2800" b="1" i="1" dirty="0"/>
          </a:p>
          <a:p>
            <a:r>
              <a:rPr lang="en-US" sz="2800" dirty="0"/>
              <a:t>Evaluation mainly on the basis of non-verbal signals. Relatively permanent.</a:t>
            </a:r>
            <a:endParaRPr lang="cs-CZ" sz="2800" b="1" i="1" dirty="0"/>
          </a:p>
        </p:txBody>
      </p:sp>
      <p:pic>
        <p:nvPicPr>
          <p:cNvPr id="5" name="Obrázek 4" descr="prví doj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3284984"/>
            <a:ext cx="4412753" cy="24482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b="1" i="1" dirty="0"/>
              <a:t>Hello effect </a:t>
            </a:r>
            <a:endParaRPr lang="cs-CZ" sz="2800" b="1" i="1" dirty="0"/>
          </a:p>
          <a:p>
            <a:r>
              <a:rPr lang="cs-CZ" sz="2800" dirty="0"/>
              <a:t>Positive </a:t>
            </a:r>
            <a:r>
              <a:rPr lang="en-US" sz="2800" dirty="0"/>
              <a:t>impression leads to another positive evaluation and vice versa</a:t>
            </a:r>
            <a:r>
              <a:rPr lang="cs-CZ" sz="2800" dirty="0"/>
              <a:t>.</a:t>
            </a:r>
            <a:endParaRPr lang="cs-CZ" dirty="0"/>
          </a:p>
        </p:txBody>
      </p:sp>
      <p:pic>
        <p:nvPicPr>
          <p:cNvPr id="5" name="Obrázek 4" descr="halo efek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708920"/>
            <a:ext cx="2536594" cy="388843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 err="1"/>
              <a:t>Prejudices</a:t>
            </a:r>
            <a:endParaRPr lang="cs-CZ" dirty="0"/>
          </a:p>
          <a:p>
            <a:r>
              <a:rPr lang="cs-CZ" dirty="0" err="1"/>
              <a:t>Stereotypes</a:t>
            </a:r>
            <a:endParaRPr lang="cs-CZ" dirty="0"/>
          </a:p>
        </p:txBody>
      </p:sp>
      <p:pic>
        <p:nvPicPr>
          <p:cNvPr id="7" name="Obrázek 6" descr="10805417_10152531345221538_1315930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1628800"/>
            <a:ext cx="4663827" cy="44023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b="1" i="1" dirty="0"/>
              <a:t>Projection </a:t>
            </a:r>
            <a:endParaRPr lang="cs-CZ" sz="2800" b="1" i="1" dirty="0"/>
          </a:p>
          <a:p>
            <a:r>
              <a:rPr lang="cs-CZ" sz="2800" dirty="0"/>
              <a:t>A</a:t>
            </a:r>
            <a:r>
              <a:rPr lang="en-US" sz="2800" dirty="0" err="1"/>
              <a:t>ttributing</a:t>
            </a:r>
            <a:r>
              <a:rPr lang="en-US" sz="2800" dirty="0"/>
              <a:t> </a:t>
            </a:r>
            <a:r>
              <a:rPr lang="cs-CZ" sz="2800" dirty="0" err="1"/>
              <a:t>own</a:t>
            </a:r>
            <a:r>
              <a:rPr lang="cs-CZ" sz="2800" dirty="0"/>
              <a:t> </a:t>
            </a:r>
            <a:r>
              <a:rPr lang="en-US" sz="2800" dirty="0"/>
              <a:t>characteristics and behaviors to the perceived person.</a:t>
            </a:r>
            <a:endParaRPr lang="cs-CZ" dirty="0"/>
          </a:p>
        </p:txBody>
      </p:sp>
      <p:pic>
        <p:nvPicPr>
          <p:cNvPr id="5" name="Obrázek 4" descr="projek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852936"/>
            <a:ext cx="2297435" cy="293972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/>
              <a:t>Projection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I'm cheating, so I think everyone is cheating. </a:t>
            </a:r>
            <a:endParaRPr lang="cs-CZ" dirty="0"/>
          </a:p>
          <a:p>
            <a:r>
              <a:rPr lang="en-US" dirty="0"/>
              <a:t>If we think that every Jew will "take us on a stick" and every Arab will lie, there really is no point in trying to communicate.</a:t>
            </a:r>
            <a:endParaRPr lang="cs-CZ" dirty="0"/>
          </a:p>
          <a:p>
            <a:r>
              <a:rPr lang="en-US" dirty="0"/>
              <a:t> If your business partner is extremely suspicious and sees fraud behind everything, it may be due to his or her own pattern of behavior.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b="1" i="1" dirty="0"/>
              <a:t>Figure and background </a:t>
            </a:r>
            <a:endParaRPr lang="cs-CZ" sz="2800" b="1" i="1" dirty="0"/>
          </a:p>
          <a:p>
            <a:r>
              <a:rPr lang="en-US" sz="2800" dirty="0"/>
              <a:t>An important factor in this stereotype is whether the background is perceived positively or negatively.</a:t>
            </a:r>
            <a:endParaRPr lang="cs-CZ" sz="2800" dirty="0"/>
          </a:p>
          <a:p>
            <a:r>
              <a:rPr lang="en-US" sz="2800" dirty="0"/>
              <a:t> Family, class.</a:t>
            </a:r>
            <a:endParaRPr lang="cs-CZ" dirty="0"/>
          </a:p>
        </p:txBody>
      </p:sp>
      <p:pic>
        <p:nvPicPr>
          <p:cNvPr id="5" name="Obrázek 4" descr="legallyap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3933056"/>
            <a:ext cx="3048000" cy="19913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b="1" i="1" dirty="0"/>
              <a:t>Series and contrast effect </a:t>
            </a:r>
            <a:endParaRPr lang="cs-CZ" sz="2800" b="1" i="1" dirty="0"/>
          </a:p>
          <a:p>
            <a:r>
              <a:rPr lang="en-US" sz="2800" dirty="0"/>
              <a:t>A number of poor performances lead to an overestimation of better performances. </a:t>
            </a:r>
            <a:endParaRPr lang="cs-CZ" sz="2800" dirty="0"/>
          </a:p>
          <a:p>
            <a:r>
              <a:rPr lang="en-US" sz="2800" dirty="0"/>
              <a:t>A series of consecutive excellent performances leads to a worse evaluation of average performances. An individual's performance is evaluated incorrectly because it is evaluated in contrast to others.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Perceptual</a:t>
            </a:r>
            <a:r>
              <a:rPr lang="cs-CZ" b="1" dirty="0"/>
              <a:t> </a:t>
            </a:r>
            <a:r>
              <a:rPr lang="cs-CZ" b="1" dirty="0" err="1"/>
              <a:t>stereotypes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b="1" i="1" dirty="0"/>
              <a:t>Self-fulfilling prediction </a:t>
            </a:r>
            <a:endParaRPr lang="cs-CZ" sz="2800" b="1" i="1" dirty="0"/>
          </a:p>
          <a:p>
            <a:pPr>
              <a:buNone/>
            </a:pPr>
            <a:r>
              <a:rPr lang="en-US" sz="2800" b="1" i="1" dirty="0"/>
              <a:t>Golem</a:t>
            </a:r>
            <a:r>
              <a:rPr lang="cs-CZ" sz="2800" b="1" i="1" dirty="0"/>
              <a:t> </a:t>
            </a:r>
            <a:r>
              <a:rPr lang="cs-CZ" sz="2800" b="1" i="1" dirty="0" err="1"/>
              <a:t>effect</a:t>
            </a:r>
            <a:endParaRPr lang="cs-CZ" sz="2800" b="1" i="1" dirty="0"/>
          </a:p>
          <a:p>
            <a:pPr>
              <a:buNone/>
            </a:pPr>
            <a:r>
              <a:rPr lang="en-US" sz="2800" b="1" i="1" dirty="0"/>
              <a:t>Pygmalion effect </a:t>
            </a:r>
            <a:endParaRPr lang="cs-CZ" sz="2800" b="1" i="1" dirty="0"/>
          </a:p>
          <a:p>
            <a:pPr>
              <a:buNone/>
            </a:pPr>
            <a:endParaRPr lang="cs-CZ" sz="2800" dirty="0"/>
          </a:p>
          <a:p>
            <a:r>
              <a:rPr lang="en-US" sz="2800" i="1" dirty="0"/>
              <a:t>The effect of expectations leads to the creation of situations that indirectly affect the development of personality.</a:t>
            </a:r>
            <a:endParaRPr lang="cs-CZ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en-US" dirty="0"/>
              <a:t/>
            </a:r>
            <a:br>
              <a:rPr lang="en-US" dirty="0"/>
            </a:br>
            <a:r>
              <a:rPr lang="en-US" sz="4000" b="1" dirty="0"/>
              <a:t>Key</a:t>
            </a:r>
            <a:r>
              <a:rPr lang="en-US" dirty="0"/>
              <a:t> </a:t>
            </a:r>
            <a:r>
              <a:rPr lang="en-US" sz="4000" b="1" dirty="0"/>
              <a:t>stimuli of perceptual stereotypes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children's appearance </a:t>
            </a:r>
            <a:endParaRPr lang="cs-CZ" dirty="0"/>
          </a:p>
          <a:p>
            <a:r>
              <a:rPr lang="en-US" dirty="0"/>
              <a:t>glasses </a:t>
            </a:r>
            <a:endParaRPr lang="cs-CZ" dirty="0"/>
          </a:p>
          <a:p>
            <a:r>
              <a:rPr lang="en-US" dirty="0"/>
              <a:t>characteristics of speech</a:t>
            </a:r>
            <a:endParaRPr lang="cs-CZ" dirty="0"/>
          </a:p>
          <a:p>
            <a:r>
              <a:rPr lang="en-US" dirty="0"/>
              <a:t> polite behavior </a:t>
            </a:r>
            <a:endParaRPr lang="cs-CZ" dirty="0"/>
          </a:p>
          <a:p>
            <a:r>
              <a:rPr lang="en-US" dirty="0"/>
              <a:t>strengthening the child's behavior - admiration, respect for the teacher</a:t>
            </a:r>
            <a:endParaRPr lang="cs-CZ" dirty="0"/>
          </a:p>
          <a:p>
            <a:r>
              <a:rPr lang="en-US" dirty="0"/>
              <a:t>performing tasks, </a:t>
            </a:r>
            <a:endParaRPr lang="cs-CZ" dirty="0"/>
          </a:p>
          <a:p>
            <a:r>
              <a:rPr lang="en-US" dirty="0"/>
              <a:t>carrying aids, </a:t>
            </a:r>
            <a:endParaRPr lang="cs-CZ" dirty="0"/>
          </a:p>
          <a:p>
            <a:r>
              <a:rPr lang="en-US" dirty="0"/>
              <a:t>modified exercise books, </a:t>
            </a:r>
            <a:endParaRPr lang="cs-CZ" dirty="0"/>
          </a:p>
          <a:p>
            <a:r>
              <a:rPr lang="en-US" dirty="0"/>
              <a:t>diligence clothes</a:t>
            </a:r>
            <a:endParaRPr lang="cs-CZ" dirty="0"/>
          </a:p>
          <a:p>
            <a:r>
              <a:rPr lang="en-US" dirty="0"/>
              <a:t>belonging to a certain social class </a:t>
            </a:r>
            <a:endParaRPr lang="cs-CZ" dirty="0"/>
          </a:p>
          <a:p>
            <a:r>
              <a:rPr lang="en-US" dirty="0"/>
              <a:t>belonging to the majority population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Teachers</a:t>
            </a:r>
            <a:r>
              <a:rPr lang="cs-CZ" b="1" dirty="0"/>
              <a:t> </a:t>
            </a:r>
            <a:r>
              <a:rPr lang="cs-CZ" b="1" dirty="0" err="1"/>
              <a:t>preferential</a:t>
            </a:r>
            <a:r>
              <a:rPr lang="cs-CZ" b="1" dirty="0"/>
              <a:t> </a:t>
            </a:r>
            <a:r>
              <a:rPr lang="cs-CZ" b="1" dirty="0" err="1"/>
              <a:t>attitudes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Stereotypes are unconscious and unconscious tendencies in the approach to other people and their evaluation. </a:t>
            </a:r>
            <a:endParaRPr lang="cs-CZ" dirty="0"/>
          </a:p>
          <a:p>
            <a:r>
              <a:rPr lang="en-US" dirty="0"/>
              <a:t>On this basis, so-called </a:t>
            </a:r>
            <a:r>
              <a:rPr lang="en-US" b="1" dirty="0"/>
              <a:t>preferential attitudes </a:t>
            </a:r>
            <a:r>
              <a:rPr lang="en-US" dirty="0"/>
              <a:t>arise.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Preferential</a:t>
            </a:r>
            <a:r>
              <a:rPr lang="cs-CZ" b="1" dirty="0"/>
              <a:t> </a:t>
            </a:r>
            <a:r>
              <a:rPr lang="cs-CZ" b="1" dirty="0" err="1"/>
              <a:t>attitudes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Significantly positive attitude towards certain students</a:t>
            </a:r>
            <a:r>
              <a:rPr lang="cs-CZ" dirty="0"/>
              <a:t>.</a:t>
            </a:r>
          </a:p>
          <a:p>
            <a:r>
              <a:rPr lang="en-US" dirty="0"/>
              <a:t>Slightly positive attitude towards certain students</a:t>
            </a:r>
            <a:r>
              <a:rPr lang="cs-CZ" dirty="0"/>
              <a:t>.</a:t>
            </a:r>
          </a:p>
          <a:p>
            <a:r>
              <a:rPr lang="en-US" dirty="0"/>
              <a:t> Neutral attitude towards certain students</a:t>
            </a:r>
            <a:r>
              <a:rPr lang="cs-CZ" dirty="0"/>
              <a:t>.</a:t>
            </a:r>
          </a:p>
          <a:p>
            <a:r>
              <a:rPr lang="en-US" dirty="0"/>
              <a:t> Negative attitude towards certain students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Finally</a:t>
            </a:r>
            <a:r>
              <a:rPr lang="cs-CZ" dirty="0"/>
              <a:t>…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the teacher's evaluation, the student's self-confidence, self-confidence and sense of competence are strengthened or weakened.</a:t>
            </a:r>
            <a:endParaRPr lang="cs-CZ" dirty="0"/>
          </a:p>
        </p:txBody>
      </p:sp>
      <p:pic>
        <p:nvPicPr>
          <p:cNvPr id="4" name="Obrázek 3" descr="Death-Valley-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3284984"/>
            <a:ext cx="4381500" cy="26289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Finally</a:t>
            </a:r>
            <a:r>
              <a:rPr lang="cs-CZ" dirty="0"/>
              <a:t>…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/>
              <a:t>„…</a:t>
            </a:r>
            <a:r>
              <a:rPr lang="cs-CZ" dirty="0"/>
              <a:t>b</a:t>
            </a:r>
            <a:r>
              <a:rPr lang="en-US"/>
              <a:t>ut</a:t>
            </a:r>
            <a:r>
              <a:rPr lang="en-US" dirty="0"/>
              <a:t> I being poor, have only my dreams, I have spread my dreams under your feet, tread softly because you tread on my dreams" </a:t>
            </a:r>
            <a:r>
              <a:rPr lang="cs-CZ" dirty="0"/>
              <a:t>(W. B. </a:t>
            </a:r>
            <a:r>
              <a:rPr lang="cs-CZ" dirty="0" err="1"/>
              <a:t>Yates</a:t>
            </a:r>
            <a:r>
              <a:rPr lang="en-US" dirty="0"/>
              <a:t>)</a:t>
            </a:r>
            <a:r>
              <a:rPr lang="en-US" i="1" dirty="0"/>
              <a:t>“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7824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Finally</a:t>
            </a:r>
            <a:r>
              <a:rPr lang="cs-CZ" b="1" dirty="0"/>
              <a:t>…</a:t>
            </a:r>
          </a:p>
        </p:txBody>
      </p:sp>
      <p:pic>
        <p:nvPicPr>
          <p:cNvPr id="4" name="Zástupný symbol pro obsah 3" descr="050610-holtz_1381245936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844824"/>
            <a:ext cx="6031664" cy="4525963"/>
          </a:xfrm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5226</TotalTime>
  <Words>463</Words>
  <Application>Microsoft Office PowerPoint</Application>
  <PresentationFormat>Předvádění na obrazovce (4:3)</PresentationFormat>
  <Paragraphs>72</Paragraphs>
  <Slides>18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Calibri</vt:lpstr>
      <vt:lpstr>Motiv sady Office</vt:lpstr>
      <vt:lpstr>Prezentace aplikace PowerPoint</vt:lpstr>
      <vt:lpstr> "Lazy, careless, fails"  Psychological aspects of stereotyping in school assessment</vt:lpstr>
      <vt:lpstr>Objectivity of school assessment… ???</vt:lpstr>
      <vt:lpstr> The emergence of perceptual stereotypes</vt:lpstr>
      <vt:lpstr>Perceptual stereotypes</vt:lpstr>
      <vt:lpstr>Perceptual stereotypes</vt:lpstr>
      <vt:lpstr>Perceptual stereotypes</vt:lpstr>
      <vt:lpstr>Perceptual stereotypes</vt:lpstr>
      <vt:lpstr>Projection</vt:lpstr>
      <vt:lpstr>Perceptual stereotypes</vt:lpstr>
      <vt:lpstr>Perceptual stereotypes</vt:lpstr>
      <vt:lpstr>Perceptual stereotypes</vt:lpstr>
      <vt:lpstr>  Key stimuli of perceptual stereotypes </vt:lpstr>
      <vt:lpstr>Teachers preferential attitudes</vt:lpstr>
      <vt:lpstr>Preferential attitudes</vt:lpstr>
      <vt:lpstr>  Finally…  </vt:lpstr>
      <vt:lpstr>  Finally…  </vt:lpstr>
      <vt:lpstr>Finally…</vt:lpstr>
    </vt:vector>
  </TitlesOfParts>
  <Company>ZCU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Sociální vnímání</dc:title>
  <dc:creator>kubikovk</dc:creator>
  <cp:lastModifiedBy>martin.buk@tiscali.cz</cp:lastModifiedBy>
  <cp:revision>49</cp:revision>
  <dcterms:created xsi:type="dcterms:W3CDTF">2015-01-31T21:00:50Z</dcterms:created>
  <dcterms:modified xsi:type="dcterms:W3CDTF">2023-02-26T19:57:04Z</dcterms:modified>
</cp:coreProperties>
</file>