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9" r:id="rId21"/>
    <p:sldId id="276" r:id="rId22"/>
    <p:sldId id="277" r:id="rId23"/>
    <p:sldId id="278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4" r:id="rId38"/>
    <p:sldId id="293" r:id="rId39"/>
    <p:sldId id="295" r:id="rId40"/>
    <p:sldId id="296" r:id="rId41"/>
    <p:sldId id="297" r:id="rId42"/>
    <p:sldId id="299" r:id="rId43"/>
    <p:sldId id="300" r:id="rId44"/>
    <p:sldId id="301" r:id="rId45"/>
    <p:sldId id="302" r:id="rId46"/>
    <p:sldId id="303" r:id="rId47"/>
    <p:sldId id="304" r:id="rId48"/>
    <p:sldId id="305" r:id="rId49"/>
    <p:sldId id="306" r:id="rId50"/>
    <p:sldId id="307" r:id="rId51"/>
    <p:sldId id="308" r:id="rId52"/>
    <p:sldId id="309" r:id="rId53"/>
    <p:sldId id="310" r:id="rId54"/>
    <p:sldId id="311" r:id="rId55"/>
    <p:sldId id="312" r:id="rId56"/>
    <p:sldId id="313" r:id="rId57"/>
    <p:sldId id="314" r:id="rId58"/>
    <p:sldId id="315" r:id="rId59"/>
    <p:sldId id="316" r:id="rId60"/>
    <p:sldId id="317" r:id="rId61"/>
    <p:sldId id="318" r:id="rId62"/>
    <p:sldId id="319" r:id="rId63"/>
    <p:sldId id="320" r:id="rId64"/>
    <p:sldId id="321" r:id="rId65"/>
    <p:sldId id="322" r:id="rId66"/>
    <p:sldId id="323" r:id="rId67"/>
    <p:sldId id="324" r:id="rId68"/>
    <p:sldId id="325" r:id="rId69"/>
    <p:sldId id="326" r:id="rId70"/>
    <p:sldId id="327" r:id="rId71"/>
    <p:sldId id="328" r:id="rId72"/>
    <p:sldId id="329" r:id="rId73"/>
    <p:sldId id="330" r:id="rId74"/>
    <p:sldId id="331" r:id="rId75"/>
    <p:sldId id="332" r:id="rId76"/>
    <p:sldId id="333" r:id="rId77"/>
    <p:sldId id="334" r:id="rId78"/>
    <p:sldId id="335" r:id="rId79"/>
    <p:sldId id="336" r:id="rId80"/>
    <p:sldId id="337" r:id="rId81"/>
    <p:sldId id="338" r:id="rId82"/>
    <p:sldId id="339" r:id="rId83"/>
    <p:sldId id="340" r:id="rId84"/>
    <p:sldId id="341" r:id="rId85"/>
    <p:sldId id="342" r:id="rId86"/>
    <p:sldId id="343" r:id="rId8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708" y="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slide" Target="slides/slide83.xml"/><Relationship Id="rId89" Type="http://schemas.openxmlformats.org/officeDocument/2006/relationships/viewProps" Target="view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theme" Target="theme/theme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presProps" Target="presProps.xml"/><Relationship Id="rId9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lze upravit styl předlohy.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42D6B-FFBE-43DD-8212-1AE60FF41F48}" type="datetimeFigureOut">
              <a:rPr lang="cs-CZ" smtClean="0"/>
              <a:t>16.9.2021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F45A49-9394-4464-8F18-0C00178AA245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208063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42D6B-FFBE-43DD-8212-1AE60FF41F48}" type="datetimeFigureOut">
              <a:rPr lang="cs-CZ" smtClean="0"/>
              <a:t>16.9.2021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F45A49-9394-4464-8F18-0C00178AA245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830473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42D6B-FFBE-43DD-8212-1AE60FF41F48}" type="datetimeFigureOut">
              <a:rPr lang="cs-CZ" smtClean="0"/>
              <a:t>16.9.2021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F45A49-9394-4464-8F18-0C00178AA245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237489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42D6B-FFBE-43DD-8212-1AE60FF41F48}" type="datetimeFigureOut">
              <a:rPr lang="cs-CZ" smtClean="0"/>
              <a:t>16.9.2021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F45A49-9394-4464-8F18-0C00178AA245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137800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42D6B-FFBE-43DD-8212-1AE60FF41F48}" type="datetimeFigureOut">
              <a:rPr lang="cs-CZ" smtClean="0"/>
              <a:t>16.9.2021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F45A49-9394-4464-8F18-0C00178AA245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38488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42D6B-FFBE-43DD-8212-1AE60FF41F48}" type="datetimeFigureOut">
              <a:rPr lang="cs-CZ" smtClean="0"/>
              <a:t>16.9.2021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F45A49-9394-4464-8F18-0C00178AA245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601676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42D6B-FFBE-43DD-8212-1AE60FF41F48}" type="datetimeFigureOut">
              <a:rPr lang="cs-CZ" smtClean="0"/>
              <a:t>16.9.2021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F45A49-9394-4464-8F18-0C00178AA245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643253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42D6B-FFBE-43DD-8212-1AE60FF41F48}" type="datetimeFigureOut">
              <a:rPr lang="cs-CZ" smtClean="0"/>
              <a:t>16.9.2021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F45A49-9394-4464-8F18-0C00178AA245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906038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42D6B-FFBE-43DD-8212-1AE60FF41F48}" type="datetimeFigureOut">
              <a:rPr lang="cs-CZ" smtClean="0"/>
              <a:t>16.9.2021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F45A49-9394-4464-8F18-0C00178AA245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442422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42D6B-FFBE-43DD-8212-1AE60FF41F48}" type="datetimeFigureOut">
              <a:rPr lang="cs-CZ" smtClean="0"/>
              <a:t>16.9.2021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F45A49-9394-4464-8F18-0C00178AA245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144863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42D6B-FFBE-43DD-8212-1AE60FF41F48}" type="datetimeFigureOut">
              <a:rPr lang="cs-CZ" smtClean="0"/>
              <a:t>16.9.2021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F45A49-9394-4464-8F18-0C00178AA245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687344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429189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A42D6B-FFBE-43DD-8212-1AE60FF41F48}" type="datetimeFigureOut">
              <a:rPr lang="cs-CZ" smtClean="0"/>
              <a:t>16.9.2021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F45A49-9394-4464-8F18-0C00178AA245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516178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417513" y="-17839"/>
            <a:ext cx="7988424" cy="1470025"/>
          </a:xfrm>
        </p:spPr>
        <p:txBody>
          <a:bodyPr>
            <a:normAutofit/>
          </a:bodyPr>
          <a:lstStyle/>
          <a:p>
            <a:r>
              <a:rPr lang="cs-CZ" sz="4000" b="1" dirty="0">
                <a:solidFill>
                  <a:srgbClr val="FF0000"/>
                </a:solidFill>
              </a:rPr>
              <a:t>ÚVOD DO MATERIÁLOVÉ </a:t>
            </a:r>
            <a:r>
              <a:rPr lang="cs-CZ" sz="4000" b="1" dirty="0" smtClean="0">
                <a:solidFill>
                  <a:srgbClr val="FF0000"/>
                </a:solidFill>
              </a:rPr>
              <a:t>CHEMIE - I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1217168" y="1268760"/>
            <a:ext cx="6400800" cy="2423120"/>
          </a:xfrm>
        </p:spPr>
        <p:txBody>
          <a:bodyPr/>
          <a:lstStyle/>
          <a:p>
            <a:r>
              <a:rPr lang="cs-CZ" b="1" dirty="0"/>
              <a:t>ZČU PLZEŇ – FST – KMM</a:t>
            </a:r>
          </a:p>
          <a:p>
            <a:r>
              <a:rPr lang="cs-CZ" b="1" dirty="0"/>
              <a:t>Doc. Ing. Pavel Francisko, Ph.D.</a:t>
            </a:r>
          </a:p>
          <a:p>
            <a:r>
              <a:rPr lang="cs-CZ" b="1" dirty="0"/>
              <a:t>francisp@kmm.zcu.cz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10413" y="2518576"/>
            <a:ext cx="864096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/>
              <a:t>Literatura:</a:t>
            </a:r>
          </a:p>
          <a:p>
            <a:r>
              <a:rPr lang="cs-CZ" sz="3200" dirty="0"/>
              <a:t>Duchek, Šmídová: Chemie</a:t>
            </a:r>
          </a:p>
          <a:p>
            <a:r>
              <a:rPr lang="cs-CZ" sz="3200" dirty="0"/>
              <a:t>Duchek, Šmídová: Řešené příklady z chemie</a:t>
            </a:r>
          </a:p>
          <a:p>
            <a:pPr algn="ctr"/>
            <a:r>
              <a:rPr lang="cs-CZ" sz="3200" dirty="0"/>
              <a:t> skripta ZČU, KMM</a:t>
            </a:r>
          </a:p>
          <a:p>
            <a:r>
              <a:rPr lang="cs-CZ" sz="3200" dirty="0"/>
              <a:t>http:// portal.zcu.cz</a:t>
            </a:r>
          </a:p>
          <a:p>
            <a:r>
              <a:rPr lang="cs-CZ" sz="3200" dirty="0"/>
              <a:t>http:// www.chemie.zcu.cz</a:t>
            </a:r>
          </a:p>
          <a:p>
            <a:endParaRPr lang="cs-CZ" sz="3200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5490877"/>
            <a:ext cx="6159955" cy="1367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14554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PROČ CHEMIE NA FST?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340768"/>
            <a:ext cx="8363272" cy="5400600"/>
          </a:xfrm>
        </p:spPr>
        <p:txBody>
          <a:bodyPr>
            <a:noAutofit/>
          </a:bodyPr>
          <a:lstStyle/>
          <a:p>
            <a:r>
              <a:rPr lang="pl-PL" sz="2800" dirty="0"/>
              <a:t>Vztah chemie – materiály (předmět navazuje v 2. </a:t>
            </a:r>
            <a:r>
              <a:rPr lang="cs-CZ" sz="2800" dirty="0"/>
              <a:t>semestru na předmět Nauka o materiálu)</a:t>
            </a:r>
          </a:p>
          <a:p>
            <a:r>
              <a:rPr lang="cs-CZ" sz="2800" dirty="0"/>
              <a:t>KOVY</a:t>
            </a:r>
          </a:p>
          <a:p>
            <a:pPr marL="0" indent="0">
              <a:buNone/>
            </a:pPr>
            <a:r>
              <a:rPr lang="cs-CZ" sz="2800" dirty="0"/>
              <a:t>Hliník (Al) 		Kadmium (Cd)</a:t>
            </a:r>
          </a:p>
          <a:p>
            <a:pPr marL="0" indent="0">
              <a:buNone/>
            </a:pPr>
            <a:endParaRPr lang="cs-CZ" sz="2800" dirty="0"/>
          </a:p>
          <a:p>
            <a:pPr marL="0" indent="0">
              <a:buNone/>
            </a:pPr>
            <a:r>
              <a:rPr lang="cs-CZ" sz="2800" dirty="0"/>
              <a:t>			</a:t>
            </a:r>
          </a:p>
          <a:p>
            <a:pPr marL="0" indent="0">
              <a:buNone/>
            </a:pPr>
            <a:endParaRPr lang="cs-CZ" sz="2800" dirty="0"/>
          </a:p>
          <a:p>
            <a:pPr marL="0" indent="0">
              <a:buNone/>
            </a:pPr>
            <a:r>
              <a:rPr lang="cs-CZ" sz="2800" dirty="0"/>
              <a:t>Zinek (Zn) 		Měď (Cu) </a:t>
            </a:r>
          </a:p>
          <a:p>
            <a:pPr marL="0" indent="0">
              <a:buNone/>
            </a:pPr>
            <a:endParaRPr lang="cs-CZ" sz="2800" dirty="0"/>
          </a:p>
          <a:p>
            <a:pPr marL="0" indent="0">
              <a:buNone/>
            </a:pPr>
            <a:endParaRPr lang="cs-CZ" sz="2800" dirty="0"/>
          </a:p>
          <a:p>
            <a:pPr marL="0" indent="0">
              <a:buNone/>
            </a:pPr>
            <a:endParaRPr lang="cs-CZ" sz="2800" dirty="0"/>
          </a:p>
          <a:p>
            <a:pPr marL="0" indent="0">
              <a:buNone/>
            </a:pPr>
            <a:endParaRPr lang="cs-CZ" sz="2800" dirty="0"/>
          </a:p>
          <a:p>
            <a:endParaRPr lang="cs-CZ" sz="2800" dirty="0"/>
          </a:p>
          <a:p>
            <a:endParaRPr lang="cs-CZ" sz="2800" dirty="0"/>
          </a:p>
          <a:p>
            <a:endParaRPr lang="cs-CZ" sz="2800" dirty="0"/>
          </a:p>
          <a:p>
            <a:pPr marL="0" indent="0">
              <a:buNone/>
            </a:pPr>
            <a:endParaRPr lang="cs-CZ" sz="2800" dirty="0"/>
          </a:p>
        </p:txBody>
      </p:sp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239" y="3356992"/>
            <a:ext cx="1872208" cy="1343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7893" y="3356991"/>
            <a:ext cx="2001961" cy="13430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10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1799" y="5305971"/>
            <a:ext cx="2016224" cy="1343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Picture 1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346" y="5373216"/>
            <a:ext cx="2021995" cy="12757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162152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640"/>
            <a:ext cx="8229600" cy="6552728"/>
          </a:xfrm>
        </p:spPr>
        <p:txBody>
          <a:bodyPr>
            <a:normAutofit/>
          </a:bodyPr>
          <a:lstStyle/>
          <a:p>
            <a:r>
              <a:rPr lang="cs-CZ" sz="2800" dirty="0"/>
              <a:t>KERAMIKA</a:t>
            </a:r>
          </a:p>
          <a:p>
            <a:pPr marL="0" indent="0">
              <a:buNone/>
            </a:pPr>
            <a:r>
              <a:rPr lang="cs-CZ" sz="2800" dirty="0"/>
              <a:t>Kaolin				Korund (Al</a:t>
            </a:r>
            <a:r>
              <a:rPr lang="cs-CZ" sz="2800" baseline="-25000" dirty="0"/>
              <a:t>2</a:t>
            </a:r>
            <a:r>
              <a:rPr lang="cs-CZ" sz="2800" dirty="0"/>
              <a:t>O</a:t>
            </a:r>
            <a:r>
              <a:rPr lang="cs-CZ" sz="2800" baseline="-25000" dirty="0"/>
              <a:t>3</a:t>
            </a:r>
            <a:r>
              <a:rPr lang="cs-CZ" sz="2800" dirty="0"/>
              <a:t>)</a:t>
            </a:r>
          </a:p>
          <a:p>
            <a:pPr marL="0" indent="0">
              <a:buNone/>
            </a:pPr>
            <a:endParaRPr lang="cs-CZ" sz="2800" dirty="0"/>
          </a:p>
          <a:p>
            <a:pPr marL="0" indent="0">
              <a:buNone/>
            </a:pPr>
            <a:endParaRPr lang="cs-CZ" sz="2800" dirty="0"/>
          </a:p>
          <a:p>
            <a:pPr marL="0" indent="0">
              <a:buNone/>
            </a:pPr>
            <a:endParaRPr lang="cs-CZ" sz="2800" dirty="0"/>
          </a:p>
          <a:p>
            <a:pPr marL="0" indent="0">
              <a:buNone/>
            </a:pPr>
            <a:endParaRPr lang="cs-CZ" sz="2800" dirty="0"/>
          </a:p>
          <a:p>
            <a:pPr marL="0" indent="0">
              <a:buNone/>
            </a:pPr>
            <a:r>
              <a:rPr lang="cs-CZ" sz="2800" dirty="0"/>
              <a:t>Grafit (C) 			Vápenec (CaCO</a:t>
            </a:r>
            <a:r>
              <a:rPr lang="cs-CZ" sz="2800" baseline="-25000" dirty="0"/>
              <a:t>3</a:t>
            </a:r>
            <a:r>
              <a:rPr lang="cs-CZ" sz="2800" dirty="0"/>
              <a:t>)</a:t>
            </a:r>
          </a:p>
          <a:p>
            <a:pPr marL="0" indent="0">
              <a:buNone/>
            </a:pPr>
            <a:endParaRPr lang="cs-CZ" sz="2800" dirty="0"/>
          </a:p>
          <a:p>
            <a:pPr marL="0" indent="0">
              <a:buNone/>
            </a:pPr>
            <a:endParaRPr lang="cs-CZ" sz="2800" dirty="0"/>
          </a:p>
          <a:p>
            <a:pPr marL="0" indent="0">
              <a:buNone/>
            </a:pPr>
            <a:endParaRPr lang="cs-CZ" sz="2800" dirty="0"/>
          </a:p>
          <a:p>
            <a:pPr marL="0" indent="0">
              <a:buNone/>
            </a:pPr>
            <a:endParaRPr lang="cs-CZ" sz="2800" dirty="0"/>
          </a:p>
          <a:p>
            <a:r>
              <a:rPr lang="cs-CZ" sz="2800" dirty="0"/>
              <a:t>PLASTY</a:t>
            </a:r>
          </a:p>
          <a:p>
            <a:pPr marL="0" indent="0">
              <a:buNone/>
            </a:pPr>
            <a:endParaRPr lang="cs-CZ" sz="28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548" y="1124744"/>
            <a:ext cx="2520280" cy="20162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3018" y="1196751"/>
            <a:ext cx="2304256" cy="18722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666" y="3789040"/>
            <a:ext cx="2520280" cy="18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3789040"/>
            <a:ext cx="2304256" cy="18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584420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640"/>
            <a:ext cx="8229600" cy="6480720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cs-CZ" sz="3500" b="1" dirty="0">
                <a:solidFill>
                  <a:srgbClr val="0070C0"/>
                </a:solidFill>
              </a:rPr>
              <a:t>ZÁKLADNÍ ROZDĚLENÍ CHEMIE</a:t>
            </a:r>
          </a:p>
          <a:p>
            <a:pPr algn="just"/>
            <a:r>
              <a:rPr lang="cs-CZ" b="1" dirty="0"/>
              <a:t>Obecná: zabývá se zákonitostmi stavby látek a chemických dějů</a:t>
            </a:r>
          </a:p>
          <a:p>
            <a:pPr algn="just"/>
            <a:r>
              <a:rPr lang="cs-CZ" b="1" dirty="0"/>
              <a:t>Anorganická: zkoumá vlastnosti všech prvků a sloučenin s výjimkou většiny sloučenin uhlíku</a:t>
            </a:r>
          </a:p>
          <a:p>
            <a:pPr algn="just"/>
            <a:r>
              <a:rPr lang="cs-CZ" b="1" dirty="0"/>
              <a:t>Organická: zabývá se chemickými pochody uhlíku a jeho sloučenin</a:t>
            </a:r>
          </a:p>
          <a:p>
            <a:pPr algn="just"/>
            <a:r>
              <a:rPr lang="cs-CZ" b="1" dirty="0"/>
              <a:t>Analytická: stanovuje kvalitativní a kvantitativní složení látek</a:t>
            </a:r>
          </a:p>
          <a:p>
            <a:pPr algn="just"/>
            <a:r>
              <a:rPr lang="cs-CZ" b="1" dirty="0"/>
              <a:t>Fyzikální: zabývá se strukturou látek, změnami energie provázející chemické reakce</a:t>
            </a:r>
          </a:p>
          <a:p>
            <a:pPr marL="0" indent="0" algn="just">
              <a:buNone/>
            </a:pPr>
            <a:endParaRPr lang="cs-CZ" b="1" dirty="0"/>
          </a:p>
          <a:p>
            <a:pPr marL="0" indent="0" algn="just">
              <a:buNone/>
            </a:pPr>
            <a:r>
              <a:rPr lang="cs-CZ" sz="3000" b="1" dirty="0"/>
              <a:t>Dále pak např. biochemie, jaderná chemie, geochemie….</a:t>
            </a:r>
          </a:p>
        </p:txBody>
      </p:sp>
    </p:spTree>
    <p:extLst>
      <p:ext uri="{BB962C8B-B14F-4D97-AF65-F5344CB8AC3E}">
        <p14:creationId xmlns:p14="http://schemas.microsoft.com/office/powerpoint/2010/main" val="31269318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r>
              <a:rPr lang="cs-CZ" sz="3200" b="1" dirty="0"/>
              <a:t>KLASIFIKACE LÁTEK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196752"/>
            <a:ext cx="8373616" cy="5328592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cs-CZ" dirty="0"/>
              <a:t>Hmota je objektivní realita nezávislá na našem vědomí.</a:t>
            </a:r>
          </a:p>
          <a:p>
            <a:pPr marL="0" indent="0">
              <a:buNone/>
            </a:pPr>
            <a:r>
              <a:rPr lang="cs-CZ" dirty="0"/>
              <a:t>Forma hmoty:</a:t>
            </a:r>
          </a:p>
          <a:p>
            <a:r>
              <a:rPr lang="cs-CZ" dirty="0"/>
              <a:t>Nepřetržitá: je vlnové povahy, která vytváří pole (jaderné, elektromagnetické, gravitační)</a:t>
            </a:r>
          </a:p>
          <a:p>
            <a:r>
              <a:rPr lang="cs-CZ" dirty="0"/>
              <a:t>Přetržitá: - částicová, tvoří </a:t>
            </a:r>
            <a:r>
              <a:rPr lang="cs-CZ" u="sng" dirty="0"/>
              <a:t>látky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u="sng" dirty="0"/>
              <a:t>Látky</a:t>
            </a:r>
            <a:r>
              <a:rPr lang="cs-CZ" dirty="0"/>
              <a:t> jsou soustavy prvků, které mohou být tvořeny buď:</a:t>
            </a:r>
          </a:p>
          <a:p>
            <a:pPr>
              <a:buFontTx/>
              <a:buChar char="-"/>
            </a:pPr>
            <a:r>
              <a:rPr lang="cs-CZ" dirty="0"/>
              <a:t>Nesloučenými elektroneutrálními atomy – He, Cl</a:t>
            </a:r>
          </a:p>
          <a:p>
            <a:pPr>
              <a:buFontTx/>
              <a:buChar char="-"/>
            </a:pPr>
            <a:r>
              <a:rPr lang="cs-CZ" dirty="0"/>
              <a:t>Sloučenými atomy tvořící molekuly – Cl</a:t>
            </a:r>
            <a:r>
              <a:rPr lang="cs-CZ" baseline="-25000" dirty="0"/>
              <a:t>2</a:t>
            </a:r>
            <a:r>
              <a:rPr lang="cs-CZ" dirty="0"/>
              <a:t>, NH</a:t>
            </a:r>
            <a:r>
              <a:rPr lang="cs-CZ" baseline="-25000" dirty="0"/>
              <a:t>3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206220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260648"/>
            <a:ext cx="8373616" cy="619268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dirty="0"/>
              <a:t>Dalšími stavebními částicemi látek jsou elektricky nabité </a:t>
            </a:r>
            <a:r>
              <a:rPr lang="cs-CZ" u="sng" dirty="0"/>
              <a:t>ionty</a:t>
            </a:r>
            <a:r>
              <a:rPr lang="cs-CZ" dirty="0"/>
              <a:t>:</a:t>
            </a:r>
          </a:p>
          <a:p>
            <a:pPr>
              <a:buFontTx/>
              <a:buChar char="-"/>
            </a:pPr>
            <a:r>
              <a:rPr lang="cs-CZ" dirty="0">
                <a:solidFill>
                  <a:schemeClr val="accent5">
                    <a:lumMod val="50000"/>
                  </a:schemeClr>
                </a:solidFill>
              </a:rPr>
              <a:t>Anionty</a:t>
            </a:r>
            <a:r>
              <a:rPr lang="cs-CZ" dirty="0"/>
              <a:t> Cl</a:t>
            </a:r>
            <a:r>
              <a:rPr lang="cs-CZ" baseline="30000" dirty="0"/>
              <a:t>-</a:t>
            </a:r>
            <a:r>
              <a:rPr lang="cs-CZ" dirty="0"/>
              <a:t>, SO </a:t>
            </a:r>
            <a:r>
              <a:rPr lang="cs-CZ" baseline="30000" dirty="0"/>
              <a:t>2-</a:t>
            </a:r>
            <a:r>
              <a:rPr lang="cs-CZ" baseline="-25000" dirty="0"/>
              <a:t>4    </a:t>
            </a:r>
            <a:r>
              <a:rPr lang="cs-CZ" dirty="0"/>
              <a:t>(záporný náboj)</a:t>
            </a:r>
          </a:p>
          <a:p>
            <a:pPr>
              <a:buFontTx/>
              <a:buChar char="-"/>
            </a:pPr>
            <a:r>
              <a:rPr lang="cs-CZ" dirty="0">
                <a:solidFill>
                  <a:schemeClr val="accent6">
                    <a:lumMod val="75000"/>
                  </a:schemeClr>
                </a:solidFill>
              </a:rPr>
              <a:t>Kationty </a:t>
            </a:r>
            <a:r>
              <a:rPr lang="cs-CZ" dirty="0"/>
              <a:t>Fe</a:t>
            </a:r>
            <a:r>
              <a:rPr lang="cs-CZ" baseline="30000" dirty="0"/>
              <a:t>2+</a:t>
            </a:r>
            <a:r>
              <a:rPr lang="cs-CZ" dirty="0"/>
              <a:t>, H</a:t>
            </a:r>
            <a:r>
              <a:rPr lang="cs-CZ" baseline="-25000" dirty="0"/>
              <a:t>3</a:t>
            </a:r>
            <a:r>
              <a:rPr lang="cs-CZ" dirty="0"/>
              <a:t>O</a:t>
            </a:r>
            <a:r>
              <a:rPr lang="cs-CZ" baseline="30000" dirty="0"/>
              <a:t>+ </a:t>
            </a:r>
            <a:r>
              <a:rPr lang="cs-CZ" dirty="0"/>
              <a:t>(kladný náboj)</a:t>
            </a:r>
          </a:p>
          <a:p>
            <a:pPr marL="0" indent="0" algn="just">
              <a:buNone/>
            </a:pPr>
            <a:r>
              <a:rPr lang="cs-CZ" dirty="0"/>
              <a:t>Základní stavební částice mohou vytvářet: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cs-CZ" u="sng" dirty="0"/>
              <a:t>Makromolekuly</a:t>
            </a:r>
            <a:r>
              <a:rPr lang="cs-CZ" dirty="0"/>
              <a:t> – bílkoviny, polyetylen (PE)….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cs-CZ" u="sng" dirty="0"/>
              <a:t>Krystaly </a:t>
            </a:r>
            <a:r>
              <a:rPr lang="cs-CZ" dirty="0"/>
              <a:t>– železo, diamant, bronz….</a:t>
            </a:r>
          </a:p>
          <a:p>
            <a:pPr marL="0" indent="0">
              <a:buNone/>
            </a:pPr>
            <a:r>
              <a:rPr lang="cs-CZ" dirty="0"/>
              <a:t>Směsi:</a:t>
            </a:r>
          </a:p>
          <a:p>
            <a:r>
              <a:rPr lang="cs-CZ" dirty="0"/>
              <a:t>Heterogenní (různorodé) lze rozlišit jednotlivé složky</a:t>
            </a:r>
          </a:p>
          <a:p>
            <a:r>
              <a:rPr lang="cs-CZ" dirty="0"/>
              <a:t>Homogenní (stejnorodé) jsou rozptýleny tak, že nelze rozeznat jednotlivé složky</a:t>
            </a:r>
          </a:p>
        </p:txBody>
      </p:sp>
    </p:spTree>
    <p:extLst>
      <p:ext uri="{BB962C8B-B14F-4D97-AF65-F5344CB8AC3E}">
        <p14:creationId xmlns:p14="http://schemas.microsoft.com/office/powerpoint/2010/main" val="18745815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260648"/>
            <a:ext cx="8640960" cy="619268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dirty="0"/>
              <a:t>Chemicky čisté látky dělíme na: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cs-CZ" dirty="0"/>
              <a:t>Prvky – látka složená z atomů o stejném protonovém čísle.  Známo 106 prvků (H, H</a:t>
            </a:r>
            <a:r>
              <a:rPr lang="cs-CZ" baseline="-25000" dirty="0"/>
              <a:t>2</a:t>
            </a:r>
            <a:r>
              <a:rPr lang="cs-CZ" dirty="0"/>
              <a:t>, Cr)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cs-CZ" dirty="0"/>
              <a:t>Sloučeniny – látky složené minimálně ze dvou prvků. Známo 8 milionů sloučenin (HClO</a:t>
            </a:r>
            <a:r>
              <a:rPr lang="cs-CZ" baseline="-25000" dirty="0"/>
              <a:t>4</a:t>
            </a:r>
            <a:r>
              <a:rPr lang="cs-CZ" dirty="0"/>
              <a:t>, CO</a:t>
            </a:r>
            <a:r>
              <a:rPr lang="cs-CZ" baseline="-25000" dirty="0"/>
              <a:t>2</a:t>
            </a:r>
            <a:r>
              <a:rPr lang="cs-CZ" dirty="0"/>
              <a:t>)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>
                <a:solidFill>
                  <a:srgbClr val="C00000"/>
                </a:solidFill>
              </a:rPr>
              <a:t>Atom </a:t>
            </a:r>
            <a:r>
              <a:rPr lang="cs-CZ" dirty="0"/>
              <a:t>- nejmenší stavební částice látek.</a:t>
            </a:r>
          </a:p>
          <a:p>
            <a:pPr marL="0" indent="0">
              <a:buNone/>
            </a:pPr>
            <a:r>
              <a:rPr lang="cs-CZ" b="1" dirty="0"/>
              <a:t>JÁDRO : </a:t>
            </a:r>
          </a:p>
          <a:p>
            <a:r>
              <a:rPr lang="cs-CZ" dirty="0"/>
              <a:t>Proton (p) – náboj +, hmotnost 1,673 . 10</a:t>
            </a:r>
            <a:r>
              <a:rPr lang="cs-CZ" baseline="30000" dirty="0"/>
              <a:t>-27</a:t>
            </a:r>
            <a:r>
              <a:rPr lang="cs-CZ" dirty="0"/>
              <a:t> kg</a:t>
            </a:r>
          </a:p>
          <a:p>
            <a:r>
              <a:rPr lang="cs-CZ" dirty="0"/>
              <a:t>Neutron (n) – náboj 0, hmotnost 1,675 . 10</a:t>
            </a:r>
            <a:r>
              <a:rPr lang="cs-CZ" baseline="30000" dirty="0"/>
              <a:t>-27</a:t>
            </a:r>
            <a:r>
              <a:rPr lang="cs-CZ" dirty="0"/>
              <a:t> kg</a:t>
            </a:r>
          </a:p>
          <a:p>
            <a:pPr marL="0" indent="0">
              <a:buNone/>
            </a:pPr>
            <a:r>
              <a:rPr lang="cs-CZ" b="1" dirty="0"/>
              <a:t>OBAL : </a:t>
            </a:r>
          </a:p>
          <a:p>
            <a:r>
              <a:rPr lang="cs-CZ" dirty="0"/>
              <a:t>Elektron (e) – náboj -, hmotnost 9,1 . 10</a:t>
            </a:r>
            <a:r>
              <a:rPr lang="cs-CZ" baseline="30000" dirty="0"/>
              <a:t>-31</a:t>
            </a:r>
            <a:r>
              <a:rPr lang="cs-CZ" dirty="0"/>
              <a:t> kg</a:t>
            </a:r>
          </a:p>
        </p:txBody>
      </p:sp>
    </p:spTree>
    <p:extLst>
      <p:ext uri="{BB962C8B-B14F-4D97-AF65-F5344CB8AC3E}">
        <p14:creationId xmlns:p14="http://schemas.microsoft.com/office/powerpoint/2010/main" val="41664521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6336704"/>
          </a:xfrm>
        </p:spPr>
        <p:txBody>
          <a:bodyPr>
            <a:normAutofit/>
          </a:bodyPr>
          <a:lstStyle/>
          <a:p>
            <a:r>
              <a:rPr lang="cs-CZ" b="1" dirty="0"/>
              <a:t>Protonové </a:t>
            </a:r>
            <a:r>
              <a:rPr lang="cs-CZ" dirty="0"/>
              <a:t>číslo (dříve atomové) </a:t>
            </a:r>
            <a:r>
              <a:rPr lang="cs-CZ" b="1" dirty="0"/>
              <a:t>Z </a:t>
            </a:r>
            <a:r>
              <a:rPr lang="cs-CZ" dirty="0"/>
              <a:t>= počet protonů v jádře a současně udává pořadí prvků v per. soustavě (</a:t>
            </a:r>
            <a:r>
              <a:rPr lang="cs-CZ" baseline="-25000" dirty="0"/>
              <a:t>1</a:t>
            </a:r>
            <a:r>
              <a:rPr lang="cs-CZ" dirty="0"/>
              <a:t>H, </a:t>
            </a:r>
            <a:r>
              <a:rPr lang="cs-CZ" baseline="-25000" dirty="0"/>
              <a:t>2</a:t>
            </a:r>
            <a:r>
              <a:rPr lang="cs-CZ" dirty="0"/>
              <a:t>He, </a:t>
            </a:r>
            <a:r>
              <a:rPr lang="cs-CZ" baseline="-25000" dirty="0"/>
              <a:t>3</a:t>
            </a:r>
            <a:r>
              <a:rPr lang="cs-CZ" dirty="0"/>
              <a:t>Li). U prvků určuje i počet elektronů v elektronovém obalu.</a:t>
            </a:r>
          </a:p>
          <a:p>
            <a:pPr marL="0" indent="0">
              <a:buNone/>
            </a:pPr>
            <a:r>
              <a:rPr lang="cs-CZ" dirty="0"/>
              <a:t>• </a:t>
            </a:r>
            <a:r>
              <a:rPr lang="cs-CZ" b="1" dirty="0"/>
              <a:t>Neutronové </a:t>
            </a:r>
            <a:r>
              <a:rPr lang="cs-CZ" dirty="0"/>
              <a:t>číslo </a:t>
            </a:r>
            <a:r>
              <a:rPr lang="cs-CZ" b="1" dirty="0"/>
              <a:t>N </a:t>
            </a:r>
            <a:r>
              <a:rPr lang="cs-CZ" dirty="0"/>
              <a:t>= počet neutronů v jádře</a:t>
            </a:r>
          </a:p>
          <a:p>
            <a:pPr marL="0" indent="0">
              <a:buNone/>
            </a:pPr>
            <a:r>
              <a:rPr lang="cs-CZ" b="1" dirty="0"/>
              <a:t>Nukleony </a:t>
            </a:r>
            <a:r>
              <a:rPr lang="cs-CZ" dirty="0"/>
              <a:t>= protony a neutrony</a:t>
            </a:r>
          </a:p>
          <a:p>
            <a:pPr marL="0" indent="0">
              <a:buNone/>
            </a:pPr>
            <a:r>
              <a:rPr lang="cs-CZ" dirty="0"/>
              <a:t>• </a:t>
            </a:r>
            <a:r>
              <a:rPr lang="cs-CZ" b="1" dirty="0"/>
              <a:t>Nukleonové </a:t>
            </a:r>
            <a:r>
              <a:rPr lang="cs-CZ" dirty="0"/>
              <a:t>(dříve hmotnostní) číslo </a:t>
            </a:r>
            <a:r>
              <a:rPr lang="cs-CZ" b="1" dirty="0"/>
              <a:t>A </a:t>
            </a:r>
            <a:r>
              <a:rPr lang="cs-CZ" dirty="0"/>
              <a:t>= počet nukleonů v jádře (</a:t>
            </a:r>
            <a:r>
              <a:rPr lang="en-US" baseline="-25000" dirty="0"/>
              <a:t>1</a:t>
            </a:r>
            <a:r>
              <a:rPr lang="en-US" dirty="0"/>
              <a:t>H, </a:t>
            </a:r>
            <a:r>
              <a:rPr lang="en-US" baseline="-25000" dirty="0"/>
              <a:t>2</a:t>
            </a:r>
            <a:r>
              <a:rPr lang="en-US" dirty="0"/>
              <a:t>D, </a:t>
            </a:r>
            <a:r>
              <a:rPr lang="en-US" baseline="-25000" dirty="0"/>
              <a:t>3</a:t>
            </a:r>
            <a:r>
              <a:rPr lang="en-US" dirty="0"/>
              <a:t>T, </a:t>
            </a:r>
            <a:r>
              <a:rPr lang="en-US" baseline="-25000" dirty="0"/>
              <a:t>3</a:t>
            </a:r>
            <a:r>
              <a:rPr lang="en-US" dirty="0"/>
              <a:t>He, </a:t>
            </a:r>
            <a:r>
              <a:rPr lang="en-US" baseline="-25000" dirty="0"/>
              <a:t>4</a:t>
            </a:r>
            <a:r>
              <a:rPr lang="en-US" dirty="0"/>
              <a:t>He)</a:t>
            </a:r>
          </a:p>
          <a:p>
            <a:pPr marL="0" indent="0" algn="ctr">
              <a:buNone/>
            </a:pPr>
            <a:r>
              <a:rPr lang="cs-CZ" b="1" dirty="0"/>
              <a:t>N = A – Z</a:t>
            </a:r>
          </a:p>
          <a:p>
            <a:pPr marL="0" indent="0" algn="ctr">
              <a:buNone/>
            </a:pPr>
            <a:r>
              <a:rPr lang="cs-CZ" baseline="30000" dirty="0"/>
              <a:t>A</a:t>
            </a:r>
            <a:r>
              <a:rPr lang="cs-CZ" baseline="-25000" dirty="0"/>
              <a:t>Z</a:t>
            </a:r>
            <a:r>
              <a:rPr lang="cs-CZ" sz="4000" b="1" dirty="0"/>
              <a:t>X        </a:t>
            </a:r>
            <a:r>
              <a:rPr lang="cs-CZ" dirty="0"/>
              <a:t>příklad: </a:t>
            </a:r>
            <a:r>
              <a:rPr lang="cs-CZ" baseline="30000" dirty="0"/>
              <a:t>9</a:t>
            </a:r>
            <a:r>
              <a:rPr lang="cs-CZ" baseline="-25000" dirty="0"/>
              <a:t>4</a:t>
            </a:r>
            <a:r>
              <a:rPr lang="cs-CZ" dirty="0"/>
              <a:t>Be, </a:t>
            </a:r>
            <a:r>
              <a:rPr lang="cs-CZ" baseline="30000" dirty="0"/>
              <a:t>16</a:t>
            </a:r>
            <a:r>
              <a:rPr lang="cs-CZ" baseline="-25000" dirty="0"/>
              <a:t>8</a:t>
            </a:r>
            <a:r>
              <a:rPr lang="cs-CZ" dirty="0"/>
              <a:t>O</a:t>
            </a:r>
          </a:p>
        </p:txBody>
      </p:sp>
    </p:spTree>
    <p:extLst>
      <p:ext uri="{BB962C8B-B14F-4D97-AF65-F5344CB8AC3E}">
        <p14:creationId xmlns:p14="http://schemas.microsoft.com/office/powerpoint/2010/main" val="34638142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260648"/>
            <a:ext cx="8784976" cy="6120680"/>
          </a:xfrm>
        </p:spPr>
        <p:txBody>
          <a:bodyPr>
            <a:normAutofit lnSpcReduction="10000"/>
          </a:bodyPr>
          <a:lstStyle/>
          <a:p>
            <a:r>
              <a:rPr lang="cs-CZ" b="1" dirty="0"/>
              <a:t>Nuklidy </a:t>
            </a:r>
            <a:r>
              <a:rPr lang="cs-CZ" dirty="0"/>
              <a:t>– látky obsahující atomy jednoho druhu. </a:t>
            </a:r>
            <a:r>
              <a:rPr lang="cs-CZ" u="sng" dirty="0"/>
              <a:t>Mononuklidické </a:t>
            </a:r>
            <a:r>
              <a:rPr lang="cs-CZ" dirty="0"/>
              <a:t>tvořeny jedním nuklidem (např. F, Al) a </a:t>
            </a:r>
            <a:r>
              <a:rPr lang="cs-CZ" u="sng" dirty="0"/>
              <a:t>polynuklidické</a:t>
            </a:r>
            <a:r>
              <a:rPr lang="cs-CZ" dirty="0"/>
              <a:t> (smíšené) látky (např. H, C) vykazují izotopii.</a:t>
            </a:r>
          </a:p>
          <a:p>
            <a:r>
              <a:rPr lang="cs-CZ" b="1" dirty="0"/>
              <a:t>Izotopy </a:t>
            </a:r>
            <a:r>
              <a:rPr lang="cs-CZ" dirty="0"/>
              <a:t>= látky se stejným protonovým, ale rozdílným nukleonovým číslem. Mají stejné chemické, ale rozlišné fyzikální vlastnosti      obecně </a:t>
            </a:r>
            <a:r>
              <a:rPr lang="cs-CZ" baseline="30000" dirty="0"/>
              <a:t>A</a:t>
            </a:r>
            <a:r>
              <a:rPr lang="cs-CZ" baseline="-25000" dirty="0"/>
              <a:t>Z</a:t>
            </a:r>
            <a:r>
              <a:rPr lang="cs-CZ" sz="4000" b="1" dirty="0"/>
              <a:t>X        </a:t>
            </a:r>
            <a:r>
              <a:rPr lang="cs-CZ" dirty="0"/>
              <a:t>příklad: </a:t>
            </a:r>
            <a:r>
              <a:rPr lang="cs-CZ" baseline="30000" dirty="0"/>
              <a:t>1</a:t>
            </a:r>
            <a:r>
              <a:rPr lang="cs-CZ" baseline="-25000" dirty="0"/>
              <a:t>1</a:t>
            </a:r>
            <a:r>
              <a:rPr lang="cs-CZ" dirty="0"/>
              <a:t>H, </a:t>
            </a:r>
            <a:r>
              <a:rPr lang="cs-CZ" baseline="30000" dirty="0"/>
              <a:t>9</a:t>
            </a:r>
            <a:r>
              <a:rPr lang="cs-CZ" baseline="-25000" dirty="0"/>
              <a:t>4</a:t>
            </a:r>
            <a:r>
              <a:rPr lang="cs-CZ" dirty="0"/>
              <a:t>Be, </a:t>
            </a:r>
            <a:r>
              <a:rPr lang="cs-CZ" baseline="30000" dirty="0"/>
              <a:t>16</a:t>
            </a:r>
            <a:r>
              <a:rPr lang="cs-CZ" baseline="-25000" dirty="0"/>
              <a:t>8</a:t>
            </a:r>
            <a:r>
              <a:rPr lang="cs-CZ" dirty="0"/>
              <a:t>O</a:t>
            </a:r>
          </a:p>
          <a:p>
            <a:pPr marL="0" indent="0">
              <a:buNone/>
            </a:pPr>
            <a:r>
              <a:rPr lang="cs-CZ" dirty="0"/>
              <a:t>• </a:t>
            </a:r>
            <a:r>
              <a:rPr lang="cs-CZ" b="1" dirty="0"/>
              <a:t>Izobary </a:t>
            </a:r>
            <a:r>
              <a:rPr lang="cs-CZ" dirty="0"/>
              <a:t>= látky s různým protonovým, ale stejným nukleonovým číslem (</a:t>
            </a:r>
            <a:r>
              <a:rPr lang="cs-CZ" baseline="30000" dirty="0"/>
              <a:t>48</a:t>
            </a:r>
            <a:r>
              <a:rPr lang="cs-CZ" baseline="-25000" dirty="0"/>
              <a:t>20</a:t>
            </a:r>
            <a:r>
              <a:rPr lang="cs-CZ" dirty="0"/>
              <a:t>Ca, </a:t>
            </a:r>
            <a:r>
              <a:rPr lang="cs-CZ" baseline="30000" dirty="0"/>
              <a:t>48</a:t>
            </a:r>
            <a:r>
              <a:rPr lang="cs-CZ" baseline="-25000" dirty="0"/>
              <a:t>22</a:t>
            </a:r>
            <a:r>
              <a:rPr lang="cs-CZ" dirty="0"/>
              <a:t>Ti, </a:t>
            </a:r>
            <a:r>
              <a:rPr lang="cs-CZ" baseline="30000" dirty="0"/>
              <a:t>58</a:t>
            </a:r>
            <a:r>
              <a:rPr lang="cs-CZ" baseline="-25000" dirty="0"/>
              <a:t>26</a:t>
            </a:r>
            <a:r>
              <a:rPr lang="cs-CZ" dirty="0"/>
              <a:t> Fe, </a:t>
            </a:r>
            <a:r>
              <a:rPr lang="cs-CZ" baseline="30000" dirty="0"/>
              <a:t>58</a:t>
            </a:r>
            <a:r>
              <a:rPr lang="cs-CZ" baseline="-25000" dirty="0"/>
              <a:t>28</a:t>
            </a:r>
            <a:r>
              <a:rPr lang="cs-CZ" dirty="0"/>
              <a:t>Ni)</a:t>
            </a:r>
          </a:p>
          <a:p>
            <a:pPr marL="0" indent="0">
              <a:buNone/>
            </a:pPr>
            <a:r>
              <a:rPr lang="pl-PL" dirty="0"/>
              <a:t>• </a:t>
            </a:r>
            <a:r>
              <a:rPr lang="pl-PL" b="1" dirty="0"/>
              <a:t>Atomová hmotnostní konstanta m</a:t>
            </a:r>
            <a:r>
              <a:rPr lang="pl-PL" b="1" baseline="-25000" dirty="0"/>
              <a:t>u</a:t>
            </a:r>
            <a:r>
              <a:rPr lang="pl-PL" b="1" dirty="0"/>
              <a:t> (nebo jen </a:t>
            </a:r>
            <a:r>
              <a:rPr lang="pl-PL" b="1" i="1" dirty="0"/>
              <a:t>u</a:t>
            </a:r>
            <a:r>
              <a:rPr lang="pl-PL" b="1" dirty="0"/>
              <a:t>)</a:t>
            </a:r>
          </a:p>
          <a:p>
            <a:pPr marL="0" indent="0">
              <a:buNone/>
            </a:pPr>
            <a:r>
              <a:rPr lang="cs-CZ" dirty="0"/>
              <a:t>= m(</a:t>
            </a:r>
            <a:r>
              <a:rPr lang="cs-CZ" baseline="30000" dirty="0"/>
              <a:t>12</a:t>
            </a:r>
            <a:r>
              <a:rPr lang="pl-PL" baseline="-25000" dirty="0"/>
              <a:t>6</a:t>
            </a:r>
            <a:r>
              <a:rPr lang="pl-PL" dirty="0"/>
              <a:t>C) / 12 = u = 1, 661. 10</a:t>
            </a:r>
            <a:r>
              <a:rPr lang="pl-PL" baseline="30000" dirty="0"/>
              <a:t>-27</a:t>
            </a:r>
            <a:r>
              <a:rPr lang="pl-PL" dirty="0"/>
              <a:t> kg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1124936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640"/>
            <a:ext cx="8229600" cy="6264696"/>
          </a:xfrm>
        </p:spPr>
        <p:txBody>
          <a:bodyPr/>
          <a:lstStyle/>
          <a:p>
            <a:pPr algn="just"/>
            <a:r>
              <a:rPr lang="cs-CZ" dirty="0"/>
              <a:t>Realitní atomová hmotnost A</a:t>
            </a:r>
            <a:r>
              <a:rPr lang="cs-CZ" baseline="-25000" dirty="0"/>
              <a:t>r</a:t>
            </a:r>
            <a:r>
              <a:rPr lang="cs-CZ" dirty="0"/>
              <a:t> je poměr skutečné hmotnosti m</a:t>
            </a:r>
            <a:r>
              <a:rPr lang="cs-CZ" baseline="-25000" dirty="0"/>
              <a:t>a</a:t>
            </a:r>
            <a:r>
              <a:rPr lang="cs-CZ" dirty="0"/>
              <a:t> a atomové hmotnostní konstanty m</a:t>
            </a:r>
            <a:r>
              <a:rPr lang="cs-CZ" baseline="-25000" dirty="0"/>
              <a:t>u</a:t>
            </a:r>
          </a:p>
          <a:p>
            <a:pPr marL="0" indent="0" algn="ctr">
              <a:buNone/>
            </a:pPr>
            <a:r>
              <a:rPr lang="cs-CZ" b="1" dirty="0"/>
              <a:t>A</a:t>
            </a:r>
            <a:r>
              <a:rPr lang="cs-CZ" b="1" baseline="-25000" dirty="0"/>
              <a:t>r </a:t>
            </a:r>
            <a:r>
              <a:rPr lang="pl-PL" b="1" dirty="0"/>
              <a:t> = </a:t>
            </a:r>
            <a:r>
              <a:rPr lang="cs-CZ" b="1" dirty="0"/>
              <a:t>m</a:t>
            </a:r>
            <a:r>
              <a:rPr lang="cs-CZ" b="1" baseline="-25000" dirty="0"/>
              <a:t>a </a:t>
            </a:r>
            <a:r>
              <a:rPr lang="cs-CZ" b="1" dirty="0"/>
              <a:t>/m</a:t>
            </a:r>
            <a:r>
              <a:rPr lang="cs-CZ" b="1" baseline="-25000" dirty="0"/>
              <a:t>u  </a:t>
            </a:r>
            <a:r>
              <a:rPr lang="cs-CZ" b="1" dirty="0"/>
              <a:t> </a:t>
            </a:r>
            <a:r>
              <a:rPr lang="cs-CZ" dirty="0"/>
              <a:t>(</a:t>
            </a:r>
            <a:r>
              <a:rPr lang="pl-PL" dirty="0"/>
              <a:t>m</a:t>
            </a:r>
            <a:r>
              <a:rPr lang="pl-PL" baseline="-25000" dirty="0"/>
              <a:t>u</a:t>
            </a:r>
            <a:r>
              <a:rPr lang="pl-PL" dirty="0"/>
              <a:t> = 1, 66053. 10</a:t>
            </a:r>
            <a:r>
              <a:rPr lang="pl-PL" baseline="30000" dirty="0"/>
              <a:t>-27</a:t>
            </a:r>
            <a:r>
              <a:rPr lang="pl-PL" dirty="0"/>
              <a:t> kg) </a:t>
            </a:r>
            <a:r>
              <a:rPr lang="pl-PL" sz="1800" dirty="0">
                <a:solidFill>
                  <a:srgbClr val="0070C0"/>
                </a:solidFill>
              </a:rPr>
              <a:t>/příklad/</a:t>
            </a:r>
            <a:endParaRPr lang="cs-CZ" sz="1800" dirty="0">
              <a:solidFill>
                <a:srgbClr val="0070C0"/>
              </a:solidFill>
            </a:endParaRPr>
          </a:p>
          <a:p>
            <a:pPr algn="just"/>
            <a:r>
              <a:rPr lang="cs-CZ" dirty="0"/>
              <a:t>Realitní molekulová hmotnost M</a:t>
            </a:r>
            <a:r>
              <a:rPr lang="cs-CZ" baseline="-25000" dirty="0"/>
              <a:t>r</a:t>
            </a:r>
            <a:r>
              <a:rPr lang="cs-CZ" dirty="0"/>
              <a:t> je dána součtem relativních atomových hmotností A</a:t>
            </a:r>
            <a:r>
              <a:rPr lang="cs-CZ" baseline="-25000" dirty="0"/>
              <a:t>r</a:t>
            </a:r>
            <a:r>
              <a:rPr lang="cs-CZ" dirty="0"/>
              <a:t> všech atomů v molekule.			</a:t>
            </a:r>
            <a:r>
              <a:rPr lang="pl-PL" sz="1800" dirty="0">
                <a:solidFill>
                  <a:srgbClr val="0070C0"/>
                </a:solidFill>
              </a:rPr>
              <a:t>/příklad/</a:t>
            </a:r>
          </a:p>
          <a:p>
            <a:pPr marL="0" indent="0" algn="just">
              <a:buNone/>
            </a:pPr>
            <a:endParaRPr lang="cs-CZ" dirty="0">
              <a:solidFill>
                <a:srgbClr val="0070C0"/>
              </a:solidFill>
            </a:endParaRPr>
          </a:p>
          <a:p>
            <a:pPr marL="0" indent="0" algn="just">
              <a:buNone/>
            </a:pPr>
            <a:endParaRPr lang="cs-CZ" baseline="-25000" dirty="0"/>
          </a:p>
        </p:txBody>
      </p:sp>
    </p:spTree>
    <p:extLst>
      <p:ext uri="{BB962C8B-B14F-4D97-AF65-F5344CB8AC3E}">
        <p14:creationId xmlns:p14="http://schemas.microsoft.com/office/powerpoint/2010/main" val="40357696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/>
          </a:bodyPr>
          <a:lstStyle/>
          <a:p>
            <a:r>
              <a:rPr lang="cs-CZ" sz="3600" dirty="0">
                <a:solidFill>
                  <a:srgbClr val="FF0000"/>
                </a:solidFill>
              </a:rPr>
              <a:t>LÁTKOVÉ MNOŽSTVÍ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268760"/>
            <a:ext cx="8568952" cy="5400600"/>
          </a:xfrm>
        </p:spPr>
        <p:txBody>
          <a:bodyPr/>
          <a:lstStyle/>
          <a:p>
            <a:pPr marL="0" indent="0">
              <a:buNone/>
            </a:pPr>
            <a:r>
              <a:rPr lang="cs-CZ" dirty="0"/>
              <a:t>Látkové množství lze vyjádřit vztahem: </a:t>
            </a:r>
          </a:p>
          <a:p>
            <a:pPr marL="0" indent="0" algn="ctr">
              <a:buNone/>
            </a:pPr>
            <a:r>
              <a:rPr lang="cs-CZ" dirty="0"/>
              <a:t>n=N/N</a:t>
            </a:r>
            <a:r>
              <a:rPr lang="cs-CZ" baseline="-25000" dirty="0"/>
              <a:t>A</a:t>
            </a:r>
          </a:p>
          <a:p>
            <a:pPr marL="0" indent="0">
              <a:buNone/>
            </a:pPr>
            <a:r>
              <a:rPr lang="cs-CZ" sz="2800" dirty="0"/>
              <a:t>		Počet částic			6,023.10</a:t>
            </a:r>
            <a:r>
              <a:rPr lang="cs-CZ" sz="2800" baseline="30000" dirty="0"/>
              <a:t>23</a:t>
            </a:r>
            <a:r>
              <a:rPr lang="cs-CZ" sz="2800" dirty="0"/>
              <a:t> mol</a:t>
            </a:r>
            <a:r>
              <a:rPr lang="cs-CZ" sz="2800" baseline="30000" dirty="0"/>
              <a:t>-1</a:t>
            </a:r>
          </a:p>
          <a:p>
            <a:pPr marL="0" indent="0">
              <a:buNone/>
            </a:pPr>
            <a:endParaRPr lang="cs-CZ" sz="2800" baseline="30000" dirty="0"/>
          </a:p>
          <a:p>
            <a:pPr marL="0" indent="0">
              <a:buNone/>
            </a:pPr>
            <a:r>
              <a:rPr lang="cs-CZ" sz="2800" dirty="0"/>
              <a:t>Mol: je takové množství, které obsahuje stejný počet částic (atomů, molekul atd.) kolik je atomů uhlíku v 0,0212 kg izotopu </a:t>
            </a:r>
            <a:r>
              <a:rPr lang="cs-CZ" sz="2800" baseline="30000" dirty="0"/>
              <a:t>12</a:t>
            </a:r>
            <a:r>
              <a:rPr lang="cs-CZ" sz="2800" baseline="-25000" dirty="0"/>
              <a:t>6</a:t>
            </a:r>
            <a:r>
              <a:rPr lang="cs-CZ" sz="2800" dirty="0"/>
              <a:t>C.</a:t>
            </a:r>
          </a:p>
          <a:p>
            <a:pPr marL="0" indent="0">
              <a:buNone/>
            </a:pPr>
            <a:r>
              <a:rPr lang="cs-CZ" sz="2800" dirty="0"/>
              <a:t>Je to: 6,023.10</a:t>
            </a:r>
            <a:r>
              <a:rPr lang="cs-CZ" sz="2800" baseline="30000" dirty="0"/>
              <a:t>23</a:t>
            </a:r>
            <a:r>
              <a:rPr lang="cs-CZ" sz="2800" dirty="0"/>
              <a:t> částic</a:t>
            </a:r>
            <a:endParaRPr lang="cs-CZ" sz="2800" baseline="30000" dirty="0"/>
          </a:p>
          <a:p>
            <a:pPr marL="0" indent="0">
              <a:buNone/>
            </a:pPr>
            <a:endParaRPr lang="cs-CZ" sz="2800" dirty="0"/>
          </a:p>
        </p:txBody>
      </p:sp>
      <p:cxnSp>
        <p:nvCxnSpPr>
          <p:cNvPr id="10" name="Přímá spojnice se šipkou 9"/>
          <p:cNvCxnSpPr/>
          <p:nvPr/>
        </p:nvCxnSpPr>
        <p:spPr>
          <a:xfrm flipV="1">
            <a:off x="4067944" y="2348880"/>
            <a:ext cx="432048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 flipH="1" flipV="1">
            <a:off x="5220072" y="2348880"/>
            <a:ext cx="432048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/>
          <p:nvPr/>
        </p:nvCxnSpPr>
        <p:spPr>
          <a:xfrm>
            <a:off x="2051720" y="1772816"/>
            <a:ext cx="1872208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Obrázek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4" y="4293096"/>
            <a:ext cx="2270760" cy="2371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307174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60648"/>
            <a:ext cx="8229600" cy="6120680"/>
          </a:xfrm>
        </p:spPr>
        <p:txBody>
          <a:bodyPr/>
          <a:lstStyle/>
          <a:p>
            <a:pPr marL="0" indent="0" algn="just">
              <a:buNone/>
            </a:pPr>
            <a:r>
              <a:rPr lang="cs-CZ" dirty="0"/>
              <a:t>Molární hmotnost látky </a:t>
            </a:r>
            <a:r>
              <a:rPr lang="cs-CZ" b="1" dirty="0"/>
              <a:t>M</a:t>
            </a:r>
            <a:r>
              <a:rPr lang="cs-CZ" dirty="0"/>
              <a:t> je hmotnost jednoho molu látek.</a:t>
            </a:r>
          </a:p>
          <a:p>
            <a:pPr marL="0" indent="0" algn="ctr">
              <a:buNone/>
            </a:pPr>
            <a:r>
              <a:rPr lang="cs-CZ" b="1" dirty="0"/>
              <a:t>M=m/n 	</a:t>
            </a:r>
            <a:r>
              <a:rPr lang="cs-CZ" sz="2800" dirty="0"/>
              <a:t>/g.mol</a:t>
            </a:r>
            <a:r>
              <a:rPr lang="cs-CZ" sz="2800" baseline="30000" dirty="0"/>
              <a:t>-1</a:t>
            </a:r>
            <a:r>
              <a:rPr lang="cs-CZ" sz="2800" dirty="0"/>
              <a:t>/		</a:t>
            </a:r>
            <a:r>
              <a:rPr lang="pl-PL" sz="1800" dirty="0">
                <a:solidFill>
                  <a:srgbClr val="0070C0"/>
                </a:solidFill>
              </a:rPr>
              <a:t>/příklad/</a:t>
            </a:r>
            <a:endParaRPr lang="cs-CZ" sz="1800" dirty="0">
              <a:solidFill>
                <a:srgbClr val="0070C0"/>
              </a:solidFill>
            </a:endParaRPr>
          </a:p>
          <a:p>
            <a:pPr marL="0" indent="0" algn="ctr">
              <a:buNone/>
            </a:pPr>
            <a:endParaRPr lang="cs-CZ" sz="2800" dirty="0"/>
          </a:p>
          <a:p>
            <a:pPr marL="0" indent="0" algn="just">
              <a:buNone/>
            </a:pPr>
            <a:r>
              <a:rPr lang="cs-CZ" sz="2800" dirty="0"/>
              <a:t>U plynných látek lze takové množství určit pomocí objemu V.</a:t>
            </a:r>
          </a:p>
          <a:p>
            <a:pPr marL="0" indent="0" algn="just">
              <a:buNone/>
            </a:pPr>
            <a:r>
              <a:rPr lang="cs-CZ" sz="2800" dirty="0"/>
              <a:t>Molový objem V</a:t>
            </a:r>
            <a:r>
              <a:rPr lang="cs-CZ" sz="2800" baseline="-25000" dirty="0"/>
              <a:t>m</a:t>
            </a:r>
            <a:r>
              <a:rPr lang="cs-CZ" sz="2800" dirty="0"/>
              <a:t> je závislý na tlaku a teplotě !!!</a:t>
            </a:r>
          </a:p>
          <a:p>
            <a:pPr marL="0" indent="0" algn="ctr">
              <a:buNone/>
            </a:pPr>
            <a:r>
              <a:rPr lang="cs-CZ" sz="2800" dirty="0"/>
              <a:t> </a:t>
            </a:r>
            <a:r>
              <a:rPr lang="cs-CZ" sz="2800" b="1" dirty="0"/>
              <a:t>V</a:t>
            </a:r>
            <a:r>
              <a:rPr lang="cs-CZ" sz="2800" b="1" baseline="-25000" dirty="0"/>
              <a:t>m </a:t>
            </a:r>
            <a:r>
              <a:rPr lang="cs-CZ" sz="2800" b="1" dirty="0"/>
              <a:t>= V/n = 22,41 dm</a:t>
            </a:r>
            <a:r>
              <a:rPr lang="cs-CZ" sz="2800" b="1" baseline="30000" dirty="0"/>
              <a:t>3</a:t>
            </a:r>
            <a:r>
              <a:rPr lang="cs-CZ" sz="2800" b="1" dirty="0"/>
              <a:t>.mol</a:t>
            </a:r>
            <a:r>
              <a:rPr lang="cs-CZ" sz="2800" b="1" baseline="30000" dirty="0"/>
              <a:t>-1  	</a:t>
            </a:r>
            <a:r>
              <a:rPr lang="pl-PL" sz="1800" dirty="0">
                <a:solidFill>
                  <a:srgbClr val="0070C0"/>
                </a:solidFill>
              </a:rPr>
              <a:t>/příklad/</a:t>
            </a:r>
            <a:endParaRPr lang="cs-CZ" sz="1800" dirty="0">
              <a:solidFill>
                <a:srgbClr val="0070C0"/>
              </a:solidFill>
            </a:endParaRPr>
          </a:p>
          <a:p>
            <a:pPr marL="0" indent="0" algn="ctr">
              <a:buNone/>
            </a:pPr>
            <a:r>
              <a:rPr lang="cs-CZ" sz="2800" b="1" baseline="30000" dirty="0"/>
              <a:t>					(Avogadrův zákon)</a:t>
            </a:r>
          </a:p>
          <a:p>
            <a:pPr marL="0" indent="0" algn="just">
              <a:buNone/>
            </a:pPr>
            <a:endParaRPr lang="cs-CZ" sz="2800" b="1" baseline="30000" dirty="0"/>
          </a:p>
          <a:p>
            <a:pPr marL="0" indent="0" algn="just">
              <a:buNone/>
            </a:pPr>
            <a:r>
              <a:rPr lang="cs-CZ" sz="4000" baseline="30000" dirty="0"/>
              <a:t>Molekuly se skládají z atomů a jsou spojeny chemickou vazbou.</a:t>
            </a:r>
          </a:p>
        </p:txBody>
      </p:sp>
    </p:spTree>
    <p:extLst>
      <p:ext uri="{BB962C8B-B14F-4D97-AF65-F5344CB8AC3E}">
        <p14:creationId xmlns:p14="http://schemas.microsoft.com/office/powerpoint/2010/main" val="312003870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solidFill>
                  <a:srgbClr val="FF0000"/>
                </a:solidFill>
              </a:rPr>
              <a:t>Chemické zákony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268760"/>
            <a:ext cx="8784976" cy="5400600"/>
          </a:xfrm>
        </p:spPr>
        <p:txBody>
          <a:bodyPr>
            <a:normAutofit/>
          </a:bodyPr>
          <a:lstStyle/>
          <a:p>
            <a:pPr marL="514350" indent="-514350" algn="just">
              <a:buFont typeface="+mj-lt"/>
              <a:buAutoNum type="arabicPeriod"/>
            </a:pPr>
            <a:r>
              <a:rPr lang="cs-CZ" b="1" dirty="0"/>
              <a:t>Zákon o zachování hmotnosti: </a:t>
            </a:r>
            <a:r>
              <a:rPr lang="cs-CZ" i="1" dirty="0">
                <a:solidFill>
                  <a:srgbClr val="0070C0"/>
                </a:solidFill>
              </a:rPr>
              <a:t>Součet hmotností reaktantů se rovná součtu hmotností produktů.</a:t>
            </a:r>
          </a:p>
          <a:p>
            <a:pPr marL="0" indent="0" algn="just">
              <a:buNone/>
            </a:pPr>
            <a:r>
              <a:rPr lang="cs-CZ" sz="2800" dirty="0"/>
              <a:t>V izolované soustavě jsou chemické prvky ve výchozích látkách obsaženy ve stejných druzích i množství jako v produktech.</a:t>
            </a:r>
          </a:p>
          <a:p>
            <a:pPr marL="514350" indent="-514350" algn="just">
              <a:buAutoNum type="arabicPeriod" startAt="2"/>
            </a:pPr>
            <a:r>
              <a:rPr lang="cs-CZ" b="1" dirty="0"/>
              <a:t>Zákon o zachování energie: </a:t>
            </a:r>
            <a:r>
              <a:rPr lang="cs-CZ" i="1" dirty="0">
                <a:solidFill>
                  <a:srgbClr val="0070C0"/>
                </a:solidFill>
              </a:rPr>
              <a:t>Energie izolované soustavy se nemění, ať v ní probíhá jakýkoliv děj.</a:t>
            </a:r>
          </a:p>
          <a:p>
            <a:pPr marL="0" indent="0" algn="just">
              <a:buNone/>
            </a:pPr>
            <a:r>
              <a:rPr lang="cs-CZ" b="1" i="1" dirty="0">
                <a:solidFill>
                  <a:srgbClr val="0070C0"/>
                </a:solidFill>
              </a:rPr>
              <a:t>Spojení těchto dvou zákonů: </a:t>
            </a:r>
            <a:r>
              <a:rPr lang="cs-CZ" i="1" dirty="0">
                <a:solidFill>
                  <a:schemeClr val="accent6">
                    <a:lumMod val="50000"/>
                  </a:schemeClr>
                </a:solidFill>
              </a:rPr>
              <a:t>Součet hmotností a energie reaktantů se rovná součtu hmotností a energie produktů.</a:t>
            </a:r>
          </a:p>
          <a:p>
            <a:pPr marL="514350" indent="-514350" algn="just">
              <a:buFont typeface="+mj-lt"/>
              <a:buAutoNum type="arabicPeriod"/>
            </a:pPr>
            <a:endParaRPr lang="cs-CZ" i="1" dirty="0">
              <a:solidFill>
                <a:srgbClr val="0070C0"/>
              </a:solidFill>
            </a:endParaRPr>
          </a:p>
          <a:p>
            <a:pPr marL="514350" indent="-514350">
              <a:buFont typeface="+mj-lt"/>
              <a:buAutoNum type="arabicPeriod"/>
            </a:pPr>
            <a:endParaRPr lang="cs-CZ" i="1" dirty="0"/>
          </a:p>
          <a:p>
            <a:pPr marL="514350" indent="-514350">
              <a:buFont typeface="+mj-lt"/>
              <a:buAutoNum type="arabicPeriod"/>
            </a:pPr>
            <a:endParaRPr lang="cs-CZ" i="1" dirty="0"/>
          </a:p>
        </p:txBody>
      </p:sp>
    </p:spTree>
    <p:extLst>
      <p:ext uri="{BB962C8B-B14F-4D97-AF65-F5344CB8AC3E}">
        <p14:creationId xmlns:p14="http://schemas.microsoft.com/office/powerpoint/2010/main" val="188821452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88640"/>
            <a:ext cx="8712968" cy="6408712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cs-CZ" b="1" dirty="0"/>
              <a:t>3. Zákon ekvivalence hmotnosti a energie: </a:t>
            </a:r>
            <a:r>
              <a:rPr lang="cs-CZ" i="1" dirty="0">
                <a:solidFill>
                  <a:srgbClr val="0070C0"/>
                </a:solidFill>
              </a:rPr>
              <a:t>Hmotnost částice je ekvivalentní energii, vzrůstem kinetické energie vzrůstá ekvivalent hmoty. Uvolní-li se energie, zmenší se hmotnost soustavy.</a:t>
            </a:r>
          </a:p>
          <a:p>
            <a:pPr marL="0" indent="0" algn="ctr">
              <a:buNone/>
            </a:pPr>
            <a:r>
              <a:rPr lang="cs-CZ" b="1" i="1" dirty="0">
                <a:solidFill>
                  <a:srgbClr val="0070C0"/>
                </a:solidFill>
              </a:rPr>
              <a:t>E = m . c</a:t>
            </a:r>
            <a:r>
              <a:rPr lang="cs-CZ" b="1" i="1" baseline="30000" dirty="0">
                <a:solidFill>
                  <a:srgbClr val="0070C0"/>
                </a:solidFill>
              </a:rPr>
              <a:t>2</a:t>
            </a:r>
          </a:p>
          <a:p>
            <a:pPr marL="0" indent="0" algn="just">
              <a:buNone/>
            </a:pPr>
            <a:r>
              <a:rPr lang="cs-CZ" sz="2000" dirty="0">
                <a:solidFill>
                  <a:srgbClr val="0070C0"/>
                </a:solidFill>
              </a:rPr>
              <a:t>Energie pohybující se částice            hmotnost částice        rychlost světla ve vakuu</a:t>
            </a:r>
          </a:p>
          <a:p>
            <a:pPr marL="0" indent="0" algn="just">
              <a:buNone/>
            </a:pPr>
            <a:r>
              <a:rPr lang="cs-CZ" b="1" dirty="0"/>
              <a:t>4. Zákon stálých poměrů slučovacích: </a:t>
            </a:r>
          </a:p>
          <a:p>
            <a:pPr marL="0" indent="0" algn="just">
              <a:buNone/>
            </a:pPr>
            <a:r>
              <a:rPr lang="cs-CZ" i="1" dirty="0">
                <a:solidFill>
                  <a:srgbClr val="0070C0"/>
                </a:solidFill>
              </a:rPr>
              <a:t>Slučují-li se prvky. Děje se tak ve stálých poměrech hmotnostních. </a:t>
            </a:r>
            <a:r>
              <a:rPr lang="cs-CZ" i="1" dirty="0"/>
              <a:t>Sloučeniny mají konstantní složení a nezáleží na tom jak vznikly.</a:t>
            </a:r>
          </a:p>
          <a:p>
            <a:pPr marL="0" indent="0" algn="just">
              <a:buNone/>
            </a:pPr>
            <a:r>
              <a:rPr lang="cs-CZ" b="1" dirty="0"/>
              <a:t>5. Zákon násobných poměrů slučovacích: </a:t>
            </a:r>
            <a:r>
              <a:rPr lang="cs-CZ" i="1" dirty="0">
                <a:solidFill>
                  <a:srgbClr val="0070C0"/>
                </a:solidFill>
              </a:rPr>
              <a:t>Tvoří-li dva prvky více sloučenin, pak vzájemné hmotnostní množství prvků se dá vyjádřit poměrem malých celých čísel.</a:t>
            </a:r>
          </a:p>
          <a:p>
            <a:pPr marL="0" indent="0" algn="just">
              <a:buNone/>
            </a:pPr>
            <a:endParaRPr lang="cs-CZ" i="1" dirty="0">
              <a:solidFill>
                <a:srgbClr val="0070C0"/>
              </a:solidFill>
            </a:endParaRPr>
          </a:p>
          <a:p>
            <a:pPr marL="0" indent="0" algn="just">
              <a:buNone/>
            </a:pPr>
            <a:endParaRPr lang="cs-CZ" i="1" dirty="0">
              <a:solidFill>
                <a:srgbClr val="0070C0"/>
              </a:solidFill>
            </a:endParaRPr>
          </a:p>
          <a:p>
            <a:pPr marL="0" indent="0" algn="just">
              <a:buNone/>
            </a:pPr>
            <a:endParaRPr lang="cs-CZ" i="1" dirty="0">
              <a:solidFill>
                <a:srgbClr val="0070C0"/>
              </a:solidFill>
            </a:endParaRPr>
          </a:p>
        </p:txBody>
      </p:sp>
      <p:cxnSp>
        <p:nvCxnSpPr>
          <p:cNvPr id="5" name="Přímá spojnice 4"/>
          <p:cNvCxnSpPr/>
          <p:nvPr/>
        </p:nvCxnSpPr>
        <p:spPr>
          <a:xfrm flipV="1">
            <a:off x="2771800" y="2132856"/>
            <a:ext cx="1008112" cy="2160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>
            <a:off x="4607063" y="2348880"/>
            <a:ext cx="108012" cy="1440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5292080" y="2182823"/>
            <a:ext cx="1152128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6767969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507288" cy="5721499"/>
          </a:xfrm>
        </p:spPr>
        <p:txBody>
          <a:bodyPr/>
          <a:lstStyle/>
          <a:p>
            <a:pPr marL="0" indent="0" algn="just">
              <a:buNone/>
            </a:pPr>
            <a:r>
              <a:rPr lang="cs-CZ" b="1" dirty="0"/>
              <a:t>6. Zákon Avogadrův: </a:t>
            </a:r>
            <a:r>
              <a:rPr lang="cs-CZ" i="1" dirty="0">
                <a:solidFill>
                  <a:srgbClr val="0070C0"/>
                </a:solidFill>
              </a:rPr>
              <a:t>Stejné objemy různých plynů obsahují za stejných podmínek (p, T) stejný počet molekul. </a:t>
            </a:r>
          </a:p>
          <a:p>
            <a:pPr marL="0" indent="0" algn="just">
              <a:buNone/>
            </a:pPr>
            <a:endParaRPr lang="cs-CZ" i="1" dirty="0">
              <a:solidFill>
                <a:srgbClr val="0070C0"/>
              </a:solidFill>
            </a:endParaRPr>
          </a:p>
          <a:p>
            <a:pPr marL="0" indent="0" algn="just">
              <a:buNone/>
            </a:pPr>
            <a:r>
              <a:rPr lang="cs-CZ" i="1" dirty="0">
                <a:solidFill>
                  <a:srgbClr val="0070C0"/>
                </a:solidFill>
              </a:rPr>
              <a:t>	Při standardních podmínkách (p=1,01325 . 10</a:t>
            </a:r>
            <a:r>
              <a:rPr lang="cs-CZ" i="1" baseline="30000" dirty="0">
                <a:solidFill>
                  <a:srgbClr val="0070C0"/>
                </a:solidFill>
              </a:rPr>
              <a:t>5</a:t>
            </a:r>
            <a:r>
              <a:rPr lang="cs-CZ" i="1" dirty="0">
                <a:solidFill>
                  <a:srgbClr val="0070C0"/>
                </a:solidFill>
              </a:rPr>
              <a:t>Pa, T=273,15K) je </a:t>
            </a:r>
            <a:r>
              <a:rPr lang="cs-CZ" b="1" i="1" dirty="0">
                <a:solidFill>
                  <a:srgbClr val="0070C0"/>
                </a:solidFill>
              </a:rPr>
              <a:t>objem jednoho molu plynu 22,41 dm</a:t>
            </a:r>
            <a:r>
              <a:rPr lang="cs-CZ" b="1" i="1" baseline="30000" dirty="0">
                <a:solidFill>
                  <a:srgbClr val="0070C0"/>
                </a:solidFill>
              </a:rPr>
              <a:t>3</a:t>
            </a:r>
            <a:r>
              <a:rPr lang="cs-CZ" b="1" i="1" dirty="0">
                <a:solidFill>
                  <a:srgbClr val="0070C0"/>
                </a:solidFill>
              </a:rPr>
              <a:t>.</a:t>
            </a:r>
          </a:p>
          <a:p>
            <a:pPr marL="0" indent="0" algn="just">
              <a:buNone/>
            </a:pPr>
            <a:r>
              <a:rPr lang="cs-CZ" b="1" i="1" dirty="0">
                <a:solidFill>
                  <a:srgbClr val="0070C0"/>
                </a:solidFill>
              </a:rPr>
              <a:t>			</a:t>
            </a:r>
            <a:r>
              <a:rPr lang="cs-CZ" i="1" dirty="0">
                <a:solidFill>
                  <a:srgbClr val="0070C0"/>
                </a:solidFill>
              </a:rPr>
              <a:t>molární objem V</a:t>
            </a:r>
            <a:r>
              <a:rPr lang="cs-CZ" i="1" baseline="-25000" dirty="0">
                <a:solidFill>
                  <a:srgbClr val="0070C0"/>
                </a:solidFill>
              </a:rPr>
              <a:t>m</a:t>
            </a:r>
          </a:p>
          <a:p>
            <a:pPr marL="0" indent="0" algn="just">
              <a:buNone/>
            </a:pPr>
            <a:r>
              <a:rPr lang="cs-CZ" b="1" i="1" dirty="0">
                <a:solidFill>
                  <a:srgbClr val="0070C0"/>
                </a:solidFill>
              </a:rPr>
              <a:t>			</a:t>
            </a:r>
          </a:p>
        </p:txBody>
      </p:sp>
      <p:cxnSp>
        <p:nvCxnSpPr>
          <p:cNvPr id="5" name="Přímá spojnice se šipkou 4"/>
          <p:cNvCxnSpPr/>
          <p:nvPr/>
        </p:nvCxnSpPr>
        <p:spPr>
          <a:xfrm flipH="1" flipV="1">
            <a:off x="1907704" y="4149080"/>
            <a:ext cx="1152128" cy="39604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6027762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cs-CZ" b="1" dirty="0">
                <a:solidFill>
                  <a:srgbClr val="00B050"/>
                </a:solidFill>
              </a:rPr>
              <a:t>Názvosloví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340768"/>
            <a:ext cx="8784976" cy="532859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cs-CZ" b="1" i="1" dirty="0"/>
              <a:t>Nomenklatura</a:t>
            </a:r>
            <a:r>
              <a:rPr lang="cs-CZ" dirty="0"/>
              <a:t> – soubor přesných pravidel, podle nichž se tvoří název a vzorec chemické látky.</a:t>
            </a:r>
          </a:p>
          <a:p>
            <a:pPr marL="0" indent="0" algn="just">
              <a:buNone/>
            </a:pPr>
            <a:r>
              <a:rPr lang="cs-CZ" u="sng" dirty="0"/>
              <a:t>Chemický vzorec </a:t>
            </a:r>
            <a:r>
              <a:rPr lang="cs-CZ" dirty="0"/>
              <a:t>se skládá ze značek prvků, indexů a dalších znaků (závorek, teček).</a:t>
            </a:r>
          </a:p>
          <a:p>
            <a:pPr marL="0" indent="0" algn="just">
              <a:buNone/>
            </a:pPr>
            <a:r>
              <a:rPr lang="cs-CZ" u="sng" dirty="0"/>
              <a:t>Chemické názvosloví </a:t>
            </a:r>
            <a:r>
              <a:rPr lang="cs-CZ" dirty="0"/>
              <a:t>je založeno na dvojdílných názvech, složených z podstatného a přídavného jména (např. síran hořečnatý).</a:t>
            </a:r>
          </a:p>
          <a:p>
            <a:pPr marL="0" indent="0" algn="just">
              <a:buNone/>
            </a:pPr>
            <a:r>
              <a:rPr lang="cs-CZ" dirty="0"/>
              <a:t>Přídavné jméno svou koncovkou (drasel</a:t>
            </a:r>
            <a:r>
              <a:rPr lang="cs-CZ" b="1" dirty="0"/>
              <a:t>ný</a:t>
            </a:r>
            <a:r>
              <a:rPr lang="cs-CZ" dirty="0"/>
              <a:t>) určuje oxidační číslo příslušného prvku a charakterizuje elektropozitivní součást sloučeniny.</a:t>
            </a:r>
          </a:p>
        </p:txBody>
      </p:sp>
    </p:spTree>
    <p:extLst>
      <p:ext uri="{BB962C8B-B14F-4D97-AF65-F5344CB8AC3E}">
        <p14:creationId xmlns:p14="http://schemas.microsoft.com/office/powerpoint/2010/main" val="247648699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260648"/>
            <a:ext cx="8784976" cy="6264696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cs-CZ" dirty="0"/>
              <a:t>Názvosloví anorganických sloučenin vychází z oxidačního čísla prvku.</a:t>
            </a:r>
          </a:p>
          <a:p>
            <a:pPr marL="0" indent="0" algn="just">
              <a:buNone/>
            </a:pPr>
            <a:r>
              <a:rPr lang="cs-CZ" b="1" dirty="0"/>
              <a:t>Oxidační číslo </a:t>
            </a:r>
            <a:r>
              <a:rPr lang="cs-CZ" dirty="0"/>
              <a:t>prvku je rovno náboji skutečnému nebo pomyslnému (který by vznikl na atomu prvku, kdyby elektrony každé vazby vycházející z tohoto atomu byly přiděleny elektronegativnějšímu atomu).</a:t>
            </a:r>
          </a:p>
          <a:p>
            <a:pPr marL="0" indent="0" algn="just">
              <a:buNone/>
            </a:pPr>
            <a:r>
              <a:rPr lang="cs-CZ" dirty="0"/>
              <a:t>Oxidační číslo se označuje </a:t>
            </a:r>
            <a:r>
              <a:rPr lang="cs-CZ" dirty="0">
                <a:solidFill>
                  <a:srgbClr val="7030A0"/>
                </a:solidFill>
              </a:rPr>
              <a:t>římskou číslicí </a:t>
            </a:r>
            <a:r>
              <a:rPr lang="cs-CZ" dirty="0"/>
              <a:t>se znaménkem (je-li záporné) vpravo </a:t>
            </a:r>
            <a:r>
              <a:rPr lang="pl-PL" dirty="0"/>
              <a:t>nahoře u značky prvku , např. S</a:t>
            </a:r>
            <a:r>
              <a:rPr lang="pl-PL" baseline="30000" dirty="0"/>
              <a:t>-II</a:t>
            </a:r>
          </a:p>
          <a:p>
            <a:pPr marL="0" indent="0" algn="just">
              <a:buNone/>
            </a:pPr>
            <a:r>
              <a:rPr lang="cs-CZ" b="1" dirty="0"/>
              <a:t>Počet nábojů </a:t>
            </a:r>
            <a:r>
              <a:rPr lang="cs-CZ" dirty="0"/>
              <a:t>iontů se udává </a:t>
            </a:r>
            <a:r>
              <a:rPr lang="cs-CZ" dirty="0">
                <a:solidFill>
                  <a:srgbClr val="7030A0"/>
                </a:solidFill>
              </a:rPr>
              <a:t>arabskými číslicemi </a:t>
            </a:r>
            <a:r>
              <a:rPr lang="cs-CZ" dirty="0"/>
              <a:t>se znaménkem náboje, tedy např. Al</a:t>
            </a:r>
            <a:r>
              <a:rPr lang="cs-CZ" baseline="30000" dirty="0"/>
              <a:t>3+ </a:t>
            </a:r>
            <a:r>
              <a:rPr lang="cs-CZ" dirty="0"/>
              <a:t>, O</a:t>
            </a:r>
            <a:r>
              <a:rPr lang="cs-CZ" baseline="30000" dirty="0"/>
              <a:t>2-</a:t>
            </a:r>
            <a:r>
              <a:rPr lang="cs-CZ" dirty="0"/>
              <a:t> (ionty jsou elektricky nabité částice, vzniklé z atomů odtržením </a:t>
            </a:r>
            <a:r>
              <a:rPr lang="cs-CZ" dirty="0">
                <a:solidFill>
                  <a:srgbClr val="7030A0"/>
                </a:solidFill>
              </a:rPr>
              <a:t>(kationty) </a:t>
            </a:r>
            <a:r>
              <a:rPr lang="cs-CZ" dirty="0"/>
              <a:t>či přijetím </a:t>
            </a:r>
            <a:r>
              <a:rPr lang="cs-CZ" dirty="0">
                <a:solidFill>
                  <a:srgbClr val="7030A0"/>
                </a:solidFill>
              </a:rPr>
              <a:t>(anionty) </a:t>
            </a:r>
            <a:r>
              <a:rPr lang="cs-CZ" dirty="0"/>
              <a:t>elektronů.</a:t>
            </a:r>
          </a:p>
        </p:txBody>
      </p:sp>
    </p:spTree>
    <p:extLst>
      <p:ext uri="{BB962C8B-B14F-4D97-AF65-F5344CB8AC3E}">
        <p14:creationId xmlns:p14="http://schemas.microsoft.com/office/powerpoint/2010/main" val="293610978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260648"/>
            <a:ext cx="8856984" cy="6264696"/>
          </a:xfrm>
        </p:spPr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r>
              <a:rPr lang="cs-CZ" sz="4600" b="1" dirty="0">
                <a:solidFill>
                  <a:srgbClr val="FF0000"/>
                </a:solidFill>
              </a:rPr>
              <a:t>Určení oxidačního čísla</a:t>
            </a:r>
          </a:p>
          <a:p>
            <a:pPr marL="0" indent="0">
              <a:buNone/>
            </a:pPr>
            <a:r>
              <a:rPr lang="pt-BR" b="1" dirty="0">
                <a:solidFill>
                  <a:srgbClr val="FF0000"/>
                </a:solidFill>
              </a:rPr>
              <a:t>Volný atom </a:t>
            </a:r>
            <a:r>
              <a:rPr lang="pt-BR" dirty="0"/>
              <a:t>nebo atom v molekule prvku má </a:t>
            </a:r>
            <a:r>
              <a:rPr lang="pt-BR" dirty="0">
                <a:solidFill>
                  <a:srgbClr val="FF0000"/>
                </a:solidFill>
              </a:rPr>
              <a:t>oxidační číslo 0 </a:t>
            </a:r>
            <a:r>
              <a:rPr lang="pt-BR" dirty="0"/>
              <a:t>(např. O</a:t>
            </a:r>
            <a:r>
              <a:rPr lang="pt-BR" baseline="-25000" dirty="0"/>
              <a:t>2</a:t>
            </a:r>
            <a:r>
              <a:rPr lang="pt-BR" dirty="0"/>
              <a:t> ,</a:t>
            </a:r>
            <a:r>
              <a:rPr lang="cs-CZ" dirty="0"/>
              <a:t>P</a:t>
            </a:r>
            <a:r>
              <a:rPr lang="cs-CZ" baseline="-25000" dirty="0"/>
              <a:t>4</a:t>
            </a:r>
            <a:r>
              <a:rPr lang="cs-CZ" dirty="0"/>
              <a:t>)!!</a:t>
            </a:r>
          </a:p>
          <a:p>
            <a:pPr marL="0" indent="0">
              <a:buNone/>
            </a:pPr>
            <a:r>
              <a:rPr lang="cs-CZ" b="1" dirty="0"/>
              <a:t>Vodík ------- </a:t>
            </a:r>
            <a:r>
              <a:rPr lang="cs-CZ" dirty="0"/>
              <a:t>má oxidační číslo </a:t>
            </a:r>
            <a:r>
              <a:rPr lang="cs-CZ" b="1" dirty="0">
                <a:solidFill>
                  <a:srgbClr val="FF0000"/>
                </a:solidFill>
              </a:rPr>
              <a:t>+I</a:t>
            </a:r>
          </a:p>
          <a:p>
            <a:pPr marL="0" indent="0">
              <a:buNone/>
            </a:pPr>
            <a:r>
              <a:rPr lang="cs-CZ" dirty="0"/>
              <a:t>	(výjimka - pouze v </a:t>
            </a:r>
            <a:r>
              <a:rPr lang="cs-CZ" dirty="0">
                <a:solidFill>
                  <a:srgbClr val="FF0000"/>
                </a:solidFill>
              </a:rPr>
              <a:t>hydridech kovů </a:t>
            </a:r>
            <a:r>
              <a:rPr lang="cs-CZ" dirty="0"/>
              <a:t>má </a:t>
            </a:r>
            <a:r>
              <a:rPr lang="cs-CZ" b="1" dirty="0">
                <a:solidFill>
                  <a:srgbClr val="FF0000"/>
                </a:solidFill>
              </a:rPr>
              <a:t>-I </a:t>
            </a:r>
            <a:r>
              <a:rPr lang="cs-CZ" dirty="0"/>
              <a:t>, např. LiH ,CaH</a:t>
            </a:r>
            <a:r>
              <a:rPr lang="cs-CZ" baseline="-25000" dirty="0"/>
              <a:t>2</a:t>
            </a:r>
            <a:r>
              <a:rPr lang="cs-CZ" dirty="0"/>
              <a:t> )</a:t>
            </a:r>
          </a:p>
          <a:p>
            <a:pPr marL="0" indent="0">
              <a:buNone/>
            </a:pPr>
            <a:r>
              <a:rPr lang="cs-CZ" b="1" dirty="0"/>
              <a:t>Kyslík </a:t>
            </a:r>
            <a:r>
              <a:rPr lang="cs-CZ" dirty="0"/>
              <a:t>-------má oxidační číslo </a:t>
            </a:r>
            <a:r>
              <a:rPr lang="cs-CZ" b="1" dirty="0">
                <a:solidFill>
                  <a:srgbClr val="FF0000"/>
                </a:solidFill>
              </a:rPr>
              <a:t>-II</a:t>
            </a:r>
          </a:p>
          <a:p>
            <a:pPr marL="0" indent="0">
              <a:buNone/>
            </a:pPr>
            <a:r>
              <a:rPr lang="cs-CZ" dirty="0"/>
              <a:t>	(výjimka - pouze v </a:t>
            </a:r>
            <a:r>
              <a:rPr lang="cs-CZ" dirty="0">
                <a:solidFill>
                  <a:srgbClr val="FF0000"/>
                </a:solidFill>
              </a:rPr>
              <a:t>peroxidech</a:t>
            </a:r>
            <a:r>
              <a:rPr lang="cs-CZ" dirty="0"/>
              <a:t> má </a:t>
            </a:r>
            <a:r>
              <a:rPr lang="cs-CZ" b="1" dirty="0">
                <a:solidFill>
                  <a:srgbClr val="FF0000"/>
                </a:solidFill>
              </a:rPr>
              <a:t>-I </a:t>
            </a:r>
            <a:r>
              <a:rPr lang="cs-CZ" dirty="0"/>
              <a:t>, např. H</a:t>
            </a:r>
            <a:r>
              <a:rPr lang="cs-CZ" baseline="-25000" dirty="0"/>
              <a:t>2</a:t>
            </a:r>
            <a:r>
              <a:rPr lang="cs-CZ" dirty="0"/>
              <a:t>O</a:t>
            </a:r>
            <a:r>
              <a:rPr lang="cs-CZ" baseline="-25000" dirty="0"/>
              <a:t>2</a:t>
            </a:r>
            <a:r>
              <a:rPr lang="cs-CZ" dirty="0"/>
              <a:t> , Na</a:t>
            </a:r>
            <a:r>
              <a:rPr lang="cs-CZ" baseline="-25000" dirty="0"/>
              <a:t>2</a:t>
            </a:r>
            <a:r>
              <a:rPr lang="cs-CZ" dirty="0"/>
              <a:t>O</a:t>
            </a:r>
            <a:r>
              <a:rPr lang="cs-CZ" baseline="-25000" dirty="0"/>
              <a:t>2</a:t>
            </a:r>
          </a:p>
          <a:p>
            <a:pPr marL="0" indent="0">
              <a:buNone/>
            </a:pPr>
            <a:r>
              <a:rPr lang="cs-CZ" dirty="0"/>
              <a:t>	nebo v </a:t>
            </a:r>
            <a:r>
              <a:rPr lang="cs-CZ" dirty="0">
                <a:solidFill>
                  <a:srgbClr val="FF0000"/>
                </a:solidFill>
              </a:rPr>
              <a:t>superoxidech</a:t>
            </a:r>
            <a:r>
              <a:rPr lang="cs-CZ" dirty="0"/>
              <a:t> – např. KO</a:t>
            </a:r>
            <a:r>
              <a:rPr lang="cs-CZ" baseline="-25000" dirty="0"/>
              <a:t>2</a:t>
            </a:r>
            <a:r>
              <a:rPr lang="cs-CZ" dirty="0"/>
              <a:t> a </a:t>
            </a:r>
            <a:r>
              <a:rPr lang="cs-CZ" dirty="0">
                <a:solidFill>
                  <a:srgbClr val="FF0000"/>
                </a:solidFill>
              </a:rPr>
              <a:t>fluoridu kyslíku </a:t>
            </a:r>
            <a:r>
              <a:rPr lang="cs-CZ" dirty="0"/>
              <a:t>OF</a:t>
            </a:r>
            <a:r>
              <a:rPr lang="cs-CZ" baseline="-25000" dirty="0"/>
              <a:t>2</a:t>
            </a:r>
            <a:r>
              <a:rPr lang="cs-CZ" dirty="0"/>
              <a:t>)</a:t>
            </a:r>
          </a:p>
          <a:p>
            <a:pPr marL="0" indent="0">
              <a:buNone/>
            </a:pPr>
            <a:r>
              <a:rPr lang="cs-CZ" b="1" dirty="0"/>
              <a:t>Alkalické kovy </a:t>
            </a:r>
            <a:r>
              <a:rPr lang="cs-CZ" dirty="0"/>
              <a:t>----------------------------------------- mají oxidační číslo +I</a:t>
            </a:r>
          </a:p>
          <a:p>
            <a:pPr marL="0" indent="0">
              <a:buNone/>
            </a:pPr>
            <a:r>
              <a:rPr lang="cs-CZ" b="1" dirty="0"/>
              <a:t>Kovy alkalických zemin </a:t>
            </a:r>
            <a:r>
              <a:rPr lang="cs-CZ" dirty="0"/>
              <a:t>----------------------------- mají oxidační číslo +II</a:t>
            </a:r>
          </a:p>
          <a:p>
            <a:pPr marL="0" indent="0">
              <a:buNone/>
            </a:pPr>
            <a:r>
              <a:rPr lang="cs-CZ" dirty="0"/>
              <a:t>Prvky IIIA (13.) skupiny ------------------------------ mají oxidační číslo +III</a:t>
            </a:r>
          </a:p>
          <a:p>
            <a:pPr marL="0" indent="0">
              <a:buNone/>
            </a:pPr>
            <a:r>
              <a:rPr lang="cs-CZ" dirty="0"/>
              <a:t>Prvky IVA (14.) skupiny ------------------------------ mají oxidační číslo +IV, -IV</a:t>
            </a:r>
          </a:p>
          <a:p>
            <a:pPr marL="0" indent="0">
              <a:buNone/>
            </a:pPr>
            <a:r>
              <a:rPr lang="cs-CZ" dirty="0"/>
              <a:t>Prvky VA (15.) skupiny ------------------------------- mají oxidační číslo +V, -III</a:t>
            </a:r>
          </a:p>
          <a:p>
            <a:pPr marL="0" indent="0">
              <a:buNone/>
            </a:pPr>
            <a:r>
              <a:rPr lang="cs-CZ" dirty="0"/>
              <a:t>Prvky VIA (16.) skupiny ------------------------------ mají oxidační číslo +VI, -II</a:t>
            </a:r>
          </a:p>
          <a:p>
            <a:pPr marL="0" indent="0">
              <a:buNone/>
            </a:pPr>
            <a:r>
              <a:rPr lang="cs-CZ" dirty="0"/>
              <a:t>Prvky VIIA (17.) skupiny ----------------------------- mají oxidační číslo +VII, -I</a:t>
            </a:r>
          </a:p>
          <a:p>
            <a:pPr marL="0" indent="0">
              <a:buNone/>
            </a:pPr>
            <a:r>
              <a:rPr lang="cs-CZ" b="1" dirty="0"/>
              <a:t>Fluor </a:t>
            </a:r>
            <a:r>
              <a:rPr lang="cs-CZ" dirty="0"/>
              <a:t>má oxidační číslo -I</a:t>
            </a:r>
          </a:p>
          <a:p>
            <a:pPr marL="0" indent="0">
              <a:buNone/>
            </a:pPr>
            <a:r>
              <a:rPr lang="cs-CZ" dirty="0"/>
              <a:t>Prvky VIIIA (18.) skupiny jsou </a:t>
            </a:r>
            <a:r>
              <a:rPr lang="cs-CZ" b="1" dirty="0"/>
              <a:t>vzácné plyny!!</a:t>
            </a:r>
            <a:r>
              <a:rPr lang="cs-CZ" dirty="0"/>
              <a:t> – inertní – mají </a:t>
            </a:r>
            <a:r>
              <a:rPr lang="cs-CZ" b="1" dirty="0"/>
              <a:t>jednoatomovou molekulu</a:t>
            </a:r>
            <a:r>
              <a:rPr lang="cs-CZ" dirty="0"/>
              <a:t>!!</a:t>
            </a:r>
          </a:p>
        </p:txBody>
      </p:sp>
    </p:spTree>
    <p:extLst>
      <p:ext uri="{BB962C8B-B14F-4D97-AF65-F5344CB8AC3E}">
        <p14:creationId xmlns:p14="http://schemas.microsoft.com/office/powerpoint/2010/main" val="121987863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88640"/>
            <a:ext cx="8640960" cy="626469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b="1" dirty="0">
                <a:solidFill>
                  <a:srgbClr val="FF0000"/>
                </a:solidFill>
              </a:rPr>
              <a:t>Oxidační číslo určuje název sloučeniny!!</a:t>
            </a:r>
          </a:p>
          <a:p>
            <a:pPr marL="0" indent="0" algn="just">
              <a:buNone/>
            </a:pPr>
            <a:r>
              <a:rPr lang="cs-CZ" b="1" dirty="0"/>
              <a:t>Záporné oxidační číslo </a:t>
            </a:r>
            <a:r>
              <a:rPr lang="cs-CZ" dirty="0"/>
              <a:t>prvku vyjadřuje zakončení </a:t>
            </a:r>
            <a:r>
              <a:rPr lang="cs-CZ" b="1" dirty="0"/>
              <a:t>-id </a:t>
            </a:r>
            <a:r>
              <a:rPr lang="cs-CZ" dirty="0"/>
              <a:t>, připojené ke kmenu latinského</a:t>
            </a:r>
          </a:p>
          <a:p>
            <a:pPr marL="0" indent="0" algn="just">
              <a:buNone/>
            </a:pPr>
            <a:r>
              <a:rPr lang="cs-CZ" dirty="0"/>
              <a:t>názvu prvku (bez ohledu na velikost náboje). Například Br</a:t>
            </a:r>
            <a:r>
              <a:rPr lang="cs-CZ" baseline="30000" dirty="0"/>
              <a:t>-I</a:t>
            </a:r>
            <a:r>
              <a:rPr lang="cs-CZ" dirty="0"/>
              <a:t> --&gt; </a:t>
            </a:r>
            <a:r>
              <a:rPr lang="cs-CZ" dirty="0">
                <a:solidFill>
                  <a:srgbClr val="00B050"/>
                </a:solidFill>
              </a:rPr>
              <a:t>bromid</a:t>
            </a:r>
            <a:r>
              <a:rPr lang="cs-CZ" dirty="0"/>
              <a:t> , O</a:t>
            </a:r>
            <a:r>
              <a:rPr lang="cs-CZ" baseline="30000" dirty="0"/>
              <a:t>-II</a:t>
            </a:r>
            <a:r>
              <a:rPr lang="cs-CZ" dirty="0"/>
              <a:t> --&gt; </a:t>
            </a:r>
            <a:r>
              <a:rPr lang="cs-CZ" dirty="0">
                <a:solidFill>
                  <a:srgbClr val="00B050"/>
                </a:solidFill>
              </a:rPr>
              <a:t>oxid</a:t>
            </a:r>
            <a:r>
              <a:rPr lang="cs-CZ" dirty="0"/>
              <a:t> , N</a:t>
            </a:r>
            <a:r>
              <a:rPr lang="cs-CZ" baseline="30000" dirty="0"/>
              <a:t>-III </a:t>
            </a:r>
            <a:r>
              <a:rPr lang="cs-CZ" dirty="0"/>
              <a:t>--&gt; </a:t>
            </a:r>
            <a:r>
              <a:rPr lang="cs-CZ" dirty="0">
                <a:solidFill>
                  <a:srgbClr val="00B050"/>
                </a:solidFill>
              </a:rPr>
              <a:t>nitrid</a:t>
            </a:r>
            <a:r>
              <a:rPr lang="cs-CZ" dirty="0"/>
              <a:t> , C</a:t>
            </a:r>
            <a:r>
              <a:rPr lang="cs-CZ" baseline="30000" dirty="0"/>
              <a:t>-IV</a:t>
            </a:r>
            <a:r>
              <a:rPr lang="cs-CZ" dirty="0"/>
              <a:t> --&gt; </a:t>
            </a:r>
            <a:r>
              <a:rPr lang="cs-CZ" dirty="0">
                <a:solidFill>
                  <a:srgbClr val="00B050"/>
                </a:solidFill>
              </a:rPr>
              <a:t>karbid</a:t>
            </a:r>
            <a:r>
              <a:rPr lang="cs-CZ" dirty="0"/>
              <a:t>). Tuto koncovku mají i některé </a:t>
            </a:r>
            <a:r>
              <a:rPr lang="cs-CZ" dirty="0">
                <a:solidFill>
                  <a:srgbClr val="0070C0"/>
                </a:solidFill>
              </a:rPr>
              <a:t>anionty - hydroxid, peroxid, azid, kyanid </a:t>
            </a:r>
            <a:r>
              <a:rPr lang="cs-CZ" dirty="0"/>
              <a:t>apod.</a:t>
            </a:r>
          </a:p>
          <a:p>
            <a:pPr marL="0" indent="0" algn="just">
              <a:buNone/>
            </a:pPr>
            <a:r>
              <a:rPr lang="cs-CZ" b="1" dirty="0"/>
              <a:t>Nulové oxidační číslo </a:t>
            </a:r>
            <a:r>
              <a:rPr lang="cs-CZ" dirty="0"/>
              <a:t>prvku vyjadřuje první nebo druhý pád názvu prvku ve sloučenině.</a:t>
            </a:r>
          </a:p>
          <a:p>
            <a:pPr marL="0" indent="0" algn="just">
              <a:buNone/>
            </a:pPr>
            <a:r>
              <a:rPr lang="cs-CZ" dirty="0"/>
              <a:t>Například Ni(CO)4 nazýváme tetrakarbonylnikl nebo tetrakarbonyl niklu.</a:t>
            </a:r>
          </a:p>
        </p:txBody>
      </p:sp>
    </p:spTree>
    <p:extLst>
      <p:ext uri="{BB962C8B-B14F-4D97-AF65-F5344CB8AC3E}">
        <p14:creationId xmlns:p14="http://schemas.microsoft.com/office/powerpoint/2010/main" val="69524378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260648"/>
            <a:ext cx="8928992" cy="633670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b="1" dirty="0"/>
              <a:t>Jednojaderný ion </a:t>
            </a:r>
            <a:r>
              <a:rPr lang="cs-CZ" dirty="0"/>
              <a:t>má oxidační číslo rovné náboji (např. Al</a:t>
            </a:r>
            <a:r>
              <a:rPr lang="cs-CZ" baseline="30000" dirty="0"/>
              <a:t>3+ </a:t>
            </a:r>
            <a:r>
              <a:rPr lang="cs-CZ" dirty="0"/>
              <a:t>má oxidační číslo +III)</a:t>
            </a:r>
          </a:p>
          <a:p>
            <a:pPr marL="0" indent="0">
              <a:buNone/>
            </a:pPr>
            <a:r>
              <a:rPr lang="cs-CZ" b="1" dirty="0"/>
              <a:t>Součet oxidačních čísel </a:t>
            </a:r>
            <a:r>
              <a:rPr lang="cs-CZ" dirty="0"/>
              <a:t>všech atomů prvků obsažených v </a:t>
            </a:r>
            <a:r>
              <a:rPr lang="cs-CZ" b="1" dirty="0"/>
              <a:t>elektro-neutrální molekule </a:t>
            </a:r>
            <a:r>
              <a:rPr lang="cs-CZ" dirty="0"/>
              <a:t>je roven </a:t>
            </a:r>
            <a:r>
              <a:rPr lang="cs-CZ" b="1" dirty="0"/>
              <a:t>nule</a:t>
            </a:r>
            <a:r>
              <a:rPr lang="cs-CZ" dirty="0"/>
              <a:t>.</a:t>
            </a:r>
          </a:p>
          <a:p>
            <a:pPr marL="0" indent="0">
              <a:buNone/>
            </a:pPr>
            <a:r>
              <a:rPr lang="cs-CZ" dirty="0"/>
              <a:t>Příklad: H</a:t>
            </a:r>
            <a:r>
              <a:rPr lang="cs-CZ" baseline="-25000" dirty="0"/>
              <a:t>2</a:t>
            </a:r>
            <a:r>
              <a:rPr lang="cs-CZ" dirty="0"/>
              <a:t>SO</a:t>
            </a:r>
            <a:r>
              <a:rPr lang="cs-CZ" baseline="-25000" dirty="0"/>
              <a:t>4</a:t>
            </a:r>
            <a:r>
              <a:rPr lang="cs-CZ" dirty="0"/>
              <a:t> --&gt; oxidační čísla prvků H</a:t>
            </a:r>
            <a:r>
              <a:rPr lang="cs-CZ" baseline="30000" dirty="0"/>
              <a:t>I </a:t>
            </a:r>
            <a:r>
              <a:rPr lang="cs-CZ" dirty="0"/>
              <a:t>, S</a:t>
            </a:r>
            <a:r>
              <a:rPr lang="cs-CZ" baseline="30000" dirty="0"/>
              <a:t>VI</a:t>
            </a:r>
            <a:r>
              <a:rPr lang="cs-CZ" dirty="0"/>
              <a:t> , O</a:t>
            </a:r>
            <a:r>
              <a:rPr lang="cs-CZ" baseline="30000" dirty="0"/>
              <a:t>-II</a:t>
            </a:r>
          </a:p>
          <a:p>
            <a:pPr marL="0" indent="0">
              <a:buNone/>
            </a:pPr>
            <a:r>
              <a:rPr lang="cs-CZ" dirty="0"/>
              <a:t>Součet oxidačních čísel: 2.I + 1.VI + 4.(-II) = 0</a:t>
            </a:r>
          </a:p>
          <a:p>
            <a:pPr marL="0" indent="0">
              <a:buNone/>
            </a:pPr>
            <a:r>
              <a:rPr lang="cs-CZ" b="1" dirty="0"/>
              <a:t>Součet oxidačních čísel </a:t>
            </a:r>
            <a:r>
              <a:rPr lang="cs-CZ" dirty="0"/>
              <a:t>všech atomů prvků obsažených ve </a:t>
            </a:r>
            <a:r>
              <a:rPr lang="cs-CZ" b="1" dirty="0"/>
              <a:t>víceatomovém iontu </a:t>
            </a:r>
            <a:r>
              <a:rPr lang="cs-CZ" dirty="0"/>
              <a:t>je roven </a:t>
            </a:r>
            <a:r>
              <a:rPr lang="cs-CZ" b="1" dirty="0"/>
              <a:t>počtu elementárních nábojů</a:t>
            </a:r>
          </a:p>
          <a:p>
            <a:pPr marL="0" indent="0">
              <a:buNone/>
            </a:pPr>
            <a:r>
              <a:rPr lang="cs-CZ" dirty="0"/>
              <a:t>Příklad: PO</a:t>
            </a:r>
            <a:r>
              <a:rPr lang="cs-CZ" baseline="-25000" dirty="0"/>
              <a:t>4</a:t>
            </a:r>
            <a:r>
              <a:rPr lang="cs-CZ" baseline="30000" dirty="0"/>
              <a:t>3-</a:t>
            </a:r>
            <a:r>
              <a:rPr lang="cs-CZ" dirty="0"/>
              <a:t> --&gt; oxidační čísla prvků P</a:t>
            </a:r>
            <a:r>
              <a:rPr lang="cs-CZ" baseline="30000" dirty="0"/>
              <a:t>V</a:t>
            </a:r>
            <a:r>
              <a:rPr lang="cs-CZ" dirty="0"/>
              <a:t> , O</a:t>
            </a:r>
            <a:r>
              <a:rPr lang="cs-CZ" baseline="30000" dirty="0"/>
              <a:t>-II</a:t>
            </a:r>
          </a:p>
          <a:p>
            <a:pPr marL="0" indent="0">
              <a:buNone/>
            </a:pPr>
            <a:r>
              <a:rPr lang="cs-CZ" dirty="0"/>
              <a:t>Součet oxidačních čísel 1.V + 4.(-II) = -3</a:t>
            </a:r>
            <a:endParaRPr lang="cs-CZ" baseline="30000" dirty="0"/>
          </a:p>
        </p:txBody>
      </p:sp>
    </p:spTree>
    <p:extLst>
      <p:ext uri="{BB962C8B-B14F-4D97-AF65-F5344CB8AC3E}">
        <p14:creationId xmlns:p14="http://schemas.microsoft.com/office/powerpoint/2010/main" val="422971378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88640"/>
            <a:ext cx="8784976" cy="6336704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cs-CZ" b="1" dirty="0"/>
              <a:t>Kladné oxidační číslo </a:t>
            </a:r>
            <a:r>
              <a:rPr lang="cs-CZ" dirty="0"/>
              <a:t>prvku vyjadřuje osm </a:t>
            </a:r>
            <a:r>
              <a:rPr lang="cs-CZ" b="1" dirty="0"/>
              <a:t>názvoslovných zakončení</a:t>
            </a:r>
            <a:r>
              <a:rPr lang="cs-CZ" dirty="0"/>
              <a:t>:</a:t>
            </a:r>
          </a:p>
          <a:p>
            <a:pPr marL="0" indent="0">
              <a:buNone/>
            </a:pPr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b="1" dirty="0"/>
              <a:t>Binární sloučeniny </a:t>
            </a:r>
            <a:r>
              <a:rPr lang="cs-CZ" dirty="0"/>
              <a:t>– sloučeniny, které vznikly sloučením dvou prvků (výjimku tvoří hydroxidy a kyanidy). </a:t>
            </a:r>
            <a:r>
              <a:rPr lang="cs-CZ" sz="2400" dirty="0"/>
              <a:t>Názvy podstatného jména mají koncovku </a:t>
            </a:r>
            <a:r>
              <a:rPr lang="cs-CZ" sz="2400" b="1" dirty="0"/>
              <a:t>–id. </a:t>
            </a:r>
            <a:r>
              <a:rPr lang="cs-CZ" sz="2000" b="1" dirty="0">
                <a:solidFill>
                  <a:schemeClr val="accent2">
                    <a:lumMod val="75000"/>
                  </a:schemeClr>
                </a:solidFill>
              </a:rPr>
              <a:t>Tab. skripta</a:t>
            </a: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1712759"/>
              </p:ext>
            </p:extLst>
          </p:nvPr>
        </p:nvGraphicFramePr>
        <p:xfrm>
          <a:off x="1524000" y="1397000"/>
          <a:ext cx="6096000" cy="3337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52400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52400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524000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Oxidační číslo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Oxid, kationt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Kyselina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Anion, sůl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-ný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-ná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-nan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II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-natý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-natá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-natan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III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-itý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-itá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-itan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IV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-ičitý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-ičitá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-ičitan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V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-ičný,</a:t>
                      </a:r>
                      <a:r>
                        <a:rPr lang="cs-CZ" baseline="0" dirty="0"/>
                        <a:t> - ečný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-ičná, -ečná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-ičnan,</a:t>
                      </a:r>
                      <a:r>
                        <a:rPr lang="cs-CZ" baseline="0" dirty="0"/>
                        <a:t> -ečnan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VI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-ový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-ová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-ovan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VII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-istý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-istá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-istan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VIII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-ičelý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-ičelá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-ičelan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8010403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332656"/>
            <a:ext cx="8784976" cy="6048672"/>
          </a:xfrm>
        </p:spPr>
        <p:txBody>
          <a:bodyPr/>
          <a:lstStyle/>
          <a:p>
            <a:pPr marL="0" indent="0" algn="ctr">
              <a:buNone/>
            </a:pPr>
            <a:r>
              <a:rPr lang="cs-CZ" b="1" dirty="0">
                <a:solidFill>
                  <a:srgbClr val="FF0000"/>
                </a:solidFill>
              </a:rPr>
              <a:t>Vyjádření počtu – číslovkové předpony :</a:t>
            </a:r>
          </a:p>
          <a:p>
            <a:pPr marL="0" indent="0" algn="just">
              <a:buNone/>
            </a:pPr>
            <a:endParaRPr lang="cs-CZ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cs-CZ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cs-CZ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cs-CZ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dirty="0"/>
              <a:t>Vyjádření počtu víceatomových částic </a:t>
            </a:r>
            <a:r>
              <a:rPr lang="cs-CZ" b="1" dirty="0"/>
              <a:t>– násobné číslovkové předpony</a:t>
            </a:r>
            <a:r>
              <a:rPr lang="cs-CZ" dirty="0"/>
              <a:t>:</a:t>
            </a:r>
          </a:p>
          <a:p>
            <a:pPr marL="0" indent="0">
              <a:buNone/>
            </a:pPr>
            <a:endParaRPr lang="cs-CZ" dirty="0">
              <a:solidFill>
                <a:srgbClr val="FF0000"/>
              </a:solidFill>
            </a:endParaRPr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17599121"/>
              </p:ext>
            </p:extLst>
          </p:nvPr>
        </p:nvGraphicFramePr>
        <p:xfrm>
          <a:off x="1524000" y="1397000"/>
          <a:ext cx="5944870" cy="148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487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01600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01600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016000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016000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1016000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1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2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3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4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5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6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Mono-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Di-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Tri-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Tetra-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Penta-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Hexa-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7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8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9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10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11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12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Hepta-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Okta-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Nona-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Deka-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Undeka-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Dodeka-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1711131"/>
              </p:ext>
            </p:extLst>
          </p:nvPr>
        </p:nvGraphicFramePr>
        <p:xfrm>
          <a:off x="1547664" y="4725144"/>
          <a:ext cx="6096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920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21920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21920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219200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219200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Bis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Tris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Tetrakis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Pentakis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Hexakis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/>
                        <a:t>Dvakrát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Třikrát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Čtyřikrát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Pětkrát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Šestkrát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2931794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16632"/>
            <a:ext cx="8712968" cy="6336704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pt-BR" b="1" dirty="0"/>
              <a:t>OXIDY – M</a:t>
            </a:r>
            <a:r>
              <a:rPr lang="pt-BR" b="1" baseline="-25000" dirty="0"/>
              <a:t>A</a:t>
            </a:r>
            <a:r>
              <a:rPr lang="pt-BR" b="1" dirty="0"/>
              <a:t>O</a:t>
            </a:r>
            <a:r>
              <a:rPr lang="pt-BR" b="1" baseline="-25000" dirty="0"/>
              <a:t>B</a:t>
            </a:r>
            <a:r>
              <a:rPr lang="pt-BR" b="1" dirty="0"/>
              <a:t> </a:t>
            </a:r>
            <a:r>
              <a:rPr lang="cs-CZ" b="1" dirty="0"/>
              <a:t>      </a:t>
            </a:r>
            <a:r>
              <a:rPr lang="pt-BR" dirty="0"/>
              <a:t>A = buď 1 nebo 2, B = 1 – 5, 7 </a:t>
            </a:r>
            <a:r>
              <a:rPr lang="pt-BR" dirty="0">
                <a:solidFill>
                  <a:srgbClr val="FF0000"/>
                </a:solidFill>
              </a:rPr>
              <a:t>O</a:t>
            </a:r>
            <a:r>
              <a:rPr lang="pt-BR" baseline="30000" dirty="0">
                <a:solidFill>
                  <a:srgbClr val="FF0000"/>
                </a:solidFill>
              </a:rPr>
              <a:t>-II</a:t>
            </a:r>
          </a:p>
          <a:p>
            <a:pPr marL="0" indent="0">
              <a:buNone/>
            </a:pPr>
            <a:r>
              <a:rPr lang="cs-CZ" b="1" dirty="0"/>
              <a:t>HALOGENIDY – MX</a:t>
            </a:r>
            <a:r>
              <a:rPr lang="cs-CZ" b="1" baseline="-25000" dirty="0"/>
              <a:t>N</a:t>
            </a:r>
            <a:r>
              <a:rPr lang="cs-CZ" b="1" dirty="0"/>
              <a:t>     </a:t>
            </a:r>
            <a:r>
              <a:rPr lang="cs-CZ" dirty="0"/>
              <a:t>N = 1 – 8 	</a:t>
            </a:r>
            <a:r>
              <a:rPr lang="cs-CZ" dirty="0">
                <a:solidFill>
                  <a:srgbClr val="FF0000"/>
                </a:solidFill>
              </a:rPr>
              <a:t>X</a:t>
            </a:r>
            <a:r>
              <a:rPr lang="cs-CZ" baseline="30000" dirty="0">
                <a:solidFill>
                  <a:srgbClr val="FF0000"/>
                </a:solidFill>
              </a:rPr>
              <a:t>-I</a:t>
            </a:r>
          </a:p>
          <a:p>
            <a:pPr marL="0" indent="0">
              <a:buNone/>
            </a:pPr>
            <a:r>
              <a:rPr lang="pt-BR" b="1" dirty="0"/>
              <a:t>HYDROXIDY – M(OH)</a:t>
            </a:r>
            <a:r>
              <a:rPr lang="pt-BR" b="1" baseline="-25000" dirty="0"/>
              <a:t>N</a:t>
            </a:r>
            <a:r>
              <a:rPr lang="pt-BR" b="1" dirty="0"/>
              <a:t> </a:t>
            </a:r>
            <a:r>
              <a:rPr lang="pt-BR" dirty="0"/>
              <a:t>N = 1 – 4 OH</a:t>
            </a:r>
            <a:r>
              <a:rPr lang="pt-BR" baseline="30000" dirty="0"/>
              <a:t>-I</a:t>
            </a:r>
          </a:p>
          <a:p>
            <a:pPr marL="0" indent="0">
              <a:buNone/>
            </a:pPr>
            <a:r>
              <a:rPr lang="cs-CZ" b="1" dirty="0"/>
              <a:t>SULFIDY – M</a:t>
            </a:r>
            <a:r>
              <a:rPr lang="cs-CZ" b="1" baseline="-25000" dirty="0"/>
              <a:t>A</a:t>
            </a:r>
            <a:r>
              <a:rPr lang="cs-CZ" b="1" dirty="0"/>
              <a:t>S</a:t>
            </a:r>
            <a:r>
              <a:rPr lang="cs-CZ" b="1" baseline="-25000" dirty="0"/>
              <a:t>B</a:t>
            </a:r>
            <a:r>
              <a:rPr lang="cs-CZ" b="1" dirty="0"/>
              <a:t>   </a:t>
            </a:r>
            <a:r>
              <a:rPr lang="cs-CZ" dirty="0"/>
              <a:t>A = buď 1 nebo 2, B = 1 – 5, 7    </a:t>
            </a:r>
            <a:r>
              <a:rPr lang="cs-CZ" dirty="0">
                <a:solidFill>
                  <a:srgbClr val="FF0000"/>
                </a:solidFill>
              </a:rPr>
              <a:t>S</a:t>
            </a:r>
            <a:r>
              <a:rPr lang="cs-CZ" baseline="30000" dirty="0">
                <a:solidFill>
                  <a:srgbClr val="FF0000"/>
                </a:solidFill>
              </a:rPr>
              <a:t>-II</a:t>
            </a:r>
          </a:p>
          <a:p>
            <a:pPr marL="0" indent="0">
              <a:buNone/>
            </a:pPr>
            <a:r>
              <a:rPr lang="cs-CZ" b="1" dirty="0"/>
              <a:t>HYDRIDY – </a:t>
            </a:r>
          </a:p>
          <a:p>
            <a:pPr marL="0" indent="0">
              <a:buNone/>
            </a:pPr>
            <a:r>
              <a:rPr lang="cs-CZ" b="1" dirty="0"/>
              <a:t>	</a:t>
            </a:r>
            <a:r>
              <a:rPr lang="cs-CZ" dirty="0"/>
              <a:t>a) iontové hydridy prvků I. a II. skupiny </a:t>
            </a:r>
            <a:r>
              <a:rPr lang="cs-CZ" dirty="0">
                <a:solidFill>
                  <a:srgbClr val="FF0000"/>
                </a:solidFill>
              </a:rPr>
              <a:t>H</a:t>
            </a:r>
            <a:r>
              <a:rPr lang="cs-CZ" baseline="30000" dirty="0">
                <a:solidFill>
                  <a:srgbClr val="FF0000"/>
                </a:solidFill>
              </a:rPr>
              <a:t>-I</a:t>
            </a:r>
          </a:p>
          <a:p>
            <a:pPr marL="0" indent="0">
              <a:buNone/>
            </a:pPr>
            <a:r>
              <a:rPr lang="cs-CZ" b="1" dirty="0"/>
              <a:t>	 (LiH hydrid lithný, CaH</a:t>
            </a:r>
            <a:r>
              <a:rPr lang="cs-CZ" b="1" baseline="-25000" dirty="0"/>
              <a:t>2</a:t>
            </a:r>
            <a:r>
              <a:rPr lang="cs-CZ" b="1" dirty="0"/>
              <a:t> hydrid vápenatý,…)</a:t>
            </a:r>
          </a:p>
          <a:p>
            <a:pPr marL="0" indent="0">
              <a:buNone/>
            </a:pPr>
            <a:r>
              <a:rPr lang="cs-CZ" dirty="0"/>
              <a:t>	b) kovalentní ( III. až VI. skupiny) -koncovka </a:t>
            </a:r>
            <a:r>
              <a:rPr lang="cs-CZ" b="1" dirty="0"/>
              <a:t>–an</a:t>
            </a:r>
          </a:p>
          <a:p>
            <a:pPr marL="0" indent="0">
              <a:buNone/>
            </a:pPr>
            <a:r>
              <a:rPr lang="cs-CZ" b="1" dirty="0"/>
              <a:t>	 (alan, silan ,boran, fosfan,…)</a:t>
            </a:r>
          </a:p>
          <a:p>
            <a:pPr marL="0" indent="0">
              <a:buNone/>
            </a:pPr>
            <a:r>
              <a:rPr lang="cs-CZ" b="1" dirty="0"/>
              <a:t>	</a:t>
            </a:r>
            <a:r>
              <a:rPr lang="cs-CZ" dirty="0"/>
              <a:t>c) kovové hydridy (často proměnlivé složení)</a:t>
            </a:r>
          </a:p>
          <a:p>
            <a:pPr marL="0" indent="0">
              <a:buNone/>
            </a:pPr>
            <a:r>
              <a:rPr lang="cs-CZ" dirty="0"/>
              <a:t>	 (hydrid paladia, hydrid titanu – bez koncovky).</a:t>
            </a:r>
          </a:p>
          <a:p>
            <a:pPr marL="0" indent="0">
              <a:buNone/>
            </a:pPr>
            <a:r>
              <a:rPr lang="pt-BR" b="1" dirty="0"/>
              <a:t>PEROXIDY – (O</a:t>
            </a:r>
            <a:r>
              <a:rPr lang="pt-BR" b="1" baseline="-25000" dirty="0"/>
              <a:t>2</a:t>
            </a:r>
            <a:r>
              <a:rPr lang="pt-BR" b="1" dirty="0"/>
              <a:t>)</a:t>
            </a:r>
            <a:r>
              <a:rPr lang="pt-BR" b="1" baseline="30000" dirty="0"/>
              <a:t>-II </a:t>
            </a:r>
            <a:r>
              <a:rPr lang="cs-CZ" b="1" baseline="30000" dirty="0"/>
              <a:t>	</a:t>
            </a:r>
            <a:r>
              <a:rPr lang="pt-BR" dirty="0"/>
              <a:t>peroxid sodný, vápenatý</a:t>
            </a:r>
          </a:p>
          <a:p>
            <a:pPr marL="0" indent="0">
              <a:buNone/>
            </a:pPr>
            <a:r>
              <a:rPr lang="cs-CZ" b="1" dirty="0"/>
              <a:t>HYPEROXIDY – (O</a:t>
            </a:r>
            <a:r>
              <a:rPr lang="cs-CZ" b="1" baseline="-25000" dirty="0"/>
              <a:t>2</a:t>
            </a:r>
            <a:r>
              <a:rPr lang="cs-CZ" b="1" dirty="0"/>
              <a:t>)</a:t>
            </a:r>
            <a:r>
              <a:rPr lang="cs-CZ" b="1" baseline="30000" dirty="0"/>
              <a:t>-I	 </a:t>
            </a:r>
            <a:r>
              <a:rPr lang="cs-CZ" dirty="0"/>
              <a:t>hyperoxid draselný</a:t>
            </a:r>
          </a:p>
        </p:txBody>
      </p:sp>
    </p:spTree>
    <p:extLst>
      <p:ext uri="{BB962C8B-B14F-4D97-AF65-F5344CB8AC3E}">
        <p14:creationId xmlns:p14="http://schemas.microsoft.com/office/powerpoint/2010/main" val="130830307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496" y="116632"/>
            <a:ext cx="9001000" cy="6336704"/>
          </a:xfrm>
        </p:spPr>
        <p:txBody>
          <a:bodyPr/>
          <a:lstStyle/>
          <a:p>
            <a:pPr marL="0" indent="0">
              <a:buNone/>
            </a:pPr>
            <a:r>
              <a:rPr lang="nb-NO" b="1" dirty="0"/>
              <a:t>NITRIDY – N</a:t>
            </a:r>
            <a:r>
              <a:rPr lang="nb-NO" b="1" baseline="30000" dirty="0"/>
              <a:t>-III</a:t>
            </a:r>
            <a:r>
              <a:rPr lang="nb-NO" b="1" dirty="0"/>
              <a:t> </a:t>
            </a:r>
            <a:r>
              <a:rPr lang="nb-NO" dirty="0"/>
              <a:t>nitrid vápenatý Ca</a:t>
            </a:r>
            <a:r>
              <a:rPr lang="nb-NO" baseline="-25000" dirty="0"/>
              <a:t>3</a:t>
            </a:r>
            <a:r>
              <a:rPr lang="nb-NO" dirty="0"/>
              <a:t>N</a:t>
            </a:r>
            <a:r>
              <a:rPr lang="nb-NO" baseline="-25000" dirty="0"/>
              <a:t>2</a:t>
            </a:r>
            <a:r>
              <a:rPr lang="nb-NO" dirty="0"/>
              <a:t>, nitrid boritý </a:t>
            </a:r>
            <a:r>
              <a:rPr lang="cs-CZ" dirty="0"/>
              <a:t>BN</a:t>
            </a:r>
            <a:endParaRPr lang="nb-NO" dirty="0"/>
          </a:p>
          <a:p>
            <a:pPr marL="0" indent="0">
              <a:buNone/>
            </a:pPr>
            <a:r>
              <a:rPr lang="cs-CZ" b="1" dirty="0"/>
              <a:t>FOSFIDY – P</a:t>
            </a:r>
            <a:r>
              <a:rPr lang="cs-CZ" b="1" baseline="30000" dirty="0"/>
              <a:t>-III</a:t>
            </a:r>
            <a:r>
              <a:rPr lang="cs-CZ" b="1" dirty="0"/>
              <a:t> </a:t>
            </a:r>
            <a:r>
              <a:rPr lang="cs-CZ" dirty="0"/>
              <a:t>fosfid vápenatý Ca</a:t>
            </a:r>
            <a:r>
              <a:rPr lang="cs-CZ" baseline="-25000" dirty="0"/>
              <a:t>3</a:t>
            </a:r>
            <a:r>
              <a:rPr lang="cs-CZ" dirty="0"/>
              <a:t>P</a:t>
            </a:r>
            <a:r>
              <a:rPr lang="cs-CZ" baseline="-25000" dirty="0"/>
              <a:t>2</a:t>
            </a:r>
          </a:p>
          <a:p>
            <a:pPr marL="0" indent="0">
              <a:buNone/>
            </a:pPr>
            <a:r>
              <a:rPr lang="cs-CZ" b="1" dirty="0"/>
              <a:t>KARBIDY – C</a:t>
            </a:r>
            <a:r>
              <a:rPr lang="cs-CZ" b="1" baseline="30000" dirty="0"/>
              <a:t>-IV</a:t>
            </a:r>
            <a:r>
              <a:rPr lang="cs-CZ" b="1" dirty="0"/>
              <a:t> </a:t>
            </a:r>
            <a:r>
              <a:rPr lang="cs-CZ" dirty="0"/>
              <a:t>karbid hlinitý Al</a:t>
            </a:r>
            <a:r>
              <a:rPr lang="cs-CZ" baseline="-25000" dirty="0"/>
              <a:t>4</a:t>
            </a:r>
            <a:r>
              <a:rPr lang="cs-CZ" dirty="0"/>
              <a:t>C</a:t>
            </a:r>
            <a:r>
              <a:rPr lang="cs-CZ" baseline="-25000" dirty="0"/>
              <a:t>3</a:t>
            </a:r>
          </a:p>
          <a:p>
            <a:pPr marL="0" indent="0">
              <a:buNone/>
            </a:pPr>
            <a:r>
              <a:rPr lang="it-IT" b="1" dirty="0"/>
              <a:t>SILICIDY – Si</a:t>
            </a:r>
            <a:r>
              <a:rPr lang="it-IT" b="1" baseline="30000" dirty="0"/>
              <a:t>-IV</a:t>
            </a:r>
            <a:r>
              <a:rPr lang="it-IT" b="1" dirty="0"/>
              <a:t> </a:t>
            </a:r>
            <a:r>
              <a:rPr lang="it-IT" dirty="0"/>
              <a:t>silicid hořečnatý Mg</a:t>
            </a:r>
            <a:r>
              <a:rPr lang="it-IT" baseline="-25000" dirty="0"/>
              <a:t>2</a:t>
            </a:r>
            <a:r>
              <a:rPr lang="it-IT" dirty="0"/>
              <a:t>Si</a:t>
            </a:r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r>
              <a:rPr lang="cs-CZ" b="1" u="sng" dirty="0"/>
              <a:t>Nestechiometrické binární slou</a:t>
            </a:r>
            <a:r>
              <a:rPr lang="cs-CZ" u="sng" dirty="0"/>
              <a:t>č</a:t>
            </a:r>
            <a:r>
              <a:rPr lang="cs-CZ" b="1" u="sng" dirty="0"/>
              <a:t>eniny:</a:t>
            </a:r>
          </a:p>
          <a:p>
            <a:pPr marL="0" indent="0">
              <a:buNone/>
            </a:pPr>
            <a:r>
              <a:rPr lang="cs-CZ" dirty="0"/>
              <a:t>Fe</a:t>
            </a:r>
            <a:r>
              <a:rPr lang="cs-CZ" baseline="-25000" dirty="0"/>
              <a:t>3</a:t>
            </a:r>
            <a:r>
              <a:rPr lang="cs-CZ" dirty="0"/>
              <a:t>C 	 karbid triželeza</a:t>
            </a:r>
          </a:p>
          <a:p>
            <a:pPr marL="0" indent="0">
              <a:buNone/>
            </a:pPr>
            <a:r>
              <a:rPr lang="cs-CZ" dirty="0"/>
              <a:t>TaP</a:t>
            </a:r>
            <a:r>
              <a:rPr lang="cs-CZ" baseline="-25000" dirty="0"/>
              <a:t>2</a:t>
            </a:r>
            <a:r>
              <a:rPr lang="cs-CZ" dirty="0"/>
              <a:t> 	 difosfid tantalu</a:t>
            </a:r>
          </a:p>
          <a:p>
            <a:pPr marL="0" indent="0">
              <a:buNone/>
            </a:pPr>
            <a:r>
              <a:rPr lang="cs-CZ" dirty="0"/>
              <a:t>W</a:t>
            </a:r>
            <a:r>
              <a:rPr lang="cs-CZ" baseline="-25000" dirty="0"/>
              <a:t>2</a:t>
            </a:r>
            <a:r>
              <a:rPr lang="cs-CZ" dirty="0"/>
              <a:t>Si</a:t>
            </a:r>
            <a:r>
              <a:rPr lang="cs-CZ" baseline="-25000" dirty="0"/>
              <a:t>3</a:t>
            </a:r>
            <a:r>
              <a:rPr lang="cs-CZ" dirty="0"/>
              <a:t> trisilicid diwolframu</a:t>
            </a:r>
            <a:endParaRPr lang="cs-CZ" u="sng" dirty="0"/>
          </a:p>
        </p:txBody>
      </p:sp>
    </p:spTree>
    <p:extLst>
      <p:ext uri="{BB962C8B-B14F-4D97-AF65-F5344CB8AC3E}">
        <p14:creationId xmlns:p14="http://schemas.microsoft.com/office/powerpoint/2010/main" val="284804308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179512" y="116632"/>
            <a:ext cx="8784976" cy="655272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b="1" dirty="0">
                <a:solidFill>
                  <a:srgbClr val="FF0000"/>
                </a:solidFill>
              </a:rPr>
              <a:t>Názvosloví kyselin</a:t>
            </a:r>
          </a:p>
          <a:p>
            <a:pPr marL="0" indent="0" algn="just">
              <a:buNone/>
            </a:pPr>
            <a:r>
              <a:rPr lang="cs-CZ" u="sng" dirty="0"/>
              <a:t>Bezkyslíkaté kyseliny</a:t>
            </a:r>
            <a:r>
              <a:rPr lang="cs-CZ" dirty="0"/>
              <a:t> jsou vodné roztoky binárních vodíkatých sloučenin a mají stejný vzorec jako bezvodé sloučeniny.</a:t>
            </a:r>
          </a:p>
          <a:p>
            <a:pPr marL="0" indent="0" algn="just">
              <a:buNone/>
            </a:pPr>
            <a:endParaRPr lang="cs-CZ" dirty="0"/>
          </a:p>
          <a:p>
            <a:pPr marL="0" indent="0" algn="just">
              <a:buNone/>
            </a:pPr>
            <a:endParaRPr lang="cs-CZ" dirty="0"/>
          </a:p>
          <a:p>
            <a:pPr marL="0" indent="0" algn="just">
              <a:buNone/>
            </a:pPr>
            <a:endParaRPr lang="cs-CZ" dirty="0"/>
          </a:p>
          <a:p>
            <a:pPr marL="0" indent="0" algn="just">
              <a:buNone/>
            </a:pPr>
            <a:r>
              <a:rPr lang="cs-CZ" u="sng" dirty="0"/>
              <a:t>Kyslíkaté  kyseliny – oxokyseliny</a:t>
            </a:r>
            <a:r>
              <a:rPr lang="cs-CZ" dirty="0"/>
              <a:t>, jsou tvořeny podstatným jménem kyseliny a přídavným jménem kyselinotvorného prvku v příslušném oxidačním čísle.</a:t>
            </a:r>
          </a:p>
          <a:p>
            <a:pPr marL="0" indent="0" algn="just">
              <a:buNone/>
            </a:pPr>
            <a:r>
              <a:rPr lang="cs-CZ" dirty="0"/>
              <a:t>HClO</a:t>
            </a:r>
            <a:r>
              <a:rPr lang="cs-CZ" baseline="-25000" dirty="0"/>
              <a:t>4 </a:t>
            </a:r>
            <a:r>
              <a:rPr lang="cs-CZ" dirty="0"/>
              <a:t>– kyselina chloristá</a:t>
            </a:r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45505863"/>
              </p:ext>
            </p:extLst>
          </p:nvPr>
        </p:nvGraphicFramePr>
        <p:xfrm>
          <a:off x="1475656" y="2492896"/>
          <a:ext cx="6096000" cy="148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0020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24780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63252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415480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cs-CZ" b="0" dirty="0">
                          <a:solidFill>
                            <a:schemeClr val="tx1"/>
                          </a:solidFill>
                        </a:rPr>
                        <a:t>Fluorovodíková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0" dirty="0">
                          <a:solidFill>
                            <a:schemeClr val="tx1"/>
                          </a:solidFill>
                        </a:rPr>
                        <a:t>HF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0" dirty="0">
                          <a:solidFill>
                            <a:schemeClr val="tx1"/>
                          </a:solidFill>
                        </a:rPr>
                        <a:t>Sirovodíková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0" dirty="0">
                          <a:solidFill>
                            <a:schemeClr val="tx1"/>
                          </a:solidFill>
                        </a:rPr>
                        <a:t>H</a:t>
                      </a:r>
                      <a:r>
                        <a:rPr lang="cs-CZ" b="0" baseline="-25000" dirty="0">
                          <a:solidFill>
                            <a:schemeClr val="tx1"/>
                          </a:solidFill>
                        </a:rPr>
                        <a:t>2</a:t>
                      </a:r>
                      <a:r>
                        <a:rPr lang="cs-CZ" b="0" dirty="0">
                          <a:solidFill>
                            <a:schemeClr val="tx1"/>
                          </a:solidFill>
                        </a:rPr>
                        <a:t>S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/>
                        <a:t>Chlorovodíková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HCl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Kyanovodíková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HCN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/>
                        <a:t>Bromovodíková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HBr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Azidovodíková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HN</a:t>
                      </a:r>
                      <a:r>
                        <a:rPr lang="cs-CZ" baseline="-25000" dirty="0"/>
                        <a:t>3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/>
                        <a:t>Jodovodíková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HI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Selenovodíková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H</a:t>
                      </a:r>
                      <a:r>
                        <a:rPr lang="cs-CZ" baseline="-25000" dirty="0"/>
                        <a:t>2</a:t>
                      </a:r>
                      <a:r>
                        <a:rPr lang="cs-CZ" dirty="0"/>
                        <a:t>Se</a:t>
                      </a:r>
                    </a:p>
                  </a:txBody>
                  <a:tcP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5807720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116632"/>
            <a:ext cx="8856984" cy="6552728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cs-CZ" u="sng" dirty="0"/>
              <a:t>Izopolokyseliny </a:t>
            </a:r>
            <a:r>
              <a:rPr lang="cs-CZ" dirty="0"/>
              <a:t>–obsahují více atomů kyselinotvorného prvku. Počet atomů se vyjadřuje řeckou číslovkou. </a:t>
            </a:r>
          </a:p>
          <a:p>
            <a:pPr marL="0" indent="0">
              <a:buNone/>
            </a:pPr>
            <a:r>
              <a:rPr lang="cs-CZ" dirty="0"/>
              <a:t>H</a:t>
            </a:r>
            <a:r>
              <a:rPr lang="cs-CZ" baseline="-25000" dirty="0"/>
              <a:t>2</a:t>
            </a:r>
            <a:r>
              <a:rPr lang="cs-CZ" dirty="0"/>
              <a:t>S</a:t>
            </a:r>
            <a:r>
              <a:rPr lang="cs-CZ" baseline="-25000" dirty="0"/>
              <a:t>2</a:t>
            </a:r>
            <a:r>
              <a:rPr lang="cs-CZ" dirty="0"/>
              <a:t>O</a:t>
            </a:r>
            <a:r>
              <a:rPr lang="cs-CZ" baseline="-25000" dirty="0"/>
              <a:t>5</a:t>
            </a:r>
            <a:r>
              <a:rPr lang="cs-CZ" dirty="0"/>
              <a:t> – kyselina </a:t>
            </a:r>
            <a:r>
              <a:rPr lang="cs-CZ" dirty="0">
                <a:solidFill>
                  <a:srgbClr val="FF0000"/>
                </a:solidFill>
              </a:rPr>
              <a:t>di</a:t>
            </a:r>
            <a:r>
              <a:rPr lang="cs-CZ" dirty="0"/>
              <a:t>siřičitá</a:t>
            </a:r>
          </a:p>
          <a:p>
            <a:pPr marL="0" indent="0">
              <a:buNone/>
            </a:pPr>
            <a:r>
              <a:rPr lang="cs-CZ" dirty="0"/>
              <a:t>H</a:t>
            </a:r>
            <a:r>
              <a:rPr lang="cs-CZ" baseline="-25000" dirty="0"/>
              <a:t>6</a:t>
            </a:r>
            <a:r>
              <a:rPr lang="cs-CZ" dirty="0"/>
              <a:t>Mo</a:t>
            </a:r>
            <a:r>
              <a:rPr lang="cs-CZ" baseline="-25000" dirty="0"/>
              <a:t>2</a:t>
            </a:r>
            <a:r>
              <a:rPr lang="cs-CZ" dirty="0"/>
              <a:t>O</a:t>
            </a:r>
            <a:r>
              <a:rPr lang="cs-CZ" baseline="-25000" dirty="0"/>
              <a:t>9</a:t>
            </a:r>
            <a:r>
              <a:rPr lang="cs-CZ" dirty="0"/>
              <a:t> – kyseliny </a:t>
            </a:r>
            <a:r>
              <a:rPr lang="cs-CZ" dirty="0">
                <a:solidFill>
                  <a:schemeClr val="accent1"/>
                </a:solidFill>
              </a:rPr>
              <a:t>hexahydrogen</a:t>
            </a:r>
            <a:r>
              <a:rPr lang="cs-CZ" dirty="0">
                <a:solidFill>
                  <a:srgbClr val="FF0000"/>
                </a:solidFill>
              </a:rPr>
              <a:t>di</a:t>
            </a:r>
            <a:r>
              <a:rPr lang="cs-CZ" dirty="0"/>
              <a:t>molybdenová</a:t>
            </a:r>
          </a:p>
          <a:p>
            <a:pPr marL="0" indent="0">
              <a:buNone/>
            </a:pPr>
            <a:r>
              <a:rPr lang="cs-CZ" dirty="0"/>
              <a:t>Thiokyseliny – vznikají náhradou síry (S</a:t>
            </a:r>
            <a:r>
              <a:rPr lang="cs-CZ" baseline="30000" dirty="0"/>
              <a:t>-II</a:t>
            </a:r>
            <a:r>
              <a:rPr lang="cs-CZ" dirty="0"/>
              <a:t>) za kyslík (O</a:t>
            </a:r>
            <a:r>
              <a:rPr lang="cs-CZ" baseline="30000" dirty="0"/>
              <a:t>-II</a:t>
            </a:r>
            <a:r>
              <a:rPr lang="cs-CZ" dirty="0"/>
              <a:t>). V názvu je předpona thio.</a:t>
            </a:r>
          </a:p>
          <a:p>
            <a:pPr marL="0" indent="0">
              <a:buNone/>
            </a:pPr>
            <a:r>
              <a:rPr lang="cs-CZ" dirty="0"/>
              <a:t>H</a:t>
            </a:r>
            <a:r>
              <a:rPr lang="cs-CZ" baseline="-25000" dirty="0"/>
              <a:t>2</a:t>
            </a:r>
            <a:r>
              <a:rPr lang="cs-CZ" dirty="0"/>
              <a:t>CS</a:t>
            </a:r>
            <a:r>
              <a:rPr lang="cs-CZ" baseline="-25000" dirty="0"/>
              <a:t>3</a:t>
            </a:r>
            <a:r>
              <a:rPr lang="cs-CZ" dirty="0"/>
              <a:t> – kyselina </a:t>
            </a:r>
            <a:r>
              <a:rPr lang="cs-CZ" dirty="0">
                <a:solidFill>
                  <a:srgbClr val="FF0000"/>
                </a:solidFill>
              </a:rPr>
              <a:t>tri</a:t>
            </a:r>
            <a:r>
              <a:rPr lang="cs-CZ" dirty="0">
                <a:solidFill>
                  <a:schemeClr val="accent1"/>
                </a:solidFill>
              </a:rPr>
              <a:t>thio</a:t>
            </a:r>
            <a:r>
              <a:rPr lang="cs-CZ" dirty="0"/>
              <a:t>uhličitá</a:t>
            </a:r>
          </a:p>
          <a:p>
            <a:pPr marL="0" indent="0">
              <a:buNone/>
            </a:pPr>
            <a:r>
              <a:rPr lang="cs-CZ" dirty="0"/>
              <a:t>H</a:t>
            </a:r>
            <a:r>
              <a:rPr lang="cs-CZ" baseline="-25000" dirty="0"/>
              <a:t>2</a:t>
            </a:r>
            <a:r>
              <a:rPr lang="cs-CZ" dirty="0"/>
              <a:t>CSO</a:t>
            </a:r>
            <a:r>
              <a:rPr lang="cs-CZ" baseline="-25000" dirty="0"/>
              <a:t>2</a:t>
            </a:r>
            <a:r>
              <a:rPr lang="cs-CZ" dirty="0"/>
              <a:t> – kyselina </a:t>
            </a:r>
            <a:r>
              <a:rPr lang="cs-CZ" dirty="0">
                <a:solidFill>
                  <a:schemeClr val="accent1"/>
                </a:solidFill>
              </a:rPr>
              <a:t>thio</a:t>
            </a:r>
            <a:r>
              <a:rPr lang="cs-CZ" dirty="0"/>
              <a:t>uhličitá</a:t>
            </a:r>
          </a:p>
          <a:p>
            <a:pPr marL="0" indent="0">
              <a:buNone/>
            </a:pPr>
            <a:r>
              <a:rPr lang="cs-CZ" u="sng" dirty="0"/>
              <a:t>Peroxokyseliny</a:t>
            </a:r>
            <a:r>
              <a:rPr lang="cs-CZ" dirty="0"/>
              <a:t> – vznikají náhradou peroxo skupiny </a:t>
            </a:r>
            <a:r>
              <a:rPr lang="cs-CZ" sz="3000" dirty="0"/>
              <a:t>(O2</a:t>
            </a:r>
            <a:r>
              <a:rPr lang="cs-CZ" sz="3000" baseline="30000" dirty="0"/>
              <a:t>-II</a:t>
            </a:r>
            <a:r>
              <a:rPr lang="cs-CZ" sz="3000" dirty="0"/>
              <a:t>)</a:t>
            </a:r>
            <a:r>
              <a:rPr lang="cs-CZ" dirty="0"/>
              <a:t> za kyslík (O</a:t>
            </a:r>
            <a:r>
              <a:rPr lang="cs-CZ" baseline="30000" dirty="0"/>
              <a:t>-II</a:t>
            </a:r>
            <a:r>
              <a:rPr lang="cs-CZ" dirty="0"/>
              <a:t>).</a:t>
            </a:r>
          </a:p>
          <a:p>
            <a:pPr marL="0" indent="0">
              <a:buNone/>
            </a:pPr>
            <a:r>
              <a:rPr lang="cs-CZ" dirty="0"/>
              <a:t>H</a:t>
            </a:r>
            <a:r>
              <a:rPr lang="cs-CZ" baseline="-25000" dirty="0"/>
              <a:t>2</a:t>
            </a:r>
            <a:r>
              <a:rPr lang="cs-CZ" dirty="0"/>
              <a:t>SO</a:t>
            </a:r>
            <a:r>
              <a:rPr lang="cs-CZ" baseline="-25000" dirty="0"/>
              <a:t>5</a:t>
            </a:r>
            <a:r>
              <a:rPr lang="cs-CZ" dirty="0"/>
              <a:t> – kyselina </a:t>
            </a:r>
            <a:r>
              <a:rPr lang="cs-CZ" dirty="0">
                <a:solidFill>
                  <a:srgbClr val="00B050"/>
                </a:solidFill>
              </a:rPr>
              <a:t>peroxo</a:t>
            </a:r>
            <a:r>
              <a:rPr lang="cs-CZ" dirty="0"/>
              <a:t>sírová</a:t>
            </a:r>
          </a:p>
          <a:p>
            <a:pPr marL="0" indent="0">
              <a:buNone/>
            </a:pPr>
            <a:r>
              <a:rPr lang="cs-CZ" dirty="0"/>
              <a:t>H</a:t>
            </a:r>
            <a:r>
              <a:rPr lang="cs-CZ" baseline="-25000" dirty="0"/>
              <a:t>2</a:t>
            </a:r>
            <a:r>
              <a:rPr lang="cs-CZ" dirty="0"/>
              <a:t>S</a:t>
            </a:r>
            <a:r>
              <a:rPr lang="cs-CZ" baseline="-25000" dirty="0"/>
              <a:t>2</a:t>
            </a:r>
            <a:r>
              <a:rPr lang="cs-CZ" dirty="0"/>
              <a:t>O</a:t>
            </a:r>
            <a:r>
              <a:rPr lang="cs-CZ" baseline="-25000" dirty="0"/>
              <a:t>5</a:t>
            </a:r>
            <a:r>
              <a:rPr lang="cs-CZ" dirty="0"/>
              <a:t> – kyselina </a:t>
            </a:r>
            <a:r>
              <a:rPr lang="cs-CZ" dirty="0">
                <a:solidFill>
                  <a:srgbClr val="00B050"/>
                </a:solidFill>
              </a:rPr>
              <a:t>peroxo</a:t>
            </a:r>
            <a:r>
              <a:rPr lang="cs-CZ" dirty="0">
                <a:solidFill>
                  <a:srgbClr val="FF0000"/>
                </a:solidFill>
              </a:rPr>
              <a:t>di</a:t>
            </a:r>
            <a:r>
              <a:rPr lang="cs-CZ" dirty="0"/>
              <a:t>sírová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7694191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116632"/>
            <a:ext cx="8928992" cy="6624736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cs-CZ" b="1" dirty="0">
                <a:solidFill>
                  <a:srgbClr val="00B050"/>
                </a:solidFill>
              </a:rPr>
              <a:t>Názvosloví solí</a:t>
            </a:r>
          </a:p>
          <a:p>
            <a:pPr marL="0" indent="0" algn="just">
              <a:buNone/>
            </a:pPr>
            <a:r>
              <a:rPr lang="cs-CZ" dirty="0"/>
              <a:t>Název</a:t>
            </a:r>
            <a:r>
              <a:rPr lang="cs-CZ" b="1" dirty="0"/>
              <a:t> </a:t>
            </a:r>
            <a:r>
              <a:rPr lang="cs-CZ" dirty="0"/>
              <a:t>mají složený z podstatného jména s koncovkou </a:t>
            </a:r>
            <a:r>
              <a:rPr lang="cs-CZ" b="1" dirty="0"/>
              <a:t>–an</a:t>
            </a:r>
            <a:r>
              <a:rPr lang="cs-CZ" dirty="0"/>
              <a:t>, odvozeného od názvu příslušného aniontu a přídavného jména, které odpovídá názvu kationtu. </a:t>
            </a:r>
          </a:p>
          <a:p>
            <a:pPr marL="0" indent="0" algn="just">
              <a:buNone/>
            </a:pPr>
            <a:r>
              <a:rPr lang="cs-CZ" dirty="0"/>
              <a:t>Podstatné jméno získáme z názvu příslušného </a:t>
            </a:r>
            <a:r>
              <a:rPr lang="cs-CZ" b="1" dirty="0"/>
              <a:t>aniontu </a:t>
            </a:r>
            <a:r>
              <a:rPr lang="cs-CZ" dirty="0"/>
              <a:t>odtržením koncovky </a:t>
            </a:r>
            <a:r>
              <a:rPr lang="cs-CZ" b="1" dirty="0"/>
              <a:t>-idový </a:t>
            </a:r>
            <a:r>
              <a:rPr lang="cs-CZ" dirty="0"/>
              <a:t>a nahrazením</a:t>
            </a:r>
          </a:p>
          <a:p>
            <a:pPr marL="0" indent="0" algn="just">
              <a:buNone/>
            </a:pPr>
            <a:r>
              <a:rPr lang="cs-CZ" dirty="0"/>
              <a:t>koncovkou </a:t>
            </a:r>
            <a:r>
              <a:rPr lang="cs-CZ" b="1" dirty="0">
                <a:solidFill>
                  <a:srgbClr val="00B050"/>
                </a:solidFill>
              </a:rPr>
              <a:t>-id</a:t>
            </a:r>
            <a:r>
              <a:rPr lang="cs-CZ" dirty="0"/>
              <a:t>.</a:t>
            </a:r>
          </a:p>
          <a:p>
            <a:pPr marL="0" indent="0" algn="just">
              <a:buNone/>
            </a:pPr>
            <a:r>
              <a:rPr lang="cs-CZ" dirty="0"/>
              <a:t>Např. bromid železitý = anion </a:t>
            </a:r>
            <a:r>
              <a:rPr lang="cs-CZ" b="1" dirty="0">
                <a:solidFill>
                  <a:srgbClr val="C00000"/>
                </a:solidFill>
              </a:rPr>
              <a:t>bromid</a:t>
            </a:r>
            <a:r>
              <a:rPr lang="cs-CZ" dirty="0"/>
              <a:t>ový + kation </a:t>
            </a:r>
            <a:r>
              <a:rPr lang="cs-CZ" b="1" dirty="0">
                <a:solidFill>
                  <a:srgbClr val="C00000"/>
                </a:solidFill>
              </a:rPr>
              <a:t>železitý </a:t>
            </a:r>
            <a:r>
              <a:rPr lang="cs-CZ" dirty="0"/>
              <a:t>FeBr</a:t>
            </a:r>
            <a:r>
              <a:rPr lang="cs-CZ" baseline="-25000" dirty="0"/>
              <a:t>3</a:t>
            </a:r>
          </a:p>
          <a:p>
            <a:pPr marL="0" indent="0" algn="just">
              <a:buNone/>
            </a:pPr>
            <a:r>
              <a:rPr lang="cs-CZ" dirty="0"/>
              <a:t>H</a:t>
            </a:r>
            <a:r>
              <a:rPr lang="cs-CZ" baseline="-25000" dirty="0"/>
              <a:t>2</a:t>
            </a:r>
            <a:r>
              <a:rPr lang="cs-CZ" dirty="0"/>
              <a:t>SeO</a:t>
            </a:r>
            <a:r>
              <a:rPr lang="cs-CZ" baseline="-25000" dirty="0"/>
              <a:t>4</a:t>
            </a:r>
            <a:r>
              <a:rPr lang="cs-CZ" dirty="0"/>
              <a:t> – kyseliny selenová  /selen-anion (SeO</a:t>
            </a:r>
            <a:r>
              <a:rPr lang="cs-CZ" baseline="-25000" dirty="0"/>
              <a:t>4</a:t>
            </a:r>
            <a:r>
              <a:rPr lang="cs-CZ" dirty="0"/>
              <a:t>)</a:t>
            </a:r>
            <a:r>
              <a:rPr lang="cs-CZ" baseline="30000" dirty="0"/>
              <a:t>-II </a:t>
            </a:r>
            <a:r>
              <a:rPr lang="cs-CZ" dirty="0"/>
              <a:t>/</a:t>
            </a:r>
          </a:p>
          <a:p>
            <a:pPr marL="0" indent="0" algn="just">
              <a:buNone/>
            </a:pPr>
            <a:r>
              <a:rPr lang="cs-CZ" dirty="0"/>
              <a:t>Hydrogen soli vzniká náhradou části vodíků v kyselině. H</a:t>
            </a:r>
            <a:r>
              <a:rPr lang="cs-CZ" baseline="-25000" dirty="0"/>
              <a:t>2</a:t>
            </a:r>
            <a:r>
              <a:rPr lang="cs-CZ" dirty="0"/>
              <a:t>CO</a:t>
            </a:r>
            <a:r>
              <a:rPr lang="cs-CZ" baseline="-25000" dirty="0"/>
              <a:t>3</a:t>
            </a:r>
            <a:r>
              <a:rPr lang="cs-CZ" dirty="0"/>
              <a:t> – kyselina </a:t>
            </a:r>
            <a:r>
              <a:rPr lang="cs-CZ" dirty="0">
                <a:solidFill>
                  <a:srgbClr val="FF0000"/>
                </a:solidFill>
              </a:rPr>
              <a:t>di</a:t>
            </a:r>
            <a:r>
              <a:rPr lang="cs-CZ" dirty="0">
                <a:solidFill>
                  <a:srgbClr val="00B050"/>
                </a:solidFill>
              </a:rPr>
              <a:t>hydro</a:t>
            </a:r>
            <a:r>
              <a:rPr lang="cs-CZ" dirty="0"/>
              <a:t>genuhličitá.</a:t>
            </a:r>
          </a:p>
        </p:txBody>
      </p:sp>
    </p:spTree>
    <p:extLst>
      <p:ext uri="{BB962C8B-B14F-4D97-AF65-F5344CB8AC3E}">
        <p14:creationId xmlns:p14="http://schemas.microsoft.com/office/powerpoint/2010/main" val="151371891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88640"/>
            <a:ext cx="8856984" cy="633670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b="1" dirty="0">
                <a:solidFill>
                  <a:srgbClr val="FF0000"/>
                </a:solidFill>
              </a:rPr>
              <a:t>Podvojné a smíšené soli a oxidy</a:t>
            </a:r>
          </a:p>
          <a:p>
            <a:pPr marL="0" indent="0" algn="just">
              <a:buNone/>
            </a:pPr>
            <a:r>
              <a:rPr lang="cs-CZ" dirty="0"/>
              <a:t>Sloučeniny které obsahují různé kationty vázané na stejný anion nebo různé anionty vázané na stejný kation.</a:t>
            </a:r>
          </a:p>
          <a:p>
            <a:pPr marL="0" indent="0" algn="just">
              <a:buNone/>
            </a:pPr>
            <a:r>
              <a:rPr lang="cs-CZ" dirty="0"/>
              <a:t>Ve vzorcích se kationty uvádějí v pořadí rostoucích oxidačních čísel a víceatomové kationty se uvádí jako poslední ve stejné skupině kationtů téhož náboje. V názvech se oddělují pomlčkou.</a:t>
            </a:r>
          </a:p>
          <a:p>
            <a:pPr marL="0" indent="0" algn="just">
              <a:buNone/>
            </a:pPr>
            <a:r>
              <a:rPr lang="cs-CZ" dirty="0"/>
              <a:t>NH</a:t>
            </a:r>
            <a:r>
              <a:rPr lang="cs-CZ" baseline="-25000" dirty="0"/>
              <a:t>4</a:t>
            </a:r>
            <a:r>
              <a:rPr lang="cs-CZ" dirty="0"/>
              <a:t>Al(SO</a:t>
            </a:r>
            <a:r>
              <a:rPr lang="cs-CZ" baseline="-25000" dirty="0"/>
              <a:t>4</a:t>
            </a:r>
            <a:r>
              <a:rPr lang="cs-CZ" dirty="0"/>
              <a:t>)</a:t>
            </a:r>
            <a:r>
              <a:rPr lang="cs-CZ" baseline="-25000" dirty="0"/>
              <a:t>2</a:t>
            </a:r>
            <a:r>
              <a:rPr lang="cs-CZ" dirty="0"/>
              <a:t> síran amonno – hlinitý</a:t>
            </a:r>
          </a:p>
          <a:p>
            <a:pPr marL="0" indent="0" algn="just">
              <a:buNone/>
            </a:pPr>
            <a:r>
              <a:rPr lang="cs-CZ" dirty="0"/>
              <a:t>CaCrO</a:t>
            </a:r>
            <a:r>
              <a:rPr lang="cs-CZ" baseline="-25000" dirty="0"/>
              <a:t>3   </a:t>
            </a:r>
            <a:r>
              <a:rPr lang="cs-CZ" dirty="0"/>
              <a:t>trioxid vápanato – chromičitý</a:t>
            </a:r>
          </a:p>
          <a:p>
            <a:pPr marL="0" indent="0" algn="just">
              <a:buNone/>
            </a:pPr>
            <a:r>
              <a:rPr lang="cs-CZ" dirty="0"/>
              <a:t>Ca</a:t>
            </a:r>
            <a:r>
              <a:rPr lang="cs-CZ" baseline="-25000" dirty="0"/>
              <a:t>5</a:t>
            </a:r>
            <a:r>
              <a:rPr lang="cs-CZ" dirty="0"/>
              <a:t>F(PO4)</a:t>
            </a:r>
            <a:r>
              <a:rPr lang="cs-CZ" baseline="-25000" dirty="0"/>
              <a:t>3</a:t>
            </a:r>
            <a:r>
              <a:rPr lang="cs-CZ" dirty="0"/>
              <a:t> fluorid – tris (fosforečnan)pentavápenatý</a:t>
            </a:r>
          </a:p>
        </p:txBody>
      </p:sp>
    </p:spTree>
    <p:extLst>
      <p:ext uri="{BB962C8B-B14F-4D97-AF65-F5344CB8AC3E}">
        <p14:creationId xmlns:p14="http://schemas.microsoft.com/office/powerpoint/2010/main" val="271106611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6336704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cs-CZ" b="1" dirty="0">
                <a:solidFill>
                  <a:schemeClr val="accent4">
                    <a:lumMod val="75000"/>
                  </a:schemeClr>
                </a:solidFill>
              </a:rPr>
              <a:t>Psaní vzorců</a:t>
            </a:r>
          </a:p>
          <a:p>
            <a:pPr marL="0" indent="0" algn="just">
              <a:buNone/>
            </a:pPr>
            <a:r>
              <a:rPr lang="cs-CZ" dirty="0"/>
              <a:t>Chemický vzorec vyjadřuje složení molekuly.</a:t>
            </a:r>
          </a:p>
          <a:p>
            <a:pPr marL="0" indent="0" algn="just">
              <a:buNone/>
            </a:pPr>
            <a:r>
              <a:rPr lang="cs-CZ" dirty="0"/>
              <a:t>Vzorce poskytují možnost nejjednodušší a nejnázornější charakteristiky prvků a sloučenin.</a:t>
            </a:r>
          </a:p>
          <a:p>
            <a:pPr algn="just"/>
            <a:r>
              <a:rPr lang="cs-CZ" dirty="0">
                <a:solidFill>
                  <a:schemeClr val="accent2">
                    <a:lumMod val="75000"/>
                  </a:schemeClr>
                </a:solidFill>
              </a:rPr>
              <a:t>Sumární vzorec: </a:t>
            </a:r>
            <a:r>
              <a:rPr lang="cs-CZ" dirty="0"/>
              <a:t>obsahuje sumární složení atomů prvků obsažených ve sloučenině (HClO</a:t>
            </a:r>
            <a:r>
              <a:rPr lang="cs-CZ" baseline="-25000" dirty="0"/>
              <a:t>3, </a:t>
            </a:r>
            <a:r>
              <a:rPr lang="cs-CZ" dirty="0"/>
              <a:t>Hg</a:t>
            </a:r>
            <a:r>
              <a:rPr lang="cs-CZ" baseline="-25000" dirty="0"/>
              <a:t>2</a:t>
            </a:r>
            <a:r>
              <a:rPr lang="cs-CZ" dirty="0"/>
              <a:t>Cl</a:t>
            </a:r>
            <a:r>
              <a:rPr lang="cs-CZ" baseline="-25000" dirty="0"/>
              <a:t>2, </a:t>
            </a:r>
            <a:r>
              <a:rPr lang="cs-CZ" dirty="0"/>
              <a:t>C</a:t>
            </a:r>
            <a:r>
              <a:rPr lang="cs-CZ" baseline="-25000" dirty="0"/>
              <a:t>2</a:t>
            </a:r>
            <a:r>
              <a:rPr lang="cs-CZ" dirty="0"/>
              <a:t>H</a:t>
            </a:r>
            <a:r>
              <a:rPr lang="cs-CZ" baseline="-25000" dirty="0"/>
              <a:t>2</a:t>
            </a:r>
            <a:r>
              <a:rPr lang="cs-CZ" dirty="0"/>
              <a:t>)</a:t>
            </a:r>
          </a:p>
          <a:p>
            <a:pPr algn="just"/>
            <a:r>
              <a:rPr lang="cs-CZ" dirty="0">
                <a:solidFill>
                  <a:schemeClr val="accent2">
                    <a:lumMod val="75000"/>
                  </a:schemeClr>
                </a:solidFill>
              </a:rPr>
              <a:t>Racionální vzorec: </a:t>
            </a:r>
            <a:r>
              <a:rPr lang="cs-CZ" dirty="0"/>
              <a:t>funkční vzorec vyjadřuje atomové seskupení funkční skupiny (NH</a:t>
            </a:r>
            <a:r>
              <a:rPr lang="cs-CZ" baseline="-25000" dirty="0"/>
              <a:t>4</a:t>
            </a:r>
            <a:r>
              <a:rPr lang="cs-CZ" dirty="0"/>
              <a:t>NO</a:t>
            </a:r>
            <a:r>
              <a:rPr lang="cs-CZ" baseline="-25000" dirty="0"/>
              <a:t>2</a:t>
            </a:r>
            <a:r>
              <a:rPr lang="cs-CZ" dirty="0"/>
              <a:t>) </a:t>
            </a:r>
          </a:p>
          <a:p>
            <a:pPr algn="just"/>
            <a:r>
              <a:rPr lang="cs-CZ" dirty="0">
                <a:solidFill>
                  <a:schemeClr val="accent2">
                    <a:lumMod val="75000"/>
                  </a:schemeClr>
                </a:solidFill>
              </a:rPr>
              <a:t>Strukturní vzorec: </a:t>
            </a:r>
            <a:r>
              <a:rPr lang="cs-CZ" dirty="0"/>
              <a:t>udává pořadí navzájem sloučených atomů tj. vazby mezi jednotlivými atomy.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5661248"/>
            <a:ext cx="5688632" cy="1080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203303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260648"/>
            <a:ext cx="8712968" cy="6264696"/>
          </a:xfrm>
        </p:spPr>
        <p:txBody>
          <a:bodyPr/>
          <a:lstStyle/>
          <a:p>
            <a:pPr marL="0" indent="0">
              <a:buNone/>
            </a:pPr>
            <a:r>
              <a:rPr lang="cs-CZ" b="1" dirty="0">
                <a:solidFill>
                  <a:srgbClr val="00B050"/>
                </a:solidFill>
              </a:rPr>
              <a:t>Chemické vzorce mají význam: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Kvalitativní: </a:t>
            </a:r>
            <a:r>
              <a:rPr lang="cs-CZ" b="1" dirty="0"/>
              <a:t>označují molekuly, atomy, ionty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Kvantitativní: </a:t>
            </a:r>
            <a:r>
              <a:rPr lang="cs-CZ" b="1" dirty="0"/>
              <a:t>vyjadřují počet atomů v molekule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Strukturní: </a:t>
            </a:r>
            <a:r>
              <a:rPr lang="cs-CZ" b="1" dirty="0"/>
              <a:t>informace o pořadí vázání atomů a vazbách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Kinetický: </a:t>
            </a:r>
            <a:r>
              <a:rPr lang="cs-CZ" b="1" dirty="0"/>
              <a:t>zápis vzorce v chemické rovnici vede k pochopení průběhu chemické reakce </a:t>
            </a:r>
          </a:p>
          <a:p>
            <a:pPr marL="0" indent="0">
              <a:buNone/>
            </a:pPr>
            <a:r>
              <a:rPr lang="cs-CZ" sz="2800" b="1" i="1" u="sng" dirty="0">
                <a:solidFill>
                  <a:schemeClr val="accent6">
                    <a:lumMod val="75000"/>
                  </a:schemeClr>
                </a:solidFill>
              </a:rPr>
              <a:t>Výpočty empirických vzorců:</a:t>
            </a:r>
          </a:p>
          <a:p>
            <a:pPr marL="0" indent="0">
              <a:buNone/>
            </a:pPr>
            <a:endParaRPr lang="cs-CZ" b="1" i="1" u="sng" dirty="0">
              <a:solidFill>
                <a:schemeClr val="accent6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cs-CZ" b="1" dirty="0"/>
          </a:p>
          <a:p>
            <a:pPr>
              <a:buFont typeface="Wingdings" panose="05000000000000000000" pitchFamily="2" charset="2"/>
              <a:buChar char="§"/>
            </a:pPr>
            <a:endParaRPr lang="cs-CZ" b="1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653136"/>
            <a:ext cx="8784976" cy="2016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449360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55576" y="116633"/>
            <a:ext cx="7772400" cy="936104"/>
          </a:xfrm>
        </p:spPr>
        <p:txBody>
          <a:bodyPr/>
          <a:lstStyle/>
          <a:p>
            <a:r>
              <a:rPr lang="cs-CZ" b="1" dirty="0">
                <a:solidFill>
                  <a:srgbClr val="7030A0"/>
                </a:solidFill>
              </a:rPr>
              <a:t>Atomistika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51520" y="1124744"/>
            <a:ext cx="8640960" cy="5328592"/>
          </a:xfrm>
        </p:spPr>
        <p:txBody>
          <a:bodyPr/>
          <a:lstStyle/>
          <a:p>
            <a:r>
              <a:rPr lang="cs-CZ" dirty="0">
                <a:solidFill>
                  <a:schemeClr val="tx1"/>
                </a:solidFill>
              </a:rPr>
              <a:t>ATOM</a:t>
            </a:r>
          </a:p>
          <a:p>
            <a:pPr algn="just"/>
            <a:r>
              <a:rPr lang="cs-CZ" dirty="0">
                <a:solidFill>
                  <a:schemeClr val="tx1"/>
                </a:solidFill>
              </a:rPr>
              <a:t>• Jádro (kladně nabité protony + elektroneutrální neutrony)</a:t>
            </a:r>
          </a:p>
          <a:p>
            <a:pPr algn="just"/>
            <a:r>
              <a:rPr lang="cs-CZ" dirty="0">
                <a:solidFill>
                  <a:schemeClr val="tx1"/>
                </a:solidFill>
              </a:rPr>
              <a:t>• Elektronový obal (záporně nabité elektrony)</a:t>
            </a:r>
          </a:p>
          <a:p>
            <a:pPr algn="just"/>
            <a:r>
              <a:rPr lang="cs-CZ" dirty="0">
                <a:solidFill>
                  <a:schemeClr val="tx1"/>
                </a:solidFill>
              </a:rPr>
              <a:t>ION (množné číslo IONTY)</a:t>
            </a:r>
          </a:p>
          <a:p>
            <a:pPr algn="just"/>
            <a:r>
              <a:rPr lang="cs-CZ" dirty="0">
                <a:solidFill>
                  <a:schemeClr val="tx1"/>
                </a:solidFill>
              </a:rPr>
              <a:t>• Kladně nabitý KATION (vznik odevzdáním elektronů)</a:t>
            </a:r>
          </a:p>
          <a:p>
            <a:pPr algn="just"/>
            <a:r>
              <a:rPr lang="cs-CZ" dirty="0">
                <a:solidFill>
                  <a:schemeClr val="tx1"/>
                </a:solidFill>
              </a:rPr>
              <a:t>• Záporně nabitý ANION (vznik přijetím elektronů)</a:t>
            </a:r>
          </a:p>
          <a:p>
            <a:pPr algn="just"/>
            <a:r>
              <a:rPr lang="pt-BR" dirty="0">
                <a:solidFill>
                  <a:schemeClr val="tx1"/>
                </a:solidFill>
              </a:rPr>
              <a:t>Příklady : Al</a:t>
            </a:r>
            <a:r>
              <a:rPr lang="pt-BR" baseline="30000" dirty="0">
                <a:solidFill>
                  <a:schemeClr val="tx1"/>
                </a:solidFill>
              </a:rPr>
              <a:t>3+ </a:t>
            </a:r>
            <a:r>
              <a:rPr lang="pt-BR" dirty="0">
                <a:solidFill>
                  <a:schemeClr val="tx1"/>
                </a:solidFill>
              </a:rPr>
              <a:t>, H</a:t>
            </a:r>
            <a:r>
              <a:rPr lang="pt-BR" baseline="30000" dirty="0">
                <a:solidFill>
                  <a:schemeClr val="tx1"/>
                </a:solidFill>
              </a:rPr>
              <a:t>+</a:t>
            </a:r>
            <a:r>
              <a:rPr lang="pt-BR" dirty="0">
                <a:solidFill>
                  <a:schemeClr val="tx1"/>
                </a:solidFill>
              </a:rPr>
              <a:t> (= proton) , H</a:t>
            </a:r>
            <a:r>
              <a:rPr lang="cs-CZ" baseline="30000" dirty="0">
                <a:solidFill>
                  <a:schemeClr val="tx1"/>
                </a:solidFill>
              </a:rPr>
              <a:t>-</a:t>
            </a:r>
          </a:p>
        </p:txBody>
      </p:sp>
    </p:spTree>
    <p:extLst>
      <p:ext uri="{BB962C8B-B14F-4D97-AF65-F5344CB8AC3E}">
        <p14:creationId xmlns:p14="http://schemas.microsoft.com/office/powerpoint/2010/main" val="241838511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260648"/>
            <a:ext cx="8640960" cy="6048672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cs-CZ" dirty="0"/>
              <a:t>Vazebná energie jádra: vzniká syntézou jádra z elementárních částic, jde o reakci při níž se uvolňuje energie, ta má vliv na stabilitu atomových jader.</a:t>
            </a:r>
          </a:p>
          <a:p>
            <a:pPr marL="0" indent="0" algn="just">
              <a:buNone/>
            </a:pPr>
            <a:r>
              <a:rPr lang="cs-CZ" dirty="0">
                <a:solidFill>
                  <a:srgbClr val="0070C0"/>
                </a:solidFill>
              </a:rPr>
              <a:t>Jádra s největší vazebnou energií nejeví tendenci k rozpadu, jsou nukleárně stabilnější.</a:t>
            </a:r>
          </a:p>
          <a:p>
            <a:pPr marL="0" indent="0" algn="just">
              <a:buNone/>
            </a:pPr>
            <a:r>
              <a:rPr lang="cs-CZ" dirty="0">
                <a:solidFill>
                  <a:srgbClr val="0070C0"/>
                </a:solidFill>
              </a:rPr>
              <a:t>Prvky o malé hodnotě vazebného jádra mají schopnost k jaderným přeměnám.</a:t>
            </a:r>
          </a:p>
          <a:p>
            <a:pPr marL="0" indent="0" algn="just">
              <a:buNone/>
            </a:pPr>
            <a:r>
              <a:rPr lang="cs-CZ" dirty="0"/>
              <a:t>Extrémně vysoké teploty odstraní z atomů elektrony a umožní přiblížení jader lehkých prvků a vznik stabilnějších těžších jader a uvolnění obrovské energie – probíhá </a:t>
            </a:r>
            <a:r>
              <a:rPr lang="cs-CZ" u="sng" dirty="0"/>
              <a:t>termonuklární syntéza</a:t>
            </a:r>
            <a:r>
              <a:rPr lang="cs-CZ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6485507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260648"/>
            <a:ext cx="8579296" cy="6408712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sz="3900" b="1" u="sng" dirty="0"/>
              <a:t>Termonukleární syntéza </a:t>
            </a:r>
            <a:r>
              <a:rPr lang="cs-CZ" sz="3900" dirty="0"/>
              <a:t>(podobná reakcím na slunci):</a:t>
            </a:r>
          </a:p>
          <a:p>
            <a:pPr marL="0" indent="0" algn="just">
              <a:buNone/>
            </a:pPr>
            <a:r>
              <a:rPr lang="cs-CZ" sz="3900" b="1" dirty="0"/>
              <a:t>Podmínky </a:t>
            </a:r>
            <a:r>
              <a:rPr lang="cs-CZ" sz="3900" dirty="0"/>
              <a:t>: vysoká teplota (min. 10</a:t>
            </a:r>
            <a:r>
              <a:rPr lang="cs-CZ" sz="3900" baseline="30000" dirty="0"/>
              <a:t>7</a:t>
            </a:r>
            <a:r>
              <a:rPr lang="cs-CZ" sz="3900" dirty="0"/>
              <a:t>K, elementární částice a následně lehké prvky)</a:t>
            </a:r>
          </a:p>
          <a:p>
            <a:r>
              <a:rPr lang="cs-CZ" sz="3600" baseline="30000" dirty="0"/>
              <a:t>1</a:t>
            </a:r>
            <a:r>
              <a:rPr lang="cs-CZ" sz="3600" baseline="-25000" dirty="0"/>
              <a:t>1</a:t>
            </a:r>
            <a:r>
              <a:rPr lang="cs-CZ" sz="3600" dirty="0"/>
              <a:t>H + </a:t>
            </a:r>
            <a:r>
              <a:rPr lang="cs-CZ" sz="3600" baseline="30000" dirty="0"/>
              <a:t>1</a:t>
            </a:r>
            <a:r>
              <a:rPr lang="cs-CZ" sz="3600" baseline="-25000" dirty="0"/>
              <a:t>1</a:t>
            </a:r>
            <a:r>
              <a:rPr lang="cs-CZ" sz="3600" dirty="0"/>
              <a:t>H      </a:t>
            </a:r>
            <a:r>
              <a:rPr lang="cs-CZ" sz="3600" baseline="30000" dirty="0"/>
              <a:t>2</a:t>
            </a:r>
            <a:r>
              <a:rPr lang="cs-CZ" sz="3600" baseline="-25000" dirty="0"/>
              <a:t>1</a:t>
            </a:r>
            <a:r>
              <a:rPr lang="cs-CZ" sz="3600" dirty="0"/>
              <a:t>H + pozitron</a:t>
            </a:r>
          </a:p>
          <a:p>
            <a:r>
              <a:rPr lang="cs-CZ" sz="3600" baseline="30000" dirty="0"/>
              <a:t>2</a:t>
            </a:r>
            <a:r>
              <a:rPr lang="cs-CZ" sz="3600" baseline="-25000" dirty="0"/>
              <a:t>1</a:t>
            </a:r>
            <a:r>
              <a:rPr lang="cs-CZ" sz="3600" dirty="0"/>
              <a:t>H + </a:t>
            </a:r>
            <a:r>
              <a:rPr lang="cs-CZ" sz="3600" baseline="30000" dirty="0"/>
              <a:t>1</a:t>
            </a:r>
            <a:r>
              <a:rPr lang="cs-CZ" sz="3600" baseline="-25000" dirty="0"/>
              <a:t>1</a:t>
            </a:r>
            <a:r>
              <a:rPr lang="cs-CZ" sz="3600" dirty="0"/>
              <a:t>H      </a:t>
            </a:r>
            <a:r>
              <a:rPr lang="cs-CZ" sz="3600" baseline="30000" dirty="0"/>
              <a:t>3</a:t>
            </a:r>
            <a:r>
              <a:rPr lang="cs-CZ" sz="3600" baseline="-25000" dirty="0"/>
              <a:t>2</a:t>
            </a:r>
            <a:r>
              <a:rPr lang="cs-CZ" sz="3600" dirty="0"/>
              <a:t>He + záření gama </a:t>
            </a:r>
            <a:r>
              <a:rPr lang="el-GR" sz="3600" dirty="0"/>
              <a:t>γ</a:t>
            </a:r>
            <a:endParaRPr lang="cs-CZ" sz="3600" dirty="0"/>
          </a:p>
          <a:p>
            <a:r>
              <a:rPr lang="cs-CZ" sz="3600" baseline="30000" dirty="0"/>
              <a:t>3</a:t>
            </a:r>
            <a:r>
              <a:rPr lang="cs-CZ" sz="3600" baseline="-25000" dirty="0"/>
              <a:t>2</a:t>
            </a:r>
            <a:r>
              <a:rPr lang="cs-CZ" sz="3600" dirty="0"/>
              <a:t>He + </a:t>
            </a:r>
            <a:r>
              <a:rPr lang="cs-CZ" sz="3600" baseline="30000" dirty="0"/>
              <a:t>3</a:t>
            </a:r>
            <a:r>
              <a:rPr lang="cs-CZ" sz="3600" baseline="-25000" dirty="0"/>
              <a:t>2</a:t>
            </a:r>
            <a:r>
              <a:rPr lang="cs-CZ" sz="3600" dirty="0"/>
              <a:t>He      </a:t>
            </a:r>
            <a:r>
              <a:rPr lang="cs-CZ" sz="3600" baseline="30000" dirty="0"/>
              <a:t>4</a:t>
            </a:r>
            <a:r>
              <a:rPr lang="cs-CZ" sz="3600" baseline="-25000" dirty="0"/>
              <a:t>2</a:t>
            </a:r>
            <a:r>
              <a:rPr lang="cs-CZ" sz="3600" dirty="0"/>
              <a:t>He + 2</a:t>
            </a:r>
            <a:r>
              <a:rPr lang="cs-CZ" sz="3600" baseline="30000" dirty="0"/>
              <a:t> 1</a:t>
            </a:r>
            <a:r>
              <a:rPr lang="cs-CZ" sz="3600" baseline="-25000" dirty="0"/>
              <a:t>1</a:t>
            </a:r>
            <a:r>
              <a:rPr lang="cs-CZ" sz="3600" dirty="0"/>
              <a:t>H</a:t>
            </a:r>
          </a:p>
          <a:p>
            <a:r>
              <a:rPr lang="cs-CZ" sz="3600" baseline="30000" dirty="0"/>
              <a:t>4</a:t>
            </a:r>
            <a:r>
              <a:rPr lang="cs-CZ" sz="3600" baseline="-25000" dirty="0"/>
              <a:t>2</a:t>
            </a:r>
            <a:r>
              <a:rPr lang="cs-CZ" sz="3600" dirty="0"/>
              <a:t>He + </a:t>
            </a:r>
            <a:r>
              <a:rPr lang="cs-CZ" sz="3600" baseline="30000" dirty="0"/>
              <a:t>4</a:t>
            </a:r>
            <a:r>
              <a:rPr lang="cs-CZ" sz="3600" baseline="-25000" dirty="0"/>
              <a:t>2</a:t>
            </a:r>
            <a:r>
              <a:rPr lang="cs-CZ" sz="3600" dirty="0"/>
              <a:t>He      </a:t>
            </a:r>
            <a:r>
              <a:rPr lang="cs-CZ" sz="3600" baseline="30000" dirty="0"/>
              <a:t>8</a:t>
            </a:r>
            <a:r>
              <a:rPr lang="cs-CZ" sz="3600" baseline="-25000" dirty="0"/>
              <a:t>4</a:t>
            </a:r>
            <a:r>
              <a:rPr lang="cs-CZ" sz="3600" dirty="0"/>
              <a:t>Be</a:t>
            </a:r>
          </a:p>
          <a:p>
            <a:r>
              <a:rPr lang="cs-CZ" sz="3600" baseline="30000" dirty="0"/>
              <a:t>8</a:t>
            </a:r>
            <a:r>
              <a:rPr lang="cs-CZ" sz="3600" baseline="-25000" dirty="0"/>
              <a:t>4</a:t>
            </a:r>
            <a:r>
              <a:rPr lang="cs-CZ" sz="3600" dirty="0"/>
              <a:t>Be + </a:t>
            </a:r>
            <a:r>
              <a:rPr lang="cs-CZ" sz="3600" baseline="30000" dirty="0"/>
              <a:t>4</a:t>
            </a:r>
            <a:r>
              <a:rPr lang="cs-CZ" sz="3600" baseline="-25000" dirty="0"/>
              <a:t>2</a:t>
            </a:r>
            <a:r>
              <a:rPr lang="cs-CZ" sz="3600" dirty="0"/>
              <a:t>He      </a:t>
            </a:r>
            <a:r>
              <a:rPr lang="cs-CZ" sz="3600" baseline="30000" dirty="0"/>
              <a:t>12</a:t>
            </a:r>
            <a:r>
              <a:rPr lang="cs-CZ" sz="3600" baseline="-25000" dirty="0"/>
              <a:t>6</a:t>
            </a:r>
            <a:r>
              <a:rPr lang="cs-CZ" sz="3600" dirty="0"/>
              <a:t>C</a:t>
            </a:r>
          </a:p>
          <a:p>
            <a:r>
              <a:rPr lang="cs-CZ" sz="3600" baseline="30000" dirty="0"/>
              <a:t>12</a:t>
            </a:r>
            <a:r>
              <a:rPr lang="cs-CZ" sz="3600" baseline="-25000" dirty="0"/>
              <a:t>6</a:t>
            </a:r>
            <a:r>
              <a:rPr lang="cs-CZ" sz="3600" dirty="0"/>
              <a:t>C + </a:t>
            </a:r>
            <a:r>
              <a:rPr lang="cs-CZ" sz="3600" baseline="30000" dirty="0"/>
              <a:t>4</a:t>
            </a:r>
            <a:r>
              <a:rPr lang="cs-CZ" sz="3600" baseline="-25000" dirty="0"/>
              <a:t>2</a:t>
            </a:r>
            <a:r>
              <a:rPr lang="cs-CZ" sz="3600" dirty="0"/>
              <a:t>He      </a:t>
            </a:r>
            <a:r>
              <a:rPr lang="cs-CZ" sz="3600" baseline="30000" dirty="0"/>
              <a:t>16</a:t>
            </a:r>
            <a:r>
              <a:rPr lang="cs-CZ" sz="3600" baseline="-25000" dirty="0"/>
              <a:t>8</a:t>
            </a:r>
            <a:r>
              <a:rPr lang="cs-CZ" sz="3600" dirty="0"/>
              <a:t>O +záření gama </a:t>
            </a:r>
            <a:r>
              <a:rPr lang="el-GR" sz="3600" dirty="0"/>
              <a:t>γ</a:t>
            </a:r>
            <a:endParaRPr lang="cs-CZ" sz="3600" dirty="0"/>
          </a:p>
          <a:p>
            <a:pPr marL="0" indent="0">
              <a:buNone/>
            </a:pPr>
            <a:r>
              <a:rPr lang="cs-CZ" dirty="0"/>
              <a:t>Jádra těžších atomů mají tendenci k samovolnému rozpadu a prvky od protonového čísla 83 jsou všechny radioaktivní.</a:t>
            </a:r>
          </a:p>
          <a:p>
            <a:pPr marL="0" indent="0">
              <a:buNone/>
            </a:pPr>
            <a:endParaRPr lang="cs-CZ" dirty="0"/>
          </a:p>
        </p:txBody>
      </p:sp>
      <p:cxnSp>
        <p:nvCxnSpPr>
          <p:cNvPr id="5" name="Přímá spojnice se šipkou 4"/>
          <p:cNvCxnSpPr/>
          <p:nvPr/>
        </p:nvCxnSpPr>
        <p:spPr>
          <a:xfrm>
            <a:off x="2098228" y="2924944"/>
            <a:ext cx="432048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se šipkou 5"/>
          <p:cNvCxnSpPr/>
          <p:nvPr/>
        </p:nvCxnSpPr>
        <p:spPr>
          <a:xfrm>
            <a:off x="2482096" y="3501008"/>
            <a:ext cx="432048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se šipkou 6"/>
          <p:cNvCxnSpPr/>
          <p:nvPr/>
        </p:nvCxnSpPr>
        <p:spPr>
          <a:xfrm>
            <a:off x="2530276" y="4005064"/>
            <a:ext cx="432048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se šipkou 7"/>
          <p:cNvCxnSpPr/>
          <p:nvPr/>
        </p:nvCxnSpPr>
        <p:spPr>
          <a:xfrm>
            <a:off x="2468851" y="4437112"/>
            <a:ext cx="432048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se šipkou 8"/>
          <p:cNvCxnSpPr/>
          <p:nvPr/>
        </p:nvCxnSpPr>
        <p:spPr>
          <a:xfrm>
            <a:off x="2483556" y="5013176"/>
            <a:ext cx="432048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se šipkou 9"/>
          <p:cNvCxnSpPr/>
          <p:nvPr/>
        </p:nvCxnSpPr>
        <p:spPr>
          <a:xfrm>
            <a:off x="2098228" y="2420888"/>
            <a:ext cx="432048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8596180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79512" y="332656"/>
            <a:ext cx="8964488" cy="6048672"/>
          </a:xfrm>
        </p:spPr>
        <p:txBody>
          <a:bodyPr>
            <a:normAutofit fontScale="85000" lnSpcReduction="20000"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Radioaktivní rozpad jader</a:t>
            </a:r>
          </a:p>
          <a:p>
            <a:pPr algn="just"/>
            <a:r>
              <a:rPr lang="cs-CZ" dirty="0">
                <a:solidFill>
                  <a:schemeClr val="tx1"/>
                </a:solidFill>
              </a:rPr>
              <a:t>Radioaktivní rozpad, syntetické nebo štěpné reakce jsou projevy nestability jader. Radioaktivita spočívá v eliminaci elementárních částic z prostoru jádra ve formě záření </a:t>
            </a:r>
            <a:r>
              <a:rPr lang="el-GR" dirty="0">
                <a:solidFill>
                  <a:schemeClr val="tx1"/>
                </a:solidFill>
              </a:rPr>
              <a:t>α</a:t>
            </a:r>
            <a:r>
              <a:rPr lang="cs-CZ" dirty="0">
                <a:solidFill>
                  <a:schemeClr val="tx1"/>
                </a:solidFill>
              </a:rPr>
              <a:t>, </a:t>
            </a:r>
            <a:r>
              <a:rPr lang="el-GR" dirty="0">
                <a:solidFill>
                  <a:schemeClr val="tx1"/>
                </a:solidFill>
              </a:rPr>
              <a:t>β</a:t>
            </a:r>
            <a:r>
              <a:rPr lang="cs-CZ" dirty="0">
                <a:solidFill>
                  <a:schemeClr val="tx1"/>
                </a:solidFill>
              </a:rPr>
              <a:t>, </a:t>
            </a:r>
            <a:r>
              <a:rPr lang="el-GR" dirty="0">
                <a:solidFill>
                  <a:schemeClr val="tx1"/>
                </a:solidFill>
              </a:rPr>
              <a:t>γ</a:t>
            </a:r>
            <a:r>
              <a:rPr lang="cs-CZ" dirty="0">
                <a:solidFill>
                  <a:schemeClr val="tx1"/>
                </a:solidFill>
              </a:rPr>
              <a:t>.</a:t>
            </a:r>
          </a:p>
          <a:p>
            <a:pPr algn="just"/>
            <a:r>
              <a:rPr lang="cs-CZ" b="1" dirty="0">
                <a:solidFill>
                  <a:schemeClr val="tx1"/>
                </a:solidFill>
              </a:rPr>
              <a:t>ROZPAD </a:t>
            </a:r>
            <a:r>
              <a:rPr lang="el-GR" b="1" dirty="0">
                <a:solidFill>
                  <a:schemeClr val="tx1"/>
                </a:solidFill>
              </a:rPr>
              <a:t>α</a:t>
            </a:r>
            <a:r>
              <a:rPr lang="cs-CZ" b="1" dirty="0">
                <a:solidFill>
                  <a:schemeClr val="tx1"/>
                </a:solidFill>
              </a:rPr>
              <a:t> ALFA </a:t>
            </a:r>
            <a:r>
              <a:rPr lang="cs-CZ" dirty="0">
                <a:solidFill>
                  <a:schemeClr val="tx1"/>
                </a:solidFill>
              </a:rPr>
              <a:t>( těžká jádra) - uvolňují se stabilní částice alfa (</a:t>
            </a:r>
            <a:r>
              <a:rPr lang="cs-CZ" baseline="30000" dirty="0">
                <a:solidFill>
                  <a:schemeClr val="tx1"/>
                </a:solidFill>
              </a:rPr>
              <a:t>4</a:t>
            </a:r>
            <a:r>
              <a:rPr lang="cs-CZ" baseline="-25000" dirty="0">
                <a:solidFill>
                  <a:schemeClr val="tx1"/>
                </a:solidFill>
              </a:rPr>
              <a:t>2</a:t>
            </a:r>
            <a:r>
              <a:rPr lang="cs-CZ" dirty="0">
                <a:solidFill>
                  <a:schemeClr val="tx1"/>
                </a:solidFill>
              </a:rPr>
              <a:t> He)</a:t>
            </a:r>
          </a:p>
          <a:p>
            <a:pPr algn="just"/>
            <a:r>
              <a:rPr lang="cs-CZ" b="1" dirty="0">
                <a:solidFill>
                  <a:schemeClr val="tx1"/>
                </a:solidFill>
              </a:rPr>
              <a:t>ROZPAD </a:t>
            </a:r>
            <a:r>
              <a:rPr lang="el-GR" b="1" dirty="0">
                <a:solidFill>
                  <a:schemeClr val="tx1"/>
                </a:solidFill>
              </a:rPr>
              <a:t>β</a:t>
            </a:r>
            <a:r>
              <a:rPr lang="cs-CZ" b="1" dirty="0">
                <a:solidFill>
                  <a:schemeClr val="tx1"/>
                </a:solidFill>
              </a:rPr>
              <a:t> (-) </a:t>
            </a:r>
            <a:r>
              <a:rPr lang="cs-CZ" dirty="0">
                <a:solidFill>
                  <a:schemeClr val="tx1"/>
                </a:solidFill>
              </a:rPr>
              <a:t>(kde mají jádra nuklidů nadbytek neutronů – </a:t>
            </a:r>
            <a:r>
              <a:rPr lang="cs-CZ" baseline="30000" dirty="0">
                <a:solidFill>
                  <a:schemeClr val="tx1"/>
                </a:solidFill>
              </a:rPr>
              <a:t>3</a:t>
            </a:r>
            <a:r>
              <a:rPr lang="cs-CZ" baseline="-25000" dirty="0">
                <a:solidFill>
                  <a:schemeClr val="tx1"/>
                </a:solidFill>
              </a:rPr>
              <a:t>1</a:t>
            </a:r>
            <a:r>
              <a:rPr lang="cs-CZ" dirty="0">
                <a:solidFill>
                  <a:schemeClr val="tx1"/>
                </a:solidFill>
              </a:rPr>
              <a:t>H,</a:t>
            </a:r>
            <a:r>
              <a:rPr lang="cs-CZ" baseline="30000" dirty="0">
                <a:solidFill>
                  <a:schemeClr val="tx1"/>
                </a:solidFill>
              </a:rPr>
              <a:t>205</a:t>
            </a:r>
            <a:r>
              <a:rPr lang="cs-CZ" baseline="-25000" dirty="0">
                <a:solidFill>
                  <a:schemeClr val="tx1"/>
                </a:solidFill>
              </a:rPr>
              <a:t>80</a:t>
            </a:r>
            <a:r>
              <a:rPr lang="cs-CZ" dirty="0">
                <a:solidFill>
                  <a:schemeClr val="tx1"/>
                </a:solidFill>
              </a:rPr>
              <a:t>Hg, ..)</a:t>
            </a:r>
          </a:p>
          <a:p>
            <a:pPr algn="just"/>
            <a:r>
              <a:rPr lang="cs-CZ" dirty="0">
                <a:solidFill>
                  <a:srgbClr val="0070C0"/>
                </a:solidFill>
              </a:rPr>
              <a:t>Uvolňuje se neutron</a:t>
            </a:r>
            <a:r>
              <a:rPr lang="cs-CZ" dirty="0">
                <a:solidFill>
                  <a:schemeClr val="tx1"/>
                </a:solidFill>
              </a:rPr>
              <a:t>, ten se rozpadá na proton a elektron. Elektron opustí jádro.</a:t>
            </a:r>
          </a:p>
          <a:p>
            <a:pPr algn="just"/>
            <a:r>
              <a:rPr lang="cs-CZ" b="1" dirty="0">
                <a:solidFill>
                  <a:schemeClr val="tx1"/>
                </a:solidFill>
              </a:rPr>
              <a:t>ROZPAD </a:t>
            </a:r>
            <a:r>
              <a:rPr lang="el-GR" b="1" dirty="0">
                <a:solidFill>
                  <a:schemeClr val="tx1"/>
                </a:solidFill>
              </a:rPr>
              <a:t>β</a:t>
            </a:r>
            <a:r>
              <a:rPr lang="cs-CZ" b="1" dirty="0">
                <a:solidFill>
                  <a:schemeClr val="tx1"/>
                </a:solidFill>
              </a:rPr>
              <a:t> (+) </a:t>
            </a:r>
            <a:r>
              <a:rPr lang="cs-CZ" dirty="0">
                <a:solidFill>
                  <a:schemeClr val="tx1"/>
                </a:solidFill>
              </a:rPr>
              <a:t>(kde mají jádra nuklidů nadbytek protonů –</a:t>
            </a:r>
          </a:p>
          <a:p>
            <a:pPr algn="just"/>
            <a:r>
              <a:rPr lang="cs-CZ" dirty="0">
                <a:solidFill>
                  <a:schemeClr val="tx1"/>
                </a:solidFill>
              </a:rPr>
              <a:t> u uměle připravených jader)</a:t>
            </a:r>
          </a:p>
          <a:p>
            <a:pPr algn="just"/>
            <a:r>
              <a:rPr lang="cs-CZ" dirty="0">
                <a:solidFill>
                  <a:srgbClr val="0070C0"/>
                </a:solidFill>
              </a:rPr>
              <a:t>Proton se uvolňuje </a:t>
            </a:r>
            <a:r>
              <a:rPr lang="cs-CZ" dirty="0">
                <a:solidFill>
                  <a:schemeClr val="tx1"/>
                </a:solidFill>
              </a:rPr>
              <a:t>a rozpadá na neutron a pozitron (antielektron). Ten opouští </a:t>
            </a:r>
            <a:r>
              <a:rPr lang="pl-PL" dirty="0">
                <a:solidFill>
                  <a:schemeClr val="tx1"/>
                </a:solidFill>
              </a:rPr>
              <a:t>jádro a anihiluje s elektronem za vzniku záření – fotonů.</a:t>
            </a:r>
          </a:p>
          <a:p>
            <a:pPr algn="just"/>
            <a:r>
              <a:rPr lang="cs-CZ" dirty="0">
                <a:solidFill>
                  <a:schemeClr val="tx1"/>
                </a:solidFill>
              </a:rPr>
              <a:t>•</a:t>
            </a:r>
            <a:r>
              <a:rPr lang="cs-CZ" b="1" dirty="0">
                <a:solidFill>
                  <a:schemeClr val="tx1"/>
                </a:solidFill>
              </a:rPr>
              <a:t>ROZPAD </a:t>
            </a:r>
            <a:r>
              <a:rPr lang="el-GR" b="1" dirty="0">
                <a:solidFill>
                  <a:schemeClr val="tx1"/>
                </a:solidFill>
              </a:rPr>
              <a:t>γ</a:t>
            </a:r>
            <a:r>
              <a:rPr lang="cs-CZ" b="1" dirty="0">
                <a:solidFill>
                  <a:schemeClr val="tx1"/>
                </a:solidFill>
              </a:rPr>
              <a:t> </a:t>
            </a:r>
            <a:r>
              <a:rPr lang="cs-CZ" dirty="0">
                <a:solidFill>
                  <a:schemeClr val="tx1"/>
                </a:solidFill>
              </a:rPr>
              <a:t>(gama záření – proud fotonů)</a:t>
            </a:r>
          </a:p>
        </p:txBody>
      </p:sp>
    </p:spTree>
    <p:extLst>
      <p:ext uri="{BB962C8B-B14F-4D97-AF65-F5344CB8AC3E}">
        <p14:creationId xmlns:p14="http://schemas.microsoft.com/office/powerpoint/2010/main" val="328094317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07504" y="116632"/>
            <a:ext cx="8928992" cy="6480720"/>
          </a:xfrm>
        </p:spPr>
        <p:txBody>
          <a:bodyPr>
            <a:normAutofit/>
          </a:bodyPr>
          <a:lstStyle/>
          <a:p>
            <a:r>
              <a:rPr lang="cs-CZ" sz="3600" b="1" dirty="0">
                <a:solidFill>
                  <a:srgbClr val="FF0000"/>
                </a:solidFill>
              </a:rPr>
              <a:t>Elektronový obal</a:t>
            </a:r>
          </a:p>
          <a:p>
            <a:pPr algn="l"/>
            <a:r>
              <a:rPr lang="cs-CZ" sz="2800" dirty="0">
                <a:solidFill>
                  <a:schemeClr val="tx1"/>
                </a:solidFill>
              </a:rPr>
              <a:t>Vývoj názorů :</a:t>
            </a:r>
          </a:p>
          <a:p>
            <a:pPr algn="just"/>
            <a:r>
              <a:rPr lang="cs-CZ" sz="2800" dirty="0">
                <a:solidFill>
                  <a:schemeClr val="tx1"/>
                </a:solidFill>
              </a:rPr>
              <a:t>Thomson: atomy všech prvků obsahují částice o hmotnosti m=9,1.10</a:t>
            </a:r>
            <a:r>
              <a:rPr lang="cs-CZ" sz="2800" baseline="30000" dirty="0">
                <a:solidFill>
                  <a:schemeClr val="tx1"/>
                </a:solidFill>
              </a:rPr>
              <a:t>-31</a:t>
            </a:r>
            <a:r>
              <a:rPr lang="cs-CZ" sz="2800" dirty="0">
                <a:solidFill>
                  <a:schemeClr val="tx1"/>
                </a:solidFill>
              </a:rPr>
              <a:t> kg se záporným nábojem e=1,6.10</a:t>
            </a:r>
            <a:r>
              <a:rPr lang="cs-CZ" sz="2800" baseline="30000" dirty="0">
                <a:solidFill>
                  <a:schemeClr val="tx1"/>
                </a:solidFill>
              </a:rPr>
              <a:t>-19</a:t>
            </a:r>
            <a:r>
              <a:rPr lang="cs-CZ" sz="2800" dirty="0">
                <a:solidFill>
                  <a:schemeClr val="tx1"/>
                </a:solidFill>
              </a:rPr>
              <a:t> C a byly nazvány elektrony.</a:t>
            </a:r>
          </a:p>
          <a:p>
            <a:pPr algn="just"/>
            <a:endParaRPr lang="cs-CZ" dirty="0">
              <a:solidFill>
                <a:schemeClr val="tx1"/>
              </a:solidFill>
            </a:endParaRPr>
          </a:p>
          <a:p>
            <a:pPr algn="just"/>
            <a:endParaRPr lang="cs-CZ" dirty="0">
              <a:solidFill>
                <a:schemeClr val="tx1"/>
              </a:solidFill>
            </a:endParaRPr>
          </a:p>
          <a:p>
            <a:pPr algn="just"/>
            <a:r>
              <a:rPr lang="da-DK" sz="2800" dirty="0">
                <a:solidFill>
                  <a:schemeClr val="tx1"/>
                </a:solidFill>
              </a:rPr>
              <a:t>Rutherfordův planetární model atomu – elektrony se pohybují po</a:t>
            </a:r>
            <a:r>
              <a:rPr lang="cs-CZ" sz="2800" dirty="0">
                <a:solidFill>
                  <a:schemeClr val="tx1"/>
                </a:solidFill>
              </a:rPr>
              <a:t> kruhových drahách kolem jádra.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4151" y="2420888"/>
            <a:ext cx="3771900" cy="140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3" y="4843047"/>
            <a:ext cx="2524125" cy="164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5960506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88640"/>
            <a:ext cx="8856984" cy="6408712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cs-CZ" sz="2800" dirty="0"/>
              <a:t>1913 N. Bohr upravil tuto teorii tak, že se elektrony pohybují kolem jádra po uzavřených drahách o určitém poloměru bez vyzařování elmg záření. Energie elektronu se může měnit pouze nespojitě, ve skocích, v </a:t>
            </a:r>
            <a:r>
              <a:rPr lang="cs-CZ" sz="2800" b="1" dirty="0"/>
              <a:t>kvantech </a:t>
            </a:r>
            <a:r>
              <a:rPr lang="cs-CZ" sz="2800" dirty="0"/>
              <a:t>energie.</a:t>
            </a:r>
          </a:p>
          <a:p>
            <a:pPr marL="0" indent="0" algn="just">
              <a:buNone/>
            </a:pPr>
            <a:endParaRPr lang="cs-CZ" sz="2800" b="1" dirty="0"/>
          </a:p>
          <a:p>
            <a:pPr marL="0" indent="0" algn="just">
              <a:buNone/>
            </a:pPr>
            <a:endParaRPr lang="cs-CZ" sz="2800" b="1" dirty="0"/>
          </a:p>
          <a:p>
            <a:pPr marL="0" indent="0" algn="just">
              <a:buNone/>
            </a:pPr>
            <a:endParaRPr lang="cs-CZ" sz="2800" b="1" dirty="0"/>
          </a:p>
          <a:p>
            <a:pPr marL="0" indent="0" algn="just">
              <a:buNone/>
            </a:pPr>
            <a:endParaRPr lang="cs-CZ" sz="2800" b="1" dirty="0"/>
          </a:p>
          <a:p>
            <a:pPr marL="0" indent="0" algn="just">
              <a:buNone/>
            </a:pPr>
            <a:r>
              <a:rPr lang="cs-CZ" sz="2800" b="1" dirty="0"/>
              <a:t>ELEKTRON </a:t>
            </a:r>
            <a:r>
              <a:rPr lang="cs-CZ" sz="2800" dirty="0"/>
              <a:t>má duální charakter – jako </a:t>
            </a:r>
            <a:r>
              <a:rPr lang="cs-CZ" sz="2800" b="1" dirty="0"/>
              <a:t>částice </a:t>
            </a:r>
            <a:r>
              <a:rPr lang="cs-CZ" sz="2800" dirty="0"/>
              <a:t>(korpuskule, též hmotný útvar nenulové hmotnosti, který je možné lokalizovat v prostoru) i jako </a:t>
            </a:r>
            <a:r>
              <a:rPr lang="cs-CZ" sz="2800" b="1" dirty="0"/>
              <a:t>vlnění.</a:t>
            </a:r>
          </a:p>
          <a:p>
            <a:pPr marL="0" indent="0" algn="just">
              <a:buNone/>
            </a:pPr>
            <a:r>
              <a:rPr lang="cs-CZ" sz="2800" b="1" dirty="0"/>
              <a:t>Vlnová teorie elektronů </a:t>
            </a:r>
            <a:r>
              <a:rPr lang="cs-CZ" sz="2800" dirty="0"/>
              <a:t>(obecně vlnová mechanika) – elektrony se chovají jako stojaté vlnění. Vlnění se řídí principem časově nejkratší dráhy, směr šíření vln v prostoru je dán podmínkou, že podíl dráhy a rychlosti je minimální.</a:t>
            </a:r>
          </a:p>
        </p:txBody>
      </p:sp>
      <p:pic>
        <p:nvPicPr>
          <p:cNvPr id="2050" name="Picture 2" descr="C:\Users\francisko2\Pictures\img51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719" y="1916832"/>
            <a:ext cx="2484438" cy="15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8003972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260648"/>
            <a:ext cx="8712968" cy="6336704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cs-CZ" b="1" u="sng" dirty="0">
                <a:solidFill>
                  <a:srgbClr val="FF0000"/>
                </a:solidFill>
              </a:rPr>
              <a:t>Orbital </a:t>
            </a:r>
            <a:r>
              <a:rPr lang="cs-CZ" dirty="0"/>
              <a:t>/vrstva/ - prostor nejpravděpodobnějšího výskytu elektronů kolem atomového jádra.</a:t>
            </a:r>
          </a:p>
          <a:p>
            <a:pPr marL="0" indent="0">
              <a:buNone/>
            </a:pPr>
            <a:r>
              <a:rPr lang="cs-CZ" dirty="0">
                <a:solidFill>
                  <a:srgbClr val="00B050"/>
                </a:solidFill>
              </a:rPr>
              <a:t>Jednotlivé orbitaly se liší svojí velikostí a tvarem. Podle tvaru rozeznáváme několik typů orbitalů – označujeme je : </a:t>
            </a:r>
          </a:p>
          <a:p>
            <a:pPr marL="0" indent="0">
              <a:buNone/>
            </a:pPr>
            <a:r>
              <a:rPr lang="cs-CZ" dirty="0">
                <a:solidFill>
                  <a:srgbClr val="00B050"/>
                </a:solidFill>
              </a:rPr>
              <a:t> s:                                p:</a:t>
            </a:r>
          </a:p>
          <a:p>
            <a:pPr marL="0" indent="0">
              <a:buNone/>
            </a:pPr>
            <a:endParaRPr lang="cs-CZ" dirty="0">
              <a:solidFill>
                <a:srgbClr val="00B050"/>
              </a:solidFill>
            </a:endParaRPr>
          </a:p>
          <a:p>
            <a:pPr marL="0" indent="0">
              <a:buNone/>
            </a:pPr>
            <a:r>
              <a:rPr lang="cs-CZ" dirty="0">
                <a:solidFill>
                  <a:srgbClr val="00B050"/>
                </a:solidFill>
              </a:rPr>
              <a:t>				      p</a:t>
            </a:r>
            <a:r>
              <a:rPr lang="cs-CZ" baseline="-25000" dirty="0">
                <a:solidFill>
                  <a:srgbClr val="00B050"/>
                </a:solidFill>
              </a:rPr>
              <a:t>x</a:t>
            </a:r>
            <a:r>
              <a:rPr lang="cs-CZ" dirty="0">
                <a:solidFill>
                  <a:srgbClr val="00B050"/>
                </a:solidFill>
              </a:rPr>
              <a:t>                 p</a:t>
            </a:r>
            <a:r>
              <a:rPr lang="cs-CZ" baseline="-25000" dirty="0">
                <a:solidFill>
                  <a:srgbClr val="00B050"/>
                </a:solidFill>
              </a:rPr>
              <a:t>y</a:t>
            </a:r>
            <a:r>
              <a:rPr lang="cs-CZ" dirty="0">
                <a:solidFill>
                  <a:srgbClr val="00B050"/>
                </a:solidFill>
              </a:rPr>
              <a:t>            p</a:t>
            </a:r>
            <a:r>
              <a:rPr lang="cs-CZ" baseline="-25000" dirty="0">
                <a:solidFill>
                  <a:srgbClr val="00B050"/>
                </a:solidFill>
              </a:rPr>
              <a:t>z</a:t>
            </a:r>
          </a:p>
          <a:p>
            <a:pPr marL="0" indent="0">
              <a:buNone/>
            </a:pPr>
            <a:endParaRPr lang="cs-CZ" dirty="0">
              <a:solidFill>
                <a:srgbClr val="00B050"/>
              </a:solidFill>
            </a:endParaRPr>
          </a:p>
          <a:p>
            <a:pPr marL="0" indent="0">
              <a:buNone/>
            </a:pPr>
            <a:r>
              <a:rPr lang="cs-CZ" dirty="0">
                <a:solidFill>
                  <a:srgbClr val="00B050"/>
                </a:solidFill>
              </a:rPr>
              <a:t>d, f: jsou prostorová tělesa, která lze plošně obtížně znázornit.</a:t>
            </a:r>
          </a:p>
        </p:txBody>
      </p:sp>
      <p:pic>
        <p:nvPicPr>
          <p:cNvPr id="2050" name="Picture 2" descr="C:\Users\francisko2\Pictures\img520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3140968"/>
            <a:ext cx="1225550" cy="1060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francisko2\Pictures\img52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3058418"/>
            <a:ext cx="4005263" cy="1225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454778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260648"/>
            <a:ext cx="8435280" cy="6264696"/>
          </a:xfrm>
        </p:spPr>
        <p:txBody>
          <a:bodyPr/>
          <a:lstStyle/>
          <a:p>
            <a:pPr marL="0" indent="0" algn="just">
              <a:buNone/>
            </a:pPr>
            <a:r>
              <a:rPr lang="cs-CZ" dirty="0"/>
              <a:t>Orbital a vlastnosti vlnové funkce charakterizují kvantová čísla:</a:t>
            </a:r>
          </a:p>
          <a:p>
            <a:pPr marL="0" indent="0" algn="just">
              <a:buNone/>
            </a:pPr>
            <a:endParaRPr lang="cs-CZ" dirty="0"/>
          </a:p>
          <a:p>
            <a:pPr marL="0" indent="0" algn="just">
              <a:buNone/>
            </a:pPr>
            <a:endParaRPr lang="cs-CZ" dirty="0"/>
          </a:p>
          <a:p>
            <a:pPr marL="0" indent="0" algn="just">
              <a:buNone/>
            </a:pPr>
            <a:endParaRPr lang="cs-CZ" dirty="0"/>
          </a:p>
          <a:p>
            <a:pPr marL="0" indent="0" algn="just">
              <a:buNone/>
            </a:pPr>
            <a:endParaRPr lang="cs-CZ" dirty="0"/>
          </a:p>
          <a:p>
            <a:pPr marL="0" indent="0" algn="just">
              <a:buNone/>
            </a:pPr>
            <a:r>
              <a:rPr lang="cs-CZ" dirty="0"/>
              <a:t>Hlavním kvantovým číslům odpovídají řádky – </a:t>
            </a:r>
            <a:r>
              <a:rPr lang="cs-CZ" b="1" dirty="0"/>
              <a:t>periody </a:t>
            </a:r>
            <a:r>
              <a:rPr lang="cs-CZ" dirty="0"/>
              <a:t>Mendělejevovy soustavy prvků.</a:t>
            </a:r>
          </a:p>
          <a:p>
            <a:pPr marL="0" indent="0" algn="just">
              <a:buNone/>
            </a:pPr>
            <a:endParaRPr lang="cs-CZ" dirty="0"/>
          </a:p>
          <a:p>
            <a:pPr marL="0" indent="0" algn="just">
              <a:buNone/>
            </a:pP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1714802"/>
              </p:ext>
            </p:extLst>
          </p:nvPr>
        </p:nvGraphicFramePr>
        <p:xfrm>
          <a:off x="467544" y="1340768"/>
          <a:ext cx="8064896" cy="2123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24136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368152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979712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3492896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/>
                        <a:t>Kvantové číslo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Název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Možné hodnoty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Význam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/>
                        <a:t>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Hlavní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n = 1,2,3…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Určuje energii a velikost orbitalu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/>
                        <a:t>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Vedlejší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l = 0,1,2…, n-1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Určuje tvar orbitalu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/>
                        <a:t>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Magnetické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m</a:t>
                      </a:r>
                      <a:r>
                        <a:rPr lang="cs-CZ" baseline="0" dirty="0"/>
                        <a:t> </a:t>
                      </a:r>
                      <a:r>
                        <a:rPr lang="cs-CZ" dirty="0"/>
                        <a:t>= 0,±1, ±2, …. ±l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Určuje orientaci orbitalu v prostoru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/>
                        <a:t>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Spinové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s = ± 1/2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Určuje moment hybnosti elektronu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5231556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435280" cy="6192688"/>
          </a:xfrm>
        </p:spPr>
        <p:txBody>
          <a:bodyPr>
            <a:normAutofit fontScale="85000" lnSpcReduction="10000"/>
          </a:bodyPr>
          <a:lstStyle/>
          <a:p>
            <a:pPr marL="0" indent="0" algn="just">
              <a:buNone/>
            </a:pPr>
            <a:r>
              <a:rPr lang="cs-CZ" dirty="0"/>
              <a:t>Pro elektrony stejně jako pro protony či neutrony platí </a:t>
            </a:r>
            <a:r>
              <a:rPr lang="cs-CZ" b="1" dirty="0"/>
              <a:t>Pauliho vylučovací princip:</a:t>
            </a:r>
          </a:p>
          <a:p>
            <a:pPr marL="0" indent="0" algn="just">
              <a:buNone/>
            </a:pPr>
            <a:r>
              <a:rPr lang="cs-CZ" i="1" dirty="0"/>
              <a:t>V daném atomu nemohou existovat dva elektrony ve stejném kvantovém stavu, tj. se stejnými kvantovými čísly n, l, m, s.</a:t>
            </a:r>
          </a:p>
          <a:p>
            <a:pPr marL="0" indent="0" algn="just">
              <a:buNone/>
            </a:pPr>
            <a:endParaRPr lang="cs-CZ" dirty="0"/>
          </a:p>
          <a:p>
            <a:pPr marL="0" indent="0" algn="just">
              <a:buNone/>
            </a:pPr>
            <a:r>
              <a:rPr lang="cs-CZ" dirty="0"/>
              <a:t>Pro vyplňování orbitalů elektrony platí ještě </a:t>
            </a:r>
            <a:r>
              <a:rPr lang="cs-CZ" b="1" dirty="0"/>
              <a:t>Hundovo pravidlo</a:t>
            </a:r>
            <a:r>
              <a:rPr lang="cs-CZ" dirty="0"/>
              <a:t>:</a:t>
            </a:r>
          </a:p>
          <a:p>
            <a:pPr marL="0" indent="0" algn="just">
              <a:buNone/>
            </a:pPr>
            <a:r>
              <a:rPr lang="cs-CZ" i="1" dirty="0"/>
              <a:t>V každém orbitalu daném magnetickým kvantovým číslem vznikají elektronové páry až po zaplnění každého orbitalu jedním elektronem. Všechny nespárované elektrony mají stejný spin. </a:t>
            </a:r>
            <a:r>
              <a:rPr lang="cs-CZ" dirty="0"/>
              <a:t>→ elektrony nejprve po jednom vstoupí do orbitalů se stejným </a:t>
            </a:r>
            <a:r>
              <a:rPr lang="cs-CZ" i="1" dirty="0"/>
              <a:t>n </a:t>
            </a:r>
            <a:r>
              <a:rPr lang="cs-CZ" dirty="0"/>
              <a:t>a </a:t>
            </a:r>
            <a:r>
              <a:rPr lang="cs-CZ" i="1" dirty="0"/>
              <a:t>l </a:t>
            </a:r>
            <a:r>
              <a:rPr lang="cs-CZ" dirty="0"/>
              <a:t>a </a:t>
            </a:r>
            <a:r>
              <a:rPr lang="cs-CZ" i="1" dirty="0"/>
              <a:t>s</a:t>
            </a:r>
            <a:r>
              <a:rPr lang="cs-CZ" dirty="0"/>
              <a:t>, ale různým </a:t>
            </a:r>
            <a:r>
              <a:rPr lang="cs-CZ" i="1" dirty="0"/>
              <a:t>m</a:t>
            </a:r>
            <a:r>
              <a:rPr lang="cs-CZ" dirty="0"/>
              <a:t>.</a:t>
            </a:r>
          </a:p>
          <a:p>
            <a:pPr marL="0" indent="0" algn="just">
              <a:buNone/>
            </a:pPr>
            <a:r>
              <a:rPr lang="cs-CZ" dirty="0"/>
              <a:t>Teprve potom vstoupí do těchto orbitalů i s druhým spinem.</a:t>
            </a:r>
          </a:p>
        </p:txBody>
      </p:sp>
    </p:spTree>
    <p:extLst>
      <p:ext uri="{BB962C8B-B14F-4D97-AF65-F5344CB8AC3E}">
        <p14:creationId xmlns:p14="http://schemas.microsoft.com/office/powerpoint/2010/main" val="224664222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88640"/>
            <a:ext cx="8712968" cy="6336704"/>
          </a:xfrm>
        </p:spPr>
        <p:txBody>
          <a:bodyPr>
            <a:normAutofit fontScale="85000" lnSpcReduction="10000"/>
          </a:bodyPr>
          <a:lstStyle/>
          <a:p>
            <a:pPr marL="0" indent="0" algn="just">
              <a:buNone/>
            </a:pPr>
            <a:r>
              <a:rPr lang="pl-PL" b="1" dirty="0"/>
              <a:t>Valen</a:t>
            </a:r>
            <a:r>
              <a:rPr lang="pl-PL" dirty="0"/>
              <a:t>č</a:t>
            </a:r>
            <a:r>
              <a:rPr lang="pl-PL" b="1" dirty="0"/>
              <a:t>ní (optické) elektrony </a:t>
            </a:r>
            <a:r>
              <a:rPr lang="pl-PL" dirty="0"/>
              <a:t>– elektrony v orbitalech s a p </a:t>
            </a:r>
          </a:p>
          <a:p>
            <a:pPr marL="0" indent="0" algn="just">
              <a:buNone/>
            </a:pPr>
            <a:r>
              <a:rPr lang="cs-CZ" dirty="0"/>
              <a:t>v </a:t>
            </a:r>
            <a:r>
              <a:rPr lang="cs-CZ" dirty="0">
                <a:solidFill>
                  <a:srgbClr val="00B050"/>
                </a:solidFill>
              </a:rPr>
              <a:t>nejvyšší slupce </a:t>
            </a:r>
            <a:r>
              <a:rPr lang="cs-CZ" dirty="0"/>
              <a:t>– určují chemické a optické vlastnosti atomů. </a:t>
            </a:r>
          </a:p>
          <a:p>
            <a:pPr marL="0" indent="0" algn="just">
              <a:buNone/>
            </a:pPr>
            <a:r>
              <a:rPr lang="cs-CZ" dirty="0"/>
              <a:t>Jejich maximální počet je v orbitalech </a:t>
            </a:r>
            <a:r>
              <a:rPr lang="cs-CZ" i="1" dirty="0"/>
              <a:t>(s+p) </a:t>
            </a:r>
            <a:r>
              <a:rPr lang="cs-CZ" dirty="0"/>
              <a:t>8 → </a:t>
            </a:r>
            <a:r>
              <a:rPr lang="cs-CZ" i="1" dirty="0">
                <a:solidFill>
                  <a:srgbClr val="C00000"/>
                </a:solidFill>
              </a:rPr>
              <a:t>elektronový oktet </a:t>
            </a:r>
            <a:r>
              <a:rPr lang="cs-CZ" dirty="0"/>
              <a:t>      oxidační čísla</a:t>
            </a:r>
          </a:p>
          <a:p>
            <a:r>
              <a:rPr lang="cs-CZ" dirty="0"/>
              <a:t>buď doplnění do prázdných orbitalů – záporná oxidační č.</a:t>
            </a:r>
          </a:p>
          <a:p>
            <a:r>
              <a:rPr lang="cs-CZ" dirty="0"/>
              <a:t>nebo odtržení elektronů z orbitalů – kladná oxidační č.</a:t>
            </a:r>
          </a:p>
          <a:p>
            <a:pPr marL="0" indent="0">
              <a:buNone/>
            </a:pPr>
            <a:r>
              <a:rPr lang="cs-CZ" dirty="0"/>
              <a:t>Příklady :</a:t>
            </a:r>
          </a:p>
          <a:p>
            <a:pPr marL="0" indent="0">
              <a:buNone/>
            </a:pPr>
            <a:r>
              <a:rPr lang="pl-PL" dirty="0">
                <a:solidFill>
                  <a:srgbClr val="C00000"/>
                </a:solidFill>
              </a:rPr>
              <a:t>Na – 1 valenční elektron</a:t>
            </a:r>
            <a:r>
              <a:rPr lang="pl-PL" dirty="0"/>
              <a:t>, vyplatí se mu jej odtrhnout a </a:t>
            </a:r>
            <a:r>
              <a:rPr lang="cs-CZ" dirty="0"/>
              <a:t>dostat se na elektronovou konfiguraci předchozího prvku (Ne), který má elektronový oktet.</a:t>
            </a:r>
          </a:p>
          <a:p>
            <a:pPr marL="0" indent="0">
              <a:buNone/>
            </a:pPr>
            <a:r>
              <a:rPr lang="cs-CZ" dirty="0">
                <a:solidFill>
                  <a:srgbClr val="0070C0"/>
                </a:solidFill>
              </a:rPr>
              <a:t>F – 7 valenčních elektronů</a:t>
            </a:r>
            <a:r>
              <a:rPr lang="cs-CZ" dirty="0"/>
              <a:t>, vyplatí se mu jej doplnit valenční sféru o 1 elektron a dostat se na elektronovou konfiguraci následujícího prvku (Ne), který má elektronový oktet.</a:t>
            </a:r>
          </a:p>
        </p:txBody>
      </p:sp>
      <p:cxnSp>
        <p:nvCxnSpPr>
          <p:cNvPr id="5" name="Přímá spojnice se šipkou 4"/>
          <p:cNvCxnSpPr/>
          <p:nvPr/>
        </p:nvCxnSpPr>
        <p:spPr>
          <a:xfrm>
            <a:off x="7308304" y="1988840"/>
            <a:ext cx="7200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se šipkou 6"/>
          <p:cNvCxnSpPr/>
          <p:nvPr/>
        </p:nvCxnSpPr>
        <p:spPr>
          <a:xfrm>
            <a:off x="1115616" y="1628800"/>
            <a:ext cx="360040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6610132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596" y="764704"/>
            <a:ext cx="6912768" cy="34563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Obdélník 3"/>
          <p:cNvSpPr/>
          <p:nvPr/>
        </p:nvSpPr>
        <p:spPr>
          <a:xfrm>
            <a:off x="251520" y="4293096"/>
            <a:ext cx="828092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Seřazení prvků v </a:t>
            </a:r>
            <a:r>
              <a:rPr lang="cs-CZ" b="1" dirty="0"/>
              <a:t>periodické soustav</a:t>
            </a:r>
            <a:r>
              <a:rPr lang="cs-CZ" dirty="0"/>
              <a:t>ě </a:t>
            </a:r>
            <a:r>
              <a:rPr lang="cs-CZ" b="1" dirty="0"/>
              <a:t>prvk</a:t>
            </a:r>
            <a:r>
              <a:rPr lang="cs-CZ" dirty="0"/>
              <a:t>ů podle:</a:t>
            </a:r>
          </a:p>
          <a:p>
            <a:r>
              <a:rPr lang="nl-NL" dirty="0"/>
              <a:t>1. Počet elektronů je roven protonovému číslu prvku v periodické</a:t>
            </a:r>
          </a:p>
          <a:p>
            <a:r>
              <a:rPr lang="cs-CZ" dirty="0"/>
              <a:t>soustavě.</a:t>
            </a:r>
          </a:p>
          <a:p>
            <a:r>
              <a:rPr lang="cs-CZ" dirty="0"/>
              <a:t>2. Stav každého elektronu v atomu je určen čtyřmi kvantovými čísly.</a:t>
            </a:r>
          </a:p>
          <a:p>
            <a:r>
              <a:rPr lang="cs-CZ" dirty="0"/>
              <a:t>3. Energetické hladiny atomu v základním stavu se obsazují postupně,</a:t>
            </a:r>
          </a:p>
          <a:p>
            <a:r>
              <a:rPr lang="cs-CZ" dirty="0"/>
              <a:t>každý další elektron obsadí dosud volnou hladinu s nejmenší energií.</a:t>
            </a:r>
          </a:p>
          <a:p>
            <a:r>
              <a:rPr lang="cs-CZ" dirty="0"/>
              <a:t>4. Musí být splněn Pauliho princip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1835696" y="116632"/>
            <a:ext cx="5544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>
                <a:solidFill>
                  <a:srgbClr val="FF0000"/>
                </a:solidFill>
              </a:rPr>
              <a:t>Periodická soustava prvků</a:t>
            </a:r>
          </a:p>
        </p:txBody>
      </p:sp>
    </p:spTree>
    <p:extLst>
      <p:ext uri="{BB962C8B-B14F-4D97-AF65-F5344CB8AC3E}">
        <p14:creationId xmlns:p14="http://schemas.microsoft.com/office/powerpoint/2010/main" val="342104849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260648"/>
            <a:ext cx="8640960" cy="6192688"/>
          </a:xfrm>
        </p:spPr>
        <p:txBody>
          <a:bodyPr/>
          <a:lstStyle/>
          <a:p>
            <a:pPr marL="0" indent="0">
              <a:buNone/>
            </a:pPr>
            <a:r>
              <a:rPr lang="cs-CZ" b="1" dirty="0"/>
              <a:t>ELEKTRONOVÁ AFINITA - </a:t>
            </a:r>
            <a:r>
              <a:rPr lang="cs-CZ" b="1" dirty="0">
                <a:solidFill>
                  <a:srgbClr val="FF0000"/>
                </a:solidFill>
              </a:rPr>
              <a:t>EA</a:t>
            </a:r>
          </a:p>
          <a:p>
            <a:pPr marL="0" indent="0">
              <a:buNone/>
            </a:pPr>
            <a:r>
              <a:rPr lang="cs-CZ" dirty="0"/>
              <a:t>Vyjadřuje, jak ochotně atom přijme elektron a stane se z něho anion (tj. jak velká energie se přitom uvolní).</a:t>
            </a:r>
          </a:p>
          <a:p>
            <a:pPr marL="0" indent="0" algn="ctr">
              <a:buNone/>
            </a:pPr>
            <a:r>
              <a:rPr lang="cs-CZ" dirty="0"/>
              <a:t>E + e</a:t>
            </a:r>
            <a:r>
              <a:rPr lang="cs-CZ" baseline="30000" dirty="0"/>
              <a:t>-</a:t>
            </a:r>
            <a:r>
              <a:rPr lang="cs-CZ" dirty="0"/>
              <a:t> = E</a:t>
            </a:r>
            <a:r>
              <a:rPr lang="cs-CZ" baseline="30000" dirty="0"/>
              <a:t>-</a:t>
            </a:r>
          </a:p>
          <a:p>
            <a:pPr marL="0" indent="0" algn="just">
              <a:buNone/>
            </a:pPr>
            <a:endParaRPr lang="cs-CZ" baseline="30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3284984"/>
            <a:ext cx="5648325" cy="291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8545842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332656"/>
            <a:ext cx="8856984" cy="6480720"/>
          </a:xfrm>
        </p:spPr>
        <p:txBody>
          <a:bodyPr/>
          <a:lstStyle/>
          <a:p>
            <a:pPr marL="0" indent="0">
              <a:buNone/>
            </a:pPr>
            <a:r>
              <a:rPr lang="cs-CZ" b="1" dirty="0"/>
              <a:t>IONIZA</a:t>
            </a:r>
            <a:r>
              <a:rPr lang="cs-CZ" dirty="0"/>
              <a:t>Č</a:t>
            </a:r>
            <a:r>
              <a:rPr lang="cs-CZ" b="1" dirty="0"/>
              <a:t>NÍ ENERGIE (POTENCIÁL) - </a:t>
            </a:r>
            <a:r>
              <a:rPr lang="cs-CZ" b="1" dirty="0">
                <a:solidFill>
                  <a:srgbClr val="FF0000"/>
                </a:solidFill>
              </a:rPr>
              <a:t>IE</a:t>
            </a:r>
          </a:p>
          <a:p>
            <a:pPr marL="0" indent="0">
              <a:buNone/>
            </a:pPr>
            <a:r>
              <a:rPr lang="cs-CZ" dirty="0"/>
              <a:t>Vyjadřuje, jak ochotně atom </a:t>
            </a:r>
            <a:r>
              <a:rPr lang="cs-CZ" b="1" dirty="0"/>
              <a:t>odevzdá </a:t>
            </a:r>
            <a:r>
              <a:rPr lang="cs-CZ" dirty="0"/>
              <a:t>elektron(y) a stane se z něho kation </a:t>
            </a:r>
            <a:r>
              <a:rPr lang="pl-PL" dirty="0"/>
              <a:t>(tj. jak velkou energii je třeba přitom dodat)</a:t>
            </a:r>
          </a:p>
          <a:p>
            <a:pPr marL="0" indent="0" algn="ctr">
              <a:buNone/>
            </a:pPr>
            <a:r>
              <a:rPr lang="pl-PL" dirty="0"/>
              <a:t> </a:t>
            </a:r>
            <a:r>
              <a:rPr lang="cs-CZ" dirty="0"/>
              <a:t>E - e</a:t>
            </a:r>
            <a:r>
              <a:rPr lang="cs-CZ" baseline="30000" dirty="0"/>
              <a:t>-</a:t>
            </a:r>
            <a:r>
              <a:rPr lang="cs-CZ" dirty="0"/>
              <a:t> = E</a:t>
            </a:r>
            <a:r>
              <a:rPr lang="cs-CZ" baseline="30000" dirty="0"/>
              <a:t>+</a:t>
            </a:r>
          </a:p>
          <a:p>
            <a:pPr marL="0" indent="0" algn="ctr">
              <a:buNone/>
            </a:pPr>
            <a:endParaRPr lang="cs-CZ" baseline="300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3068960"/>
            <a:ext cx="5857875" cy="354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3974752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88640"/>
            <a:ext cx="8712968" cy="6336704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cs-CZ" b="1" dirty="0">
                <a:solidFill>
                  <a:srgbClr val="FF0000"/>
                </a:solidFill>
              </a:rPr>
              <a:t>Chemická vazba</a:t>
            </a:r>
          </a:p>
          <a:p>
            <a:pPr marL="0" indent="0">
              <a:buNone/>
            </a:pPr>
            <a:r>
              <a:rPr lang="cs-CZ" dirty="0"/>
              <a:t>CHV jsou soudržné síly působící mezi atomy nebo ionty v molekulách a krystalech.</a:t>
            </a:r>
          </a:p>
          <a:p>
            <a:pPr marL="0" indent="0" algn="just">
              <a:buNone/>
            </a:pPr>
            <a:r>
              <a:rPr lang="cs-CZ" b="1" dirty="0"/>
              <a:t>Prvky (kromě vzácných plynů) se snaží zaplnit valenční sféru =&gt; vznik chemické vazby</a:t>
            </a:r>
          </a:p>
          <a:p>
            <a:pPr marL="0" indent="0">
              <a:buNone/>
            </a:pPr>
            <a:r>
              <a:rPr lang="cs-CZ" dirty="0"/>
              <a:t>Podstata vazby:</a:t>
            </a:r>
          </a:p>
          <a:p>
            <a:pPr marL="0" indent="0">
              <a:buNone/>
            </a:pPr>
            <a:r>
              <a:rPr lang="cs-CZ" dirty="0"/>
              <a:t>Atomy jsou v neustálém chaotickém pohybu, dochází ke srážkám a k překrytí orbitalů (působí přitažlivé a odpudivé síly). Následně dojde k vytvoření vazby.</a:t>
            </a:r>
          </a:p>
          <a:p>
            <a:pPr marL="0" indent="0">
              <a:buNone/>
            </a:pPr>
            <a:r>
              <a:rPr lang="cs-CZ" dirty="0"/>
              <a:t>Každá srážka neznamená vazbu, je nutná určitá energie a rychlost.</a:t>
            </a:r>
          </a:p>
          <a:p>
            <a:pPr marL="0" indent="0">
              <a:buNone/>
            </a:pPr>
            <a:r>
              <a:rPr lang="cs-CZ" dirty="0">
                <a:solidFill>
                  <a:srgbClr val="FF0000"/>
                </a:solidFill>
              </a:rPr>
              <a:t>Mohou se účastnit pouze nepárové valenční elektrony, vznikne vazebný elektronový pár, ve kterém mají elektrony opačný spin.</a:t>
            </a:r>
          </a:p>
        </p:txBody>
      </p:sp>
    </p:spTree>
    <p:extLst>
      <p:ext uri="{BB962C8B-B14F-4D97-AF65-F5344CB8AC3E}">
        <p14:creationId xmlns:p14="http://schemas.microsoft.com/office/powerpoint/2010/main" val="925530116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88640"/>
            <a:ext cx="8712968" cy="6336704"/>
          </a:xfrm>
        </p:spPr>
        <p:txBody>
          <a:bodyPr/>
          <a:lstStyle/>
          <a:p>
            <a:pPr marL="0" indent="0">
              <a:buNone/>
            </a:pPr>
            <a:r>
              <a:rPr lang="cs-CZ" dirty="0"/>
              <a:t>Při vzniku vazby se </a:t>
            </a:r>
            <a:r>
              <a:rPr lang="cs-CZ" u="sng" dirty="0"/>
              <a:t>uvolní energie</a:t>
            </a:r>
            <a:r>
              <a:rPr lang="cs-CZ" i="1" dirty="0"/>
              <a:t>, </a:t>
            </a:r>
            <a:r>
              <a:rPr lang="cs-CZ" dirty="0"/>
              <a:t>sloučenina má tedy nižší energii a je stabilnější.</a:t>
            </a:r>
          </a:p>
          <a:p>
            <a:pPr marL="0" indent="0">
              <a:buNone/>
            </a:pPr>
            <a:r>
              <a:rPr lang="cs-CZ" b="1" dirty="0"/>
              <a:t>Molární vazebná energie </a:t>
            </a:r>
            <a:r>
              <a:rPr lang="cs-CZ" dirty="0"/>
              <a:t>= uvolní se při vzniku vazby nebo je třeba na její rozštěpení</a:t>
            </a:r>
          </a:p>
          <a:p>
            <a:pPr marL="0" indent="0">
              <a:buNone/>
            </a:pPr>
            <a:r>
              <a:rPr lang="cs-CZ" dirty="0"/>
              <a:t>- uvádí se na 1 mol vazeb ( asi 100-400 kJ/mol * vazby v jádře jsou asi 105-107 kJ/mol )</a:t>
            </a:r>
          </a:p>
          <a:p>
            <a:pPr marL="0" indent="0">
              <a:buNone/>
            </a:pPr>
            <a:r>
              <a:rPr lang="cs-CZ" dirty="0"/>
              <a:t>- čím vyšší hodnota, tím pevnější vazba</a:t>
            </a:r>
          </a:p>
          <a:p>
            <a:pPr marL="0" indent="0">
              <a:buNone/>
            </a:pPr>
            <a:r>
              <a:rPr lang="cs-CZ" dirty="0"/>
              <a:t>chceme–li skutečnou hodnotu, musíme číslo vydělit Avogadrovou konstantou.</a:t>
            </a:r>
          </a:p>
          <a:p>
            <a:pPr marL="0" indent="0">
              <a:buNone/>
            </a:pPr>
            <a:r>
              <a:rPr lang="cs-CZ" dirty="0">
                <a:solidFill>
                  <a:srgbClr val="7030A0"/>
                </a:solidFill>
              </a:rPr>
              <a:t>Elektronegativita</a:t>
            </a:r>
            <a:r>
              <a:rPr lang="cs-CZ" dirty="0"/>
              <a:t> – schopnost atomového prvku přitahovat vazebné elektrony.</a:t>
            </a:r>
          </a:p>
        </p:txBody>
      </p:sp>
    </p:spTree>
    <p:extLst>
      <p:ext uri="{BB962C8B-B14F-4D97-AF65-F5344CB8AC3E}">
        <p14:creationId xmlns:p14="http://schemas.microsoft.com/office/powerpoint/2010/main" val="4073402362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260648"/>
            <a:ext cx="8640960" cy="6408712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cs-CZ" dirty="0"/>
              <a:t>Dle způsobu vzniku vazebného elektronového páru rozlišujeme </a:t>
            </a:r>
            <a:r>
              <a:rPr lang="cs-CZ" u="sng" dirty="0"/>
              <a:t>vazbu</a:t>
            </a:r>
            <a:r>
              <a:rPr lang="cs-CZ" dirty="0"/>
              <a:t>:</a:t>
            </a:r>
          </a:p>
          <a:p>
            <a:pPr marL="0" indent="0">
              <a:buNone/>
            </a:pPr>
            <a:r>
              <a:rPr lang="cs-CZ" b="1" u="sng" dirty="0">
                <a:solidFill>
                  <a:srgbClr val="00B050"/>
                </a:solidFill>
              </a:rPr>
              <a:t>Kovalentní</a:t>
            </a:r>
            <a:r>
              <a:rPr lang="cs-CZ" b="1" dirty="0"/>
              <a:t> </a:t>
            </a:r>
            <a:r>
              <a:rPr lang="cs-CZ" dirty="0"/>
              <a:t>= vazba mezi atomy, jejichž překrývající se orbitaly obsahují jen 1 elektron</a:t>
            </a:r>
          </a:p>
          <a:p>
            <a:pPr marL="0" indent="0">
              <a:buNone/>
            </a:pPr>
            <a:r>
              <a:rPr lang="cs-CZ" dirty="0"/>
              <a:t>s = maximální výskyt vazebných elektronů je na spojnici jader vázaných atomů</a:t>
            </a:r>
          </a:p>
          <a:p>
            <a:pPr marL="0" indent="0">
              <a:buNone/>
            </a:pPr>
            <a:r>
              <a:rPr lang="cs-CZ" dirty="0"/>
              <a:t>p = maximální výskyt vazebných elektronů je mimo spojnici jader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b="1" dirty="0"/>
              <a:t>Koordinačně kovalentní </a:t>
            </a:r>
            <a:r>
              <a:rPr lang="cs-CZ" dirty="0"/>
              <a:t>= vazba mezi donorem (poskytuje oba elektrony) a akceptorem (má vakantní čili prázdný orbital )</a:t>
            </a:r>
          </a:p>
          <a:p>
            <a:pPr marL="0" indent="0" algn="ctr">
              <a:buNone/>
            </a:pPr>
            <a:r>
              <a:rPr lang="pt-BR" dirty="0"/>
              <a:t>H</a:t>
            </a:r>
            <a:r>
              <a:rPr lang="pt-BR" baseline="-25000" dirty="0"/>
              <a:t>2</a:t>
            </a:r>
            <a:r>
              <a:rPr lang="pt-BR" dirty="0"/>
              <a:t>O + H</a:t>
            </a:r>
            <a:r>
              <a:rPr lang="pt-BR" baseline="30000" dirty="0"/>
              <a:t>+</a:t>
            </a:r>
            <a:r>
              <a:rPr lang="pt-BR" dirty="0"/>
              <a:t> =&gt; H</a:t>
            </a:r>
            <a:r>
              <a:rPr lang="pt-BR" baseline="-25000" dirty="0"/>
              <a:t>3</a:t>
            </a:r>
            <a:r>
              <a:rPr lang="pt-BR" dirty="0"/>
              <a:t>O</a:t>
            </a:r>
            <a:r>
              <a:rPr lang="pt-BR" baseline="30000" dirty="0"/>
              <a:t>+</a:t>
            </a:r>
            <a:r>
              <a:rPr lang="pt-BR" dirty="0"/>
              <a:t> </a:t>
            </a:r>
            <a:r>
              <a:rPr lang="cs-CZ" dirty="0"/>
              <a:t>              </a:t>
            </a:r>
            <a:r>
              <a:rPr lang="pt-BR" dirty="0"/>
              <a:t>NH</a:t>
            </a:r>
            <a:r>
              <a:rPr lang="pt-BR" baseline="-25000" dirty="0"/>
              <a:t>3</a:t>
            </a:r>
            <a:r>
              <a:rPr lang="pt-BR" dirty="0"/>
              <a:t> + H</a:t>
            </a:r>
            <a:r>
              <a:rPr lang="pt-BR" baseline="30000" dirty="0"/>
              <a:t>+</a:t>
            </a:r>
            <a:r>
              <a:rPr lang="pt-BR" dirty="0"/>
              <a:t> =&gt; NH</a:t>
            </a:r>
            <a:r>
              <a:rPr lang="pt-BR" baseline="-25000" dirty="0"/>
              <a:t>4</a:t>
            </a:r>
            <a:r>
              <a:rPr lang="cs-CZ" baseline="30000" dirty="0"/>
              <a:t>+</a:t>
            </a:r>
          </a:p>
          <a:p>
            <a:pPr marL="0" indent="0" algn="ctr">
              <a:buNone/>
            </a:pPr>
            <a:endParaRPr lang="cs-CZ" baseline="30000" dirty="0"/>
          </a:p>
          <a:p>
            <a:pPr marL="0" indent="0">
              <a:buNone/>
            </a:pPr>
            <a:r>
              <a:rPr lang="cs-CZ" b="1" dirty="0"/>
              <a:t>Jednoduchá vazba </a:t>
            </a:r>
            <a:r>
              <a:rPr lang="cs-CZ" dirty="0"/>
              <a:t>= je tvořena 1 elektronovým párem</a:t>
            </a:r>
          </a:p>
          <a:p>
            <a:pPr marL="0" indent="0">
              <a:buNone/>
            </a:pPr>
            <a:r>
              <a:rPr lang="cs-CZ" i="1" dirty="0"/>
              <a:t>Dvojná (trojná) </a:t>
            </a:r>
            <a:r>
              <a:rPr lang="cs-CZ" dirty="0"/>
              <a:t>= tvořena dvěma (třemi) el. páry (</a:t>
            </a:r>
            <a:r>
              <a:rPr lang="el-GR" dirty="0"/>
              <a:t>σ</a:t>
            </a:r>
            <a:r>
              <a:rPr lang="cs-CZ" dirty="0"/>
              <a:t> + 1 ( 2 ) </a:t>
            </a:r>
            <a:r>
              <a:rPr lang="el-GR" dirty="0"/>
              <a:t>Π</a:t>
            </a:r>
            <a:r>
              <a:rPr lang="cs-CZ" dirty="0"/>
              <a:t>)</a:t>
            </a:r>
          </a:p>
          <a:p>
            <a:pPr marL="0" indent="0">
              <a:buNone/>
            </a:pPr>
            <a:r>
              <a:rPr lang="cs-CZ" i="1" dirty="0"/>
              <a:t>Vaznost</a:t>
            </a:r>
            <a:r>
              <a:rPr lang="cs-CZ" dirty="0"/>
              <a:t> = je určena počtem vaz. el. párů, které atom vytváří se sousedními atomy, při excitaci se zvyšuje !!! S rostoucí násobností kovalentní vazby se zvyšuje vazebná energie a zmenšuje se délka.</a:t>
            </a:r>
            <a:endParaRPr lang="cs-CZ" baseline="30000" dirty="0"/>
          </a:p>
        </p:txBody>
      </p:sp>
    </p:spTree>
    <p:extLst>
      <p:ext uri="{BB962C8B-B14F-4D97-AF65-F5344CB8AC3E}">
        <p14:creationId xmlns:p14="http://schemas.microsoft.com/office/powerpoint/2010/main" val="1513890608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260648"/>
            <a:ext cx="9001000" cy="6336704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b="1" u="sng" dirty="0">
                <a:solidFill>
                  <a:schemeClr val="accent5">
                    <a:lumMod val="50000"/>
                  </a:schemeClr>
                </a:solidFill>
              </a:rPr>
              <a:t>Kovalentní nepolární </a:t>
            </a:r>
            <a:r>
              <a:rPr lang="cs-CZ" dirty="0"/>
              <a:t>= mezi prvky se stejnou nebo téměř stejnou elektronegativitou</a:t>
            </a:r>
          </a:p>
          <a:p>
            <a:pPr marL="0" indent="0">
              <a:buNone/>
            </a:pPr>
            <a:r>
              <a:rPr lang="cs-CZ" dirty="0"/>
              <a:t>Rozdíl elektronegativit &lt; 0.4</a:t>
            </a:r>
          </a:p>
          <a:p>
            <a:pPr marL="0" indent="0">
              <a:buNone/>
            </a:pPr>
            <a:r>
              <a:rPr lang="cs-CZ" dirty="0"/>
              <a:t>-   rozdělení el. hustoty je souměrné</a:t>
            </a:r>
          </a:p>
          <a:p>
            <a:pPr>
              <a:buFontTx/>
              <a:buChar char="-"/>
            </a:pPr>
            <a:r>
              <a:rPr lang="cs-CZ" dirty="0"/>
              <a:t>u dvojatomových molekul plynů, mezi H a C v uhlovodících</a:t>
            </a:r>
          </a:p>
          <a:p>
            <a:pPr marL="0" indent="0">
              <a:buNone/>
            </a:pPr>
            <a:r>
              <a:rPr lang="cs-CZ" b="1" u="sng" dirty="0">
                <a:solidFill>
                  <a:schemeClr val="accent5">
                    <a:lumMod val="50000"/>
                  </a:schemeClr>
                </a:solidFill>
              </a:rPr>
              <a:t>Kovalentní polární </a:t>
            </a:r>
            <a:r>
              <a:rPr lang="cs-CZ" dirty="0"/>
              <a:t>= prvky s rozdílnou elektronegativitou</a:t>
            </a:r>
          </a:p>
          <a:p>
            <a:pPr marL="0" indent="0">
              <a:buNone/>
            </a:pPr>
            <a:r>
              <a:rPr lang="cs-CZ" dirty="0"/>
              <a:t>Rozdíl elektronegativit &lt; 1.7</a:t>
            </a:r>
          </a:p>
          <a:p>
            <a:pPr marL="0" indent="0">
              <a:buNone/>
            </a:pPr>
            <a:r>
              <a:rPr lang="cs-CZ" b="1" dirty="0"/>
              <a:t>parciální </a:t>
            </a:r>
            <a:r>
              <a:rPr lang="cs-CZ" dirty="0"/>
              <a:t>(částečný) náboj ( u elekronegativnějšího prvku záporný)</a:t>
            </a:r>
          </a:p>
          <a:p>
            <a:pPr marL="0" indent="0">
              <a:buNone/>
            </a:pPr>
            <a:r>
              <a:rPr lang="cs-CZ" dirty="0"/>
              <a:t>elektr. hustota v okolí jednoho atomu je vyšší, elektr. nesymetričnost</a:t>
            </a:r>
          </a:p>
          <a:p>
            <a:pPr marL="0" indent="0">
              <a:buNone/>
            </a:pPr>
            <a:r>
              <a:rPr lang="cs-CZ" dirty="0"/>
              <a:t>Např. u halogenvodíků (HF, HCl, HBr)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05262820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251520" y="260647"/>
            <a:ext cx="8712968" cy="6444717"/>
          </a:xfrm>
        </p:spPr>
        <p:txBody>
          <a:bodyPr/>
          <a:lstStyle/>
          <a:p>
            <a:pPr marL="0" indent="0">
              <a:buNone/>
            </a:pPr>
            <a:r>
              <a:rPr lang="cs-CZ" b="1" u="sng" dirty="0">
                <a:solidFill>
                  <a:srgbClr val="00B050"/>
                </a:solidFill>
              </a:rPr>
              <a:t>Iontová vazba : </a:t>
            </a:r>
            <a:r>
              <a:rPr lang="cs-CZ" sz="2800" dirty="0"/>
              <a:t>hustota valenčních elektronů je přesunuta na elektronegativnější atom a vzniknou silné přitažlivé síly mezi nabitými částicemi.</a:t>
            </a:r>
          </a:p>
          <a:p>
            <a:pPr marL="0" indent="0">
              <a:buNone/>
            </a:pPr>
            <a:r>
              <a:rPr lang="cs-CZ" sz="2800" dirty="0"/>
              <a:t>Rozdíl elektronegativit &gt; 1,7</a:t>
            </a:r>
          </a:p>
          <a:p>
            <a:pPr marL="0" indent="0">
              <a:buNone/>
            </a:pPr>
            <a:r>
              <a:rPr lang="cs-CZ" sz="2800" b="1" dirty="0"/>
              <a:t>úplný </a:t>
            </a:r>
            <a:r>
              <a:rPr lang="cs-CZ" sz="2800" dirty="0"/>
              <a:t>kladný a záporný náboj</a:t>
            </a:r>
          </a:p>
          <a:p>
            <a:pPr marL="0" indent="0">
              <a:buNone/>
            </a:pPr>
            <a:r>
              <a:rPr lang="cs-CZ" sz="2800" dirty="0"/>
              <a:t>molekula vytvoří </a:t>
            </a:r>
            <a:r>
              <a:rPr lang="cs-CZ" sz="2800" b="1" dirty="0"/>
              <a:t>dipól, má velký dipólový moment</a:t>
            </a:r>
          </a:p>
          <a:p>
            <a:pPr marL="0" indent="0">
              <a:buNone/>
            </a:pPr>
            <a:r>
              <a:rPr lang="cs-CZ" sz="2800" i="1" dirty="0"/>
              <a:t>dipólový moment </a:t>
            </a:r>
            <a:r>
              <a:rPr lang="cs-CZ" sz="2800" dirty="0"/>
              <a:t>= určuje velikost dipólu, je to vektorová veličina směřující od – pólu k + pólu</a:t>
            </a:r>
          </a:p>
          <a:p>
            <a:pPr marL="0" indent="0">
              <a:buNone/>
            </a:pPr>
            <a:endParaRPr lang="cs-CZ" sz="2800" dirty="0"/>
          </a:p>
          <a:p>
            <a:pPr marL="0" indent="0">
              <a:buNone/>
            </a:pPr>
            <a:endParaRPr lang="cs-CZ" sz="2800" dirty="0"/>
          </a:p>
          <a:p>
            <a:pPr marL="0" indent="0">
              <a:buNone/>
            </a:pPr>
            <a:endParaRPr lang="cs-CZ" sz="2800" dirty="0"/>
          </a:p>
          <a:p>
            <a:pPr marL="0" indent="0">
              <a:buNone/>
            </a:pPr>
            <a:r>
              <a:rPr lang="cs-CZ" sz="2400" dirty="0"/>
              <a:t>			</a:t>
            </a:r>
          </a:p>
          <a:p>
            <a:pPr marL="0" indent="0">
              <a:buNone/>
            </a:pPr>
            <a:r>
              <a:rPr lang="cs-CZ" sz="2400" dirty="0"/>
              <a:t>			Mříž chloridu sodného:</a:t>
            </a:r>
          </a:p>
          <a:p>
            <a:pPr marL="0" indent="0">
              <a:buNone/>
            </a:pPr>
            <a:endParaRPr lang="cs-CZ" b="1" u="sng" dirty="0"/>
          </a:p>
        </p:txBody>
      </p:sp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59" y="3753037"/>
            <a:ext cx="2599953" cy="2952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14083423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260648"/>
            <a:ext cx="9036496" cy="6264696"/>
          </a:xfrm>
        </p:spPr>
        <p:txBody>
          <a:bodyPr/>
          <a:lstStyle/>
          <a:p>
            <a:pPr marL="0" indent="0">
              <a:buNone/>
            </a:pPr>
            <a:r>
              <a:rPr lang="cs-CZ" b="1" u="sng" dirty="0">
                <a:solidFill>
                  <a:srgbClr val="00B050"/>
                </a:solidFill>
              </a:rPr>
              <a:t>Kovová vazba : </a:t>
            </a:r>
            <a:r>
              <a:rPr lang="cs-CZ" dirty="0"/>
              <a:t>vazba typická pro kovy a jejich slitiny. Spočívá ve sdílení všech vazebných elektronů, které tvoří elektronový plyn.</a:t>
            </a:r>
          </a:p>
          <a:p>
            <a:pPr marL="0" indent="0">
              <a:buNone/>
            </a:pPr>
            <a:r>
              <a:rPr lang="cs-CZ" dirty="0"/>
              <a:t>Kovová vazba je druh krystalové vazby vzniklé přitažlivou silou mezi mřížkou kladných iontů a vodivostními elektrony.</a:t>
            </a:r>
          </a:p>
        </p:txBody>
      </p:sp>
      <p:pic>
        <p:nvPicPr>
          <p:cNvPr id="4098" name="Picture 2" descr="C:\Users\francisko2\Pictures\img52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2996952"/>
            <a:ext cx="4098925" cy="3713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7826898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332656"/>
            <a:ext cx="8712968" cy="6264696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cs-CZ" b="1" u="sng" dirty="0">
                <a:solidFill>
                  <a:srgbClr val="C00000"/>
                </a:solidFill>
              </a:rPr>
              <a:t>Slabé vazebné interakce:</a:t>
            </a:r>
          </a:p>
          <a:p>
            <a:pPr marL="0" indent="0">
              <a:buNone/>
            </a:pPr>
            <a:r>
              <a:rPr lang="cs-CZ" b="1" dirty="0"/>
              <a:t>Síly van der Waalsovy: </a:t>
            </a:r>
            <a:r>
              <a:rPr lang="cs-CZ" dirty="0"/>
              <a:t>podstatou je vzájemné působení </a:t>
            </a:r>
            <a:r>
              <a:rPr lang="cs-CZ" u="sng" dirty="0"/>
              <a:t>molekulových dipólů</a:t>
            </a:r>
            <a:r>
              <a:rPr lang="cs-CZ" dirty="0"/>
              <a:t>, jejichž záporné a kladné konce se vzájemně přitahují.</a:t>
            </a:r>
          </a:p>
          <a:p>
            <a:pPr marL="0" indent="0">
              <a:buNone/>
            </a:pPr>
            <a:r>
              <a:rPr lang="cs-CZ" dirty="0"/>
              <a:t>U molekul, které mají stejný dispol (H</a:t>
            </a:r>
            <a:r>
              <a:rPr lang="cs-CZ" baseline="-25000" dirty="0"/>
              <a:t>2</a:t>
            </a:r>
            <a:r>
              <a:rPr lang="cs-CZ" dirty="0"/>
              <a:t>, N</a:t>
            </a:r>
            <a:r>
              <a:rPr lang="cs-CZ" baseline="-25000" dirty="0"/>
              <a:t>2</a:t>
            </a:r>
            <a:r>
              <a:rPr lang="cs-CZ" dirty="0"/>
              <a:t>,…) dochází ke vzniku </a:t>
            </a:r>
            <a:r>
              <a:rPr lang="cs-CZ" u="sng" dirty="0"/>
              <a:t>dočasných dispolů</a:t>
            </a:r>
            <a:r>
              <a:rPr lang="cs-CZ" dirty="0"/>
              <a:t>.</a:t>
            </a:r>
          </a:p>
          <a:p>
            <a:pPr marL="0" indent="0">
              <a:buNone/>
            </a:pPr>
            <a:r>
              <a:rPr lang="cs-CZ" b="1" dirty="0"/>
              <a:t>Vazba vodíkovým můstkem: </a:t>
            </a:r>
            <a:r>
              <a:rPr lang="cs-CZ" dirty="0"/>
              <a:t>zaujímá střední postavení mezi vazbou kovalentní a silami van der Waalsovými.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Mezi jednotlivými vazbami je spojitý přechod. </a:t>
            </a:r>
          </a:p>
          <a:p>
            <a:pPr marL="0" indent="0">
              <a:buNone/>
            </a:pPr>
            <a:r>
              <a:rPr lang="cs-CZ" dirty="0"/>
              <a:t>U některých látek jsou smíšení typy vazeb – struktury heterodesmické.</a:t>
            </a:r>
          </a:p>
          <a:p>
            <a:pPr marL="0" indent="0">
              <a:buNone/>
            </a:pP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3301318869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FF0000"/>
                </a:solidFill>
              </a:rPr>
              <a:t>Kinetika chemického děje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340768"/>
            <a:ext cx="8784976" cy="518457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>
                <a:solidFill>
                  <a:srgbClr val="0070C0"/>
                </a:solidFill>
              </a:rPr>
              <a:t>Reakční kinetika: </a:t>
            </a:r>
            <a:r>
              <a:rPr lang="cs-CZ" dirty="0"/>
              <a:t>studuje časový průběh chemické reakce           chemickou rychlost a podmínky chemické přeměny</a:t>
            </a:r>
          </a:p>
          <a:p>
            <a:pPr marL="0" indent="0">
              <a:buNone/>
            </a:pPr>
            <a:r>
              <a:rPr lang="cs-CZ" dirty="0">
                <a:solidFill>
                  <a:srgbClr val="0070C0"/>
                </a:solidFill>
              </a:rPr>
              <a:t>Chemická reakce: </a:t>
            </a:r>
            <a:r>
              <a:rPr lang="cs-CZ" dirty="0"/>
              <a:t>přeměna reaktantů v produkty, reorganizace vnitřního uspořádání          změna chemických vazeb a vznik kvalitně i kvantitativně odlišných látek.</a:t>
            </a:r>
          </a:p>
          <a:p>
            <a:pPr marL="0" indent="0">
              <a:buNone/>
            </a:pPr>
            <a:r>
              <a:rPr lang="cs-CZ" dirty="0">
                <a:solidFill>
                  <a:srgbClr val="0070C0"/>
                </a:solidFill>
              </a:rPr>
              <a:t>Molekularita</a:t>
            </a:r>
            <a:r>
              <a:rPr lang="cs-CZ" dirty="0"/>
              <a:t>: reakce udává počet molekul, mezi kterými došlo ke srážce a následné reakci.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Šipka doprava 3"/>
          <p:cNvSpPr/>
          <p:nvPr/>
        </p:nvSpPr>
        <p:spPr>
          <a:xfrm>
            <a:off x="1547664" y="2113638"/>
            <a:ext cx="720080" cy="4571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Šipka doprava 6"/>
          <p:cNvSpPr/>
          <p:nvPr/>
        </p:nvSpPr>
        <p:spPr>
          <a:xfrm>
            <a:off x="6084168" y="3717032"/>
            <a:ext cx="648072" cy="7200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84697244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188640"/>
            <a:ext cx="8928992" cy="6408712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b="1" dirty="0">
                <a:solidFill>
                  <a:srgbClr val="00B050"/>
                </a:solidFill>
              </a:rPr>
              <a:t>Třídění chemických reakcí:</a:t>
            </a:r>
          </a:p>
          <a:p>
            <a:r>
              <a:rPr lang="cs-CZ" dirty="0"/>
              <a:t>Podle fází: homogenní, heterogenní</a:t>
            </a:r>
          </a:p>
          <a:p>
            <a:r>
              <a:rPr lang="cs-CZ" dirty="0"/>
              <a:t>Podle množství reakcí: izolované, současné,  např. reakce vratné</a:t>
            </a:r>
          </a:p>
          <a:p>
            <a:r>
              <a:rPr lang="cs-CZ" dirty="0"/>
              <a:t>Podle typu reakce: syntéza, analýza, substituce</a:t>
            </a:r>
          </a:p>
          <a:p>
            <a:pPr marL="0" indent="0">
              <a:buNone/>
            </a:pPr>
            <a:r>
              <a:rPr lang="cs-CZ" b="1" dirty="0"/>
              <a:t>Faktory ovlivňující rychlost chemického děje:</a:t>
            </a:r>
          </a:p>
          <a:p>
            <a:r>
              <a:rPr lang="cs-CZ" dirty="0"/>
              <a:t>Koncentrace (reakční rychlost – čímž jsou látky koncentrovanější tím je četnost srážek častější)</a:t>
            </a:r>
          </a:p>
          <a:p>
            <a:r>
              <a:rPr lang="cs-CZ" dirty="0"/>
              <a:t>Teplota popř. tlak (reakční rychlost se vrůstající T vzrůstá exponenciálně. Reakce se zúčastňuje pouze malý počet aktivních molekul s vysokou aktivační energií E</a:t>
            </a:r>
            <a:r>
              <a:rPr lang="cs-CZ" baseline="-25000" dirty="0"/>
              <a:t>A</a:t>
            </a:r>
            <a:r>
              <a:rPr lang="cs-CZ" dirty="0"/>
              <a:t>)</a:t>
            </a:r>
          </a:p>
          <a:p>
            <a:r>
              <a:rPr lang="cs-CZ" dirty="0"/>
              <a:t>Katalyzátory – napomáhají odstranit energetickou bariéru, tím že jsou součástí mezireakcí.</a:t>
            </a:r>
          </a:p>
          <a:p>
            <a:pPr marL="0" indent="0">
              <a:buNone/>
            </a:pPr>
            <a:endParaRPr lang="cs-CZ" dirty="0"/>
          </a:p>
          <a:p>
            <a:endParaRPr lang="cs-CZ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5381179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88640"/>
            <a:ext cx="8784976" cy="6336704"/>
          </a:xfrm>
        </p:spPr>
        <p:txBody>
          <a:bodyPr/>
          <a:lstStyle/>
          <a:p>
            <a:pPr marL="0" indent="0">
              <a:buNone/>
            </a:pPr>
            <a:r>
              <a:rPr lang="cs-CZ" dirty="0"/>
              <a:t>Katalyzátory mohou snižovat E</a:t>
            </a:r>
            <a:r>
              <a:rPr lang="cs-CZ" baseline="-25000" dirty="0"/>
              <a:t>A</a:t>
            </a:r>
            <a:r>
              <a:rPr lang="cs-CZ" dirty="0"/>
              <a:t>:</a:t>
            </a:r>
          </a:p>
          <a:p>
            <a:pPr marL="0" indent="0">
              <a:buNone/>
            </a:pPr>
            <a:r>
              <a:rPr lang="cs-CZ" dirty="0"/>
              <a:t>a/ tvorbou vazeb mezi katalyzátorem a reaktantem</a:t>
            </a:r>
          </a:p>
          <a:p>
            <a:pPr marL="0" indent="0">
              <a:buNone/>
            </a:pPr>
            <a:r>
              <a:rPr lang="cs-CZ" dirty="0"/>
              <a:t>nebo</a:t>
            </a:r>
          </a:p>
          <a:p>
            <a:pPr marL="0" indent="0">
              <a:buNone/>
            </a:pPr>
            <a:r>
              <a:rPr lang="cs-CZ" dirty="0"/>
              <a:t>b/ ovlivňují konfiguraci aktivovaného komplexu</a:t>
            </a:r>
          </a:p>
          <a:p>
            <a:pPr marL="0" indent="0">
              <a:buNone/>
            </a:pPr>
            <a:r>
              <a:rPr lang="cs-CZ" dirty="0"/>
              <a:t>o</a:t>
            </a:r>
            <a:r>
              <a:rPr lang="cs-CZ"/>
              <a:t>rientují </a:t>
            </a:r>
            <a:r>
              <a:rPr lang="cs-CZ" dirty="0"/>
              <a:t>reagující molekuly vhodnějším způsobem.</a:t>
            </a:r>
          </a:p>
          <a:p>
            <a:pPr marL="0" indent="0">
              <a:buNone/>
            </a:pPr>
            <a:r>
              <a:rPr lang="cs-CZ" dirty="0"/>
              <a:t>Tytéž látky mohou za přítomnosti různých katalyzátorů reagovat za vzniku různých produktů.</a:t>
            </a:r>
          </a:p>
        </p:txBody>
      </p:sp>
      <p:sp>
        <p:nvSpPr>
          <p:cNvPr id="4" name="Šipka doprava 3"/>
          <p:cNvSpPr/>
          <p:nvPr/>
        </p:nvSpPr>
        <p:spPr>
          <a:xfrm>
            <a:off x="8244408" y="2204864"/>
            <a:ext cx="504056" cy="7200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5122" name="Picture 2" descr="C:\Users\francisko2\Pictures\img52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1" y="4145961"/>
            <a:ext cx="5883275" cy="2581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4027459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88640"/>
            <a:ext cx="8784976" cy="6120680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cs-CZ" b="1" dirty="0"/>
              <a:t>Chemická rovnováha látkových soustav</a:t>
            </a:r>
          </a:p>
          <a:p>
            <a:pPr marL="0" indent="0" algn="just">
              <a:buNone/>
            </a:pPr>
            <a:r>
              <a:rPr lang="cs-CZ" dirty="0"/>
              <a:t>Chemické reakce mají často rovnovážný charakter, chemická rovnováha se ustanoví vratnými reakcemi za stále teploty.</a:t>
            </a:r>
          </a:p>
          <a:p>
            <a:pPr marL="0" indent="0" algn="just">
              <a:buNone/>
            </a:pPr>
            <a:endParaRPr lang="cs-CZ" dirty="0"/>
          </a:p>
          <a:p>
            <a:pPr marL="0" indent="0" algn="just">
              <a:buNone/>
            </a:pPr>
            <a:r>
              <a:rPr lang="cs-CZ" dirty="0"/>
              <a:t>Směr kterým se rovnováha posune určuje Chatelierův princip: </a:t>
            </a:r>
            <a:r>
              <a:rPr lang="cs-CZ" i="1" dirty="0"/>
              <a:t>„Změní li se jedna z podmínek, při níž je soustava ve stavu chemické rovnováhy posune se rovnováha ve směru té reakce, která se snaží obnovit původní podmínky“</a:t>
            </a:r>
            <a:endParaRPr lang="cs-CZ" dirty="0"/>
          </a:p>
          <a:p>
            <a:pPr marL="0" indent="0" algn="just">
              <a:buNone/>
            </a:pPr>
            <a:r>
              <a:rPr lang="cs-CZ" dirty="0"/>
              <a:t>Tento princip umožní rozhodnout jakou změnou vnějších podmínek lze dosáhnout posunutím rovnováhy v žádaném směru, aby výtěžnost žádaného produktu byla co největší.</a:t>
            </a:r>
          </a:p>
        </p:txBody>
      </p:sp>
    </p:spTree>
    <p:extLst>
      <p:ext uri="{BB962C8B-B14F-4D97-AF65-F5344CB8AC3E}">
        <p14:creationId xmlns:p14="http://schemas.microsoft.com/office/powerpoint/2010/main" val="2997835523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16632"/>
            <a:ext cx="8435280" cy="640871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/>
              <a:t>Systémy v rovnováze reagují na rušivé vlivy z okolí tak, že:</a:t>
            </a:r>
          </a:p>
          <a:p>
            <a:r>
              <a:rPr lang="cs-CZ" dirty="0"/>
              <a:t>Zvýšením koncentrace určité složky zrychlí děj, který tuto složku spotřebovává</a:t>
            </a:r>
          </a:p>
          <a:p>
            <a:pPr marL="0" indent="0" algn="ctr">
              <a:buNone/>
            </a:pPr>
            <a:r>
              <a:rPr lang="cs-CZ" dirty="0"/>
              <a:t>CaCO</a:t>
            </a:r>
            <a:r>
              <a:rPr lang="cs-CZ" baseline="-25000" dirty="0"/>
              <a:t>3       </a:t>
            </a:r>
            <a:r>
              <a:rPr lang="cs-CZ" dirty="0"/>
              <a:t>   CaO + CO</a:t>
            </a:r>
            <a:r>
              <a:rPr lang="cs-CZ" baseline="-25000" dirty="0"/>
              <a:t>2</a:t>
            </a:r>
          </a:p>
          <a:p>
            <a:pPr marL="0" indent="0" algn="just">
              <a:buNone/>
            </a:pPr>
            <a:r>
              <a:rPr lang="cs-CZ" sz="2400" dirty="0"/>
              <a:t>Odebráním CO</a:t>
            </a:r>
            <a:r>
              <a:rPr lang="cs-CZ" sz="2400" baseline="-25000" dirty="0"/>
              <a:t>2</a:t>
            </a:r>
            <a:r>
              <a:rPr lang="cs-CZ" sz="2400" dirty="0"/>
              <a:t> se posouvá rovnováha trvale doprava, až se veškerý CaCO</a:t>
            </a:r>
            <a:r>
              <a:rPr lang="cs-CZ" sz="2400" baseline="-25000" dirty="0"/>
              <a:t>3</a:t>
            </a:r>
            <a:r>
              <a:rPr lang="cs-CZ" sz="2400" dirty="0"/>
              <a:t> přemění na CaO.</a:t>
            </a:r>
          </a:p>
          <a:p>
            <a:pPr algn="just"/>
            <a:r>
              <a:rPr lang="cs-CZ" dirty="0"/>
              <a:t>Zvýšením tlaku podnítí proces spojený s tlakovým poklesem</a:t>
            </a:r>
          </a:p>
          <a:p>
            <a:pPr marL="0" indent="0" algn="ctr">
              <a:buNone/>
            </a:pPr>
            <a:r>
              <a:rPr lang="cs-CZ" dirty="0"/>
              <a:t>N</a:t>
            </a:r>
            <a:r>
              <a:rPr lang="cs-CZ" baseline="-25000" dirty="0"/>
              <a:t>2</a:t>
            </a:r>
            <a:r>
              <a:rPr lang="cs-CZ" dirty="0"/>
              <a:t> + 3H</a:t>
            </a:r>
            <a:r>
              <a:rPr lang="cs-CZ" baseline="-25000" dirty="0"/>
              <a:t>2</a:t>
            </a:r>
            <a:r>
              <a:rPr lang="cs-CZ" dirty="0"/>
              <a:t>       2NH</a:t>
            </a:r>
            <a:r>
              <a:rPr lang="cs-CZ" baseline="-25000" dirty="0"/>
              <a:t>3</a:t>
            </a:r>
          </a:p>
          <a:p>
            <a:pPr marL="0" indent="0" algn="just">
              <a:buNone/>
            </a:pPr>
            <a:r>
              <a:rPr lang="cs-CZ" sz="2400" dirty="0"/>
              <a:t>Ze 4 molů reaktantů vznikly 2 moly produktů. Reakční systémy posouvají svou rovnováhu zvýšením tlaku směrem k menšímu počtu molů.</a:t>
            </a:r>
          </a:p>
          <a:p>
            <a:pPr marL="0" indent="0">
              <a:buNone/>
            </a:pPr>
            <a:endParaRPr lang="cs-CZ" dirty="0"/>
          </a:p>
          <a:p>
            <a:pPr marL="514350" indent="-514350">
              <a:buFont typeface="+mj-lt"/>
              <a:buAutoNum type="arabicPeriod"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cxnSp>
        <p:nvCxnSpPr>
          <p:cNvPr id="5" name="Přímá spojnice se šipkou 4"/>
          <p:cNvCxnSpPr/>
          <p:nvPr/>
        </p:nvCxnSpPr>
        <p:spPr>
          <a:xfrm>
            <a:off x="3923928" y="2564904"/>
            <a:ext cx="43204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se šipkou 6"/>
          <p:cNvCxnSpPr/>
          <p:nvPr/>
        </p:nvCxnSpPr>
        <p:spPr>
          <a:xfrm flipH="1">
            <a:off x="3923928" y="2708920"/>
            <a:ext cx="43204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se šipkou 9"/>
          <p:cNvCxnSpPr/>
          <p:nvPr/>
        </p:nvCxnSpPr>
        <p:spPr>
          <a:xfrm>
            <a:off x="4499992" y="4941168"/>
            <a:ext cx="504056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 flipH="1">
            <a:off x="4499992" y="5085184"/>
            <a:ext cx="504056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86364819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404664"/>
            <a:ext cx="8568952" cy="6048672"/>
          </a:xfrm>
        </p:spPr>
        <p:txBody>
          <a:bodyPr/>
          <a:lstStyle/>
          <a:p>
            <a:r>
              <a:rPr lang="cs-CZ" dirty="0"/>
              <a:t>Vzrůstem teploty podpoří endotermické děje spotřebovávající teplo a snížení teploty podpoří exotermické děje.</a:t>
            </a:r>
          </a:p>
          <a:p>
            <a:pPr marL="0" indent="0" algn="ctr">
              <a:buNone/>
            </a:pPr>
            <a:r>
              <a:rPr lang="cs-CZ" dirty="0"/>
              <a:t>2SO</a:t>
            </a:r>
            <a:r>
              <a:rPr lang="cs-CZ" baseline="-25000" dirty="0"/>
              <a:t>2</a:t>
            </a:r>
            <a:r>
              <a:rPr lang="cs-CZ" dirty="0"/>
              <a:t> + O</a:t>
            </a:r>
            <a:r>
              <a:rPr lang="cs-CZ" baseline="-25000" dirty="0"/>
              <a:t>2</a:t>
            </a:r>
            <a:r>
              <a:rPr lang="cs-CZ" dirty="0"/>
              <a:t>        2SO</a:t>
            </a:r>
            <a:r>
              <a:rPr lang="cs-CZ" baseline="-25000" dirty="0"/>
              <a:t>3</a:t>
            </a:r>
            <a:r>
              <a:rPr lang="cs-CZ" dirty="0"/>
              <a:t> + 192 kJ</a:t>
            </a:r>
          </a:p>
          <a:p>
            <a:pPr marL="0" indent="0" algn="just">
              <a:buNone/>
            </a:pPr>
            <a:r>
              <a:rPr lang="cs-CZ" sz="2400" dirty="0"/>
              <a:t>Odebíráním tepla se posouvá rovnováha vpravo.</a:t>
            </a:r>
          </a:p>
          <a:p>
            <a:pPr marL="0" indent="0" algn="just">
              <a:buNone/>
            </a:pPr>
            <a:endParaRPr lang="cs-CZ" sz="2400" dirty="0"/>
          </a:p>
        </p:txBody>
      </p:sp>
      <p:cxnSp>
        <p:nvCxnSpPr>
          <p:cNvPr id="5" name="Přímá spojnice se šipkou 4"/>
          <p:cNvCxnSpPr/>
          <p:nvPr/>
        </p:nvCxnSpPr>
        <p:spPr>
          <a:xfrm>
            <a:off x="3995936" y="2132856"/>
            <a:ext cx="504056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se šipkou 6"/>
          <p:cNvCxnSpPr/>
          <p:nvPr/>
        </p:nvCxnSpPr>
        <p:spPr>
          <a:xfrm flipH="1">
            <a:off x="3995936" y="2348880"/>
            <a:ext cx="504056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0227464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1117" y="188640"/>
            <a:ext cx="9001000" cy="936104"/>
          </a:xfrm>
        </p:spPr>
        <p:txBody>
          <a:bodyPr>
            <a:normAutofit/>
          </a:bodyPr>
          <a:lstStyle/>
          <a:p>
            <a:r>
              <a:rPr lang="cs-CZ" sz="3600" dirty="0">
                <a:solidFill>
                  <a:srgbClr val="FF0000"/>
                </a:solidFill>
              </a:rPr>
              <a:t>Základy chemické energetiky - termochemie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052736"/>
            <a:ext cx="8784976" cy="568863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/>
              <a:t>Při každé chemické reakci dochází k uvolňování nebo spotřebě energie – tepla.</a:t>
            </a:r>
          </a:p>
          <a:p>
            <a:pPr marL="0" indent="0">
              <a:buNone/>
            </a:pPr>
            <a:r>
              <a:rPr lang="cs-CZ" dirty="0"/>
              <a:t>Dělíme:</a:t>
            </a:r>
          </a:p>
          <a:p>
            <a:r>
              <a:rPr lang="cs-CZ" dirty="0"/>
              <a:t>Reakce exotermické (exotermní) – teplo se uvolňuje –</a:t>
            </a:r>
            <a:r>
              <a:rPr lang="el-GR" dirty="0"/>
              <a:t>Δ</a:t>
            </a:r>
            <a:r>
              <a:rPr lang="cs-CZ" dirty="0"/>
              <a:t>H = +Q</a:t>
            </a:r>
          </a:p>
          <a:p>
            <a:r>
              <a:rPr lang="cs-CZ" dirty="0"/>
              <a:t>Reakce endotermické (endotermní) – teplo se spotřebuje +</a:t>
            </a:r>
            <a:r>
              <a:rPr lang="el-GR" dirty="0"/>
              <a:t>Δ</a:t>
            </a:r>
            <a:r>
              <a:rPr lang="cs-CZ" dirty="0"/>
              <a:t>H = -Q</a:t>
            </a:r>
          </a:p>
          <a:p>
            <a:pPr marL="0" indent="0">
              <a:buNone/>
            </a:pPr>
            <a:r>
              <a:rPr lang="cs-CZ" dirty="0"/>
              <a:t>Termodynamika: zabývá se vzájemnou přeměnou různých druhů energie, je také teoretickým základem pro kvalitativní vyjádření fázových rovnováh.</a:t>
            </a:r>
          </a:p>
        </p:txBody>
      </p:sp>
    </p:spTree>
    <p:extLst>
      <p:ext uri="{BB962C8B-B14F-4D97-AF65-F5344CB8AC3E}">
        <p14:creationId xmlns:p14="http://schemas.microsoft.com/office/powerpoint/2010/main" val="944063935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260648"/>
            <a:ext cx="8640960" cy="6120680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cs-CZ" dirty="0">
                <a:solidFill>
                  <a:srgbClr val="FF0000"/>
                </a:solidFill>
              </a:rPr>
              <a:t>Termochemické zákony</a:t>
            </a:r>
          </a:p>
          <a:p>
            <a:pPr marL="0" indent="0">
              <a:buNone/>
            </a:pPr>
            <a:r>
              <a:rPr lang="cs-CZ" dirty="0">
                <a:solidFill>
                  <a:schemeClr val="accent2">
                    <a:lumMod val="50000"/>
                  </a:schemeClr>
                </a:solidFill>
              </a:rPr>
              <a:t>První termochemický zákon (Laplaceův):</a:t>
            </a:r>
            <a:r>
              <a:rPr lang="cs-CZ" dirty="0"/>
              <a:t> tepelné zabarvení přímé zpětné reakce je až na znaménko stejné.</a:t>
            </a:r>
            <a:r>
              <a:rPr lang="pl-PL" dirty="0">
                <a:solidFill>
                  <a:srgbClr val="0070C0"/>
                </a:solidFill>
              </a:rPr>
              <a:t> </a:t>
            </a:r>
            <a:r>
              <a:rPr lang="pl-PL" sz="2000" dirty="0">
                <a:solidFill>
                  <a:srgbClr val="0070C0"/>
                </a:solidFill>
              </a:rPr>
              <a:t>/příklad/</a:t>
            </a:r>
          </a:p>
          <a:p>
            <a:pPr marL="0" indent="0" algn="ctr">
              <a:buNone/>
            </a:pPr>
            <a:r>
              <a:rPr lang="pl-PL" sz="2800" dirty="0">
                <a:solidFill>
                  <a:srgbClr val="0070C0"/>
                </a:solidFill>
              </a:rPr>
              <a:t>ΔU = U</a:t>
            </a:r>
            <a:r>
              <a:rPr lang="pl-PL" sz="2800" baseline="-25000" dirty="0">
                <a:solidFill>
                  <a:srgbClr val="0070C0"/>
                </a:solidFill>
              </a:rPr>
              <a:t>2</a:t>
            </a:r>
            <a:r>
              <a:rPr lang="pl-PL" sz="2800" dirty="0">
                <a:solidFill>
                  <a:srgbClr val="0070C0"/>
                </a:solidFill>
              </a:rPr>
              <a:t> – U</a:t>
            </a:r>
            <a:r>
              <a:rPr lang="pl-PL" sz="2800" baseline="-25000" dirty="0">
                <a:solidFill>
                  <a:srgbClr val="0070C0"/>
                </a:solidFill>
              </a:rPr>
              <a:t>1</a:t>
            </a:r>
            <a:r>
              <a:rPr lang="pl-PL" sz="2800" dirty="0">
                <a:solidFill>
                  <a:srgbClr val="0070C0"/>
                </a:solidFill>
              </a:rPr>
              <a:t> /J/</a:t>
            </a:r>
            <a:endParaRPr lang="cs-CZ" sz="2800" dirty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cs-CZ" dirty="0">
                <a:solidFill>
                  <a:schemeClr val="accent2">
                    <a:lumMod val="50000"/>
                  </a:schemeClr>
                </a:solidFill>
              </a:rPr>
              <a:t>Druhý termochemický zákon (Hessův): </a:t>
            </a:r>
            <a:r>
              <a:rPr lang="cs-CZ" dirty="0"/>
              <a:t>celkové reakční teplo nezávisí na přechodných stavech reakce, ale jen na počátečním a konečném stavu soustavy.</a:t>
            </a:r>
            <a:r>
              <a:rPr lang="pl-PL" dirty="0">
                <a:solidFill>
                  <a:srgbClr val="0070C0"/>
                </a:solidFill>
              </a:rPr>
              <a:t> </a:t>
            </a:r>
            <a:r>
              <a:rPr lang="pl-PL" sz="2000" dirty="0">
                <a:solidFill>
                  <a:srgbClr val="0070C0"/>
                </a:solidFill>
              </a:rPr>
              <a:t>/příklad/</a:t>
            </a:r>
            <a:endParaRPr lang="cs-CZ" sz="2000" dirty="0">
              <a:solidFill>
                <a:srgbClr val="0070C0"/>
              </a:solidFill>
            </a:endParaRPr>
          </a:p>
          <a:p>
            <a:pPr marL="0" indent="0" algn="just">
              <a:buNone/>
            </a:pPr>
            <a:endParaRPr lang="cs-CZ" dirty="0"/>
          </a:p>
          <a:p>
            <a:pPr marL="0" indent="0" algn="just">
              <a:buNone/>
            </a:pPr>
            <a:r>
              <a:rPr lang="cs-CZ" dirty="0"/>
              <a:t>Podle toho při jakém pochodu se reakční teplo uvolňuje nebo pohlcuje, rozeznáváme: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cs-CZ" dirty="0"/>
              <a:t>Teplo neutralizační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cs-CZ" dirty="0"/>
              <a:t>Teplo rozpouštěcí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cs-CZ" dirty="0"/>
              <a:t>Teplo spalné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cs-CZ" dirty="0"/>
              <a:t>Teplo zřeďovací 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cs-CZ" dirty="0"/>
              <a:t>Teplo slučovací</a:t>
            </a:r>
          </a:p>
        </p:txBody>
      </p:sp>
    </p:spTree>
    <p:extLst>
      <p:ext uri="{BB962C8B-B14F-4D97-AF65-F5344CB8AC3E}">
        <p14:creationId xmlns:p14="http://schemas.microsoft.com/office/powerpoint/2010/main" val="3124848191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88640"/>
            <a:ext cx="8784976" cy="6408712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cs-CZ" dirty="0">
                <a:solidFill>
                  <a:schemeClr val="accent2">
                    <a:lumMod val="50000"/>
                  </a:schemeClr>
                </a:solidFill>
              </a:rPr>
              <a:t>I. věta termodynamická </a:t>
            </a:r>
            <a:r>
              <a:rPr lang="cs-CZ" dirty="0"/>
              <a:t>vyjadřuje vztah mezi vnitřní energií soustavy, teplem a prací.</a:t>
            </a:r>
            <a:r>
              <a:rPr lang="pl-PL" dirty="0">
                <a:solidFill>
                  <a:srgbClr val="0070C0"/>
                </a:solidFill>
              </a:rPr>
              <a:t> ΔU = Q – A</a:t>
            </a:r>
          </a:p>
          <a:p>
            <a:pPr marL="0" indent="0" algn="just">
              <a:buNone/>
            </a:pPr>
            <a:r>
              <a:rPr lang="pl-PL" u="sng" dirty="0"/>
              <a:t>Teplo Q </a:t>
            </a:r>
            <a:r>
              <a:rPr lang="pl-PL" dirty="0"/>
              <a:t>– jedna z forem energie </a:t>
            </a:r>
          </a:p>
          <a:p>
            <a:pPr marL="0" indent="0" algn="just">
              <a:buNone/>
            </a:pPr>
            <a:r>
              <a:rPr lang="pl-PL" dirty="0"/>
              <a:t>–Q: zvyšuje se vnitřní energie soustavy</a:t>
            </a:r>
          </a:p>
          <a:p>
            <a:pPr marL="0" indent="0" algn="just">
              <a:buNone/>
            </a:pPr>
            <a:r>
              <a:rPr lang="pl-PL" dirty="0"/>
              <a:t>+Q: snižuje se vnitřní energie soustavy</a:t>
            </a:r>
          </a:p>
          <a:p>
            <a:pPr marL="0" indent="0" algn="just">
              <a:buNone/>
            </a:pPr>
            <a:r>
              <a:rPr lang="pl-PL" u="sng" dirty="0"/>
              <a:t>Práce A</a:t>
            </a:r>
            <a:r>
              <a:rPr lang="pl-PL" dirty="0"/>
              <a:t> – další forma přenášení energie</a:t>
            </a:r>
          </a:p>
          <a:p>
            <a:pPr marL="0" indent="0" algn="just">
              <a:buNone/>
            </a:pPr>
            <a:r>
              <a:rPr lang="pl-PL" dirty="0"/>
              <a:t>-A: práce, kterou soustava vykoná proti vnějšímu tlaku (expanze)</a:t>
            </a:r>
          </a:p>
          <a:p>
            <a:pPr marL="0" indent="0" algn="just">
              <a:buNone/>
            </a:pPr>
            <a:r>
              <a:rPr lang="pl-PL" dirty="0"/>
              <a:t>+A: práce, kterou soustava získá (komprese)</a:t>
            </a:r>
          </a:p>
          <a:p>
            <a:pPr marL="0" indent="0" algn="just">
              <a:buNone/>
            </a:pPr>
            <a:r>
              <a:rPr lang="pl-PL" dirty="0"/>
              <a:t>Zvětšuje-li soustava svůj objem proti stálemu vnějšímu tlaku, je velikost vykonané práce daná vztahem: A = p . (V</a:t>
            </a:r>
            <a:r>
              <a:rPr lang="pl-PL" baseline="-25000" dirty="0"/>
              <a:t>2</a:t>
            </a:r>
            <a:r>
              <a:rPr lang="pl-PL" dirty="0"/>
              <a:t>-V</a:t>
            </a:r>
            <a:r>
              <a:rPr lang="pl-PL" baseline="-25000" dirty="0"/>
              <a:t>1</a:t>
            </a:r>
            <a:r>
              <a:rPr lang="pl-PL" dirty="0"/>
              <a:t>)</a:t>
            </a:r>
          </a:p>
          <a:p>
            <a:pPr marL="0" indent="0" algn="just">
              <a:buNone/>
            </a:pPr>
            <a:endParaRPr lang="cs-CZ" dirty="0"/>
          </a:p>
          <a:p>
            <a:pPr marL="0" indent="0" algn="just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87038581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79512" y="188640"/>
            <a:ext cx="8784976" cy="6408712"/>
          </a:xfrm>
        </p:spPr>
        <p:txBody>
          <a:bodyPr/>
          <a:lstStyle/>
          <a:p>
            <a:pPr algn="just"/>
            <a:r>
              <a:rPr lang="cs-CZ" u="sng" dirty="0">
                <a:solidFill>
                  <a:schemeClr val="tx1"/>
                </a:solidFill>
              </a:rPr>
              <a:t>Izotermické děje:</a:t>
            </a:r>
            <a:r>
              <a:rPr lang="cs-CZ" dirty="0">
                <a:solidFill>
                  <a:schemeClr val="tx1"/>
                </a:solidFill>
              </a:rPr>
              <a:t> (T=konst.) všechno teplo je převedeno na práci Q = A</a:t>
            </a:r>
          </a:p>
          <a:p>
            <a:pPr algn="just"/>
            <a:r>
              <a:rPr lang="cs-CZ" u="sng" dirty="0">
                <a:solidFill>
                  <a:schemeClr val="tx1"/>
                </a:solidFill>
              </a:rPr>
              <a:t>Adiabatické děje</a:t>
            </a:r>
            <a:r>
              <a:rPr lang="cs-CZ" dirty="0">
                <a:solidFill>
                  <a:schemeClr val="tx1"/>
                </a:solidFill>
              </a:rPr>
              <a:t>: (Q=konst.) nevyměňují teplo s okolím </a:t>
            </a:r>
            <a:r>
              <a:rPr lang="el-GR" dirty="0">
                <a:solidFill>
                  <a:schemeClr val="tx1"/>
                </a:solidFill>
              </a:rPr>
              <a:t>Δ</a:t>
            </a:r>
            <a:r>
              <a:rPr lang="cs-CZ" dirty="0">
                <a:solidFill>
                  <a:schemeClr val="tx1"/>
                </a:solidFill>
              </a:rPr>
              <a:t>U = A</a:t>
            </a:r>
          </a:p>
          <a:p>
            <a:pPr algn="just"/>
            <a:r>
              <a:rPr lang="cs-CZ" u="sng" dirty="0">
                <a:solidFill>
                  <a:schemeClr val="tx1"/>
                </a:solidFill>
              </a:rPr>
              <a:t>Izochorické děje</a:t>
            </a:r>
            <a:r>
              <a:rPr lang="cs-CZ" dirty="0">
                <a:solidFill>
                  <a:schemeClr val="tx1"/>
                </a:solidFill>
              </a:rPr>
              <a:t>: (V=konst.) soustava nekoná práci, teplo přivedené soustavě se spotřebovává na vzrůst její teploty, tím i vnitřní energie.</a:t>
            </a:r>
          </a:p>
          <a:p>
            <a:pPr algn="just"/>
            <a:r>
              <a:rPr lang="cs-CZ" u="sng" dirty="0">
                <a:solidFill>
                  <a:schemeClr val="tx1"/>
                </a:solidFill>
              </a:rPr>
              <a:t>Izobarické děje: </a:t>
            </a:r>
            <a:r>
              <a:rPr lang="cs-CZ" dirty="0">
                <a:solidFill>
                  <a:schemeClr val="tx1"/>
                </a:solidFill>
              </a:rPr>
              <a:t>(p=konst.) většina chem. reakcí probíhá za stálého tlaku, reakční teplo se určuje změnou entalpie </a:t>
            </a:r>
            <a:r>
              <a:rPr lang="el-GR" dirty="0">
                <a:solidFill>
                  <a:schemeClr val="tx1"/>
                </a:solidFill>
              </a:rPr>
              <a:t>Δ</a:t>
            </a:r>
            <a:r>
              <a:rPr lang="cs-CZ" dirty="0">
                <a:solidFill>
                  <a:schemeClr val="tx1"/>
                </a:solidFill>
              </a:rPr>
              <a:t>H.</a:t>
            </a:r>
          </a:p>
          <a:p>
            <a:pPr algn="just"/>
            <a:r>
              <a:rPr lang="cs-CZ" dirty="0">
                <a:solidFill>
                  <a:schemeClr val="tx1"/>
                </a:solidFill>
              </a:rPr>
              <a:t>H= U +pV</a:t>
            </a:r>
          </a:p>
        </p:txBody>
      </p:sp>
    </p:spTree>
    <p:extLst>
      <p:ext uri="{BB962C8B-B14F-4D97-AF65-F5344CB8AC3E}">
        <p14:creationId xmlns:p14="http://schemas.microsoft.com/office/powerpoint/2010/main" val="3331205527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51520" y="260648"/>
            <a:ext cx="8712968" cy="6264696"/>
          </a:xfrm>
        </p:spPr>
        <p:txBody>
          <a:bodyPr/>
          <a:lstStyle/>
          <a:p>
            <a:pPr algn="just"/>
            <a:r>
              <a:rPr lang="cs-CZ" dirty="0">
                <a:solidFill>
                  <a:schemeClr val="tx1"/>
                </a:solidFill>
              </a:rPr>
              <a:t>Znázornění změny entalpie v průběhu:</a:t>
            </a:r>
          </a:p>
          <a:p>
            <a:pPr algn="just"/>
            <a:r>
              <a:rPr lang="cs-CZ" dirty="0">
                <a:solidFill>
                  <a:schemeClr val="tx1"/>
                </a:solidFill>
              </a:rPr>
              <a:t>a/ exotermické reakce </a:t>
            </a:r>
            <a:r>
              <a:rPr lang="cs-CZ" dirty="0"/>
              <a:t>–</a:t>
            </a:r>
            <a:r>
              <a:rPr lang="el-GR" dirty="0"/>
              <a:t>Δ</a:t>
            </a:r>
            <a:r>
              <a:rPr lang="cs-CZ" dirty="0"/>
              <a:t>H = +Q</a:t>
            </a:r>
          </a:p>
          <a:p>
            <a:pPr algn="just"/>
            <a:r>
              <a:rPr lang="cs-CZ" dirty="0">
                <a:solidFill>
                  <a:schemeClr val="tx1"/>
                </a:solidFill>
              </a:rPr>
              <a:t>b/endotermické reakce </a:t>
            </a:r>
            <a:r>
              <a:rPr lang="cs-CZ" dirty="0"/>
              <a:t>+</a:t>
            </a:r>
            <a:r>
              <a:rPr lang="el-GR" dirty="0"/>
              <a:t>Δ</a:t>
            </a:r>
            <a:r>
              <a:rPr lang="cs-CZ" dirty="0"/>
              <a:t>H = -Q</a:t>
            </a:r>
          </a:p>
          <a:p>
            <a:pPr algn="just"/>
            <a:endParaRPr lang="cs-CZ" dirty="0">
              <a:solidFill>
                <a:schemeClr val="tx1"/>
              </a:solidFill>
            </a:endParaRPr>
          </a:p>
          <a:p>
            <a:pPr algn="just"/>
            <a:endParaRPr lang="cs-CZ" dirty="0">
              <a:solidFill>
                <a:schemeClr val="tx1"/>
              </a:solidFill>
            </a:endParaRPr>
          </a:p>
          <a:p>
            <a:pPr algn="just"/>
            <a:endParaRPr lang="cs-CZ" dirty="0">
              <a:solidFill>
                <a:schemeClr val="tx1"/>
              </a:solidFill>
            </a:endParaRPr>
          </a:p>
          <a:p>
            <a:pPr algn="just"/>
            <a:endParaRPr lang="cs-CZ" dirty="0">
              <a:solidFill>
                <a:schemeClr val="tx1"/>
              </a:solidFill>
            </a:endParaRPr>
          </a:p>
          <a:p>
            <a:pPr algn="just"/>
            <a:r>
              <a:rPr lang="cs-CZ" dirty="0">
                <a:solidFill>
                  <a:schemeClr val="tx1"/>
                </a:solidFill>
              </a:rPr>
              <a:t>Vyjádření termochemickou rovnicí:</a:t>
            </a:r>
          </a:p>
        </p:txBody>
      </p:sp>
      <p:pic>
        <p:nvPicPr>
          <p:cNvPr id="1026" name="Picture 2" descr="C:\Users\francisko2\Pictures\img523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060848"/>
            <a:ext cx="5770563" cy="2233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francisko2\Pictures\img52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5085184"/>
            <a:ext cx="7848872" cy="13456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3120147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88640"/>
            <a:ext cx="8712968" cy="6552728"/>
          </a:xfrm>
        </p:spPr>
        <p:txBody>
          <a:bodyPr>
            <a:normAutofit fontScale="77500" lnSpcReduction="20000"/>
          </a:bodyPr>
          <a:lstStyle/>
          <a:p>
            <a:pPr marL="0" indent="0" algn="just">
              <a:buNone/>
            </a:pPr>
            <a:r>
              <a:rPr lang="cs-CZ" u="sng" dirty="0"/>
              <a:t>Standardní slučovací teplo</a:t>
            </a:r>
            <a:r>
              <a:rPr lang="cs-CZ" dirty="0"/>
              <a:t>: teplo při vzniku jednoho molu sloučeniny z prvků </a:t>
            </a:r>
          </a:p>
          <a:p>
            <a:pPr marL="0" indent="0" algn="just">
              <a:buNone/>
            </a:pPr>
            <a:r>
              <a:rPr lang="cs-CZ" sz="3000" dirty="0"/>
              <a:t>2C(s) + 3H</a:t>
            </a:r>
            <a:r>
              <a:rPr lang="cs-CZ" sz="3000" baseline="-25000" dirty="0"/>
              <a:t>2</a:t>
            </a:r>
            <a:r>
              <a:rPr lang="cs-CZ" sz="3000" dirty="0"/>
              <a:t>(g)       C</a:t>
            </a:r>
            <a:r>
              <a:rPr lang="cs-CZ" sz="3000" baseline="-25000" dirty="0"/>
              <a:t>2</a:t>
            </a:r>
            <a:r>
              <a:rPr lang="cs-CZ" sz="3000" dirty="0"/>
              <a:t>H</a:t>
            </a:r>
            <a:r>
              <a:rPr lang="cs-CZ" sz="3000" baseline="-25000" dirty="0"/>
              <a:t>6</a:t>
            </a:r>
            <a:r>
              <a:rPr lang="cs-CZ" sz="3000" dirty="0"/>
              <a:t> (g)           H</a:t>
            </a:r>
            <a:r>
              <a:rPr lang="cs-CZ" sz="3000" baseline="-25000" dirty="0"/>
              <a:t>298sluč. </a:t>
            </a:r>
            <a:r>
              <a:rPr lang="cs-CZ" sz="3000" dirty="0"/>
              <a:t>= -87,9kJ/mol</a:t>
            </a:r>
          </a:p>
          <a:p>
            <a:pPr marL="0" indent="0" algn="just">
              <a:buNone/>
            </a:pPr>
            <a:r>
              <a:rPr lang="cs-CZ" u="sng" dirty="0"/>
              <a:t>Standardní spalné teplo: </a:t>
            </a:r>
            <a:r>
              <a:rPr lang="cs-CZ" dirty="0"/>
              <a:t>reakce jednoho molu látky s kyslíkem</a:t>
            </a:r>
          </a:p>
          <a:p>
            <a:pPr marL="0" indent="0" algn="just">
              <a:buNone/>
            </a:pPr>
            <a:r>
              <a:rPr lang="cs-CZ" sz="3000" dirty="0"/>
              <a:t>C</a:t>
            </a:r>
            <a:r>
              <a:rPr lang="cs-CZ" sz="3000" baseline="-25000" dirty="0"/>
              <a:t>2</a:t>
            </a:r>
            <a:r>
              <a:rPr lang="cs-CZ" sz="3000" dirty="0"/>
              <a:t>H</a:t>
            </a:r>
            <a:r>
              <a:rPr lang="cs-CZ" sz="3000" baseline="-25000" dirty="0"/>
              <a:t>6</a:t>
            </a:r>
            <a:r>
              <a:rPr lang="cs-CZ" sz="3000" dirty="0"/>
              <a:t>(g) + 7/2 O</a:t>
            </a:r>
            <a:r>
              <a:rPr lang="cs-CZ" sz="3000" baseline="-25000" dirty="0"/>
              <a:t>2</a:t>
            </a:r>
            <a:r>
              <a:rPr lang="cs-CZ" sz="3000" dirty="0"/>
              <a:t>(g)      2CO</a:t>
            </a:r>
            <a:r>
              <a:rPr lang="cs-CZ" sz="3000" baseline="-25000" dirty="0"/>
              <a:t>2</a:t>
            </a:r>
            <a:r>
              <a:rPr lang="cs-CZ" sz="3000" dirty="0"/>
              <a:t>(g) + 3H</a:t>
            </a:r>
            <a:r>
              <a:rPr lang="cs-CZ" sz="3000" baseline="-25000" dirty="0"/>
              <a:t>2</a:t>
            </a:r>
            <a:r>
              <a:rPr lang="cs-CZ" sz="3000" dirty="0"/>
              <a:t>O(l) H</a:t>
            </a:r>
            <a:r>
              <a:rPr lang="cs-CZ" sz="3000" baseline="-25000" dirty="0"/>
              <a:t>298spal. </a:t>
            </a:r>
            <a:r>
              <a:rPr lang="cs-CZ" sz="3000" dirty="0"/>
              <a:t>= -1560kJ</a:t>
            </a:r>
          </a:p>
          <a:p>
            <a:pPr marL="0" indent="0" algn="just">
              <a:buNone/>
            </a:pPr>
            <a:endParaRPr lang="cs-CZ" u="sng" dirty="0"/>
          </a:p>
          <a:p>
            <a:pPr marL="0" indent="0" algn="just">
              <a:buNone/>
            </a:pPr>
            <a:r>
              <a:rPr lang="cs-CZ" u="sng" dirty="0"/>
              <a:t>Výpočty reakčních tepel ze slučovacích tepel: </a:t>
            </a:r>
            <a:r>
              <a:rPr lang="cs-CZ" dirty="0"/>
              <a:t>standardní reakční teplo vypočítáme tak, že od součtu slučovacích tepel konečných produktů odečteme součet slučovacích tepel výchozích látek.</a:t>
            </a:r>
          </a:p>
          <a:p>
            <a:pPr marL="0" indent="0" algn="ctr">
              <a:buNone/>
            </a:pPr>
            <a:r>
              <a:rPr lang="cs-CZ" dirty="0"/>
              <a:t>(</a:t>
            </a:r>
            <a:r>
              <a:rPr lang="el-GR" dirty="0"/>
              <a:t>Δ</a:t>
            </a:r>
            <a:r>
              <a:rPr lang="cs-CZ" dirty="0"/>
              <a:t>H°</a:t>
            </a:r>
            <a:r>
              <a:rPr lang="cs-CZ" baseline="-25000" dirty="0"/>
              <a:t>T</a:t>
            </a:r>
            <a:r>
              <a:rPr lang="cs-CZ" dirty="0"/>
              <a:t>)</a:t>
            </a:r>
            <a:r>
              <a:rPr lang="cs-CZ" baseline="-25000" dirty="0"/>
              <a:t>reakční</a:t>
            </a:r>
            <a:r>
              <a:rPr lang="cs-CZ" dirty="0"/>
              <a:t> = ∑(</a:t>
            </a:r>
            <a:r>
              <a:rPr lang="el-GR" dirty="0"/>
              <a:t>Δ</a:t>
            </a:r>
            <a:r>
              <a:rPr lang="cs-CZ" dirty="0"/>
              <a:t>H°</a:t>
            </a:r>
            <a:r>
              <a:rPr lang="cs-CZ" baseline="-25000" dirty="0"/>
              <a:t>T</a:t>
            </a:r>
            <a:r>
              <a:rPr lang="cs-CZ" dirty="0"/>
              <a:t>)</a:t>
            </a:r>
            <a:r>
              <a:rPr lang="cs-CZ" baseline="-25000" dirty="0"/>
              <a:t>slučovací </a:t>
            </a:r>
          </a:p>
          <a:p>
            <a:pPr marL="0" indent="0" algn="just">
              <a:buNone/>
            </a:pPr>
            <a:r>
              <a:rPr lang="cs-CZ" u="sng" dirty="0"/>
              <a:t>Výpočty reakčních tepel ze spálených tepel: </a:t>
            </a:r>
          </a:p>
          <a:p>
            <a:pPr marL="0" indent="0" algn="ctr">
              <a:buNone/>
            </a:pPr>
            <a:r>
              <a:rPr lang="cs-CZ" dirty="0"/>
              <a:t>(</a:t>
            </a:r>
            <a:r>
              <a:rPr lang="el-GR" dirty="0"/>
              <a:t>Δ</a:t>
            </a:r>
            <a:r>
              <a:rPr lang="cs-CZ" dirty="0"/>
              <a:t>H°</a:t>
            </a:r>
            <a:r>
              <a:rPr lang="cs-CZ" baseline="-25000" dirty="0"/>
              <a:t>T</a:t>
            </a:r>
            <a:r>
              <a:rPr lang="cs-CZ" dirty="0"/>
              <a:t>)</a:t>
            </a:r>
            <a:r>
              <a:rPr lang="cs-CZ" baseline="-25000" dirty="0"/>
              <a:t>reakční</a:t>
            </a:r>
            <a:r>
              <a:rPr lang="cs-CZ" dirty="0"/>
              <a:t> = ∑(</a:t>
            </a:r>
            <a:r>
              <a:rPr lang="el-GR" dirty="0"/>
              <a:t>Δ</a:t>
            </a:r>
            <a:r>
              <a:rPr lang="cs-CZ" dirty="0"/>
              <a:t>H°</a:t>
            </a:r>
            <a:r>
              <a:rPr lang="cs-CZ" baseline="-25000" dirty="0"/>
              <a:t>T</a:t>
            </a:r>
            <a:r>
              <a:rPr lang="cs-CZ" dirty="0"/>
              <a:t>)</a:t>
            </a:r>
            <a:r>
              <a:rPr lang="cs-CZ" baseline="-25000" dirty="0"/>
              <a:t>spal </a:t>
            </a:r>
          </a:p>
          <a:p>
            <a:pPr marL="0" indent="0" algn="just">
              <a:buNone/>
            </a:pPr>
            <a:endParaRPr lang="cs-CZ" u="sng" dirty="0"/>
          </a:p>
          <a:p>
            <a:pPr marL="0" indent="0" algn="just">
              <a:buNone/>
            </a:pPr>
            <a:r>
              <a:rPr lang="cs-CZ" dirty="0"/>
              <a:t>Standardní reakční teplo je dáno součtem spalných tepel látek výchozích zmenšeným o součet spalných tepel konečných produktů.</a:t>
            </a:r>
            <a:endParaRPr lang="cs-CZ" baseline="-25000" dirty="0"/>
          </a:p>
          <a:p>
            <a:pPr marL="0" indent="0" algn="just">
              <a:buNone/>
            </a:pPr>
            <a:r>
              <a:rPr lang="cs-CZ" baseline="-25000" dirty="0"/>
              <a:t>                    </a:t>
            </a:r>
          </a:p>
        </p:txBody>
      </p:sp>
      <p:cxnSp>
        <p:nvCxnSpPr>
          <p:cNvPr id="9" name="Přímá spojnice se šipkou 8"/>
          <p:cNvCxnSpPr/>
          <p:nvPr/>
        </p:nvCxnSpPr>
        <p:spPr>
          <a:xfrm>
            <a:off x="1979712" y="1052736"/>
            <a:ext cx="43204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se šipkou 10"/>
          <p:cNvCxnSpPr/>
          <p:nvPr/>
        </p:nvCxnSpPr>
        <p:spPr>
          <a:xfrm>
            <a:off x="2555776" y="1790723"/>
            <a:ext cx="43204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32418233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260648"/>
            <a:ext cx="8712968" cy="633670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>
                <a:solidFill>
                  <a:schemeClr val="tx2">
                    <a:lumMod val="75000"/>
                  </a:schemeClr>
                </a:solidFill>
              </a:rPr>
              <a:t>Tepelná kapacita: </a:t>
            </a:r>
            <a:r>
              <a:rPr lang="cs-CZ" dirty="0"/>
              <a:t>určité množství tepla, které je nutné dodat látce k zahřátí o 1K.</a:t>
            </a:r>
          </a:p>
          <a:p>
            <a:pPr marL="0" indent="0" algn="ctr">
              <a:buNone/>
            </a:pPr>
            <a:r>
              <a:rPr lang="cs-CZ" dirty="0"/>
              <a:t>C=Q/</a:t>
            </a:r>
            <a:r>
              <a:rPr lang="el-GR" dirty="0"/>
              <a:t>Δ</a:t>
            </a:r>
            <a:r>
              <a:rPr lang="cs-CZ" dirty="0"/>
              <a:t>T   /J/K/</a:t>
            </a:r>
          </a:p>
          <a:p>
            <a:pPr marL="0" indent="0" algn="just">
              <a:buNone/>
            </a:pPr>
            <a:r>
              <a:rPr lang="cs-CZ" dirty="0"/>
              <a:t>Měrná tepelná kapacita: c=C/m = Q/(m.</a:t>
            </a:r>
            <a:r>
              <a:rPr lang="el-GR" dirty="0"/>
              <a:t>Δ</a:t>
            </a:r>
            <a:r>
              <a:rPr lang="cs-CZ" dirty="0"/>
              <a:t>T)</a:t>
            </a:r>
          </a:p>
          <a:p>
            <a:pPr marL="0" indent="0" algn="just">
              <a:buNone/>
            </a:pPr>
            <a:r>
              <a:rPr lang="cs-CZ" dirty="0">
                <a:solidFill>
                  <a:schemeClr val="tx2">
                    <a:lumMod val="75000"/>
                  </a:schemeClr>
                </a:solidFill>
              </a:rPr>
              <a:t>Specifické teplo: </a:t>
            </a:r>
            <a:r>
              <a:rPr lang="cs-CZ" dirty="0"/>
              <a:t>specifická tepelná kapacita – tepelná kapacita vztažená na 1 kg látky c=C/M</a:t>
            </a:r>
          </a:p>
          <a:p>
            <a:pPr marL="0" indent="0" algn="just">
              <a:buNone/>
            </a:pPr>
            <a:r>
              <a:rPr lang="cs-CZ" dirty="0">
                <a:solidFill>
                  <a:schemeClr val="tx2">
                    <a:lumMod val="75000"/>
                  </a:schemeClr>
                </a:solidFill>
              </a:rPr>
              <a:t>Molové teplo: </a:t>
            </a:r>
            <a:r>
              <a:rPr lang="cs-CZ" dirty="0"/>
              <a:t>molová tepelná kapacita - tepelná kapacita vztažená na 1 mol látky C=Q/(n.</a:t>
            </a:r>
            <a:r>
              <a:rPr lang="el-GR" dirty="0"/>
              <a:t>Δ</a:t>
            </a:r>
            <a:r>
              <a:rPr lang="cs-CZ" dirty="0"/>
              <a:t>T)</a:t>
            </a:r>
          </a:p>
          <a:p>
            <a:pPr marL="0" indent="0" algn="just">
              <a:buNone/>
            </a:pPr>
            <a:r>
              <a:rPr lang="cs-CZ" dirty="0"/>
              <a:t>Molová tepla sloučenin: jsou daná součtem tepelných kapacit prvků tvořících sloučeninu</a:t>
            </a:r>
          </a:p>
          <a:p>
            <a:pPr marL="0" indent="0" algn="just">
              <a:buNone/>
            </a:pPr>
            <a:r>
              <a:rPr lang="cs-CZ" dirty="0"/>
              <a:t>C=c.M = X</a:t>
            </a:r>
            <a:r>
              <a:rPr lang="cs-CZ" baseline="-25000" dirty="0"/>
              <a:t>1</a:t>
            </a:r>
            <a:r>
              <a:rPr lang="cs-CZ" dirty="0"/>
              <a:t>M</a:t>
            </a:r>
            <a:r>
              <a:rPr lang="cs-CZ" baseline="-25000" dirty="0"/>
              <a:t>1</a:t>
            </a:r>
            <a:r>
              <a:rPr lang="cs-CZ" dirty="0"/>
              <a:t>c</a:t>
            </a:r>
            <a:r>
              <a:rPr lang="cs-CZ" baseline="-25000" dirty="0"/>
              <a:t>1</a:t>
            </a:r>
            <a:r>
              <a:rPr lang="cs-CZ" dirty="0"/>
              <a:t> + X</a:t>
            </a:r>
            <a:r>
              <a:rPr lang="cs-CZ" baseline="-25000" dirty="0"/>
              <a:t>2</a:t>
            </a:r>
            <a:r>
              <a:rPr lang="cs-CZ" dirty="0"/>
              <a:t>M</a:t>
            </a:r>
            <a:r>
              <a:rPr lang="cs-CZ" baseline="-25000" dirty="0"/>
              <a:t>2</a:t>
            </a:r>
            <a:r>
              <a:rPr lang="cs-CZ" dirty="0"/>
              <a:t>c</a:t>
            </a:r>
            <a:r>
              <a:rPr lang="cs-CZ" baseline="-25000" dirty="0"/>
              <a:t>2</a:t>
            </a:r>
            <a:r>
              <a:rPr lang="cs-CZ" dirty="0"/>
              <a:t> + …..     X</a:t>
            </a:r>
            <a:r>
              <a:rPr lang="cs-CZ" baseline="-25000" dirty="0"/>
              <a:t>1,2</a:t>
            </a:r>
            <a:r>
              <a:rPr lang="cs-CZ" dirty="0"/>
              <a:t> ..počet atomů</a:t>
            </a:r>
          </a:p>
        </p:txBody>
      </p:sp>
    </p:spTree>
    <p:extLst>
      <p:ext uri="{BB962C8B-B14F-4D97-AF65-F5344CB8AC3E}">
        <p14:creationId xmlns:p14="http://schemas.microsoft.com/office/powerpoint/2010/main" val="2141570590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88640"/>
            <a:ext cx="8784976" cy="6408712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dirty="0">
                <a:solidFill>
                  <a:schemeClr val="accent2">
                    <a:lumMod val="75000"/>
                  </a:schemeClr>
                </a:solidFill>
              </a:rPr>
              <a:t>II. věta termodynamická </a:t>
            </a:r>
            <a:r>
              <a:rPr lang="cs-CZ" dirty="0"/>
              <a:t>– teplo nemůže samovolně přecházet ze soustavy o nižší teplotě do soustavy o teplotě vyšší.</a:t>
            </a:r>
          </a:p>
          <a:p>
            <a:pPr marL="0" indent="0" algn="just">
              <a:buNone/>
            </a:pPr>
            <a:r>
              <a:rPr lang="cs-CZ" dirty="0"/>
              <a:t>V soustavě složené z velkého počtu částic mohou samovolně probíhat pouze přechody ze stavu méně pravděpodobného do stavu pravděpodobnějšího, který je doprovázen vzrůstem neuspořádanosti soustavy – </a:t>
            </a:r>
            <a:r>
              <a:rPr lang="cs-CZ" u="sng" dirty="0"/>
              <a:t>entropie S. </a:t>
            </a:r>
          </a:p>
          <a:p>
            <a:pPr marL="0" indent="0" algn="ctr">
              <a:buNone/>
            </a:pPr>
            <a:r>
              <a:rPr lang="el-GR" dirty="0"/>
              <a:t>Δ</a:t>
            </a:r>
            <a:r>
              <a:rPr lang="cs-CZ" dirty="0"/>
              <a:t>S = </a:t>
            </a:r>
            <a:r>
              <a:rPr lang="el-GR" dirty="0"/>
              <a:t>Δ</a:t>
            </a:r>
            <a:r>
              <a:rPr lang="cs-CZ" dirty="0"/>
              <a:t>Q/T</a:t>
            </a:r>
          </a:p>
          <a:p>
            <a:pPr marL="0" indent="0" algn="just">
              <a:buNone/>
            </a:pPr>
            <a:r>
              <a:rPr lang="cs-CZ" dirty="0"/>
              <a:t>Děje vratné: </a:t>
            </a:r>
            <a:r>
              <a:rPr lang="el-GR" dirty="0"/>
              <a:t>Δ</a:t>
            </a:r>
            <a:r>
              <a:rPr lang="cs-CZ" dirty="0"/>
              <a:t>S = 0</a:t>
            </a:r>
          </a:p>
          <a:p>
            <a:pPr marL="0" indent="0" algn="just">
              <a:buNone/>
            </a:pPr>
            <a:r>
              <a:rPr lang="cs-CZ" dirty="0"/>
              <a:t>Děje nevratné: </a:t>
            </a:r>
            <a:r>
              <a:rPr lang="el-GR" dirty="0"/>
              <a:t>Δ</a:t>
            </a:r>
            <a:r>
              <a:rPr lang="cs-CZ" dirty="0"/>
              <a:t>S &gt; 0</a:t>
            </a:r>
          </a:p>
          <a:p>
            <a:pPr marL="0" indent="0" algn="just">
              <a:buNone/>
            </a:pPr>
            <a:r>
              <a:rPr lang="cs-CZ" dirty="0"/>
              <a:t>Děj neprobíhá: </a:t>
            </a:r>
            <a:r>
              <a:rPr lang="el-GR" dirty="0"/>
              <a:t>Δ</a:t>
            </a:r>
            <a:r>
              <a:rPr lang="cs-CZ" dirty="0"/>
              <a:t>S &lt; 0</a:t>
            </a:r>
          </a:p>
          <a:p>
            <a:pPr marL="0" indent="0" algn="just">
              <a:buNone/>
            </a:pPr>
            <a:r>
              <a:rPr lang="cs-CZ" dirty="0"/>
              <a:t>V neizolované soustavě mohou probíhat děje vratné i nevratné spojené s poklesem entropie.</a:t>
            </a:r>
          </a:p>
        </p:txBody>
      </p:sp>
    </p:spTree>
    <p:extLst>
      <p:ext uri="{BB962C8B-B14F-4D97-AF65-F5344CB8AC3E}">
        <p14:creationId xmlns:p14="http://schemas.microsoft.com/office/powerpoint/2010/main" val="505000794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16632"/>
            <a:ext cx="8784976" cy="655272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u="sng" dirty="0"/>
              <a:t>Volná entalpie G </a:t>
            </a:r>
            <a:r>
              <a:rPr lang="cs-CZ" dirty="0"/>
              <a:t>(Gibbsova energie)množství energie jež musí být přechodně vynaloženo, aby proběhla elementární reakční změna.</a:t>
            </a:r>
          </a:p>
          <a:p>
            <a:pPr marL="0" indent="0" algn="ctr">
              <a:buNone/>
            </a:pPr>
            <a:r>
              <a:rPr lang="el-GR" dirty="0"/>
              <a:t>Δ</a:t>
            </a:r>
            <a:r>
              <a:rPr lang="cs-CZ" dirty="0"/>
              <a:t>G= </a:t>
            </a:r>
            <a:r>
              <a:rPr lang="el-GR" dirty="0"/>
              <a:t>Δ</a:t>
            </a:r>
            <a:r>
              <a:rPr lang="cs-CZ" dirty="0"/>
              <a:t>H-T</a:t>
            </a:r>
            <a:r>
              <a:rPr lang="el-GR" dirty="0"/>
              <a:t>Δ</a:t>
            </a:r>
            <a:r>
              <a:rPr lang="cs-CZ" dirty="0"/>
              <a:t>S</a:t>
            </a:r>
          </a:p>
          <a:p>
            <a:pPr marL="0" indent="0">
              <a:buNone/>
            </a:pPr>
            <a:r>
              <a:rPr lang="el-GR" dirty="0"/>
              <a:t>Δ</a:t>
            </a:r>
            <a:r>
              <a:rPr lang="cs-CZ" dirty="0"/>
              <a:t>G – zahrnuje snahu o minimalizaci energie soustavy a snahu o maximální neuspořádanost soustavou vyjádřenou změnou entropie.</a:t>
            </a:r>
          </a:p>
          <a:p>
            <a:pPr marL="0" indent="0">
              <a:buNone/>
            </a:pPr>
            <a:r>
              <a:rPr lang="el-GR" dirty="0"/>
              <a:t>Δ</a:t>
            </a:r>
            <a:r>
              <a:rPr lang="cs-CZ" dirty="0"/>
              <a:t>H – změna </a:t>
            </a:r>
          </a:p>
          <a:p>
            <a:pPr marL="0" indent="0">
              <a:buNone/>
            </a:pPr>
            <a:r>
              <a:rPr lang="cs-CZ" dirty="0"/>
              <a:t>entalpie</a:t>
            </a:r>
          </a:p>
          <a:p>
            <a:pPr marL="0" indent="0">
              <a:buNone/>
            </a:pPr>
            <a:r>
              <a:rPr lang="el-GR" dirty="0"/>
              <a:t>Δ</a:t>
            </a:r>
            <a:r>
              <a:rPr lang="cs-CZ" dirty="0"/>
              <a:t>S – změna </a:t>
            </a:r>
          </a:p>
          <a:p>
            <a:pPr marL="0" indent="0">
              <a:buNone/>
            </a:pPr>
            <a:r>
              <a:rPr lang="cs-CZ" dirty="0"/>
              <a:t>entropie</a:t>
            </a:r>
          </a:p>
          <a:p>
            <a:pPr marL="0" indent="0">
              <a:buNone/>
            </a:pPr>
            <a:r>
              <a:rPr lang="cs-CZ" sz="1800" dirty="0">
                <a:solidFill>
                  <a:srgbClr val="00B050"/>
                </a:solidFill>
              </a:rPr>
              <a:t>(příklady)</a:t>
            </a:r>
          </a:p>
        </p:txBody>
      </p:sp>
      <p:pic>
        <p:nvPicPr>
          <p:cNvPr id="2050" name="Picture 2" descr="C:\Users\francisko2\Pictures\img52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3" y="4005064"/>
            <a:ext cx="6366122" cy="2544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9676040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cs-CZ" dirty="0">
                <a:solidFill>
                  <a:srgbClr val="FF0000"/>
                </a:solidFill>
              </a:rPr>
              <a:t>Skupenské stavy látek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124744"/>
            <a:ext cx="8640960" cy="540060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/>
              <a:t>Mezi látky řadíme elementární částice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elektrony, nukleony            mikročástice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atomy, molekuly, ionty          makroskopické soustavy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plynné, kapalné, pevné         vysoce organizované s.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rostliny, živočichové a kosmická tělesa</a:t>
            </a:r>
          </a:p>
        </p:txBody>
      </p:sp>
      <p:cxnSp>
        <p:nvCxnSpPr>
          <p:cNvPr id="5" name="Přímá spojnice se šipkou 4"/>
          <p:cNvCxnSpPr/>
          <p:nvPr/>
        </p:nvCxnSpPr>
        <p:spPr>
          <a:xfrm flipH="1">
            <a:off x="2411760" y="1628800"/>
            <a:ext cx="2376264" cy="6480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se šipkou 6"/>
          <p:cNvCxnSpPr/>
          <p:nvPr/>
        </p:nvCxnSpPr>
        <p:spPr>
          <a:xfrm>
            <a:off x="3599892" y="2492896"/>
            <a:ext cx="97210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se šipkou 8"/>
          <p:cNvCxnSpPr/>
          <p:nvPr/>
        </p:nvCxnSpPr>
        <p:spPr>
          <a:xfrm flipH="1">
            <a:off x="2411760" y="2852936"/>
            <a:ext cx="2952328" cy="5760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se šipkou 10"/>
          <p:cNvCxnSpPr/>
          <p:nvPr/>
        </p:nvCxnSpPr>
        <p:spPr>
          <a:xfrm>
            <a:off x="4085946" y="3573016"/>
            <a:ext cx="774086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/>
          <p:nvPr/>
        </p:nvCxnSpPr>
        <p:spPr>
          <a:xfrm flipH="1">
            <a:off x="3059832" y="4077072"/>
            <a:ext cx="2808312" cy="5760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se šipkou 15"/>
          <p:cNvCxnSpPr/>
          <p:nvPr/>
        </p:nvCxnSpPr>
        <p:spPr>
          <a:xfrm>
            <a:off x="4175956" y="5013176"/>
            <a:ext cx="648072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se šipkou 17"/>
          <p:cNvCxnSpPr/>
          <p:nvPr/>
        </p:nvCxnSpPr>
        <p:spPr>
          <a:xfrm flipH="1">
            <a:off x="2987824" y="5157192"/>
            <a:ext cx="3024336" cy="7200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07582814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332656"/>
            <a:ext cx="8856984" cy="6264696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cs-CZ" dirty="0"/>
              <a:t>Základní částice mají hmotnost a určitou energii, tvoří soustavy.</a:t>
            </a:r>
          </a:p>
          <a:p>
            <a:pPr marL="0" indent="0">
              <a:buNone/>
            </a:pPr>
            <a:r>
              <a:rPr lang="cs-CZ" dirty="0"/>
              <a:t>Soustavy charakterizují veličiny: p, V, T.</a:t>
            </a:r>
          </a:p>
          <a:p>
            <a:pPr marL="0" indent="0">
              <a:buNone/>
            </a:pPr>
            <a:r>
              <a:rPr lang="cs-CZ" b="1" dirty="0">
                <a:solidFill>
                  <a:srgbClr val="00B050"/>
                </a:solidFill>
              </a:rPr>
              <a:t>Skupenství plynné:</a:t>
            </a:r>
            <a:r>
              <a:rPr lang="cs-CZ" dirty="0"/>
              <a:t> základní částice vykonávají postupný a rotační pohyb, soudržnost mezi částicemi je zanedbatelná, jsou stlačitelná, hustota je nízká, rychlost částic i E</a:t>
            </a:r>
            <a:r>
              <a:rPr lang="cs-CZ" baseline="-25000" dirty="0"/>
              <a:t>k</a:t>
            </a:r>
            <a:r>
              <a:rPr lang="cs-CZ" dirty="0"/>
              <a:t> je přímo úměrná T.</a:t>
            </a:r>
          </a:p>
          <a:p>
            <a:pPr marL="514350" indent="-514350">
              <a:buAutoNum type="arabicPeriod"/>
            </a:pPr>
            <a:r>
              <a:rPr lang="cs-CZ" dirty="0"/>
              <a:t>Vlastní objem plynu je zanedbatelný</a:t>
            </a:r>
          </a:p>
          <a:p>
            <a:pPr marL="514350" indent="-514350">
              <a:buAutoNum type="arabicPeriod"/>
            </a:pPr>
            <a:r>
              <a:rPr lang="cs-CZ" dirty="0"/>
              <a:t>Mezimolekulové interakční síly jsou zanedbatelné</a:t>
            </a:r>
          </a:p>
          <a:p>
            <a:pPr marL="0" indent="0">
              <a:buNone/>
            </a:pPr>
            <a:r>
              <a:rPr lang="cs-CZ" b="1" u="sng" dirty="0"/>
              <a:t>Izotermní děj </a:t>
            </a:r>
            <a:r>
              <a:rPr lang="cs-CZ" dirty="0"/>
              <a:t>(z. Boyle-Mariottův): za stálé teploty je objem ideálního plynu nepřímo úměrný jeho tlaku.</a:t>
            </a:r>
          </a:p>
          <a:p>
            <a:pPr marL="0" indent="0">
              <a:buNone/>
            </a:pPr>
            <a:r>
              <a:rPr lang="cs-CZ" sz="2800" dirty="0"/>
              <a:t>T=konst, p.V = konst.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16940574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88640"/>
            <a:ext cx="8784976" cy="6408712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b="1" u="sng" dirty="0"/>
              <a:t>Izobarický děj </a:t>
            </a:r>
            <a:r>
              <a:rPr lang="cs-CZ" dirty="0"/>
              <a:t>(z. Gay-Lussacův) – objem plynu je přímo úměrný jeho absolutní teplotě. </a:t>
            </a:r>
          </a:p>
          <a:p>
            <a:pPr marL="0" indent="0">
              <a:buNone/>
            </a:pPr>
            <a:r>
              <a:rPr lang="cs-CZ" sz="2800" dirty="0"/>
              <a:t>p-konst., V/T – konst.</a:t>
            </a:r>
          </a:p>
          <a:p>
            <a:pPr marL="0" indent="0" algn="ctr">
              <a:buNone/>
            </a:pPr>
            <a:r>
              <a:rPr lang="cs-CZ" dirty="0"/>
              <a:t>V = V</a:t>
            </a:r>
            <a:r>
              <a:rPr lang="cs-CZ" baseline="-25000" dirty="0"/>
              <a:t>0</a:t>
            </a:r>
            <a:r>
              <a:rPr lang="cs-CZ" dirty="0"/>
              <a:t> . T/T</a:t>
            </a:r>
            <a:r>
              <a:rPr lang="cs-CZ" baseline="-25000" dirty="0"/>
              <a:t>0</a:t>
            </a:r>
          </a:p>
          <a:p>
            <a:pPr marL="0" indent="0" algn="just">
              <a:buNone/>
            </a:pPr>
            <a:r>
              <a:rPr lang="cs-CZ" b="1" u="sng" dirty="0"/>
              <a:t>Izochorický děj </a:t>
            </a:r>
            <a:r>
              <a:rPr lang="cs-CZ" dirty="0"/>
              <a:t>(Charlesův zákon) – tlak plynu je přímo úměrný absolutní teplotě.</a:t>
            </a:r>
          </a:p>
          <a:p>
            <a:pPr marL="0" indent="0" algn="just">
              <a:buNone/>
            </a:pPr>
            <a:r>
              <a:rPr lang="cs-CZ" sz="2800" dirty="0"/>
              <a:t>V-konst., p/T – konst.</a:t>
            </a:r>
          </a:p>
          <a:p>
            <a:pPr marL="0" indent="0" algn="ctr">
              <a:buNone/>
            </a:pPr>
            <a:r>
              <a:rPr lang="cs-CZ" dirty="0"/>
              <a:t>p = p</a:t>
            </a:r>
            <a:r>
              <a:rPr lang="cs-CZ" baseline="-25000" dirty="0"/>
              <a:t>0</a:t>
            </a:r>
            <a:r>
              <a:rPr lang="cs-CZ" dirty="0"/>
              <a:t> . T/T</a:t>
            </a:r>
            <a:r>
              <a:rPr lang="cs-CZ" baseline="-25000" dirty="0"/>
              <a:t>0</a:t>
            </a:r>
          </a:p>
          <a:p>
            <a:pPr marL="0" indent="0" algn="ctr">
              <a:buNone/>
            </a:pPr>
            <a:r>
              <a:rPr lang="cs-CZ" dirty="0"/>
              <a:t>Spojením těchto dějů získáme stavovou rovnici:</a:t>
            </a:r>
          </a:p>
          <a:p>
            <a:pPr marL="0" indent="0" algn="ctr">
              <a:buNone/>
            </a:pPr>
            <a:r>
              <a:rPr lang="cs-CZ" dirty="0"/>
              <a:t>pV/T = konst. (R)</a:t>
            </a:r>
          </a:p>
          <a:p>
            <a:pPr marL="0" indent="0" algn="ctr">
              <a:buNone/>
            </a:pPr>
            <a:r>
              <a:rPr lang="cs-CZ" dirty="0"/>
              <a:t>pV=n.R.T</a:t>
            </a:r>
          </a:p>
          <a:p>
            <a:pPr marL="0" indent="0" algn="ctr">
              <a:buNone/>
            </a:pPr>
            <a:r>
              <a:rPr lang="cs-CZ" dirty="0"/>
              <a:t>pM=</a:t>
            </a:r>
            <a:r>
              <a:rPr lang="el-GR" dirty="0"/>
              <a:t>ρ</a:t>
            </a:r>
            <a:r>
              <a:rPr lang="cs-CZ" dirty="0"/>
              <a:t>RT</a:t>
            </a:r>
          </a:p>
          <a:p>
            <a:pPr marL="0" indent="0" algn="just">
              <a:buNone/>
            </a:pPr>
            <a:r>
              <a:rPr lang="cs-CZ" dirty="0"/>
              <a:t>                                       </a:t>
            </a:r>
          </a:p>
          <a:p>
            <a:pPr marL="0" indent="0" algn="just">
              <a:buNone/>
            </a:pPr>
            <a:endParaRPr lang="cs-CZ" dirty="0"/>
          </a:p>
          <a:p>
            <a:pPr marL="0" indent="0" algn="just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99701915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260648"/>
            <a:ext cx="8640960" cy="619268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b="1" dirty="0">
                <a:solidFill>
                  <a:srgbClr val="00B050"/>
                </a:solidFill>
              </a:rPr>
              <a:t>Skupenství kapalné: </a:t>
            </a:r>
            <a:r>
              <a:rPr lang="cs-CZ" dirty="0"/>
              <a:t>značné stěsnání molekul způsobuje vznik mezimolekulových sil, které ovlivňují vlastnosti kapalin. Objem je málo závislý na tlaku a kapalina se přizpůsobuje tvaru nádoby.</a:t>
            </a:r>
          </a:p>
          <a:p>
            <a:pPr marL="0" indent="0">
              <a:buNone/>
            </a:pPr>
            <a:r>
              <a:rPr lang="cs-CZ" dirty="0">
                <a:solidFill>
                  <a:srgbClr val="00B050"/>
                </a:solidFill>
              </a:rPr>
              <a:t>Vlastnosti kapalin:</a:t>
            </a:r>
          </a:p>
          <a:p>
            <a:pPr marL="0" indent="0">
              <a:buNone/>
            </a:pPr>
            <a:r>
              <a:rPr lang="cs-CZ" dirty="0"/>
              <a:t>Hustota </a:t>
            </a:r>
            <a:r>
              <a:rPr lang="el-GR" dirty="0"/>
              <a:t>ρ</a:t>
            </a:r>
            <a:r>
              <a:rPr lang="cs-CZ" dirty="0"/>
              <a:t> =m/V      (kg/m</a:t>
            </a:r>
            <a:r>
              <a:rPr lang="cs-CZ" baseline="30000" dirty="0"/>
              <a:t>3</a:t>
            </a:r>
            <a:r>
              <a:rPr lang="cs-CZ" dirty="0"/>
              <a:t>)</a:t>
            </a:r>
          </a:p>
          <a:p>
            <a:pPr marL="0" indent="0">
              <a:buNone/>
            </a:pPr>
            <a:r>
              <a:rPr lang="cs-CZ" dirty="0"/>
              <a:t>Povrchové napětí </a:t>
            </a:r>
            <a:r>
              <a:rPr lang="el-GR" dirty="0"/>
              <a:t>σ</a:t>
            </a:r>
            <a:r>
              <a:rPr lang="cs-CZ" dirty="0"/>
              <a:t> = F/l      (N/m)</a:t>
            </a:r>
          </a:p>
          <a:p>
            <a:pPr marL="0" indent="0">
              <a:buNone/>
            </a:pPr>
            <a:r>
              <a:rPr lang="cs-CZ" dirty="0"/>
              <a:t>Dynamická viskozita </a:t>
            </a:r>
            <a:r>
              <a:rPr lang="el-GR" dirty="0"/>
              <a:t>η</a:t>
            </a:r>
            <a:r>
              <a:rPr lang="cs-CZ" dirty="0"/>
              <a:t>= </a:t>
            </a:r>
            <a:r>
              <a:rPr lang="el-GR" dirty="0"/>
              <a:t>τ</a:t>
            </a:r>
            <a:r>
              <a:rPr lang="cs-CZ" dirty="0"/>
              <a:t>/(dv/dl)     (Pa.s)</a:t>
            </a:r>
          </a:p>
          <a:p>
            <a:pPr marL="0" indent="0">
              <a:buNone/>
            </a:pPr>
            <a:r>
              <a:rPr lang="cs-CZ" dirty="0"/>
              <a:t>Tekutost </a:t>
            </a:r>
            <a:r>
              <a:rPr lang="el-GR" dirty="0"/>
              <a:t>ϕ</a:t>
            </a:r>
            <a:r>
              <a:rPr lang="cs-CZ" dirty="0"/>
              <a:t>= 1/</a:t>
            </a:r>
            <a:r>
              <a:rPr lang="el-GR" dirty="0"/>
              <a:t> η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Kinematická viskozita </a:t>
            </a:r>
            <a:r>
              <a:rPr lang="el-GR" dirty="0"/>
              <a:t>ν</a:t>
            </a:r>
            <a:r>
              <a:rPr lang="cs-CZ" dirty="0"/>
              <a:t>=</a:t>
            </a:r>
            <a:r>
              <a:rPr lang="el-GR" dirty="0"/>
              <a:t> η</a:t>
            </a:r>
            <a:r>
              <a:rPr lang="cs-CZ" dirty="0"/>
              <a:t>/</a:t>
            </a:r>
            <a:r>
              <a:rPr lang="el-GR" dirty="0"/>
              <a:t>ρ</a:t>
            </a:r>
            <a:r>
              <a:rPr lang="cs-CZ" dirty="0"/>
              <a:t>	(m</a:t>
            </a:r>
            <a:r>
              <a:rPr lang="cs-CZ" baseline="30000" dirty="0"/>
              <a:t>2</a:t>
            </a:r>
            <a:r>
              <a:rPr lang="cs-CZ" dirty="0"/>
              <a:t>/s)</a:t>
            </a:r>
          </a:p>
          <a:p>
            <a:pPr marL="0" indent="0">
              <a:buNone/>
            </a:pPr>
            <a:r>
              <a:rPr lang="cs-CZ" dirty="0"/>
              <a:t>Objemová roztažnost V=V</a:t>
            </a:r>
            <a:r>
              <a:rPr lang="cs-CZ" baseline="-25000" dirty="0"/>
              <a:t>1</a:t>
            </a:r>
            <a:r>
              <a:rPr lang="cs-CZ" dirty="0"/>
              <a:t>(1+</a:t>
            </a:r>
            <a:r>
              <a:rPr lang="el-GR" dirty="0"/>
              <a:t>βΔ</a:t>
            </a:r>
            <a:r>
              <a:rPr lang="cs-CZ" dirty="0"/>
              <a:t>t)</a:t>
            </a:r>
          </a:p>
          <a:p>
            <a:pPr marL="0" indent="0">
              <a:buNone/>
            </a:pPr>
            <a:r>
              <a:rPr lang="cs-CZ" dirty="0"/>
              <a:t>Teplota varu: teplota při níž tenze páry dosáhne vnějšího tlaku. </a:t>
            </a:r>
          </a:p>
        </p:txBody>
      </p:sp>
    </p:spTree>
    <p:extLst>
      <p:ext uri="{BB962C8B-B14F-4D97-AF65-F5344CB8AC3E}">
        <p14:creationId xmlns:p14="http://schemas.microsoft.com/office/powerpoint/2010/main" val="3618751450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88640"/>
            <a:ext cx="8712968" cy="633670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/>
              <a:t>Kapalná soustava je převážně tvořena více složkami a vytváří směsi – roztoky (disperzní soustavy).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Hrubá disperze - disperzní podíl má rozměr 10</a:t>
            </a:r>
            <a:r>
              <a:rPr lang="cs-CZ" baseline="30000" dirty="0"/>
              <a:t>-3</a:t>
            </a:r>
            <a:r>
              <a:rPr lang="cs-CZ" dirty="0"/>
              <a:t> – 10</a:t>
            </a:r>
            <a:r>
              <a:rPr lang="cs-CZ" baseline="30000" dirty="0"/>
              <a:t>-6</a:t>
            </a:r>
            <a:r>
              <a:rPr lang="cs-CZ" dirty="0"/>
              <a:t> m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Koloidní disperze - disperzní podíl má rozměr 10</a:t>
            </a:r>
            <a:r>
              <a:rPr lang="cs-CZ" baseline="30000" dirty="0"/>
              <a:t>-6</a:t>
            </a:r>
            <a:r>
              <a:rPr lang="cs-CZ" dirty="0"/>
              <a:t> – 10</a:t>
            </a:r>
            <a:r>
              <a:rPr lang="cs-CZ" baseline="30000" dirty="0"/>
              <a:t>-9</a:t>
            </a:r>
            <a:r>
              <a:rPr lang="cs-CZ" dirty="0"/>
              <a:t> m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Analytická disperze – velikost částic pod 10</a:t>
            </a:r>
            <a:r>
              <a:rPr lang="cs-CZ" baseline="30000" dirty="0"/>
              <a:t>-9</a:t>
            </a:r>
            <a:r>
              <a:rPr lang="cs-CZ" dirty="0"/>
              <a:t> m</a:t>
            </a:r>
          </a:p>
          <a:p>
            <a:pPr marL="0" indent="0">
              <a:buNone/>
            </a:pPr>
            <a:r>
              <a:rPr lang="cs-CZ" u="sng" dirty="0"/>
              <a:t>Roztok: </a:t>
            </a:r>
            <a:r>
              <a:rPr lang="cs-CZ" dirty="0"/>
              <a:t>homogenní soustava dvou nebo více látek, která má ve všech částech stejné fyzikální a chemické vlastnosti.</a:t>
            </a:r>
          </a:p>
          <a:p>
            <a:pPr marL="0" indent="0">
              <a:buNone/>
            </a:pPr>
            <a:r>
              <a:rPr lang="cs-CZ" dirty="0"/>
              <a:t>Rozpustnost: maximální hmotnost látky, která se beze zbytku rozpustí ve 100 g rozpouštědla.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69973714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16632"/>
            <a:ext cx="8712968" cy="640871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/>
              <a:t>Chování dvousložkových soustav vyjadřujeme plošnými diagramy s osami:</a:t>
            </a:r>
          </a:p>
          <a:p>
            <a:pPr marL="0" indent="0">
              <a:buNone/>
            </a:pPr>
            <a:r>
              <a:rPr lang="cs-CZ" sz="2800" dirty="0"/>
              <a:t> p-koncentrace nebo t-koncentrace.</a:t>
            </a:r>
          </a:p>
        </p:txBody>
      </p:sp>
      <p:pic>
        <p:nvPicPr>
          <p:cNvPr id="3074" name="Picture 2" descr="C:\Users\francisko2\Pictures\img52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556792"/>
            <a:ext cx="7416824" cy="4968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0303772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88640"/>
            <a:ext cx="8856984" cy="6408712"/>
          </a:xfrm>
        </p:spPr>
        <p:txBody>
          <a:bodyPr/>
          <a:lstStyle/>
          <a:p>
            <a:pPr marL="0" indent="0">
              <a:buNone/>
            </a:pPr>
            <a:r>
              <a:rPr lang="cs-CZ" sz="2800" dirty="0"/>
              <a:t>Zvýšení teploty varu v roztoku </a:t>
            </a:r>
            <a:r>
              <a:rPr lang="el-GR" sz="2800" dirty="0"/>
              <a:t>Δ</a:t>
            </a:r>
            <a:r>
              <a:rPr lang="cs-CZ" sz="2800" dirty="0" err="1"/>
              <a:t>T</a:t>
            </a:r>
            <a:r>
              <a:rPr lang="cs-CZ" sz="2800" baseline="-25000" dirty="0" err="1"/>
              <a:t>t</a:t>
            </a:r>
            <a:endParaRPr lang="cs-CZ" sz="2800" baseline="-25000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sz="2800" dirty="0"/>
          </a:p>
          <a:p>
            <a:pPr marL="0" indent="0">
              <a:buNone/>
            </a:pPr>
            <a:r>
              <a:rPr lang="cs-CZ" sz="2800" dirty="0"/>
              <a:t>Snížení teploty tuhnutí roztoku </a:t>
            </a:r>
            <a:r>
              <a:rPr lang="el-GR" sz="2800" dirty="0"/>
              <a:t>Δ</a:t>
            </a:r>
            <a:r>
              <a:rPr lang="cs-CZ" sz="2800" dirty="0" err="1"/>
              <a:t>T</a:t>
            </a:r>
            <a:r>
              <a:rPr lang="cs-CZ" sz="2800" baseline="-25000" dirty="0" err="1"/>
              <a:t>t</a:t>
            </a:r>
            <a:endParaRPr lang="cs-CZ" sz="2800" baseline="-25000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4098" name="Picture 2" descr="C:\Users\francisko2\Pictures\img526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7071" y="692696"/>
            <a:ext cx="4176464" cy="266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francisko2\Pictures\img52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4077072"/>
            <a:ext cx="4464496" cy="266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67225431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88640"/>
            <a:ext cx="8784976" cy="6408712"/>
          </a:xfrm>
        </p:spPr>
        <p:txBody>
          <a:bodyPr/>
          <a:lstStyle/>
          <a:p>
            <a:pPr marL="0" indent="0">
              <a:buNone/>
            </a:pPr>
            <a:r>
              <a:rPr lang="cs-CZ" b="1" dirty="0">
                <a:solidFill>
                  <a:srgbClr val="00B0F0"/>
                </a:solidFill>
              </a:rPr>
              <a:t>Tuhý roztok v kovových systémech </a:t>
            </a:r>
            <a:r>
              <a:rPr lang="cs-CZ" dirty="0"/>
              <a:t>– vytváří soustavu nebo –</a:t>
            </a:r>
            <a:r>
              <a:rPr lang="cs-CZ" dirty="0" err="1"/>
              <a:t>li</a:t>
            </a:r>
            <a:r>
              <a:rPr lang="cs-CZ" dirty="0"/>
              <a:t> směs atomů či molekul prvků nebo sloučenin.</a:t>
            </a:r>
          </a:p>
          <a:p>
            <a:pPr marL="0" indent="0">
              <a:buNone/>
            </a:pPr>
            <a:r>
              <a:rPr lang="cs-CZ" dirty="0"/>
              <a:t>Neuspořádaný t.r. - částice jsou rozmístění nahodile</a:t>
            </a:r>
          </a:p>
          <a:p>
            <a:pPr marL="0" indent="0">
              <a:buNone/>
            </a:pPr>
            <a:r>
              <a:rPr lang="cs-CZ" dirty="0"/>
              <a:t>Uspořádaný t.r. - částice jsou rozmístění pravidelně. Roztok má nižší volnou energii, je stálejší při nižších teplotách, vykazuje vyšší tvrdost a křehkost.</a:t>
            </a:r>
          </a:p>
          <a:p>
            <a:pPr marL="0" indent="0">
              <a:buNone/>
            </a:pPr>
            <a:r>
              <a:rPr lang="cs-CZ" dirty="0"/>
              <a:t>Podle velikosti a umístění částic v mřížce rozdělujeme :</a:t>
            </a:r>
          </a:p>
          <a:p>
            <a:pPr marL="0" indent="0">
              <a:buNone/>
            </a:pPr>
            <a:r>
              <a:rPr lang="cs-CZ" dirty="0"/>
              <a:t>1/ substituční t.r. – přísadové kovy deformují krystalovou mřížku a dochází ke zpevňování t.r.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74644103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260648"/>
            <a:ext cx="8712968" cy="6264696"/>
          </a:xfrm>
        </p:spPr>
        <p:txBody>
          <a:bodyPr/>
          <a:lstStyle/>
          <a:p>
            <a:pPr marL="0" indent="0">
              <a:buNone/>
            </a:pPr>
            <a:r>
              <a:rPr lang="cs-CZ" dirty="0"/>
              <a:t>U substitučního t.r. jsou v krystalové buňce základního kovu nahrazeny některé atomy kovu základního atomy kovu přídavného.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5122" name="Picture 2" descr="C:\Users\francisko2\Pictures\img52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2204864"/>
            <a:ext cx="5616624" cy="273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81165811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260648"/>
            <a:ext cx="8640960" cy="6048672"/>
          </a:xfrm>
        </p:spPr>
        <p:txBody>
          <a:bodyPr/>
          <a:lstStyle/>
          <a:p>
            <a:pPr marL="0" indent="0">
              <a:buNone/>
            </a:pPr>
            <a:r>
              <a:rPr lang="cs-CZ" dirty="0"/>
              <a:t> Intersticiální t.r. – přísadový prvek, jehož atomy jsou proti atomům kovu základního velmi malé (H, O, N, C…)je umístěn v krystalové buňce kovu základního.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Sklon k tvorbě t.r. u kovů je dán podstatou kovové vazby.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6146" name="Picture 2" descr="C:\Users\francisko2\Pictures\img52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276872"/>
            <a:ext cx="5544616" cy="2429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8332086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88640"/>
            <a:ext cx="8784976" cy="640871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b="1" dirty="0">
                <a:solidFill>
                  <a:srgbClr val="00B050"/>
                </a:solidFill>
              </a:rPr>
              <a:t>Skupenství pevné:</a:t>
            </a:r>
            <a:r>
              <a:rPr lang="cs-CZ" dirty="0"/>
              <a:t> látky u nichž částice mají vyhrazeny jisté polohy z nichž se nemohou vzdálit.</a:t>
            </a:r>
          </a:p>
          <a:p>
            <a:pPr marL="0" indent="0">
              <a:buNone/>
            </a:pPr>
            <a:r>
              <a:rPr lang="cs-CZ" dirty="0"/>
              <a:t>Amorfní látky mají strukturu podobnou kapalinám, považují se za podchlazené kapaliny s velmi vysokou viskozitou. O tom zda kapalina přejde do stavu amorfního či krystalického rozhoduje způsob ochlazování.</a:t>
            </a:r>
          </a:p>
          <a:p>
            <a:pPr marL="0" indent="0">
              <a:buNone/>
            </a:pPr>
            <a:r>
              <a:rPr lang="cs-CZ" dirty="0"/>
              <a:t>Pomalé </a:t>
            </a:r>
            <a:r>
              <a:rPr lang="cs-CZ" dirty="0" err="1"/>
              <a:t>ochl</a:t>
            </a:r>
            <a:r>
              <a:rPr lang="cs-CZ" dirty="0"/>
              <a:t>. – krystaly (mají pravidelný geometrický tvar s rovinnými plochami – anizotropie)</a:t>
            </a:r>
          </a:p>
          <a:p>
            <a:pPr marL="0" indent="0">
              <a:buNone/>
            </a:pPr>
            <a:r>
              <a:rPr lang="cs-CZ" dirty="0"/>
              <a:t>Rychlé </a:t>
            </a:r>
            <a:r>
              <a:rPr lang="cs-CZ" dirty="0" err="1"/>
              <a:t>ochl</a:t>
            </a:r>
            <a:r>
              <a:rPr lang="cs-CZ" dirty="0"/>
              <a:t>. – amorfní látka (např. skla – představují metastabilní stav a vykazují izotropii – mají ve všech směrech stejné vlastnosti)</a:t>
            </a:r>
          </a:p>
        </p:txBody>
      </p:sp>
    </p:spTree>
    <p:extLst>
      <p:ext uri="{BB962C8B-B14F-4D97-AF65-F5344CB8AC3E}">
        <p14:creationId xmlns:p14="http://schemas.microsoft.com/office/powerpoint/2010/main" val="921091309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404664"/>
            <a:ext cx="8784976" cy="6264696"/>
          </a:xfrm>
        </p:spPr>
        <p:txBody>
          <a:bodyPr/>
          <a:lstStyle/>
          <a:p>
            <a:pPr marL="0" indent="0">
              <a:buNone/>
            </a:pPr>
            <a:r>
              <a:rPr lang="cs-CZ" dirty="0"/>
              <a:t>Elementární buňka – je základní buňkou ty tvoří krystalovou mřížku.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Skutečné krystaly mají nepravidelnosti – poruchy.</a:t>
            </a:r>
          </a:p>
        </p:txBody>
      </p:sp>
      <p:pic>
        <p:nvPicPr>
          <p:cNvPr id="7170" name="Picture 2" descr="C:\Users\francisko2\Pictures\img52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9713" y="1052736"/>
            <a:ext cx="2541587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francisko2\Pictures\img53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3861048"/>
            <a:ext cx="4104456" cy="295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4220953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332656"/>
            <a:ext cx="8712968" cy="6264696"/>
          </a:xfrm>
        </p:spPr>
        <p:txBody>
          <a:bodyPr/>
          <a:lstStyle/>
          <a:p>
            <a:pPr marL="0" indent="0">
              <a:buNone/>
            </a:pPr>
            <a:r>
              <a:rPr lang="cs-CZ" dirty="0"/>
              <a:t>Podle spojení částic rozlišujeme mřížky:</a:t>
            </a:r>
          </a:p>
          <a:p>
            <a:r>
              <a:rPr lang="cs-CZ" dirty="0"/>
              <a:t>Atomové</a:t>
            </a:r>
          </a:p>
          <a:p>
            <a:r>
              <a:rPr lang="cs-CZ" dirty="0"/>
              <a:t>Iontové</a:t>
            </a:r>
          </a:p>
          <a:p>
            <a:r>
              <a:rPr lang="cs-CZ" dirty="0"/>
              <a:t>Molekulové</a:t>
            </a:r>
          </a:p>
          <a:p>
            <a:r>
              <a:rPr lang="cs-CZ" dirty="0"/>
              <a:t>Kovové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8194" name="Picture 2" descr="C:\Users\francisko2\Pictures\img53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2492896"/>
            <a:ext cx="4680520" cy="41577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70681725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16632"/>
            <a:ext cx="9036496" cy="6624736"/>
          </a:xfrm>
        </p:spPr>
        <p:txBody>
          <a:bodyPr/>
          <a:lstStyle/>
          <a:p>
            <a:pPr marL="0" indent="0">
              <a:buNone/>
            </a:pPr>
            <a:r>
              <a:rPr lang="cs-CZ" dirty="0"/>
              <a:t>Pevné látky mají stálou teplotu tání, vzniklé směsi většinou tají v teplotním rozmezí.</a:t>
            </a:r>
          </a:p>
          <a:p>
            <a:pPr marL="0" indent="0">
              <a:buNone/>
            </a:pPr>
            <a:r>
              <a:rPr lang="cs-CZ" dirty="0"/>
              <a:t>Pevný roztok má strukturu závislou na složkách v pevném stavu navzájem </a:t>
            </a:r>
            <a:r>
              <a:rPr lang="cs-CZ" i="1" dirty="0"/>
              <a:t>dokonale</a:t>
            </a:r>
            <a:r>
              <a:rPr lang="cs-CZ" dirty="0"/>
              <a:t>,</a:t>
            </a:r>
            <a:r>
              <a:rPr lang="cs-CZ" i="1" dirty="0"/>
              <a:t> nedokonale </a:t>
            </a:r>
            <a:r>
              <a:rPr lang="cs-CZ" dirty="0"/>
              <a:t>nebo </a:t>
            </a:r>
            <a:r>
              <a:rPr lang="cs-CZ" i="1" dirty="0"/>
              <a:t>částečně</a:t>
            </a:r>
            <a:r>
              <a:rPr lang="cs-CZ" dirty="0"/>
              <a:t> mísitelné.</a:t>
            </a:r>
          </a:p>
          <a:p>
            <a:pPr marL="0" indent="0">
              <a:buNone/>
            </a:pPr>
            <a:r>
              <a:rPr lang="cs-CZ" dirty="0"/>
              <a:t>Fázové diagramy vyznačují závislost mezi složením a teplotou počátku a konce tuhnutí jednotlivých složek.</a:t>
            </a:r>
          </a:p>
          <a:p>
            <a:pPr marL="0" indent="0">
              <a:buNone/>
            </a:pPr>
            <a:r>
              <a:rPr lang="cs-CZ" dirty="0"/>
              <a:t> </a:t>
            </a:r>
          </a:p>
        </p:txBody>
      </p:sp>
      <p:pic>
        <p:nvPicPr>
          <p:cNvPr id="9219" name="Picture 3" descr="C:\Users\francisko2\Pictures\img53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3717032"/>
            <a:ext cx="5410200" cy="3067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4938710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88640"/>
            <a:ext cx="8784976" cy="6480720"/>
          </a:xfrm>
        </p:spPr>
        <p:txBody>
          <a:bodyPr/>
          <a:lstStyle/>
          <a:p>
            <a:pPr marL="0" indent="0" algn="ctr">
              <a:buNone/>
            </a:pPr>
            <a:r>
              <a:rPr lang="cs-CZ" b="1" dirty="0">
                <a:solidFill>
                  <a:srgbClr val="7030A0"/>
                </a:solidFill>
              </a:rPr>
              <a:t>Fázové přeměny</a:t>
            </a:r>
          </a:p>
          <a:p>
            <a:pPr marL="0" indent="0" algn="just">
              <a:buNone/>
            </a:pPr>
            <a:r>
              <a:rPr lang="cs-CZ" dirty="0"/>
              <a:t>Soustava je tvořena složkami, které tvoří fáze.</a:t>
            </a:r>
          </a:p>
          <a:p>
            <a:pPr marL="0" indent="0" algn="just">
              <a:buNone/>
            </a:pPr>
            <a:r>
              <a:rPr lang="cs-CZ" dirty="0"/>
              <a:t>Volná energie F je část vnitřní energie využitelné na různé přeměny není rozložena v soustavě rovnoměrně, ale je nakupena v jednotlivých nehomogenitách.           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   F=U-TS </a:t>
            </a:r>
          </a:p>
        </p:txBody>
      </p:sp>
      <p:pic>
        <p:nvPicPr>
          <p:cNvPr id="10242" name="Picture 2" descr="C:\Users\francisko2\Pictures\img53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3356991"/>
            <a:ext cx="5694362" cy="31491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6648584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260648"/>
            <a:ext cx="8784976" cy="6336704"/>
          </a:xfrm>
        </p:spPr>
        <p:txBody>
          <a:bodyPr/>
          <a:lstStyle/>
          <a:p>
            <a:pPr marL="0" indent="0">
              <a:buNone/>
            </a:pPr>
            <a:r>
              <a:rPr lang="cs-CZ" u="sng" dirty="0" err="1"/>
              <a:t>Gibbsův</a:t>
            </a:r>
            <a:r>
              <a:rPr lang="cs-CZ" u="sng" dirty="0"/>
              <a:t> z. fází: </a:t>
            </a:r>
            <a:r>
              <a:rPr lang="cs-CZ" dirty="0"/>
              <a:t>řeší počet intenzivních stavových veličin </a:t>
            </a:r>
            <a:r>
              <a:rPr lang="cs-CZ" u="sng" dirty="0"/>
              <a:t>v</a:t>
            </a:r>
            <a:r>
              <a:rPr lang="cs-CZ" dirty="0"/>
              <a:t>, které lze změnit aniž se změní počet fází </a:t>
            </a:r>
            <a:r>
              <a:rPr lang="cs-CZ" u="sng" dirty="0"/>
              <a:t>f</a:t>
            </a:r>
            <a:r>
              <a:rPr lang="cs-CZ" dirty="0"/>
              <a:t> v soustavě při stejném množství </a:t>
            </a:r>
            <a:r>
              <a:rPr lang="cs-CZ" u="sng" dirty="0"/>
              <a:t>k</a:t>
            </a:r>
            <a:r>
              <a:rPr lang="cs-CZ" dirty="0"/>
              <a:t> </a:t>
            </a:r>
          </a:p>
          <a:p>
            <a:pPr marL="0" indent="0" algn="ctr">
              <a:buNone/>
            </a:pPr>
            <a:r>
              <a:rPr lang="cs-CZ" dirty="0"/>
              <a:t>v=k-f+2</a:t>
            </a:r>
          </a:p>
          <a:p>
            <a:pPr marL="0" indent="0">
              <a:buNone/>
            </a:pPr>
            <a:r>
              <a:rPr lang="cs-CZ" dirty="0"/>
              <a:t>Jednosložková soustava: k=1, v=3-f       tři případy:</a:t>
            </a:r>
          </a:p>
          <a:p>
            <a:pPr marL="514350" indent="-514350">
              <a:buAutoNum type="alphaLcParenR"/>
            </a:pPr>
            <a:r>
              <a:rPr lang="cs-CZ" dirty="0"/>
              <a:t>f=1, v=2 (H</a:t>
            </a:r>
            <a:r>
              <a:rPr lang="cs-CZ" baseline="-25000" dirty="0"/>
              <a:t>2</a:t>
            </a:r>
            <a:r>
              <a:rPr lang="cs-CZ" dirty="0"/>
              <a:t>)</a:t>
            </a:r>
          </a:p>
          <a:p>
            <a:pPr marL="514350" indent="-514350">
              <a:buAutoNum type="alphaLcParenR"/>
            </a:pPr>
            <a:r>
              <a:rPr lang="cs-CZ" dirty="0"/>
              <a:t>f=2, v=1 (</a:t>
            </a:r>
            <a:r>
              <a:rPr lang="cs-CZ" dirty="0" err="1"/>
              <a:t>methanol</a:t>
            </a:r>
            <a:r>
              <a:rPr lang="cs-CZ" dirty="0"/>
              <a:t>)</a:t>
            </a:r>
          </a:p>
          <a:p>
            <a:pPr marL="514350" indent="-514350">
              <a:buAutoNum type="alphaLcParenR"/>
            </a:pPr>
            <a:r>
              <a:rPr lang="cs-CZ" dirty="0"/>
              <a:t>F=3, v=0 </a:t>
            </a:r>
          </a:p>
          <a:p>
            <a:pPr marL="0" indent="0">
              <a:buNone/>
            </a:pPr>
            <a:r>
              <a:rPr lang="cs-CZ" dirty="0"/>
              <a:t>fáze invariantní </a:t>
            </a:r>
          </a:p>
        </p:txBody>
      </p:sp>
      <p:sp>
        <p:nvSpPr>
          <p:cNvPr id="6" name="Šipka doprava 5"/>
          <p:cNvSpPr/>
          <p:nvPr/>
        </p:nvSpPr>
        <p:spPr>
          <a:xfrm>
            <a:off x="6156176" y="2708920"/>
            <a:ext cx="504056" cy="7200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266" name="Picture 2" descr="C:\Users\francisko2\Pictures\img53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2996952"/>
            <a:ext cx="4752528" cy="352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8510669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88640"/>
            <a:ext cx="9144000" cy="640871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b="1" dirty="0"/>
              <a:t>Dvousložková soustava </a:t>
            </a:r>
            <a:r>
              <a:rPr lang="cs-CZ" dirty="0"/>
              <a:t>– nejčastěji soustavy kde jsou v rovnováze dvě fáze (f=2)</a:t>
            </a:r>
          </a:p>
          <a:p>
            <a:pPr marL="0" indent="0" algn="ctr">
              <a:buNone/>
            </a:pPr>
            <a:r>
              <a:rPr lang="cs-CZ" dirty="0"/>
              <a:t>k=2, v= 4-f</a:t>
            </a:r>
          </a:p>
          <a:p>
            <a:pPr marL="0" indent="0" algn="just">
              <a:buNone/>
            </a:pPr>
            <a:r>
              <a:rPr lang="cs-CZ" u="sng" dirty="0"/>
              <a:t>Soustava kapalina – plyn: </a:t>
            </a:r>
            <a:r>
              <a:rPr lang="cs-CZ" dirty="0"/>
              <a:t>plyn s kapalinou nereaguje.</a:t>
            </a:r>
          </a:p>
          <a:p>
            <a:pPr marL="0" indent="0" algn="just">
              <a:buNone/>
            </a:pPr>
            <a:r>
              <a:rPr lang="cs-CZ" i="1" dirty="0" err="1"/>
              <a:t>Raoultův</a:t>
            </a:r>
            <a:r>
              <a:rPr lang="cs-CZ" i="1" dirty="0"/>
              <a:t> </a:t>
            </a:r>
            <a:r>
              <a:rPr lang="cs-CZ" i="1" dirty="0" err="1"/>
              <a:t>zk</a:t>
            </a:r>
            <a:r>
              <a:rPr lang="cs-CZ" i="1" dirty="0"/>
              <a:t>. </a:t>
            </a:r>
            <a:r>
              <a:rPr lang="cs-CZ" dirty="0"/>
              <a:t>– parciální tlak složky A nad roztokem je roven součinu tlaku nasycených par čisté složky A při dané teplotě P</a:t>
            </a:r>
            <a:r>
              <a:rPr lang="cs-CZ" baseline="-25000" dirty="0"/>
              <a:t>A</a:t>
            </a:r>
            <a:r>
              <a:rPr lang="cs-CZ" dirty="0"/>
              <a:t>° a jejího molového zlomku v roztoku </a:t>
            </a:r>
            <a:r>
              <a:rPr lang="cs-CZ" dirty="0" err="1"/>
              <a:t>x</a:t>
            </a:r>
            <a:r>
              <a:rPr lang="cs-CZ" baseline="-25000" dirty="0" err="1"/>
              <a:t>A</a:t>
            </a:r>
            <a:r>
              <a:rPr lang="cs-CZ" dirty="0"/>
              <a:t>.</a:t>
            </a:r>
          </a:p>
          <a:p>
            <a:pPr marL="0" indent="0" algn="just">
              <a:buNone/>
            </a:pPr>
            <a:r>
              <a:rPr lang="cs-CZ" dirty="0"/>
              <a:t>	P</a:t>
            </a:r>
            <a:r>
              <a:rPr lang="cs-CZ" baseline="-25000" dirty="0"/>
              <a:t>A</a:t>
            </a:r>
            <a:r>
              <a:rPr lang="cs-CZ" dirty="0"/>
              <a:t> = P</a:t>
            </a:r>
            <a:r>
              <a:rPr lang="cs-CZ" baseline="-25000" dirty="0"/>
              <a:t>A</a:t>
            </a:r>
            <a:r>
              <a:rPr lang="cs-CZ" dirty="0"/>
              <a:t>° . </a:t>
            </a:r>
            <a:r>
              <a:rPr lang="cs-CZ" dirty="0" err="1"/>
              <a:t>x</a:t>
            </a:r>
            <a:r>
              <a:rPr lang="cs-CZ" baseline="-25000" dirty="0" err="1"/>
              <a:t>A</a:t>
            </a:r>
            <a:r>
              <a:rPr lang="cs-CZ" baseline="-25000" dirty="0"/>
              <a:t>            </a:t>
            </a:r>
            <a:r>
              <a:rPr lang="cs-CZ" dirty="0"/>
              <a:t>P</a:t>
            </a:r>
            <a:r>
              <a:rPr lang="cs-CZ" baseline="-25000" dirty="0"/>
              <a:t>B</a:t>
            </a:r>
            <a:r>
              <a:rPr lang="cs-CZ" dirty="0"/>
              <a:t> = P</a:t>
            </a:r>
            <a:r>
              <a:rPr lang="cs-CZ" baseline="-25000" dirty="0"/>
              <a:t>B</a:t>
            </a:r>
            <a:r>
              <a:rPr lang="cs-CZ" dirty="0"/>
              <a:t>° . </a:t>
            </a:r>
            <a:r>
              <a:rPr lang="cs-CZ" dirty="0" err="1"/>
              <a:t>x</a:t>
            </a:r>
            <a:r>
              <a:rPr lang="cs-CZ" baseline="-25000" dirty="0" err="1"/>
              <a:t>B</a:t>
            </a:r>
            <a:r>
              <a:rPr lang="cs-CZ" baseline="-25000" dirty="0"/>
              <a:t>          </a:t>
            </a:r>
            <a:r>
              <a:rPr lang="cs-CZ" dirty="0"/>
              <a:t>P = P</a:t>
            </a:r>
            <a:r>
              <a:rPr lang="cs-CZ" baseline="-25000" dirty="0"/>
              <a:t>A</a:t>
            </a:r>
            <a:r>
              <a:rPr lang="cs-CZ" dirty="0"/>
              <a:t> + P</a:t>
            </a:r>
            <a:r>
              <a:rPr lang="cs-CZ" baseline="-25000" dirty="0"/>
              <a:t>B  </a:t>
            </a:r>
          </a:p>
          <a:p>
            <a:pPr marL="0" indent="0" algn="just">
              <a:buNone/>
            </a:pPr>
            <a:r>
              <a:rPr lang="cs-CZ" i="1" dirty="0"/>
              <a:t>Henryho </a:t>
            </a:r>
            <a:r>
              <a:rPr lang="cs-CZ" i="1" dirty="0" err="1"/>
              <a:t>zk</a:t>
            </a:r>
            <a:r>
              <a:rPr lang="cs-CZ" i="1" dirty="0"/>
              <a:t>. </a:t>
            </a:r>
            <a:r>
              <a:rPr lang="cs-CZ" dirty="0"/>
              <a:t>-  za dané teploty rozpustnost plynu přímo úměrná jeho parciálnímu tlaku nad rozpustnost.                     P = H</a:t>
            </a:r>
            <a:r>
              <a:rPr lang="cs-CZ" baseline="-25000" dirty="0"/>
              <a:t>A</a:t>
            </a:r>
            <a:r>
              <a:rPr lang="cs-CZ" dirty="0"/>
              <a:t> . </a:t>
            </a:r>
            <a:r>
              <a:rPr lang="cs-CZ" dirty="0" err="1"/>
              <a:t>x</a:t>
            </a:r>
            <a:r>
              <a:rPr lang="cs-CZ" baseline="-25000" dirty="0" err="1"/>
              <a:t>A</a:t>
            </a:r>
            <a:r>
              <a:rPr lang="cs-CZ" baseline="-25000" dirty="0"/>
              <a:t> </a:t>
            </a:r>
            <a:endParaRPr lang="cs-CZ" dirty="0"/>
          </a:p>
          <a:p>
            <a:pPr marL="0" indent="0" algn="just">
              <a:buNone/>
            </a:pPr>
            <a:endParaRPr lang="cs-CZ" dirty="0"/>
          </a:p>
          <a:p>
            <a:pPr marL="0" indent="0" algn="just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31528482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88640"/>
            <a:ext cx="8784976" cy="6480720"/>
          </a:xfrm>
        </p:spPr>
        <p:txBody>
          <a:bodyPr/>
          <a:lstStyle/>
          <a:p>
            <a:pPr marL="0" indent="0">
              <a:buNone/>
            </a:pPr>
            <a:r>
              <a:rPr lang="cs-CZ" u="sng" dirty="0"/>
              <a:t>Soustava kapalina – kapalina:</a:t>
            </a:r>
            <a:r>
              <a:rPr lang="cs-CZ" dirty="0"/>
              <a:t> za předpokladu stálého tlaku je počet nezávisle proměnných roven 1  a stupeň volnosti se vypočítá k=2, v= 3-f</a:t>
            </a:r>
          </a:p>
          <a:p>
            <a:pPr marL="0" indent="0">
              <a:buNone/>
            </a:pPr>
            <a:r>
              <a:rPr lang="cs-CZ" dirty="0"/>
              <a:t>a/ f=1, v=2 rovnováha je </a:t>
            </a:r>
            <a:r>
              <a:rPr lang="cs-CZ" dirty="0" err="1"/>
              <a:t>bivariantní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b/ f=2, v=1 rovnováha je </a:t>
            </a:r>
            <a:r>
              <a:rPr lang="cs-CZ" dirty="0" err="1"/>
              <a:t>monovariantní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c/ f=3, v=0 rovnováha je nonvariantní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				binární soustavy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Šipka dolů 3"/>
          <p:cNvSpPr/>
          <p:nvPr/>
        </p:nvSpPr>
        <p:spPr>
          <a:xfrm>
            <a:off x="4968044" y="3501008"/>
            <a:ext cx="864096" cy="72008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4283968" y="2996952"/>
            <a:ext cx="2232248" cy="50405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3779912" y="4221088"/>
            <a:ext cx="3024336" cy="57606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8063370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188640"/>
            <a:ext cx="8784976" cy="6552728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cs-CZ" sz="4100" dirty="0"/>
              <a:t>Eutektická přeměna: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sz="4600" dirty="0"/>
          </a:p>
          <a:p>
            <a:pPr marL="0" indent="0">
              <a:buNone/>
            </a:pPr>
            <a:r>
              <a:rPr lang="cs-CZ" sz="4600" dirty="0" err="1"/>
              <a:t>Eutektoidní</a:t>
            </a:r>
            <a:r>
              <a:rPr lang="cs-CZ" sz="4600" dirty="0"/>
              <a:t> přeměna: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/>
          </a:p>
          <a:p>
            <a:pPr marL="0" indent="0" algn="r">
              <a:buNone/>
            </a:pPr>
            <a:endParaRPr lang="cs-CZ" sz="2100" dirty="0"/>
          </a:p>
          <a:p>
            <a:pPr marL="0" indent="0" algn="r">
              <a:buNone/>
            </a:pPr>
            <a:r>
              <a:rPr lang="cs-CZ" sz="2100" dirty="0"/>
              <a:t>Výřez z diagramu </a:t>
            </a:r>
            <a:r>
              <a:rPr lang="cs-CZ" sz="2100" dirty="0" err="1"/>
              <a:t>Fe</a:t>
            </a:r>
            <a:r>
              <a:rPr lang="cs-CZ" sz="2100" dirty="0"/>
              <a:t>-C, oblast </a:t>
            </a:r>
            <a:r>
              <a:rPr lang="cs-CZ" sz="2100" dirty="0" err="1"/>
              <a:t>eutektoidní</a:t>
            </a:r>
            <a:r>
              <a:rPr lang="cs-CZ" sz="2100" dirty="0"/>
              <a:t> přeměny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1026" name="Picture 2" descr="C:\Users\francisko2\Pictures\img53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260648"/>
            <a:ext cx="4776787" cy="2593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francisko2\Pictures\img53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0033" y="3356992"/>
            <a:ext cx="5040560" cy="2742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44333875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260648"/>
            <a:ext cx="8784976" cy="6336704"/>
          </a:xfrm>
        </p:spPr>
        <p:txBody>
          <a:bodyPr/>
          <a:lstStyle/>
          <a:p>
            <a:pPr marL="0" indent="0">
              <a:buNone/>
            </a:pPr>
            <a:r>
              <a:rPr lang="cs-CZ" dirty="0" err="1"/>
              <a:t>Peritektická</a:t>
            </a:r>
            <a:r>
              <a:rPr lang="cs-CZ" dirty="0"/>
              <a:t> přeměna:</a:t>
            </a:r>
          </a:p>
        </p:txBody>
      </p:sp>
      <p:pic>
        <p:nvPicPr>
          <p:cNvPr id="2050" name="Picture 2" descr="C:\Users\francisko2\Pictures\img53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476672"/>
            <a:ext cx="3960440" cy="4464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2289798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195478"/>
            <a:ext cx="9142805" cy="554109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3" name="object 3"/>
          <p:cNvSpPr/>
          <p:nvPr/>
        </p:nvSpPr>
        <p:spPr>
          <a:xfrm>
            <a:off x="5715614" y="5967457"/>
            <a:ext cx="955492" cy="46175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4" name="object 4"/>
          <p:cNvSpPr/>
          <p:nvPr/>
        </p:nvSpPr>
        <p:spPr>
          <a:xfrm>
            <a:off x="3237482" y="6034640"/>
            <a:ext cx="1777486" cy="33005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5" name="object 5"/>
          <p:cNvSpPr/>
          <p:nvPr/>
        </p:nvSpPr>
        <p:spPr>
          <a:xfrm>
            <a:off x="2471704" y="5967460"/>
            <a:ext cx="692859" cy="462087"/>
          </a:xfrm>
          <a:custGeom>
            <a:avLst/>
            <a:gdLst/>
            <a:ahLst/>
            <a:cxnLst/>
            <a:rect l="l" t="t" r="r" b="b"/>
            <a:pathLst>
              <a:path w="810260" h="540384">
                <a:moveTo>
                  <a:pt x="0" y="0"/>
                </a:moveTo>
                <a:lnTo>
                  <a:pt x="810006" y="0"/>
                </a:lnTo>
                <a:lnTo>
                  <a:pt x="810006" y="540004"/>
                </a:lnTo>
                <a:lnTo>
                  <a:pt x="0" y="540004"/>
                </a:lnTo>
                <a:lnTo>
                  <a:pt x="0" y="0"/>
                </a:lnTo>
                <a:close/>
              </a:path>
            </a:pathLst>
          </a:custGeom>
          <a:solidFill>
            <a:srgbClr val="164194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6" name="object 6"/>
          <p:cNvSpPr/>
          <p:nvPr/>
        </p:nvSpPr>
        <p:spPr>
          <a:xfrm>
            <a:off x="2793616" y="6018765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40"/>
                </a:lnTo>
                <a:lnTo>
                  <a:pt x="10909" y="54267"/>
                </a:lnTo>
                <a:lnTo>
                  <a:pt x="28536" y="41452"/>
                </a:lnTo>
                <a:lnTo>
                  <a:pt x="42002" y="41452"/>
                </a:lnTo>
                <a:lnTo>
                  <a:pt x="39433" y="33540"/>
                </a:lnTo>
                <a:lnTo>
                  <a:pt x="57073" y="20726"/>
                </a:lnTo>
                <a:close/>
              </a:path>
              <a:path w="57150" h="54609">
                <a:moveTo>
                  <a:pt x="42002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2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7" name="object 7"/>
          <p:cNvSpPr/>
          <p:nvPr/>
        </p:nvSpPr>
        <p:spPr>
          <a:xfrm>
            <a:off x="2716657" y="6039387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909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8" name="object 8"/>
          <p:cNvSpPr/>
          <p:nvPr/>
        </p:nvSpPr>
        <p:spPr>
          <a:xfrm>
            <a:off x="2660318" y="6095713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9" name="object 9"/>
          <p:cNvSpPr/>
          <p:nvPr/>
        </p:nvSpPr>
        <p:spPr>
          <a:xfrm>
            <a:off x="2639698" y="6172685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61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10" name="object 10"/>
          <p:cNvSpPr/>
          <p:nvPr/>
        </p:nvSpPr>
        <p:spPr>
          <a:xfrm>
            <a:off x="2947536" y="6172685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11" name="object 11"/>
          <p:cNvSpPr/>
          <p:nvPr/>
        </p:nvSpPr>
        <p:spPr>
          <a:xfrm>
            <a:off x="2926915" y="6095713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61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12" name="object 12"/>
          <p:cNvSpPr/>
          <p:nvPr/>
        </p:nvSpPr>
        <p:spPr>
          <a:xfrm>
            <a:off x="2870576" y="6039387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13" name="object 13"/>
          <p:cNvSpPr/>
          <p:nvPr/>
        </p:nvSpPr>
        <p:spPr>
          <a:xfrm>
            <a:off x="2926915" y="6249635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61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14" name="object 14"/>
          <p:cNvSpPr/>
          <p:nvPr/>
        </p:nvSpPr>
        <p:spPr>
          <a:xfrm>
            <a:off x="2870576" y="6305971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15" name="object 15"/>
          <p:cNvSpPr/>
          <p:nvPr/>
        </p:nvSpPr>
        <p:spPr>
          <a:xfrm>
            <a:off x="2793616" y="6326593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909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73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16" name="object 16"/>
          <p:cNvSpPr/>
          <p:nvPr/>
        </p:nvSpPr>
        <p:spPr>
          <a:xfrm>
            <a:off x="2716657" y="6305971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909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17" name="object 17"/>
          <p:cNvSpPr/>
          <p:nvPr/>
        </p:nvSpPr>
        <p:spPr>
          <a:xfrm>
            <a:off x="2660318" y="6249635"/>
            <a:ext cx="48869" cy="46697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73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539"/>
          </a:p>
        </p:txBody>
      </p:sp>
      <p:sp>
        <p:nvSpPr>
          <p:cNvPr id="18" name="object 18"/>
          <p:cNvSpPr txBox="1"/>
          <p:nvPr/>
        </p:nvSpPr>
        <p:spPr>
          <a:xfrm>
            <a:off x="765785" y="2178687"/>
            <a:ext cx="7612217" cy="102592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ts val="4019"/>
              </a:lnSpc>
            </a:pPr>
            <a:r>
              <a:rPr lang="cs-CZ" sz="2736" b="1" spc="-17" dirty="0">
                <a:solidFill>
                  <a:srgbClr val="428F9B"/>
                </a:solidFill>
                <a:cs typeface="Calibri"/>
              </a:rPr>
              <a:t>ESF II projekt Západočeské univerzity v Plzni</a:t>
            </a:r>
          </a:p>
          <a:p>
            <a:pPr algn="ctr">
              <a:lnSpc>
                <a:spcPts val="4019"/>
              </a:lnSpc>
            </a:pPr>
            <a:r>
              <a:rPr lang="cs-CZ" sz="1710" b="1" spc="-17" dirty="0" err="1">
                <a:solidFill>
                  <a:srgbClr val="428F9B"/>
                </a:solidFill>
                <a:cs typeface="Calibri"/>
              </a:rPr>
              <a:t>reg</a:t>
            </a:r>
            <a:r>
              <a:rPr lang="cs-CZ" sz="1710" b="1" spc="-17" dirty="0">
                <a:solidFill>
                  <a:srgbClr val="428F9B"/>
                </a:solidFill>
                <a:cs typeface="Calibri"/>
              </a:rPr>
              <a:t>. č. CZ.02.2.69/0.0/0.0/18_056/0013239</a:t>
            </a:r>
            <a:endParaRPr sz="3420" dirty="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877502946"/>
      </p:ext>
    </p:extLst>
  </p:cSld>
  <p:clrMapOvr>
    <a:masterClrMapping/>
  </p:clrMapOvr>
  <p:transition>
    <p:push dir="r"/>
  </p:transition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1487</TotalTime>
  <Words>5376</Words>
  <Application>Microsoft Office PowerPoint</Application>
  <PresentationFormat>Předvádění na obrazovce (4:3)</PresentationFormat>
  <Paragraphs>718</Paragraphs>
  <Slides>86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86</vt:i4>
      </vt:variant>
    </vt:vector>
  </HeadingPairs>
  <TitlesOfParts>
    <vt:vector size="91" baseType="lpstr">
      <vt:lpstr>Arial</vt:lpstr>
      <vt:lpstr>Calibri</vt:lpstr>
      <vt:lpstr>Courier New</vt:lpstr>
      <vt:lpstr>Wingdings</vt:lpstr>
      <vt:lpstr>Motiv systému Office</vt:lpstr>
      <vt:lpstr>ÚVOD DO MATERIÁLOVÉ CHEMIE - I</vt:lpstr>
      <vt:lpstr>PROČ CHEMIE NA FST?</vt:lpstr>
      <vt:lpstr>Prezentace aplikace PowerPoint</vt:lpstr>
      <vt:lpstr>Prezentace aplikace PowerPoint</vt:lpstr>
      <vt:lpstr>KLASIFIKACE LÁTEK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LÁTKOVÉ MNOŽSTVÍ</vt:lpstr>
      <vt:lpstr>Prezentace aplikace PowerPoint</vt:lpstr>
      <vt:lpstr>Chemické zákony</vt:lpstr>
      <vt:lpstr>Prezentace aplikace PowerPoint</vt:lpstr>
      <vt:lpstr>Prezentace aplikace PowerPoint</vt:lpstr>
      <vt:lpstr>Názvosloví 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Atomistika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Kinetika chemického děje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Základy chemické energetiky - termochemie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Skupenské stavy látek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ATC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ÚVOD DO MATERIÁLOVÉ CHEMIE</dc:title>
  <dc:creator>a</dc:creator>
  <cp:lastModifiedBy>pocitac</cp:lastModifiedBy>
  <cp:revision>132</cp:revision>
  <dcterms:created xsi:type="dcterms:W3CDTF">2014-09-20T08:05:03Z</dcterms:created>
  <dcterms:modified xsi:type="dcterms:W3CDTF">2021-09-16T07:26:00Z</dcterms:modified>
</cp:coreProperties>
</file>