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g"/>
  <Override PartName="/ppt/theme/theme3.xml" ContentType="application/vnd.openxmlformats-officedocument.theme+xml"/>
  <Override PartName="/ppt/media/image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handoutMasterIdLst>
    <p:handoutMasterId r:id="rId22"/>
  </p:handoutMasterIdLst>
  <p:sldIdLst>
    <p:sldId id="359" r:id="rId3"/>
    <p:sldId id="256" r:id="rId4"/>
    <p:sldId id="258" r:id="rId5"/>
    <p:sldId id="317" r:id="rId6"/>
    <p:sldId id="343" r:id="rId7"/>
    <p:sldId id="339" r:id="rId8"/>
    <p:sldId id="340" r:id="rId9"/>
    <p:sldId id="341" r:id="rId10"/>
    <p:sldId id="345" r:id="rId11"/>
    <p:sldId id="342" r:id="rId12"/>
    <p:sldId id="344" r:id="rId13"/>
    <p:sldId id="346" r:id="rId14"/>
    <p:sldId id="347" r:id="rId15"/>
    <p:sldId id="349" r:id="rId16"/>
    <p:sldId id="348" r:id="rId17"/>
    <p:sldId id="350" r:id="rId18"/>
    <p:sldId id="351" r:id="rId19"/>
    <p:sldId id="353" r:id="rId20"/>
    <p:sldId id="360" r:id="rId2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94687" autoAdjust="0"/>
  </p:normalViewPr>
  <p:slideViewPr>
    <p:cSldViewPr>
      <p:cViewPr varScale="1">
        <p:scale>
          <a:sx n="151" d="100"/>
          <a:sy n="151" d="100"/>
        </p:scale>
        <p:origin x="201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76CDB-F306-4299-9238-881D63217EA3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19DA0-5DF6-459C-811E-166B5C5949F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6485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856740" y="1772468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0" name="Zástupný symbol pro obsah 8"/>
          <p:cNvSpPr>
            <a:spLocks noGrp="1"/>
          </p:cNvSpPr>
          <p:nvPr>
            <p:ph sz="quarter" idx="14"/>
          </p:nvPr>
        </p:nvSpPr>
        <p:spPr>
          <a:xfrm>
            <a:off x="5868615" y="400506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8" y="1700213"/>
            <a:ext cx="4968875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903769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Hall laboratory for medium-voltage power electronics and</a:t>
            </a:r>
          </a:p>
          <a:p>
            <a:pPr lvl="0"/>
            <a:r>
              <a:rPr lang="en-US" dirty="0" smtClean="0"/>
              <a:t>transport systems</a:t>
            </a:r>
            <a:endParaRPr lang="cs-CZ" dirty="0"/>
          </a:p>
        </p:txBody>
      </p:sp>
      <p:sp>
        <p:nvSpPr>
          <p:cNvPr id="8" name="Zástupný symbol pro obsah 8"/>
          <p:cNvSpPr>
            <a:spLocks noGrp="1"/>
          </p:cNvSpPr>
          <p:nvPr>
            <p:ph sz="quarter" idx="17"/>
          </p:nvPr>
        </p:nvSpPr>
        <p:spPr>
          <a:xfrm>
            <a:off x="3185657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1" name="Zástupný symbol pro obsah 8"/>
          <p:cNvSpPr>
            <a:spLocks noGrp="1"/>
          </p:cNvSpPr>
          <p:nvPr>
            <p:ph sz="quarter" idx="18"/>
          </p:nvPr>
        </p:nvSpPr>
        <p:spPr>
          <a:xfrm>
            <a:off x="467544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3" name="Zástupný symbol pro obsah 8"/>
          <p:cNvSpPr>
            <a:spLocks noGrp="1"/>
          </p:cNvSpPr>
          <p:nvPr>
            <p:ph sz="quarter" idx="19"/>
          </p:nvPr>
        </p:nvSpPr>
        <p:spPr>
          <a:xfrm>
            <a:off x="5901794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5" name="Zástupný symbol pro obsah 8"/>
          <p:cNvSpPr>
            <a:spLocks noGrp="1"/>
          </p:cNvSpPr>
          <p:nvPr>
            <p:ph sz="quarter" idx="20"/>
          </p:nvPr>
        </p:nvSpPr>
        <p:spPr>
          <a:xfrm>
            <a:off x="3183682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6" name="Zástupný symbol pro obsah 8"/>
          <p:cNvSpPr>
            <a:spLocks noGrp="1"/>
          </p:cNvSpPr>
          <p:nvPr>
            <p:ph sz="quarter" idx="21"/>
          </p:nvPr>
        </p:nvSpPr>
        <p:spPr>
          <a:xfrm>
            <a:off x="465569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4139952" y="1700808"/>
            <a:ext cx="4464496" cy="43924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9" y="1700213"/>
            <a:ext cx="3240732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5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910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3565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086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14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7E14-4D9B-4DBF-A714-A14CC02B2019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BD840-C176-4DE6-9BFF-0CE1B2CC14A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4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600" b="1" kern="1200">
          <a:solidFill>
            <a:srgbClr val="30669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6"/>
        </a:buBlip>
        <a:defRPr sz="3200" kern="1200">
          <a:solidFill>
            <a:srgbClr val="30669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6"/>
        </a:buBlip>
        <a:defRPr sz="2800" kern="1200">
          <a:solidFill>
            <a:srgbClr val="30669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400" kern="1200">
          <a:solidFill>
            <a:srgbClr val="30669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355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384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6" name="object 6"/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7" name="object 7"/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8" name="object 8"/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9" name="object 9"/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0" name="object 10"/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1" name="object 11"/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2" name="object 12"/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4" name="object 14"/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5" name="object 15"/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6" name="object 16"/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7"/>
            <a:ext cx="7612217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889361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1092607"/>
          </a:xfrm>
        </p:spPr>
        <p:txBody>
          <a:bodyPr/>
          <a:lstStyle/>
          <a:p>
            <a:r>
              <a:rPr lang="cs-CZ" sz="3600" dirty="0" smtClean="0"/>
              <a:t>Práce </a:t>
            </a:r>
            <a:r>
              <a:rPr lang="cs-CZ" sz="3600" dirty="0"/>
              <a:t>se soubory</a:t>
            </a:r>
            <a:br>
              <a:rPr lang="cs-CZ" sz="3600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36933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627188"/>
            <a:ext cx="5761038" cy="46085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Práce </a:t>
            </a:r>
            <a:r>
              <a:rPr lang="cs-CZ" sz="2400" dirty="0" smtClean="0"/>
              <a:t>se souborem, čtení, zápis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Zápisy dat do </a:t>
            </a:r>
            <a:r>
              <a:rPr lang="cs-CZ" sz="2400" dirty="0" err="1" smtClean="0"/>
              <a:t>csv</a:t>
            </a:r>
            <a:r>
              <a:rPr lang="cs-CZ" sz="2400" dirty="0" smtClean="0"/>
              <a:t>, čtení </a:t>
            </a:r>
            <a:r>
              <a:rPr lang="cs-CZ" sz="2400" dirty="0" err="1" smtClean="0"/>
              <a:t>csv</a:t>
            </a:r>
            <a:endParaRPr lang="cs-CZ" sz="240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20" name="Zástupný symbol pro text 19"/>
          <p:cNvSpPr>
            <a:spLocks noGrp="1"/>
          </p:cNvSpPr>
          <p:nvPr>
            <p:ph type="body" sz="quarter" idx="4294967295"/>
          </p:nvPr>
        </p:nvSpPr>
        <p:spPr>
          <a:xfrm>
            <a:off x="2232025" y="908050"/>
            <a:ext cx="6911975" cy="576263"/>
          </a:xfrm>
        </p:spPr>
        <p:txBody>
          <a:bodyPr/>
          <a:lstStyle/>
          <a:p>
            <a:r>
              <a:rPr lang="cs-CZ" dirty="0" smtClean="0"/>
              <a:t>Obsah přednášky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611968"/>
            <a:ext cx="4752975" cy="381635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Práce se soubory se týká </a:t>
            </a:r>
            <a:r>
              <a:rPr lang="cs-CZ" sz="2400" b="1" dirty="0" smtClean="0"/>
              <a:t>Blokového schématu </a:t>
            </a:r>
            <a:r>
              <a:rPr lang="cs-CZ" sz="2400" dirty="0" smtClean="0"/>
              <a:t>(primárně)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Ve </a:t>
            </a:r>
            <a:r>
              <a:rPr lang="cs-CZ" sz="2400" dirty="0" err="1" smtClean="0"/>
              <a:t>Functions</a:t>
            </a:r>
            <a:r>
              <a:rPr lang="cs-CZ" sz="2400" dirty="0" smtClean="0"/>
              <a:t> -&gt; </a:t>
            </a:r>
            <a:r>
              <a:rPr lang="cs-CZ" sz="2400" dirty="0" err="1" smtClean="0"/>
              <a:t>Programming</a:t>
            </a:r>
            <a:r>
              <a:rPr lang="cs-CZ" sz="2400" dirty="0" smtClean="0"/>
              <a:t> najdete složku </a:t>
            </a:r>
            <a:r>
              <a:rPr lang="cs-CZ" sz="2400" dirty="0" err="1" smtClean="0"/>
              <a:t>File</a:t>
            </a:r>
            <a:r>
              <a:rPr lang="cs-CZ" sz="2400" dirty="0" smtClean="0"/>
              <a:t> I/O – funkce pro práci se soubory</a:t>
            </a:r>
            <a:endParaRPr lang="cs-CZ" sz="2400" dirty="0"/>
          </a:p>
        </p:txBody>
      </p:sp>
      <p:grpSp>
        <p:nvGrpSpPr>
          <p:cNvPr id="5" name="Skupina 4"/>
          <p:cNvGrpSpPr/>
          <p:nvPr/>
        </p:nvGrpSpPr>
        <p:grpSpPr>
          <a:xfrm>
            <a:off x="5450106" y="1628800"/>
            <a:ext cx="3191320" cy="3486637"/>
            <a:chOff x="2976340" y="1685681"/>
            <a:chExt cx="3191320" cy="3486637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76340" y="1685681"/>
              <a:ext cx="3191320" cy="3486637"/>
            </a:xfrm>
            <a:prstGeom prst="rect">
              <a:avLst/>
            </a:prstGeom>
          </p:spPr>
        </p:pic>
        <p:sp>
          <p:nvSpPr>
            <p:cNvPr id="4" name="Ovál 3"/>
            <p:cNvSpPr/>
            <p:nvPr/>
          </p:nvSpPr>
          <p:spPr>
            <a:xfrm>
              <a:off x="3059832" y="4279705"/>
              <a:ext cx="864096" cy="8640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633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720725" y="1275060"/>
            <a:ext cx="2886075" cy="483076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Otevřít soubor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Zavřít soubor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Čtení ze souboru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Zápis do souboru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…</a:t>
            </a:r>
            <a:endParaRPr lang="cs-CZ" sz="2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1275060"/>
            <a:ext cx="4972744" cy="485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0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27679" y="1557077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Otevření souboru</a:t>
            </a:r>
            <a:br>
              <a:rPr lang="cs-CZ" sz="2400" b="1" dirty="0" smtClean="0"/>
            </a:br>
            <a:r>
              <a:rPr lang="cs-CZ" sz="2400" dirty="0" err="1" smtClean="0"/>
              <a:t>File</a:t>
            </a:r>
            <a:r>
              <a:rPr lang="cs-CZ" sz="2400" dirty="0" smtClean="0"/>
              <a:t> I/O -&gt; Open/</a:t>
            </a:r>
            <a:r>
              <a:rPr lang="cs-CZ" sz="2400" dirty="0" err="1" smtClean="0"/>
              <a:t>Create</a:t>
            </a:r>
            <a:r>
              <a:rPr lang="cs-CZ" sz="2400" dirty="0" smtClean="0"/>
              <a:t>/</a:t>
            </a:r>
            <a:r>
              <a:rPr lang="cs-CZ" sz="2400" dirty="0" err="1" smtClean="0"/>
              <a:t>Replace</a:t>
            </a:r>
            <a:r>
              <a:rPr lang="cs-CZ" sz="2400" dirty="0" smtClean="0"/>
              <a:t> </a:t>
            </a:r>
            <a:r>
              <a:rPr lang="cs-CZ" sz="2400" dirty="0" err="1" smtClean="0"/>
              <a:t>File</a:t>
            </a:r>
            <a:r>
              <a:rPr lang="cs-CZ" sz="2400" dirty="0" smtClean="0"/>
              <a:t/>
            </a:r>
            <a:br>
              <a:rPr lang="cs-CZ" sz="2400" dirty="0" smtClean="0"/>
            </a:br>
            <a:endParaRPr lang="cs-CZ" sz="2400" b="1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1196752"/>
            <a:ext cx="1596177" cy="136815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3284984"/>
            <a:ext cx="2297432" cy="1786891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36506" y="3712386"/>
            <a:ext cx="2467342" cy="369332"/>
          </a:xfrm>
          <a:prstGeom prst="rect">
            <a:avLst/>
          </a:prstGeom>
          <a:noFill/>
          <a:ln>
            <a:solidFill>
              <a:srgbClr val="30669A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operace – výčtový typ</a:t>
            </a:r>
            <a:endParaRPr lang="en-US" dirty="0"/>
          </a:p>
        </p:txBody>
      </p:sp>
      <p:sp>
        <p:nvSpPr>
          <p:cNvPr id="8" name="TextovéPole 7"/>
          <p:cNvSpPr txBox="1"/>
          <p:nvPr/>
        </p:nvSpPr>
        <p:spPr>
          <a:xfrm>
            <a:off x="378247" y="4441758"/>
            <a:ext cx="3147015" cy="369332"/>
          </a:xfrm>
          <a:prstGeom prst="rect">
            <a:avLst/>
          </a:prstGeom>
          <a:noFill/>
          <a:ln>
            <a:solidFill>
              <a:srgbClr val="30669A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přístup – práva – výčtový typ</a:t>
            </a:r>
            <a:endParaRPr lang="en-US" dirty="0"/>
          </a:p>
        </p:txBody>
      </p:sp>
      <p:sp>
        <p:nvSpPr>
          <p:cNvPr id="9" name="TextovéPole 8"/>
          <p:cNvSpPr txBox="1"/>
          <p:nvPr/>
        </p:nvSpPr>
        <p:spPr>
          <a:xfrm>
            <a:off x="1612053" y="3034237"/>
            <a:ext cx="736099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cesta</a:t>
            </a:r>
            <a:endParaRPr lang="en-US" dirty="0"/>
          </a:p>
        </p:txBody>
      </p:sp>
      <p:cxnSp>
        <p:nvCxnSpPr>
          <p:cNvPr id="11" name="Přímá spojnice 10"/>
          <p:cNvCxnSpPr>
            <a:stCxn id="9" idx="3"/>
          </p:cNvCxnSpPr>
          <p:nvPr/>
        </p:nvCxnSpPr>
        <p:spPr>
          <a:xfrm>
            <a:off x="2348152" y="3218903"/>
            <a:ext cx="1660096" cy="6781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3203848" y="3897052"/>
            <a:ext cx="804400" cy="18466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Přímá spojnice 17"/>
          <p:cNvCxnSpPr>
            <a:stCxn id="8" idx="3"/>
          </p:cNvCxnSpPr>
          <p:nvPr/>
        </p:nvCxnSpPr>
        <p:spPr>
          <a:xfrm flipV="1">
            <a:off x="3525262" y="4337629"/>
            <a:ext cx="482986" cy="288795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TextovéPole 20"/>
          <p:cNvSpPr txBox="1"/>
          <p:nvPr/>
        </p:nvSpPr>
        <p:spPr>
          <a:xfrm>
            <a:off x="5042128" y="3057917"/>
            <a:ext cx="3493264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err="1" smtClean="0"/>
              <a:t>refnum</a:t>
            </a:r>
            <a:r>
              <a:rPr lang="cs-CZ" dirty="0" smtClean="0"/>
              <a:t> </a:t>
            </a:r>
            <a:r>
              <a:rPr lang="cs-CZ" dirty="0" err="1" smtClean="0"/>
              <a:t>out</a:t>
            </a:r>
            <a:r>
              <a:rPr lang="cs-CZ" dirty="0" smtClean="0"/>
              <a:t> – „pointer“ na soubor</a:t>
            </a:r>
            <a:endParaRPr lang="en-US" dirty="0"/>
          </a:p>
        </p:txBody>
      </p:sp>
      <p:sp>
        <p:nvSpPr>
          <p:cNvPr id="22" name="TextovéPole 21"/>
          <p:cNvSpPr txBox="1"/>
          <p:nvPr/>
        </p:nvSpPr>
        <p:spPr>
          <a:xfrm>
            <a:off x="5779221" y="4743708"/>
            <a:ext cx="1762021" cy="36933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výstupní chyba</a:t>
            </a:r>
            <a:endParaRPr lang="en-US" dirty="0"/>
          </a:p>
        </p:txBody>
      </p:sp>
      <p:cxnSp>
        <p:nvCxnSpPr>
          <p:cNvPr id="24" name="Přímá spojnice 23"/>
          <p:cNvCxnSpPr>
            <a:stCxn id="22" idx="1"/>
          </p:cNvCxnSpPr>
          <p:nvPr/>
        </p:nvCxnSpPr>
        <p:spPr>
          <a:xfrm flipH="1" flipV="1">
            <a:off x="5042128" y="4482026"/>
            <a:ext cx="737093" cy="446348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Přímá spojnice 26"/>
          <p:cNvCxnSpPr>
            <a:stCxn id="21" idx="1"/>
          </p:cNvCxnSpPr>
          <p:nvPr/>
        </p:nvCxnSpPr>
        <p:spPr>
          <a:xfrm>
            <a:off x="5042128" y="3242583"/>
            <a:ext cx="10409" cy="6544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0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0765" y="1557077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Zavření souboru</a:t>
            </a:r>
            <a:br>
              <a:rPr lang="cs-CZ" sz="2400" b="1" dirty="0" smtClean="0"/>
            </a:br>
            <a:r>
              <a:rPr lang="cs-CZ" sz="2400" dirty="0" err="1" smtClean="0"/>
              <a:t>File</a:t>
            </a:r>
            <a:r>
              <a:rPr lang="cs-CZ" sz="2400" dirty="0" smtClean="0"/>
              <a:t> I/O -&gt; </a:t>
            </a:r>
            <a:r>
              <a:rPr lang="cs-CZ" sz="2400" dirty="0" err="1" smtClean="0"/>
              <a:t>Close</a:t>
            </a:r>
            <a:r>
              <a:rPr lang="cs-CZ" sz="2400" dirty="0" smtClean="0"/>
              <a:t> </a:t>
            </a:r>
            <a:r>
              <a:rPr lang="cs-CZ" sz="2400" dirty="0" err="1" smtClean="0"/>
              <a:t>File</a:t>
            </a:r>
            <a:r>
              <a:rPr lang="cs-CZ" sz="2400" dirty="0" smtClean="0"/>
              <a:t/>
            </a:r>
            <a:br>
              <a:rPr lang="cs-CZ" sz="2400" dirty="0" smtClean="0"/>
            </a:br>
            <a:endParaRPr lang="cs-CZ" sz="24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377" y="1340768"/>
            <a:ext cx="1313902" cy="145220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3501008"/>
            <a:ext cx="1870624" cy="1572408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166682" y="3501008"/>
            <a:ext cx="902811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err="1" smtClean="0"/>
              <a:t>refnum</a:t>
            </a:r>
            <a:endParaRPr lang="en-US" dirty="0"/>
          </a:p>
        </p:txBody>
      </p:sp>
      <p:sp>
        <p:nvSpPr>
          <p:cNvPr id="10" name="TextovéPole 9"/>
          <p:cNvSpPr txBox="1"/>
          <p:nvPr/>
        </p:nvSpPr>
        <p:spPr>
          <a:xfrm>
            <a:off x="6419258" y="4687902"/>
            <a:ext cx="1762021" cy="36933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výstupní chyba</a:t>
            </a:r>
            <a:endParaRPr lang="en-US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737077" y="4524448"/>
            <a:ext cx="1608133" cy="36933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vstupní chyba</a:t>
            </a:r>
            <a:endParaRPr lang="en-US" dirty="0"/>
          </a:p>
        </p:txBody>
      </p:sp>
      <p:cxnSp>
        <p:nvCxnSpPr>
          <p:cNvPr id="9" name="Přímá spojnice 8"/>
          <p:cNvCxnSpPr>
            <a:stCxn id="5" idx="3"/>
          </p:cNvCxnSpPr>
          <p:nvPr/>
        </p:nvCxnSpPr>
        <p:spPr>
          <a:xfrm>
            <a:off x="2069493" y="3685674"/>
            <a:ext cx="1998265" cy="211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>
            <a:stCxn id="11" idx="3"/>
          </p:cNvCxnSpPr>
          <p:nvPr/>
        </p:nvCxnSpPr>
        <p:spPr>
          <a:xfrm flipV="1">
            <a:off x="2345210" y="4524448"/>
            <a:ext cx="1722548" cy="184666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Přímá spojnice 17"/>
          <p:cNvCxnSpPr>
            <a:stCxn id="10" idx="1"/>
          </p:cNvCxnSpPr>
          <p:nvPr/>
        </p:nvCxnSpPr>
        <p:spPr>
          <a:xfrm flipH="1" flipV="1">
            <a:off x="5186300" y="4616781"/>
            <a:ext cx="1232958" cy="255787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92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938" y="3499077"/>
            <a:ext cx="1500833" cy="1375764"/>
          </a:xfrm>
          <a:prstGeom prst="rect">
            <a:avLst/>
          </a:prstGeom>
        </p:spPr>
      </p:pic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0976" y="1578500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Zápis do souboru (textový výstup)</a:t>
            </a:r>
            <a:br>
              <a:rPr lang="cs-CZ" sz="2400" b="1" dirty="0" smtClean="0"/>
            </a:br>
            <a:r>
              <a:rPr lang="cs-CZ" sz="2400" dirty="0" err="1" smtClean="0"/>
              <a:t>File</a:t>
            </a:r>
            <a:r>
              <a:rPr lang="cs-CZ" sz="2400" dirty="0" smtClean="0"/>
              <a:t> I/O -&gt; </a:t>
            </a:r>
            <a:r>
              <a:rPr lang="cs-CZ" sz="2400" dirty="0" err="1" smtClean="0"/>
              <a:t>Write</a:t>
            </a:r>
            <a:r>
              <a:rPr lang="cs-CZ" sz="2400" dirty="0" smtClean="0"/>
              <a:t> Text </a:t>
            </a:r>
            <a:r>
              <a:rPr lang="cs-CZ" sz="2400" dirty="0" err="1" smtClean="0"/>
              <a:t>File</a:t>
            </a:r>
            <a:r>
              <a:rPr lang="cs-CZ" sz="2400" dirty="0" smtClean="0"/>
              <a:t/>
            </a:r>
            <a:br>
              <a:rPr lang="cs-CZ" sz="2400" dirty="0" smtClean="0"/>
            </a:br>
            <a:endParaRPr lang="cs-CZ" sz="24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1166682" y="3501008"/>
            <a:ext cx="902811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err="1" smtClean="0"/>
              <a:t>refnum</a:t>
            </a:r>
            <a:endParaRPr lang="en-US" dirty="0"/>
          </a:p>
        </p:txBody>
      </p:sp>
      <p:sp>
        <p:nvSpPr>
          <p:cNvPr id="10" name="TextovéPole 9"/>
          <p:cNvSpPr txBox="1"/>
          <p:nvPr/>
        </p:nvSpPr>
        <p:spPr>
          <a:xfrm>
            <a:off x="6419258" y="4687902"/>
            <a:ext cx="1762021" cy="36933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výstupní chyba</a:t>
            </a:r>
            <a:endParaRPr lang="en-US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737077" y="4524448"/>
            <a:ext cx="1608133" cy="36933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vstupní chyba</a:t>
            </a:r>
            <a:endParaRPr lang="en-US" dirty="0"/>
          </a:p>
        </p:txBody>
      </p:sp>
      <p:cxnSp>
        <p:nvCxnSpPr>
          <p:cNvPr id="9" name="Přímá spojnice 8"/>
          <p:cNvCxnSpPr>
            <a:stCxn id="5" idx="3"/>
          </p:cNvCxnSpPr>
          <p:nvPr/>
        </p:nvCxnSpPr>
        <p:spPr>
          <a:xfrm>
            <a:off x="2069493" y="3685674"/>
            <a:ext cx="1998265" cy="211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>
            <a:stCxn id="11" idx="3"/>
          </p:cNvCxnSpPr>
          <p:nvPr/>
        </p:nvCxnSpPr>
        <p:spPr>
          <a:xfrm flipV="1">
            <a:off x="2345210" y="4524448"/>
            <a:ext cx="1722548" cy="184666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Přímá spojnice 17"/>
          <p:cNvCxnSpPr>
            <a:stCxn id="10" idx="1"/>
          </p:cNvCxnSpPr>
          <p:nvPr/>
        </p:nvCxnSpPr>
        <p:spPr>
          <a:xfrm flipH="1" flipV="1">
            <a:off x="5004048" y="4524448"/>
            <a:ext cx="1415210" cy="34812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1259245"/>
            <a:ext cx="1668417" cy="1467057"/>
          </a:xfrm>
          <a:prstGeom prst="rect">
            <a:avLst/>
          </a:prstGeom>
        </p:spPr>
      </p:pic>
      <p:sp>
        <p:nvSpPr>
          <p:cNvPr id="15" name="TextovéPole 14"/>
          <p:cNvSpPr txBox="1"/>
          <p:nvPr/>
        </p:nvSpPr>
        <p:spPr>
          <a:xfrm>
            <a:off x="6024688" y="3425883"/>
            <a:ext cx="1287532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err="1" smtClean="0"/>
              <a:t>refnum</a:t>
            </a:r>
            <a:r>
              <a:rPr lang="cs-CZ" dirty="0" smtClean="0"/>
              <a:t> </a:t>
            </a:r>
            <a:r>
              <a:rPr lang="cs-CZ" dirty="0" err="1" smtClean="0"/>
              <a:t>out</a:t>
            </a:r>
            <a:endParaRPr lang="en-US" dirty="0"/>
          </a:p>
        </p:txBody>
      </p:sp>
      <p:cxnSp>
        <p:nvCxnSpPr>
          <p:cNvPr id="12" name="Přímá spojnice 11"/>
          <p:cNvCxnSpPr>
            <a:stCxn id="15" idx="1"/>
          </p:cNvCxnSpPr>
          <p:nvPr/>
        </p:nvCxnSpPr>
        <p:spPr>
          <a:xfrm flipH="1">
            <a:off x="5004049" y="3610549"/>
            <a:ext cx="1020639" cy="3079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ovéPole 19"/>
          <p:cNvSpPr txBox="1"/>
          <p:nvPr/>
        </p:nvSpPr>
        <p:spPr>
          <a:xfrm>
            <a:off x="1970282" y="3970450"/>
            <a:ext cx="556563" cy="36933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text</a:t>
            </a:r>
            <a:endParaRPr lang="en-US" dirty="0"/>
          </a:p>
        </p:txBody>
      </p:sp>
      <p:cxnSp>
        <p:nvCxnSpPr>
          <p:cNvPr id="22" name="Přímá spojnice 21"/>
          <p:cNvCxnSpPr>
            <a:stCxn id="20" idx="3"/>
          </p:cNvCxnSpPr>
          <p:nvPr/>
        </p:nvCxnSpPr>
        <p:spPr>
          <a:xfrm flipV="1">
            <a:off x="2526845" y="4081718"/>
            <a:ext cx="1634810" cy="7339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2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94281" y="1556792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Zápis do souboru (textový výstup)</a:t>
            </a:r>
            <a:br>
              <a:rPr lang="cs-CZ" sz="2400" b="1" dirty="0" smtClean="0"/>
            </a:br>
            <a:r>
              <a:rPr lang="cs-CZ" sz="2400" dirty="0"/>
              <a:t>ukázka možného skriptu</a:t>
            </a:r>
          </a:p>
          <a:p>
            <a:pPr marL="0" indent="0">
              <a:buNone/>
            </a:pPr>
            <a:endParaRPr lang="cs-CZ" sz="2400" b="1" dirty="0"/>
          </a:p>
        </p:txBody>
      </p:sp>
      <p:pic>
        <p:nvPicPr>
          <p:cNvPr id="25" name="Obrázek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8" y="3501008"/>
            <a:ext cx="8021169" cy="236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2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517" y="3429000"/>
            <a:ext cx="1460263" cy="1412385"/>
          </a:xfrm>
          <a:prstGeom prst="rect">
            <a:avLst/>
          </a:prstGeom>
        </p:spPr>
      </p:pic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71982" y="1578500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Čtení ze souboru (textový vstup)</a:t>
            </a:r>
            <a:br>
              <a:rPr lang="cs-CZ" sz="2400" b="1" dirty="0" smtClean="0"/>
            </a:br>
            <a:r>
              <a:rPr lang="cs-CZ" sz="2400" dirty="0" err="1" smtClean="0"/>
              <a:t>File</a:t>
            </a:r>
            <a:r>
              <a:rPr lang="cs-CZ" sz="2400" dirty="0" smtClean="0"/>
              <a:t> I/O -&gt; </a:t>
            </a:r>
            <a:r>
              <a:rPr lang="cs-CZ" sz="2400" dirty="0" err="1" smtClean="0"/>
              <a:t>Read</a:t>
            </a:r>
            <a:r>
              <a:rPr lang="cs-CZ" sz="2400" dirty="0" smtClean="0"/>
              <a:t> Text </a:t>
            </a:r>
            <a:r>
              <a:rPr lang="cs-CZ" sz="2400" dirty="0" err="1" smtClean="0"/>
              <a:t>File</a:t>
            </a:r>
            <a:r>
              <a:rPr lang="cs-CZ" sz="2400" dirty="0" smtClean="0"/>
              <a:t/>
            </a:r>
            <a:br>
              <a:rPr lang="cs-CZ" sz="2400" dirty="0" smtClean="0"/>
            </a:br>
            <a:endParaRPr lang="cs-CZ" sz="24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1166682" y="3501008"/>
            <a:ext cx="902811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err="1" smtClean="0"/>
              <a:t>refnum</a:t>
            </a:r>
            <a:endParaRPr lang="en-US" dirty="0"/>
          </a:p>
        </p:txBody>
      </p:sp>
      <p:sp>
        <p:nvSpPr>
          <p:cNvPr id="10" name="TextovéPole 9"/>
          <p:cNvSpPr txBox="1"/>
          <p:nvPr/>
        </p:nvSpPr>
        <p:spPr>
          <a:xfrm>
            <a:off x="6419258" y="4687902"/>
            <a:ext cx="1762021" cy="36933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výstupní chyba</a:t>
            </a:r>
            <a:endParaRPr lang="en-US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737077" y="4524448"/>
            <a:ext cx="1608133" cy="36933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vstupní chyba</a:t>
            </a:r>
            <a:endParaRPr lang="en-US" dirty="0"/>
          </a:p>
        </p:txBody>
      </p:sp>
      <p:cxnSp>
        <p:nvCxnSpPr>
          <p:cNvPr id="9" name="Přímá spojnice 8"/>
          <p:cNvCxnSpPr>
            <a:stCxn id="5" idx="3"/>
          </p:cNvCxnSpPr>
          <p:nvPr/>
        </p:nvCxnSpPr>
        <p:spPr>
          <a:xfrm>
            <a:off x="2069493" y="3685674"/>
            <a:ext cx="1998265" cy="211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>
            <a:stCxn id="11" idx="3"/>
          </p:cNvCxnSpPr>
          <p:nvPr/>
        </p:nvCxnSpPr>
        <p:spPr>
          <a:xfrm flipV="1">
            <a:off x="2345210" y="4524448"/>
            <a:ext cx="1722548" cy="184666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Přímá spojnice 17"/>
          <p:cNvCxnSpPr>
            <a:stCxn id="10" idx="1"/>
          </p:cNvCxnSpPr>
          <p:nvPr/>
        </p:nvCxnSpPr>
        <p:spPr>
          <a:xfrm flipH="1" flipV="1">
            <a:off x="5004048" y="4524448"/>
            <a:ext cx="1415210" cy="34812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TextovéPole 14"/>
          <p:cNvSpPr txBox="1"/>
          <p:nvPr/>
        </p:nvSpPr>
        <p:spPr>
          <a:xfrm>
            <a:off x="6024688" y="3425883"/>
            <a:ext cx="1287532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err="1" smtClean="0"/>
              <a:t>refnum</a:t>
            </a:r>
            <a:r>
              <a:rPr lang="cs-CZ" dirty="0" smtClean="0"/>
              <a:t> </a:t>
            </a:r>
            <a:r>
              <a:rPr lang="cs-CZ" dirty="0" err="1" smtClean="0"/>
              <a:t>out</a:t>
            </a:r>
            <a:endParaRPr lang="en-US" dirty="0"/>
          </a:p>
        </p:txBody>
      </p:sp>
      <p:cxnSp>
        <p:nvCxnSpPr>
          <p:cNvPr id="12" name="Přímá spojnice 11"/>
          <p:cNvCxnSpPr>
            <a:stCxn id="15" idx="1"/>
          </p:cNvCxnSpPr>
          <p:nvPr/>
        </p:nvCxnSpPr>
        <p:spPr>
          <a:xfrm flipH="1">
            <a:off x="5004049" y="3610549"/>
            <a:ext cx="1020639" cy="3079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ovéPole 19"/>
          <p:cNvSpPr txBox="1"/>
          <p:nvPr/>
        </p:nvSpPr>
        <p:spPr>
          <a:xfrm>
            <a:off x="6334419" y="4006621"/>
            <a:ext cx="556563" cy="36933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text</a:t>
            </a:r>
            <a:endParaRPr lang="en-US" dirty="0"/>
          </a:p>
        </p:txBody>
      </p:sp>
      <p:cxnSp>
        <p:nvCxnSpPr>
          <p:cNvPr id="22" name="Přímá spojnice 21"/>
          <p:cNvCxnSpPr>
            <a:stCxn id="20" idx="1"/>
          </p:cNvCxnSpPr>
          <p:nvPr/>
        </p:nvCxnSpPr>
        <p:spPr>
          <a:xfrm flipH="1" flipV="1">
            <a:off x="5004048" y="4129429"/>
            <a:ext cx="1330371" cy="61858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1222578"/>
            <a:ext cx="1231981" cy="1310618"/>
          </a:xfrm>
          <a:prstGeom prst="rect">
            <a:avLst/>
          </a:prstGeom>
        </p:spPr>
      </p:pic>
      <p:sp>
        <p:nvSpPr>
          <p:cNvPr id="13" name="TextovéPole 12"/>
          <p:cNvSpPr txBox="1"/>
          <p:nvPr/>
        </p:nvSpPr>
        <p:spPr>
          <a:xfrm>
            <a:off x="1203213" y="3989711"/>
            <a:ext cx="1454244" cy="369332"/>
          </a:xfrm>
          <a:prstGeom prst="rect">
            <a:avLst/>
          </a:prstGeom>
          <a:noFill/>
          <a:ln>
            <a:solidFill>
              <a:srgbClr val="30669A"/>
            </a:solidFill>
          </a:ln>
        </p:spPr>
        <p:txBody>
          <a:bodyPr wrap="none" rtlCol="0">
            <a:spAutoFit/>
          </a:bodyPr>
          <a:lstStyle/>
          <a:p>
            <a:r>
              <a:rPr lang="cs-CZ" dirty="0" smtClean="0"/>
              <a:t>počet znaků</a:t>
            </a:r>
            <a:endParaRPr lang="en-US" dirty="0"/>
          </a:p>
        </p:txBody>
      </p:sp>
      <p:cxnSp>
        <p:nvCxnSpPr>
          <p:cNvPr id="21" name="Přímá spojnice 20"/>
          <p:cNvCxnSpPr>
            <a:stCxn id="13" idx="3"/>
          </p:cNvCxnSpPr>
          <p:nvPr/>
        </p:nvCxnSpPr>
        <p:spPr>
          <a:xfrm flipV="1">
            <a:off x="2657457" y="4129429"/>
            <a:ext cx="1371307" cy="4494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38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1560" y="1556792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Čtení ze souboru (textový vstup)</a:t>
            </a:r>
            <a:br>
              <a:rPr lang="cs-CZ" sz="2400" b="1" dirty="0" smtClean="0"/>
            </a:br>
            <a:r>
              <a:rPr lang="cs-CZ" sz="2400" dirty="0" smtClean="0"/>
              <a:t>ukázka možného skriptu</a:t>
            </a:r>
            <a:endParaRPr lang="cs-CZ" sz="2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564904"/>
            <a:ext cx="7468642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1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55962" y="1557362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Zápis dat do souboru</a:t>
            </a:r>
            <a:br>
              <a:rPr lang="cs-CZ" sz="2400" b="1" dirty="0" smtClean="0"/>
            </a:br>
            <a:r>
              <a:rPr lang="cs-CZ" sz="1800" dirty="0" smtClean="0"/>
              <a:t>řešení verze 1 – zápis jako text – musí se následně zpracovat při čtení</a:t>
            </a:r>
            <a:endParaRPr lang="cs-CZ" sz="20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64" y="5363797"/>
            <a:ext cx="8889132" cy="31146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5916888"/>
            <a:ext cx="1444624" cy="64084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962" y="2502740"/>
            <a:ext cx="5904656" cy="278862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2598" y="1100624"/>
            <a:ext cx="1293858" cy="4131354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3132849" y="5839400"/>
            <a:ext cx="4275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Ukázka výstupu – data nejsou oddělena</a:t>
            </a:r>
            <a:endParaRPr lang="en-US" dirty="0"/>
          </a:p>
        </p:txBody>
      </p:sp>
      <p:cxnSp>
        <p:nvCxnSpPr>
          <p:cNvPr id="9" name="Přímá spojnice se šipkou 8"/>
          <p:cNvCxnSpPr>
            <a:stCxn id="7" idx="1"/>
          </p:cNvCxnSpPr>
          <p:nvPr/>
        </p:nvCxnSpPr>
        <p:spPr>
          <a:xfrm flipH="1" flipV="1">
            <a:off x="2051720" y="5675259"/>
            <a:ext cx="1081129" cy="3488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/>
          <p:cNvCxnSpPr>
            <a:stCxn id="7" idx="1"/>
          </p:cNvCxnSpPr>
          <p:nvPr/>
        </p:nvCxnSpPr>
        <p:spPr>
          <a:xfrm flipH="1">
            <a:off x="1873932" y="6024066"/>
            <a:ext cx="1258917" cy="75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/>
          <p:cNvCxnSpPr/>
          <p:nvPr/>
        </p:nvCxnSpPr>
        <p:spPr>
          <a:xfrm flipV="1">
            <a:off x="827584" y="1315163"/>
            <a:ext cx="6408712" cy="2473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Přímá spojnice se šipkou 16"/>
          <p:cNvCxnSpPr/>
          <p:nvPr/>
        </p:nvCxnSpPr>
        <p:spPr>
          <a:xfrm flipV="1">
            <a:off x="827584" y="1710653"/>
            <a:ext cx="6408712" cy="290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Přímá spojnice se šipkou 20"/>
          <p:cNvCxnSpPr/>
          <p:nvPr/>
        </p:nvCxnSpPr>
        <p:spPr>
          <a:xfrm flipV="1">
            <a:off x="5508104" y="2261111"/>
            <a:ext cx="2016224" cy="13173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49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22972" y="1484064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Zápis dat do souboru</a:t>
            </a:r>
            <a:br>
              <a:rPr lang="cs-CZ" sz="2400" b="1" dirty="0" smtClean="0"/>
            </a:br>
            <a:r>
              <a:rPr lang="cs-CZ" sz="1800" dirty="0" smtClean="0"/>
              <a:t>řešení verze 2 – formátovaný zápis do textového souboru – je již připraveno na snadné zpracování</a:t>
            </a:r>
            <a:endParaRPr lang="cs-CZ" sz="2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8" y="5641916"/>
            <a:ext cx="3972479" cy="46679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1034" y="4973223"/>
            <a:ext cx="695422" cy="119079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300" y="3441893"/>
            <a:ext cx="1648055" cy="135273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2" y="3473655"/>
            <a:ext cx="1895740" cy="133368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3762" y="3439128"/>
            <a:ext cx="1848108" cy="1333686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220934" y="2812735"/>
            <a:ext cx="872546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dirty="0" smtClean="0"/>
              <a:t>Konverzi čísla na </a:t>
            </a:r>
            <a:r>
              <a:rPr lang="cs-CZ" dirty="0" err="1" smtClean="0"/>
              <a:t>string</a:t>
            </a:r>
            <a:r>
              <a:rPr lang="cs-CZ" dirty="0" smtClean="0"/>
              <a:t> před zápisem do souboru doplníme formátovacím řetězcem</a:t>
            </a:r>
            <a:endParaRPr lang="en-US" dirty="0"/>
          </a:p>
        </p:txBody>
      </p:sp>
      <p:sp>
        <p:nvSpPr>
          <p:cNvPr id="8" name="TextovéPole 7"/>
          <p:cNvSpPr txBox="1"/>
          <p:nvPr/>
        </p:nvSpPr>
        <p:spPr>
          <a:xfrm>
            <a:off x="3436476" y="4855297"/>
            <a:ext cx="774571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dirty="0" smtClean="0"/>
              <a:t>%.2f ;</a:t>
            </a:r>
            <a:endParaRPr lang="en-US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6469604" y="4973223"/>
            <a:ext cx="966931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dirty="0" smtClean="0"/>
              <a:t>%.2f ;\n</a:t>
            </a:r>
            <a:endParaRPr lang="en-US" dirty="0"/>
          </a:p>
        </p:txBody>
      </p:sp>
      <p:cxnSp>
        <p:nvCxnSpPr>
          <p:cNvPr id="10" name="Přímá spojnice se šipkou 9"/>
          <p:cNvCxnSpPr>
            <a:endCxn id="11" idx="0"/>
          </p:cNvCxnSpPr>
          <p:nvPr/>
        </p:nvCxnSpPr>
        <p:spPr>
          <a:xfrm flipH="1">
            <a:off x="6953070" y="4140498"/>
            <a:ext cx="139210" cy="832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se šipkou 13"/>
          <p:cNvCxnSpPr/>
          <p:nvPr/>
        </p:nvCxnSpPr>
        <p:spPr>
          <a:xfrm>
            <a:off x="7092280" y="5342555"/>
            <a:ext cx="888754" cy="4227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Přímá spojnice se šipkou 17"/>
          <p:cNvCxnSpPr/>
          <p:nvPr/>
        </p:nvCxnSpPr>
        <p:spPr>
          <a:xfrm flipH="1">
            <a:off x="3982200" y="4140498"/>
            <a:ext cx="445784" cy="714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Přímá spojnice se šipkou 21"/>
          <p:cNvCxnSpPr>
            <a:stCxn id="8" idx="2"/>
          </p:cNvCxnSpPr>
          <p:nvPr/>
        </p:nvCxnSpPr>
        <p:spPr>
          <a:xfrm flipH="1">
            <a:off x="2411760" y="5224629"/>
            <a:ext cx="1412002" cy="417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55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59714" y="1245605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Zápis dat do souboru</a:t>
            </a:r>
            <a:br>
              <a:rPr lang="cs-CZ" sz="2400" b="1" dirty="0" smtClean="0"/>
            </a:br>
            <a:r>
              <a:rPr lang="cs-CZ" sz="1800" dirty="0" smtClean="0"/>
              <a:t>řešení verze 2 – formátovaný zápis do textového souboru – je již připraveno na snadné zpracování</a:t>
            </a:r>
          </a:p>
          <a:p>
            <a:r>
              <a:rPr lang="cs-CZ" sz="1800" dirty="0" smtClean="0"/>
              <a:t>Pokud neznáme formát pro požadovaný výstup lze použít průvodce – pravé tlačítko myší -&gt; Edit </a:t>
            </a:r>
            <a:r>
              <a:rPr lang="cs-CZ" sz="1800" dirty="0" err="1" smtClean="0"/>
              <a:t>Format</a:t>
            </a:r>
            <a:r>
              <a:rPr lang="cs-CZ" sz="1800" dirty="0" smtClean="0"/>
              <a:t> </a:t>
            </a:r>
            <a:r>
              <a:rPr lang="cs-CZ" sz="1800" dirty="0" err="1" smtClean="0"/>
              <a:t>String</a:t>
            </a:r>
            <a:endParaRPr lang="cs-CZ" sz="2400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924944"/>
            <a:ext cx="5382376" cy="3067478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6147013" y="3068960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Definování formátu</a:t>
            </a:r>
            <a:endParaRPr lang="en-US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6115198" y="3981958"/>
            <a:ext cx="2428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/>
              <a:t>Přídání</a:t>
            </a:r>
            <a:r>
              <a:rPr lang="cs-CZ" dirty="0" smtClean="0"/>
              <a:t> dalšího prvku </a:t>
            </a:r>
            <a:br>
              <a:rPr lang="cs-CZ" dirty="0" smtClean="0"/>
            </a:br>
            <a:r>
              <a:rPr lang="cs-CZ" dirty="0" smtClean="0"/>
              <a:t>(operace)</a:t>
            </a:r>
            <a:endParaRPr lang="en-US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6147013" y="5020057"/>
            <a:ext cx="1762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Volba přesnosti</a:t>
            </a:r>
            <a:endParaRPr lang="en-US" dirty="0"/>
          </a:p>
        </p:txBody>
      </p:sp>
      <p:cxnSp>
        <p:nvCxnSpPr>
          <p:cNvPr id="20" name="Přímá spojnice 19"/>
          <p:cNvCxnSpPr>
            <a:endCxn id="15" idx="1"/>
          </p:cNvCxnSpPr>
          <p:nvPr/>
        </p:nvCxnSpPr>
        <p:spPr>
          <a:xfrm>
            <a:off x="2916188" y="4894956"/>
            <a:ext cx="3230825" cy="3097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Přímá spojnice 22"/>
          <p:cNvCxnSpPr>
            <a:stCxn id="15" idx="1"/>
          </p:cNvCxnSpPr>
          <p:nvPr/>
        </p:nvCxnSpPr>
        <p:spPr>
          <a:xfrm flipH="1" flipV="1">
            <a:off x="5364461" y="4894957"/>
            <a:ext cx="782552" cy="3097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 flipH="1">
            <a:off x="2387774" y="4102868"/>
            <a:ext cx="3836251" cy="4740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 flipH="1">
            <a:off x="4697177" y="3189870"/>
            <a:ext cx="1530764" cy="4217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ovéPole 29"/>
          <p:cNvSpPr txBox="1"/>
          <p:nvPr/>
        </p:nvSpPr>
        <p:spPr>
          <a:xfrm>
            <a:off x="6032877" y="5565515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Finální formátovací řetězec</a:t>
            </a:r>
            <a:endParaRPr lang="en-US" dirty="0"/>
          </a:p>
        </p:txBody>
      </p:sp>
      <p:cxnSp>
        <p:nvCxnSpPr>
          <p:cNvPr id="32" name="Přímá spojnice 31"/>
          <p:cNvCxnSpPr>
            <a:stCxn id="30" idx="1"/>
          </p:cNvCxnSpPr>
          <p:nvPr/>
        </p:nvCxnSpPr>
        <p:spPr>
          <a:xfrm flipH="1" flipV="1">
            <a:off x="1332012" y="5380849"/>
            <a:ext cx="4700865" cy="369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02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24179" y="1412776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Zápis dat do souboru</a:t>
            </a:r>
            <a:br>
              <a:rPr lang="cs-CZ" sz="2400" b="1" dirty="0" smtClean="0"/>
            </a:br>
            <a:r>
              <a:rPr lang="cs-CZ" sz="2000" dirty="0" smtClean="0"/>
              <a:t>řešení verze 3 – pro číselná data je vhodné využít zápis do odděleného výstupu </a:t>
            </a:r>
            <a:r>
              <a:rPr lang="cs-CZ" sz="2000" b="1" dirty="0" err="1" smtClean="0"/>
              <a:t>csv</a:t>
            </a:r>
            <a:r>
              <a:rPr lang="cs-CZ" sz="2000" dirty="0" smtClean="0"/>
              <a:t> – lze otevřít snadno například v Excelu</a:t>
            </a:r>
            <a:endParaRPr lang="cs-CZ" sz="2400" b="1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79" y="3068960"/>
            <a:ext cx="4238185" cy="280831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3731" y="2953103"/>
            <a:ext cx="1064453" cy="943949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143500" y="3059599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 smtClean="0"/>
              <a:t>Write</a:t>
            </a:r>
            <a:r>
              <a:rPr lang="cs-CZ" dirty="0" smtClean="0"/>
              <a:t> </a:t>
            </a:r>
            <a:r>
              <a:rPr lang="cs-CZ" dirty="0" err="1" smtClean="0"/>
              <a:t>Delimited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Spreadsheet.vi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90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aoblený obdélník 7"/>
          <p:cNvSpPr/>
          <p:nvPr/>
        </p:nvSpPr>
        <p:spPr>
          <a:xfrm>
            <a:off x="6228184" y="2752744"/>
            <a:ext cx="2232248" cy="269248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Čtení dat ze souboru</a:t>
            </a:r>
          </a:p>
          <a:p>
            <a:r>
              <a:rPr lang="cs-CZ" sz="2000" dirty="0" smtClean="0"/>
              <a:t>Čtení z textového souboru – nutno </a:t>
            </a:r>
            <a:r>
              <a:rPr lang="cs-CZ" sz="2000" dirty="0" err="1" smtClean="0"/>
              <a:t>parsovat</a:t>
            </a:r>
            <a:r>
              <a:rPr lang="cs-CZ" sz="2000" dirty="0" smtClean="0"/>
              <a:t> text</a:t>
            </a:r>
            <a:endParaRPr lang="cs-CZ" sz="24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44" y="2420888"/>
            <a:ext cx="5724111" cy="371179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2946548"/>
            <a:ext cx="1296144" cy="1274540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6336387" y="4366845"/>
            <a:ext cx="1980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Nová funkce</a:t>
            </a:r>
            <a:br>
              <a:rPr lang="cs-CZ" dirty="0" smtClean="0"/>
            </a:br>
            <a:r>
              <a:rPr lang="cs-CZ" dirty="0" err="1" smtClean="0"/>
              <a:t>Scan</a:t>
            </a:r>
            <a:r>
              <a:rPr lang="cs-CZ" dirty="0" smtClean="0"/>
              <a:t> </a:t>
            </a:r>
            <a:r>
              <a:rPr lang="cs-CZ" dirty="0" err="1"/>
              <a:t>F</a:t>
            </a:r>
            <a:r>
              <a:rPr lang="cs-CZ" dirty="0" err="1" smtClean="0"/>
              <a:t>rom</a:t>
            </a:r>
            <a:r>
              <a:rPr lang="cs-CZ" dirty="0" smtClean="0"/>
              <a:t> </a:t>
            </a:r>
            <a:r>
              <a:rPr lang="cs-CZ" dirty="0" err="1" smtClean="0"/>
              <a:t>String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70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0765" y="1496415"/>
            <a:ext cx="6913563" cy="4679950"/>
          </a:xfrm>
        </p:spPr>
        <p:txBody>
          <a:bodyPr>
            <a:normAutofit/>
          </a:bodyPr>
          <a:lstStyle/>
          <a:p>
            <a:r>
              <a:rPr lang="cs-CZ" sz="2400" b="1" dirty="0"/>
              <a:t>Čtení dat ze souboru</a:t>
            </a:r>
          </a:p>
          <a:p>
            <a:r>
              <a:rPr lang="cs-CZ" sz="2000" dirty="0" smtClean="0"/>
              <a:t>Čtení z </a:t>
            </a:r>
            <a:r>
              <a:rPr lang="cs-CZ" sz="2000" dirty="0" err="1" smtClean="0"/>
              <a:t>csv</a:t>
            </a:r>
            <a:r>
              <a:rPr lang="cs-CZ" sz="2000" dirty="0" smtClean="0"/>
              <a:t> – funkce </a:t>
            </a:r>
            <a:r>
              <a:rPr lang="cs-CZ" sz="2000" dirty="0" err="1" smtClean="0"/>
              <a:t>Read</a:t>
            </a:r>
            <a:r>
              <a:rPr lang="cs-CZ" sz="2000" dirty="0" smtClean="0"/>
              <a:t> </a:t>
            </a:r>
            <a:r>
              <a:rPr lang="cs-CZ" sz="2000" dirty="0" err="1" smtClean="0"/>
              <a:t>Delimited</a:t>
            </a:r>
            <a:r>
              <a:rPr lang="cs-CZ" sz="2000" dirty="0" smtClean="0"/>
              <a:t> Spreadsheet.vi</a:t>
            </a:r>
            <a:r>
              <a:rPr lang="cs-CZ" sz="2000" b="1" dirty="0" smtClean="0"/>
              <a:t/>
            </a:r>
            <a:br>
              <a:rPr lang="cs-CZ" sz="2000" b="1" dirty="0" smtClean="0"/>
            </a:br>
            <a:endParaRPr lang="cs-CZ" sz="2000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1180502"/>
            <a:ext cx="1401103" cy="145641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140968"/>
            <a:ext cx="2248214" cy="139084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51" y="4623715"/>
            <a:ext cx="2191056" cy="140037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5367" y="4433188"/>
            <a:ext cx="2915057" cy="178142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9271" y="3225726"/>
            <a:ext cx="2915057" cy="101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6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/>
          <a:lstStyle/>
          <a:p>
            <a:r>
              <a:rPr lang="cs-CZ" sz="2400" dirty="0" smtClean="0"/>
              <a:t>Práce se soubory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611560" y="1412776"/>
            <a:ext cx="7921625" cy="4679950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Formáty souborů</a:t>
            </a:r>
          </a:p>
          <a:p>
            <a:r>
              <a:rPr lang="cs-CZ" sz="2000" dirty="0" smtClean="0"/>
              <a:t>Data se zapisují nebo čtou v </a:t>
            </a:r>
            <a:r>
              <a:rPr lang="cs-CZ" sz="2000" dirty="0" err="1" smtClean="0"/>
              <a:t>LabVIEW</a:t>
            </a:r>
            <a:r>
              <a:rPr lang="cs-CZ" sz="2000" dirty="0" smtClean="0"/>
              <a:t> jedním ze tří způsobů</a:t>
            </a:r>
          </a:p>
          <a:p>
            <a:pPr marL="0" indent="0">
              <a:buNone/>
            </a:pPr>
            <a:endParaRPr lang="cs-CZ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cs-CZ" sz="2000" b="1" dirty="0" smtClean="0"/>
              <a:t>Textový datový tok – </a:t>
            </a:r>
            <a:r>
              <a:rPr lang="cs-CZ" sz="2000" dirty="0" smtClean="0"/>
              <a:t>nejjednodušší, pro řadu aplikací, formát ASCII znaků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000" b="1" dirty="0" smtClean="0"/>
              <a:t>Binární datový tok – </a:t>
            </a:r>
            <a:r>
              <a:rPr lang="cs-CZ" sz="2000" dirty="0" smtClean="0"/>
              <a:t>velice efektivní, každé číslo </a:t>
            </a:r>
            <a:r>
              <a:rPr lang="cs-CZ" sz="2000" dirty="0" err="1" smtClean="0"/>
              <a:t>definovatý</a:t>
            </a:r>
            <a:r>
              <a:rPr lang="cs-CZ" sz="2000" dirty="0" smtClean="0"/>
              <a:t> počet bitů, malá velikost souborů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000" b="1" dirty="0" err="1" smtClean="0"/>
              <a:t>Datalog</a:t>
            </a:r>
            <a:r>
              <a:rPr lang="cs-CZ" sz="2000" b="1" dirty="0" smtClean="0"/>
              <a:t> </a:t>
            </a:r>
            <a:r>
              <a:rPr lang="cs-CZ" sz="2000" dirty="0" smtClean="0"/>
              <a:t>– speciální jen v </a:t>
            </a:r>
            <a:r>
              <a:rPr lang="cs-CZ" sz="2000" dirty="0" err="1" smtClean="0"/>
              <a:t>LabVIEW</a:t>
            </a:r>
            <a:r>
              <a:rPr lang="cs-CZ" sz="2000" dirty="0" smtClean="0"/>
              <a:t>, pracuje rychle s datovými strukturami, může obsahovat řetězce, čísla i klastry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99415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7"/>
          <p:cNvSpPr>
            <a:spLocks noGrp="1"/>
          </p:cNvSpPr>
          <p:nvPr>
            <p:ph type="body" sz="quarter" idx="4294967295"/>
          </p:nvPr>
        </p:nvSpPr>
        <p:spPr>
          <a:xfrm>
            <a:off x="2411760" y="2420888"/>
            <a:ext cx="4464050" cy="984250"/>
          </a:xfrm>
        </p:spPr>
        <p:txBody>
          <a:bodyPr/>
          <a:lstStyle/>
          <a:p>
            <a:pPr algn="ctr"/>
            <a:r>
              <a:rPr lang="cs-CZ" sz="3200" dirty="0" smtClean="0"/>
              <a:t>Díky za pozornost.</a:t>
            </a:r>
          </a:p>
          <a:p>
            <a:pPr algn="ctr"/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0609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 white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3178</TotalTime>
  <Words>334</Words>
  <Application>Microsoft Office PowerPoint</Application>
  <PresentationFormat>Předvádění na obrazovce (4:3)</PresentationFormat>
  <Paragraphs>80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19</vt:i4>
      </vt:variant>
    </vt:vector>
  </HeadingPairs>
  <TitlesOfParts>
    <vt:vector size="23" baseType="lpstr">
      <vt:lpstr>Arial</vt:lpstr>
      <vt:lpstr>Calibri</vt:lpstr>
      <vt:lpstr>Rice white</vt:lpstr>
      <vt:lpstr>Office Theme</vt:lpstr>
      <vt:lpstr>Prezentace aplikace PowerPoint</vt:lpstr>
      <vt:lpstr>Práce se soubory 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Práce se soubory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Vasik</dc:creator>
  <cp:lastModifiedBy>Václav Kotlan</cp:lastModifiedBy>
  <cp:revision>131</cp:revision>
  <dcterms:created xsi:type="dcterms:W3CDTF">2013-09-05T13:20:21Z</dcterms:created>
  <dcterms:modified xsi:type="dcterms:W3CDTF">2020-12-10T11:32:24Z</dcterms:modified>
</cp:coreProperties>
</file>