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media/image4.jpg" ContentType="image/jpg"/>
  <Override PartName="/ppt/theme/theme3.xml" ContentType="application/vnd.openxmlformats-officedocument.theme+xml"/>
  <Override PartName="/ppt/media/image7.jpg" ContentType="image/jp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6" r:id="rId2"/>
  </p:sldMasterIdLst>
  <p:handoutMasterIdLst>
    <p:handoutMasterId r:id="rId14"/>
  </p:handoutMasterIdLst>
  <p:sldIdLst>
    <p:sldId id="313" r:id="rId3"/>
    <p:sldId id="256" r:id="rId4"/>
    <p:sldId id="291" r:id="rId5"/>
    <p:sldId id="292" r:id="rId6"/>
    <p:sldId id="293" r:id="rId7"/>
    <p:sldId id="294" r:id="rId8"/>
    <p:sldId id="295" r:id="rId9"/>
    <p:sldId id="296" r:id="rId10"/>
    <p:sldId id="297" r:id="rId11"/>
    <p:sldId id="298" r:id="rId12"/>
    <p:sldId id="31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066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8" autoAdjust="0"/>
    <p:restoredTop sz="94687" autoAdjust="0"/>
  </p:normalViewPr>
  <p:slideViewPr>
    <p:cSldViewPr>
      <p:cViewPr varScale="1">
        <p:scale>
          <a:sx n="160" d="100"/>
          <a:sy n="160" d="100"/>
        </p:scale>
        <p:origin x="1716" y="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76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B76CDB-F306-4299-9238-881D63217EA3}" type="datetimeFigureOut">
              <a:rPr lang="cs-CZ" smtClean="0"/>
              <a:pPr/>
              <a:t>10.12.2020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619DA0-5DF6-459C-811E-166B5C5949F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64855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1696144" y="258217"/>
            <a:ext cx="6980312" cy="506487"/>
          </a:xfrm>
        </p:spPr>
        <p:txBody>
          <a:bodyPr/>
          <a:lstStyle>
            <a:lvl1pPr algn="r">
              <a:defRPr/>
            </a:lvl1pPr>
          </a:lstStyle>
          <a:p>
            <a:r>
              <a:rPr lang="cs-CZ" dirty="0" err="1" smtClean="0"/>
              <a:t>Automotive</a:t>
            </a:r>
            <a:r>
              <a:rPr lang="cs-CZ" dirty="0" smtClean="0"/>
              <a:t> </a:t>
            </a:r>
            <a:r>
              <a:rPr lang="cs-CZ" dirty="0" err="1" smtClean="0"/>
              <a:t>Applications</a:t>
            </a:r>
            <a:endParaRPr lang="cs-CZ" dirty="0"/>
          </a:p>
        </p:txBody>
      </p:sp>
      <p:pic>
        <p:nvPicPr>
          <p:cNvPr id="7" name="Obrázek 6" descr="logo_cz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79512" y="188641"/>
            <a:ext cx="1236686" cy="648071"/>
          </a:xfrm>
          <a:prstGeom prst="rect">
            <a:avLst/>
          </a:prstGeom>
        </p:spPr>
      </p:pic>
      <p:sp>
        <p:nvSpPr>
          <p:cNvPr id="9" name="Zástupný symbol pro obsah 8"/>
          <p:cNvSpPr>
            <a:spLocks noGrp="1"/>
          </p:cNvSpPr>
          <p:nvPr>
            <p:ph sz="quarter" idx="13"/>
          </p:nvPr>
        </p:nvSpPr>
        <p:spPr>
          <a:xfrm>
            <a:off x="5856740" y="1772468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0" name="Zástupný symbol pro obsah 8"/>
          <p:cNvSpPr>
            <a:spLocks noGrp="1"/>
          </p:cNvSpPr>
          <p:nvPr>
            <p:ph sz="quarter" idx="14"/>
          </p:nvPr>
        </p:nvSpPr>
        <p:spPr>
          <a:xfrm>
            <a:off x="5868615" y="4005064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11188" y="1700213"/>
            <a:ext cx="4968875" cy="4392612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6" hasCustomPrompt="1"/>
          </p:nvPr>
        </p:nvSpPr>
        <p:spPr>
          <a:xfrm>
            <a:off x="1763688" y="908050"/>
            <a:ext cx="6912719" cy="576734"/>
          </a:xfrm>
        </p:spPr>
        <p:txBody>
          <a:bodyPr>
            <a:normAutofit/>
          </a:bodyPr>
          <a:lstStyle>
            <a:lvl1pPr algn="r">
              <a:buNone/>
              <a:defRPr sz="1600" b="1"/>
            </a:lvl1pPr>
          </a:lstStyle>
          <a:p>
            <a:pPr lvl="0"/>
            <a:r>
              <a:rPr lang="en-US" dirty="0" smtClean="0"/>
              <a:t>Propulsion systems for hybrid and full electric vehicles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Úvodní sníme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logo_cz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79512" y="188641"/>
            <a:ext cx="1236686" cy="648071"/>
          </a:xfrm>
          <a:prstGeom prst="rect">
            <a:avLst/>
          </a:prstGeom>
        </p:spPr>
      </p:pic>
      <p:sp>
        <p:nvSpPr>
          <p:cNvPr id="9" name="Zástupný symbol pro obsah 8"/>
          <p:cNvSpPr>
            <a:spLocks noGrp="1"/>
          </p:cNvSpPr>
          <p:nvPr>
            <p:ph sz="quarter" idx="13"/>
          </p:nvPr>
        </p:nvSpPr>
        <p:spPr>
          <a:xfrm>
            <a:off x="5903769" y="1664804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6" hasCustomPrompt="1"/>
          </p:nvPr>
        </p:nvSpPr>
        <p:spPr>
          <a:xfrm>
            <a:off x="1763688" y="908050"/>
            <a:ext cx="6912719" cy="576734"/>
          </a:xfrm>
        </p:spPr>
        <p:txBody>
          <a:bodyPr>
            <a:normAutofit/>
          </a:bodyPr>
          <a:lstStyle>
            <a:lvl1pPr algn="r">
              <a:buNone/>
              <a:defRPr sz="1600" b="1"/>
            </a:lvl1pPr>
          </a:lstStyle>
          <a:p>
            <a:pPr lvl="0"/>
            <a:r>
              <a:rPr lang="en-US" dirty="0" smtClean="0"/>
              <a:t>Hall laboratory for medium-voltage power electronics and</a:t>
            </a:r>
          </a:p>
          <a:p>
            <a:pPr lvl="0"/>
            <a:r>
              <a:rPr lang="en-US" dirty="0" smtClean="0"/>
              <a:t>transport systems</a:t>
            </a:r>
            <a:endParaRPr lang="cs-CZ" dirty="0"/>
          </a:p>
        </p:txBody>
      </p:sp>
      <p:sp>
        <p:nvSpPr>
          <p:cNvPr id="8" name="Zástupný symbol pro obsah 8"/>
          <p:cNvSpPr>
            <a:spLocks noGrp="1"/>
          </p:cNvSpPr>
          <p:nvPr>
            <p:ph sz="quarter" idx="17"/>
          </p:nvPr>
        </p:nvSpPr>
        <p:spPr>
          <a:xfrm>
            <a:off x="3185657" y="1664804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1" name="Zástupný symbol pro obsah 8"/>
          <p:cNvSpPr>
            <a:spLocks noGrp="1"/>
          </p:cNvSpPr>
          <p:nvPr>
            <p:ph sz="quarter" idx="18"/>
          </p:nvPr>
        </p:nvSpPr>
        <p:spPr>
          <a:xfrm>
            <a:off x="467544" y="1664804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3" name="Zástupný symbol pro obsah 8"/>
          <p:cNvSpPr>
            <a:spLocks noGrp="1"/>
          </p:cNvSpPr>
          <p:nvPr>
            <p:ph sz="quarter" idx="19"/>
          </p:nvPr>
        </p:nvSpPr>
        <p:spPr>
          <a:xfrm>
            <a:off x="5901794" y="3982482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5" name="Zástupný symbol pro obsah 8"/>
          <p:cNvSpPr>
            <a:spLocks noGrp="1"/>
          </p:cNvSpPr>
          <p:nvPr>
            <p:ph sz="quarter" idx="20"/>
          </p:nvPr>
        </p:nvSpPr>
        <p:spPr>
          <a:xfrm>
            <a:off x="3183682" y="3982482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6" name="Zástupný symbol pro obsah 8"/>
          <p:cNvSpPr>
            <a:spLocks noGrp="1"/>
          </p:cNvSpPr>
          <p:nvPr>
            <p:ph sz="quarter" idx="21"/>
          </p:nvPr>
        </p:nvSpPr>
        <p:spPr>
          <a:xfrm>
            <a:off x="465569" y="3982482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7" name="Nadpis 1"/>
          <p:cNvSpPr>
            <a:spLocks noGrp="1"/>
          </p:cNvSpPr>
          <p:nvPr>
            <p:ph type="ctrTitle" hasCustomPrompt="1"/>
          </p:nvPr>
        </p:nvSpPr>
        <p:spPr>
          <a:xfrm>
            <a:off x="1696144" y="258217"/>
            <a:ext cx="6980312" cy="506487"/>
          </a:xfrm>
        </p:spPr>
        <p:txBody>
          <a:bodyPr/>
          <a:lstStyle>
            <a:lvl1pPr algn="r">
              <a:defRPr/>
            </a:lvl1pPr>
          </a:lstStyle>
          <a:p>
            <a:r>
              <a:rPr lang="cs-CZ" dirty="0" err="1" smtClean="0"/>
              <a:t>Automotive</a:t>
            </a:r>
            <a:r>
              <a:rPr lang="cs-CZ" dirty="0" smtClean="0"/>
              <a:t> </a:t>
            </a:r>
            <a:r>
              <a:rPr lang="cs-CZ" dirty="0" err="1" smtClean="0"/>
              <a:t>Applications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Úvodní sníme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1696144" y="258217"/>
            <a:ext cx="6980312" cy="506487"/>
          </a:xfrm>
        </p:spPr>
        <p:txBody>
          <a:bodyPr/>
          <a:lstStyle>
            <a:lvl1pPr algn="r">
              <a:defRPr>
                <a:latin typeface="+mj-lt"/>
              </a:defRPr>
            </a:lvl1pPr>
          </a:lstStyle>
          <a:p>
            <a:r>
              <a:rPr lang="cs-CZ" dirty="0" err="1" smtClean="0"/>
              <a:t>Automotive</a:t>
            </a:r>
            <a:r>
              <a:rPr lang="cs-CZ" dirty="0" smtClean="0"/>
              <a:t> </a:t>
            </a:r>
            <a:r>
              <a:rPr lang="cs-CZ" dirty="0" err="1" smtClean="0"/>
              <a:t>Applications</a:t>
            </a:r>
            <a:endParaRPr lang="cs-CZ" dirty="0"/>
          </a:p>
        </p:txBody>
      </p:sp>
      <p:pic>
        <p:nvPicPr>
          <p:cNvPr id="7" name="Obrázek 6" descr="logo_cz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79512" y="188641"/>
            <a:ext cx="1236686" cy="648071"/>
          </a:xfrm>
          <a:prstGeom prst="rect">
            <a:avLst/>
          </a:prstGeom>
        </p:spPr>
      </p:pic>
      <p:sp>
        <p:nvSpPr>
          <p:cNvPr id="9" name="Zástupný symbol pro obsah 8"/>
          <p:cNvSpPr>
            <a:spLocks noGrp="1"/>
          </p:cNvSpPr>
          <p:nvPr>
            <p:ph sz="quarter" idx="13"/>
          </p:nvPr>
        </p:nvSpPr>
        <p:spPr>
          <a:xfrm>
            <a:off x="4139952" y="1700808"/>
            <a:ext cx="4464496" cy="43924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11189" y="1700213"/>
            <a:ext cx="3240732" cy="4392612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6" hasCustomPrompt="1"/>
          </p:nvPr>
        </p:nvSpPr>
        <p:spPr>
          <a:xfrm>
            <a:off x="1763688" y="908050"/>
            <a:ext cx="6912719" cy="576734"/>
          </a:xfrm>
        </p:spPr>
        <p:txBody>
          <a:bodyPr>
            <a:normAutofit/>
          </a:bodyPr>
          <a:lstStyle>
            <a:lvl1pPr algn="r">
              <a:buNone/>
              <a:defRPr sz="1600" b="1"/>
            </a:lvl1pPr>
          </a:lstStyle>
          <a:p>
            <a:pPr lvl="0"/>
            <a:r>
              <a:rPr lang="en-US" dirty="0" smtClean="0"/>
              <a:t>Propulsion systems for hybrid and full electric vehicles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79"/>
            <a:ext cx="7772400" cy="5386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12/10/2020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43557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4819" y="1205029"/>
            <a:ext cx="7934363" cy="460575"/>
          </a:xfrm>
        </p:spPr>
        <p:txBody>
          <a:bodyPr lIns="0" tIns="0" rIns="0" bIns="0"/>
          <a:lstStyle>
            <a:lvl1pPr>
              <a:defRPr sz="2993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12/10/2020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94102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4819" y="1205029"/>
            <a:ext cx="7934363" cy="460575"/>
          </a:xfrm>
        </p:spPr>
        <p:txBody>
          <a:bodyPr lIns="0" tIns="0" rIns="0" bIns="0"/>
          <a:lstStyle>
            <a:lvl1pPr>
              <a:defRPr sz="2993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12/10/2020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49446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4819" y="1205029"/>
            <a:ext cx="7934363" cy="460575"/>
          </a:xfrm>
        </p:spPr>
        <p:txBody>
          <a:bodyPr lIns="0" tIns="0" rIns="0" bIns="0"/>
          <a:lstStyle>
            <a:lvl1pPr>
              <a:defRPr sz="2993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12/10/2020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650305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5867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jp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4.jpg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A7E14-4D9B-4DBF-A714-A14CC02B2019}" type="datetimeFigureOut">
              <a:rPr lang="cs-CZ" smtClean="0"/>
              <a:pPr/>
              <a:t>10.12.2020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ABD840-C176-4DE6-9BFF-0CE1B2CC14A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74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2600" b="1" kern="1200">
          <a:solidFill>
            <a:srgbClr val="30669A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6"/>
        </a:buBlip>
        <a:defRPr sz="3200" kern="1200">
          <a:solidFill>
            <a:srgbClr val="30669A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Tx/>
        <a:buBlip>
          <a:blip r:embed="rId6"/>
        </a:buBlip>
        <a:defRPr sz="2800" kern="1200">
          <a:solidFill>
            <a:srgbClr val="30669A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Tx/>
        <a:buBlip>
          <a:blip r:embed="rId6"/>
        </a:buBlip>
        <a:defRPr sz="2400" kern="1200">
          <a:solidFill>
            <a:srgbClr val="30669A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Tx/>
        <a:buBlip>
          <a:blip r:embed="rId6"/>
        </a:buBlip>
        <a:defRPr sz="2000" kern="1200">
          <a:solidFill>
            <a:srgbClr val="30669A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Tx/>
        <a:buBlip>
          <a:blip r:embed="rId6"/>
        </a:buBlip>
        <a:defRPr sz="2000" kern="1200">
          <a:solidFill>
            <a:srgbClr val="30669A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1"/>
            <a:ext cx="9142805" cy="587606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7" name="bk object 17"/>
          <p:cNvSpPr/>
          <p:nvPr/>
        </p:nvSpPr>
        <p:spPr>
          <a:xfrm>
            <a:off x="5715614" y="6120915"/>
            <a:ext cx="955492" cy="48967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8" name="bk object 18"/>
          <p:cNvSpPr/>
          <p:nvPr/>
        </p:nvSpPr>
        <p:spPr>
          <a:xfrm>
            <a:off x="3237482" y="6192160"/>
            <a:ext cx="1777486" cy="35000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9" name="bk object 19"/>
          <p:cNvSpPr/>
          <p:nvPr/>
        </p:nvSpPr>
        <p:spPr>
          <a:xfrm>
            <a:off x="2471704" y="6120918"/>
            <a:ext cx="692859" cy="490022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0" name="bk object 20"/>
          <p:cNvSpPr/>
          <p:nvPr/>
        </p:nvSpPr>
        <p:spPr>
          <a:xfrm>
            <a:off x="2793616" y="6175325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1" name="bk object 21"/>
          <p:cNvSpPr/>
          <p:nvPr/>
        </p:nvSpPr>
        <p:spPr>
          <a:xfrm>
            <a:off x="2716657" y="6197193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2" name="bk object 22"/>
          <p:cNvSpPr/>
          <p:nvPr/>
        </p:nvSpPr>
        <p:spPr>
          <a:xfrm>
            <a:off x="2660318" y="6256925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3" name="bk object 23"/>
          <p:cNvSpPr/>
          <p:nvPr/>
        </p:nvSpPr>
        <p:spPr>
          <a:xfrm>
            <a:off x="2639698" y="6338550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4" name="bk object 24"/>
          <p:cNvSpPr/>
          <p:nvPr/>
        </p:nvSpPr>
        <p:spPr>
          <a:xfrm>
            <a:off x="2947536" y="6338550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5" name="bk object 25"/>
          <p:cNvSpPr/>
          <p:nvPr/>
        </p:nvSpPr>
        <p:spPr>
          <a:xfrm>
            <a:off x="2926915" y="6256925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6" name="bk object 26"/>
          <p:cNvSpPr/>
          <p:nvPr/>
        </p:nvSpPr>
        <p:spPr>
          <a:xfrm>
            <a:off x="2870576" y="6197193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7" name="bk object 27"/>
          <p:cNvSpPr/>
          <p:nvPr/>
        </p:nvSpPr>
        <p:spPr>
          <a:xfrm>
            <a:off x="2926915" y="6420152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8" name="bk object 28"/>
          <p:cNvSpPr/>
          <p:nvPr/>
        </p:nvSpPr>
        <p:spPr>
          <a:xfrm>
            <a:off x="2870576" y="6479894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9" name="bk object 29"/>
          <p:cNvSpPr/>
          <p:nvPr/>
        </p:nvSpPr>
        <p:spPr>
          <a:xfrm>
            <a:off x="2793616" y="6501763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30" name="bk object 30"/>
          <p:cNvSpPr/>
          <p:nvPr/>
        </p:nvSpPr>
        <p:spPr>
          <a:xfrm>
            <a:off x="2716657" y="6479894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31" name="bk object 31"/>
          <p:cNvSpPr/>
          <p:nvPr/>
        </p:nvSpPr>
        <p:spPr>
          <a:xfrm>
            <a:off x="2660318" y="6420152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4819" y="1205029"/>
            <a:ext cx="7934363" cy="5386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4819" y="1876956"/>
            <a:ext cx="793436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39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39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12/10/2020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39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77342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90952">
        <a:defRPr>
          <a:latin typeface="+mn-lt"/>
          <a:ea typeface="+mn-ea"/>
          <a:cs typeface="+mn-cs"/>
        </a:defRPr>
      </a:lvl2pPr>
      <a:lvl3pPr marL="781903">
        <a:defRPr>
          <a:latin typeface="+mn-lt"/>
          <a:ea typeface="+mn-ea"/>
          <a:cs typeface="+mn-cs"/>
        </a:defRPr>
      </a:lvl3pPr>
      <a:lvl4pPr marL="1172855">
        <a:defRPr>
          <a:latin typeface="+mn-lt"/>
          <a:ea typeface="+mn-ea"/>
          <a:cs typeface="+mn-cs"/>
        </a:defRPr>
      </a:lvl4pPr>
      <a:lvl5pPr marL="1563807">
        <a:defRPr>
          <a:latin typeface="+mn-lt"/>
          <a:ea typeface="+mn-ea"/>
          <a:cs typeface="+mn-cs"/>
        </a:defRPr>
      </a:lvl5pPr>
      <a:lvl6pPr marL="1954759">
        <a:defRPr>
          <a:latin typeface="+mn-lt"/>
          <a:ea typeface="+mn-ea"/>
          <a:cs typeface="+mn-cs"/>
        </a:defRPr>
      </a:lvl6pPr>
      <a:lvl7pPr marL="2345710">
        <a:defRPr>
          <a:latin typeface="+mn-lt"/>
          <a:ea typeface="+mn-ea"/>
          <a:cs typeface="+mn-cs"/>
        </a:defRPr>
      </a:lvl7pPr>
      <a:lvl8pPr marL="2736662">
        <a:defRPr>
          <a:latin typeface="+mn-lt"/>
          <a:ea typeface="+mn-ea"/>
          <a:cs typeface="+mn-cs"/>
        </a:defRPr>
      </a:lvl8pPr>
      <a:lvl9pPr marL="3127614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90952">
        <a:defRPr>
          <a:latin typeface="+mn-lt"/>
          <a:ea typeface="+mn-ea"/>
          <a:cs typeface="+mn-cs"/>
        </a:defRPr>
      </a:lvl2pPr>
      <a:lvl3pPr marL="781903">
        <a:defRPr>
          <a:latin typeface="+mn-lt"/>
          <a:ea typeface="+mn-ea"/>
          <a:cs typeface="+mn-cs"/>
        </a:defRPr>
      </a:lvl3pPr>
      <a:lvl4pPr marL="1172855">
        <a:defRPr>
          <a:latin typeface="+mn-lt"/>
          <a:ea typeface="+mn-ea"/>
          <a:cs typeface="+mn-cs"/>
        </a:defRPr>
      </a:lvl4pPr>
      <a:lvl5pPr marL="1563807">
        <a:defRPr>
          <a:latin typeface="+mn-lt"/>
          <a:ea typeface="+mn-ea"/>
          <a:cs typeface="+mn-cs"/>
        </a:defRPr>
      </a:lvl5pPr>
      <a:lvl6pPr marL="1954759">
        <a:defRPr>
          <a:latin typeface="+mn-lt"/>
          <a:ea typeface="+mn-ea"/>
          <a:cs typeface="+mn-cs"/>
        </a:defRPr>
      </a:lvl6pPr>
      <a:lvl7pPr marL="2345710">
        <a:defRPr>
          <a:latin typeface="+mn-lt"/>
          <a:ea typeface="+mn-ea"/>
          <a:cs typeface="+mn-cs"/>
        </a:defRPr>
      </a:lvl7pPr>
      <a:lvl8pPr marL="2736662">
        <a:defRPr>
          <a:latin typeface="+mn-lt"/>
          <a:ea typeface="+mn-ea"/>
          <a:cs typeface="+mn-cs"/>
        </a:defRPr>
      </a:lvl8pPr>
      <a:lvl9pPr marL="3127614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27384"/>
            <a:ext cx="9142805" cy="55410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6" name="object 6"/>
          <p:cNvSpPr/>
          <p:nvPr/>
        </p:nvSpPr>
        <p:spPr>
          <a:xfrm>
            <a:off x="2793616" y="601876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7" name="object 7"/>
          <p:cNvSpPr/>
          <p:nvPr/>
        </p:nvSpPr>
        <p:spPr>
          <a:xfrm>
            <a:off x="2716657" y="6039387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8" name="object 8"/>
          <p:cNvSpPr/>
          <p:nvPr/>
        </p:nvSpPr>
        <p:spPr>
          <a:xfrm>
            <a:off x="2660318" y="609571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9" name="object 9"/>
          <p:cNvSpPr/>
          <p:nvPr/>
        </p:nvSpPr>
        <p:spPr>
          <a:xfrm>
            <a:off x="2639698" y="617268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0" name="object 10"/>
          <p:cNvSpPr/>
          <p:nvPr/>
        </p:nvSpPr>
        <p:spPr>
          <a:xfrm>
            <a:off x="2947536" y="617268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1" name="object 11"/>
          <p:cNvSpPr/>
          <p:nvPr/>
        </p:nvSpPr>
        <p:spPr>
          <a:xfrm>
            <a:off x="2926915" y="609571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2" name="object 12"/>
          <p:cNvSpPr/>
          <p:nvPr/>
        </p:nvSpPr>
        <p:spPr>
          <a:xfrm>
            <a:off x="2870576" y="6039387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3" name="object 13"/>
          <p:cNvSpPr/>
          <p:nvPr/>
        </p:nvSpPr>
        <p:spPr>
          <a:xfrm>
            <a:off x="2926915" y="624963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4" name="object 14"/>
          <p:cNvSpPr/>
          <p:nvPr/>
        </p:nvSpPr>
        <p:spPr>
          <a:xfrm>
            <a:off x="2870576" y="6305971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5" name="object 15"/>
          <p:cNvSpPr/>
          <p:nvPr/>
        </p:nvSpPr>
        <p:spPr>
          <a:xfrm>
            <a:off x="2793616" y="632659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6" name="object 16"/>
          <p:cNvSpPr/>
          <p:nvPr/>
        </p:nvSpPr>
        <p:spPr>
          <a:xfrm>
            <a:off x="2716657" y="6305971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7" name="object 17"/>
          <p:cNvSpPr/>
          <p:nvPr/>
        </p:nvSpPr>
        <p:spPr>
          <a:xfrm>
            <a:off x="2660318" y="624963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8" name="object 18"/>
          <p:cNvSpPr txBox="1"/>
          <p:nvPr/>
        </p:nvSpPr>
        <p:spPr>
          <a:xfrm>
            <a:off x="765785" y="2178687"/>
            <a:ext cx="7612217" cy="10259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019"/>
              </a:lnSpc>
            </a:pPr>
            <a:r>
              <a:rPr lang="cs-CZ" sz="2736" b="1" spc="-17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019"/>
              </a:lnSpc>
            </a:pPr>
            <a:r>
              <a:rPr lang="cs-CZ" sz="1710" b="1" spc="-17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1710" b="1" spc="-17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342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266603"/>
      </p:ext>
    </p:extLst>
  </p:cSld>
  <p:clrMapOvr>
    <a:masterClrMapping/>
  </p:clrMapOvr>
  <p:transition>
    <p:push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685800" y="2125979"/>
            <a:ext cx="7772400" cy="1092607"/>
          </a:xfrm>
        </p:spPr>
        <p:txBody>
          <a:bodyPr/>
          <a:lstStyle/>
          <a:p>
            <a:r>
              <a:rPr lang="cs-CZ" sz="3600" dirty="0"/>
              <a:t>Základní ovládání, datové </a:t>
            </a:r>
            <a:r>
              <a:rPr lang="cs-CZ" sz="3600" dirty="0" smtClean="0"/>
              <a:t>typy</a:t>
            </a:r>
            <a:r>
              <a:rPr lang="cs-CZ" sz="3600" dirty="0"/>
              <a:t/>
            </a:r>
            <a:br>
              <a:rPr lang="cs-CZ" sz="3600" dirty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Datové typy </a:t>
            </a:r>
            <a:r>
              <a:rPr lang="cs-CZ" sz="2400" dirty="0" err="1" smtClean="0"/>
              <a:t>LabVIEW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83568" y="1772816"/>
            <a:ext cx="5761038" cy="4608512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/>
              <a:t>Číselné typy</a:t>
            </a:r>
            <a:endParaRPr lang="en-US" sz="28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err="1" smtClean="0"/>
              <a:t>Boolean</a:t>
            </a:r>
            <a:endParaRPr lang="cs-CZ" sz="28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/>
              <a:t>Řetězce</a:t>
            </a:r>
            <a:endParaRPr lang="en-US" sz="28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err="1" smtClean="0"/>
              <a:t>Enum</a:t>
            </a:r>
            <a:r>
              <a:rPr lang="cs-CZ" sz="2800" dirty="0" smtClean="0"/>
              <a:t> a další</a:t>
            </a:r>
            <a:endParaRPr lang="en-US" sz="2800" dirty="0" smtClean="0"/>
          </a:p>
          <a:p>
            <a:pPr>
              <a:buNone/>
            </a:pP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33251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Datové typy </a:t>
            </a:r>
            <a:r>
              <a:rPr lang="cs-CZ" sz="2400" dirty="0" err="1" smtClean="0"/>
              <a:t>LabVIEW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755576" y="1628800"/>
            <a:ext cx="7632700" cy="4608512"/>
          </a:xfrm>
        </p:spPr>
        <p:txBody>
          <a:bodyPr>
            <a:normAutofit/>
          </a:bodyPr>
          <a:lstStyle/>
          <a:p>
            <a:r>
              <a:rPr lang="cs-CZ" sz="2800" dirty="0" smtClean="0"/>
              <a:t>Terminály vizuálně indikují svůj datový typ</a:t>
            </a:r>
            <a:endParaRPr lang="en-US" sz="2800" dirty="0" smtClean="0"/>
          </a:p>
          <a:p>
            <a:pPr>
              <a:buNone/>
            </a:pPr>
            <a:endParaRPr lang="en-US" sz="2800" dirty="0" smtClean="0"/>
          </a:p>
        </p:txBody>
      </p:sp>
      <p:pic>
        <p:nvPicPr>
          <p:cNvPr id="4" name="Embedded Image" descr="loc_bd_Seconds Breakdown - Compact.pn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31640" y="2180456"/>
            <a:ext cx="5827713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32017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Číselné datové typy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83568" y="1567842"/>
            <a:ext cx="3816350" cy="46085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Několik reprezentací datových typů:</a:t>
            </a:r>
            <a:endParaRPr lang="cs-CZ" sz="28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Desetinné číslo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Neznaménková </a:t>
            </a:r>
            <a:r>
              <a:rPr lang="cs-CZ" sz="2400" dirty="0" smtClean="0"/>
              <a:t>celá </a:t>
            </a:r>
            <a:r>
              <a:rPr lang="cs-CZ" sz="2400" dirty="0"/>
              <a:t>čísla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Znaménková celá čísla</a:t>
            </a:r>
          </a:p>
          <a:p>
            <a:pPr marL="0" indent="0">
              <a:buNone/>
            </a:pPr>
            <a:endParaRPr lang="cs-CZ" sz="2800" dirty="0" smtClean="0"/>
          </a:p>
          <a:p>
            <a:endParaRPr lang="en-US" sz="2800" dirty="0" smtClean="0"/>
          </a:p>
          <a:p>
            <a:pPr>
              <a:buNone/>
            </a:pPr>
            <a:endParaRPr lang="en-US" sz="2800" dirty="0" smtClean="0"/>
          </a:p>
        </p:txBody>
      </p:sp>
      <p:pic>
        <p:nvPicPr>
          <p:cNvPr id="6" name="Embedded Image" descr="loc_bd_Numeric Terminals - Sample.png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00272" y="4077072"/>
            <a:ext cx="2708275" cy="1447800"/>
          </a:xfrm>
          <a:prstGeom prst="rect">
            <a:avLst/>
          </a:prstGeom>
        </p:spPr>
      </p:pic>
      <p:pic>
        <p:nvPicPr>
          <p:cNvPr id="5" name="Embedded Image" descr="loc_env_numeric_properties_data typ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4053" y="1844824"/>
            <a:ext cx="4167434" cy="4054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16050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Číselná konverze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598562" y="1447801"/>
            <a:ext cx="5113338" cy="4608512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Tzv. „</a:t>
            </a:r>
            <a:r>
              <a:rPr lang="cs-CZ" sz="2400" dirty="0" err="1" smtClean="0"/>
              <a:t>Coercion</a:t>
            </a:r>
            <a:r>
              <a:rPr lang="cs-CZ" sz="2400" dirty="0" smtClean="0"/>
              <a:t> </a:t>
            </a:r>
            <a:r>
              <a:rPr lang="cs-CZ" sz="2400" dirty="0" err="1" smtClean="0"/>
              <a:t>dot</a:t>
            </a:r>
            <a:r>
              <a:rPr lang="cs-CZ" sz="2400" dirty="0" smtClean="0"/>
              <a:t>“ značí nucené přetypování hodnoty přivedené do uzlu do jiného typu</a:t>
            </a:r>
            <a:endParaRPr lang="cs-CZ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Nastává, když uzel očekává vstupní hodnoty v jiném tvaru</a:t>
            </a:r>
            <a:endParaRPr lang="cs-CZ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err="1" smtClean="0"/>
              <a:t>LabVIEW</a:t>
            </a:r>
            <a:r>
              <a:rPr lang="cs-CZ" sz="2400" dirty="0" smtClean="0"/>
              <a:t> provede volbu tvaru, který využívá více bitů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Vnucenému přetypování lze předejít řádným použitím řádné konverze na vhodný datový typ</a:t>
            </a:r>
            <a:endParaRPr lang="cs-CZ" sz="2400" dirty="0"/>
          </a:p>
          <a:p>
            <a:pPr marL="0" indent="0">
              <a:buNone/>
            </a:pPr>
            <a:endParaRPr lang="cs-CZ" sz="2800" dirty="0" smtClean="0"/>
          </a:p>
          <a:p>
            <a:endParaRPr lang="en-US" sz="2800" dirty="0" smtClean="0"/>
          </a:p>
          <a:p>
            <a:pPr>
              <a:buNone/>
            </a:pPr>
            <a:endParaRPr lang="en-US" sz="2800" dirty="0" smtClean="0"/>
          </a:p>
        </p:txBody>
      </p:sp>
      <p:pic>
        <p:nvPicPr>
          <p:cNvPr id="10" name="Embedded Image" descr="loc_bd_Numeric Conversion - explicit.png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742855" y="4005064"/>
            <a:ext cx="3089275" cy="1177925"/>
          </a:xfrm>
          <a:prstGeom prst="rect">
            <a:avLst/>
          </a:prstGeom>
        </p:spPr>
      </p:pic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6587406" y="1090613"/>
            <a:ext cx="1400175" cy="357188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none" lIns="91294" tIns="45647" rIns="91294" bIns="45647">
            <a:spAutoFit/>
          </a:bodyPr>
          <a:lstStyle/>
          <a:p>
            <a:pPr defTabSz="912813" eaLnBrk="1" hangingPunct="1">
              <a:lnSpc>
                <a:spcPct val="87000"/>
              </a:lnSpc>
            </a:pPr>
            <a:r>
              <a:rPr lang="en-US" sz="2000" b="0" dirty="0">
                <a:solidFill>
                  <a:srgbClr val="000000"/>
                </a:solidFill>
              </a:rPr>
              <a:t>Coercion Dot</a:t>
            </a:r>
          </a:p>
        </p:txBody>
      </p:sp>
      <p:pic>
        <p:nvPicPr>
          <p:cNvPr id="8" name="Embedded Image" descr="loc_bd_numeric_conversion.bmp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39692" y="1682651"/>
            <a:ext cx="2895600" cy="153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Line 9"/>
          <p:cNvSpPr>
            <a:spLocks noChangeShapeType="1"/>
          </p:cNvSpPr>
          <p:nvPr/>
        </p:nvSpPr>
        <p:spPr bwMode="auto">
          <a:xfrm>
            <a:off x="7120806" y="1395413"/>
            <a:ext cx="304800" cy="609600"/>
          </a:xfrm>
          <a:prstGeom prst="line">
            <a:avLst/>
          </a:prstGeom>
          <a:noFill/>
          <a:ln w="19050">
            <a:solidFill>
              <a:srgbClr val="F40000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104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err="1" smtClean="0"/>
              <a:t>Boolean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539552" y="1439253"/>
            <a:ext cx="3940535" cy="2160587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Chování kontrolního </a:t>
            </a:r>
            <a:r>
              <a:rPr lang="cs-CZ" sz="2400" dirty="0" err="1" smtClean="0"/>
              <a:t>boolean</a:t>
            </a:r>
            <a:r>
              <a:rPr lang="cs-CZ" sz="2400" dirty="0" smtClean="0"/>
              <a:t> bloku je specifikováno mechanickou akcí </a:t>
            </a:r>
            <a:endParaRPr lang="cs-CZ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err="1" smtClean="0"/>
              <a:t>Boolean</a:t>
            </a:r>
            <a:r>
              <a:rPr lang="cs-CZ" sz="2400" dirty="0" smtClean="0"/>
              <a:t> má pouze hodnoty TRUE/FALSE </a:t>
            </a:r>
            <a:endParaRPr lang="cs-CZ" sz="2400" dirty="0"/>
          </a:p>
          <a:p>
            <a:pPr marL="0" indent="0">
              <a:buNone/>
            </a:pPr>
            <a:endParaRPr lang="cs-CZ" sz="2800" dirty="0" smtClean="0"/>
          </a:p>
          <a:p>
            <a:endParaRPr lang="en-US" sz="2800" dirty="0" smtClean="0"/>
          </a:p>
          <a:p>
            <a:pPr>
              <a:buNone/>
            </a:pPr>
            <a:endParaRPr lang="en-US" sz="2800" dirty="0" smtClean="0"/>
          </a:p>
        </p:txBody>
      </p:sp>
      <p:pic>
        <p:nvPicPr>
          <p:cNvPr id="8" name="Embedded Image" descr="loc_bd_Boolean Samples.png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337469" y="4797152"/>
            <a:ext cx="2674938" cy="1055688"/>
          </a:xfrm>
          <a:prstGeom prst="rect">
            <a:avLst/>
          </a:prstGeom>
        </p:spPr>
      </p:pic>
      <p:pic>
        <p:nvPicPr>
          <p:cNvPr id="7" name="Embedded Image" descr="loc_env_boolean_properties_operation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565533"/>
            <a:ext cx="4191219" cy="4068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Embedded Image" descr="loc_fp_Boolean Samples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8046" y="3501008"/>
            <a:ext cx="2973784" cy="9907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041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Řetězce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11982" y="1496826"/>
            <a:ext cx="3816350" cy="2160587"/>
          </a:xfrm>
        </p:spPr>
        <p:txBody>
          <a:bodyPr>
            <a:normAutofit/>
          </a:bodyPr>
          <a:lstStyle/>
          <a:p>
            <a:r>
              <a:rPr lang="cs-CZ" sz="2400" dirty="0" smtClean="0"/>
              <a:t>Řetězec je sekvence ASCII znaků</a:t>
            </a:r>
            <a:endParaRPr lang="cs-CZ" sz="2400" dirty="0"/>
          </a:p>
          <a:p>
            <a:endParaRPr lang="cs-CZ" sz="2400" dirty="0"/>
          </a:p>
          <a:p>
            <a:pPr marL="0" indent="0">
              <a:buNone/>
            </a:pPr>
            <a:endParaRPr lang="cs-CZ" sz="2800" dirty="0" smtClean="0"/>
          </a:p>
          <a:p>
            <a:endParaRPr lang="en-US" sz="2800" dirty="0" smtClean="0"/>
          </a:p>
          <a:p>
            <a:pPr>
              <a:buNone/>
            </a:pPr>
            <a:endParaRPr lang="en-US" sz="2800" dirty="0" smtClean="0"/>
          </a:p>
        </p:txBody>
      </p:sp>
      <p:pic>
        <p:nvPicPr>
          <p:cNvPr id="10" name="Embedded Image" descr="loc_env_string_properties_appearance.png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403520" y="1577788"/>
            <a:ext cx="4283075" cy="4159250"/>
          </a:xfrm>
          <a:prstGeom prst="rect">
            <a:avLst/>
          </a:prstGeom>
        </p:spPr>
      </p:pic>
      <p:pic>
        <p:nvPicPr>
          <p:cNvPr id="13" name="Embedded Image" descr="loc_fp_String Samples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775" y="2779262"/>
            <a:ext cx="297180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 descr="loc_bd_String Sample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188" y="3789040"/>
            <a:ext cx="338455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89374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err="1" smtClean="0"/>
              <a:t>Enum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16916" y="1423292"/>
            <a:ext cx="3960813" cy="2651125"/>
          </a:xfrm>
        </p:spPr>
        <p:txBody>
          <a:bodyPr>
            <a:normAutofit/>
          </a:bodyPr>
          <a:lstStyle/>
          <a:p>
            <a:r>
              <a:rPr lang="cs-CZ" sz="2400" dirty="0" err="1" smtClean="0"/>
              <a:t>Enum</a:t>
            </a:r>
            <a:r>
              <a:rPr lang="cs-CZ" sz="2400" dirty="0" smtClean="0"/>
              <a:t> (výčtový typ) dává uživateli možnost výběru ze seznamu položek</a:t>
            </a:r>
          </a:p>
          <a:p>
            <a:r>
              <a:rPr lang="cs-CZ" sz="2400" dirty="0" smtClean="0"/>
              <a:t>Každá položka je reprezentována dvojicí hodnot:</a:t>
            </a:r>
          </a:p>
          <a:p>
            <a:pPr lvl="1"/>
            <a:r>
              <a:rPr lang="cs-CZ" sz="2400" dirty="0" smtClean="0"/>
              <a:t>Řetězec</a:t>
            </a:r>
          </a:p>
          <a:p>
            <a:pPr lvl="1"/>
            <a:r>
              <a:rPr lang="cs-CZ" sz="2400" dirty="0" smtClean="0"/>
              <a:t>Neznaménkové celé číslo</a:t>
            </a:r>
            <a:endParaRPr lang="cs-CZ" sz="2400" dirty="0"/>
          </a:p>
          <a:p>
            <a:endParaRPr lang="cs-CZ" sz="2400" dirty="0"/>
          </a:p>
          <a:p>
            <a:pPr marL="0" indent="0">
              <a:buNone/>
            </a:pPr>
            <a:endParaRPr lang="cs-CZ" sz="2800" dirty="0" smtClean="0"/>
          </a:p>
          <a:p>
            <a:endParaRPr lang="en-US" sz="2800" dirty="0" smtClean="0"/>
          </a:p>
          <a:p>
            <a:pPr>
              <a:buNone/>
            </a:pPr>
            <a:endParaRPr lang="en-US" sz="2800" dirty="0" smtClean="0"/>
          </a:p>
        </p:txBody>
      </p:sp>
      <p:pic>
        <p:nvPicPr>
          <p:cNvPr id="9" name="Embedded Image" descr="loc_env_enum_properties_edit items.png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7729" y="1505694"/>
            <a:ext cx="4354512" cy="4225925"/>
          </a:xfrm>
          <a:prstGeom prst="rect">
            <a:avLst/>
          </a:prstGeom>
        </p:spPr>
      </p:pic>
      <p:pic>
        <p:nvPicPr>
          <p:cNvPr id="17" name="Embedded Image" descr="loc_bd_Enum Sampl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316" y="5198219"/>
            <a:ext cx="122872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Embedded Image" descr="loc_fp_enum sample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6916" y="4136181"/>
            <a:ext cx="2085975" cy="985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Embedded Image" descr="loc_fp_enum sample - menu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0916" y="4725144"/>
            <a:ext cx="20859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14360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Další datové typy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11560" y="1484312"/>
            <a:ext cx="8064500" cy="4608512"/>
          </a:xfrm>
        </p:spPr>
        <p:txBody>
          <a:bodyPr>
            <a:normAutofit/>
          </a:bodyPr>
          <a:lstStyle/>
          <a:p>
            <a:r>
              <a:rPr lang="cs-CZ" sz="2400" dirty="0" smtClean="0"/>
              <a:t>Dynamická data</a:t>
            </a:r>
          </a:p>
          <a:p>
            <a:pPr lvl="1"/>
            <a:r>
              <a:rPr lang="cs-CZ" sz="2400" dirty="0" smtClean="0"/>
              <a:t>Ukládá data generovaná nebo změřená expresním VI</a:t>
            </a:r>
          </a:p>
          <a:p>
            <a:pPr lvl="1"/>
            <a:endParaRPr lang="cs-CZ" sz="2400" dirty="0" smtClean="0"/>
          </a:p>
          <a:p>
            <a:pPr lvl="1"/>
            <a:endParaRPr lang="cs-CZ" sz="2400" dirty="0" smtClean="0"/>
          </a:p>
          <a:p>
            <a:pPr marL="342900" lvl="1" indent="-342900"/>
            <a:r>
              <a:rPr lang="cs-CZ" sz="2400" dirty="0"/>
              <a:t>Adresa </a:t>
            </a:r>
            <a:r>
              <a:rPr lang="cs-CZ" sz="2400" dirty="0" smtClean="0"/>
              <a:t>souboru</a:t>
            </a:r>
          </a:p>
          <a:p>
            <a:pPr marL="742950" lvl="2" indent="-342900"/>
            <a:r>
              <a:rPr lang="cs-CZ" sz="2400" dirty="0" smtClean="0"/>
              <a:t>Ukládá umístění souboru nebo složky </a:t>
            </a:r>
          </a:p>
          <a:p>
            <a:pPr marL="400050" lvl="2" indent="0">
              <a:buNone/>
            </a:pPr>
            <a:endParaRPr lang="cs-CZ" sz="2400" dirty="0" smtClean="0"/>
          </a:p>
          <a:p>
            <a:pPr marL="400050" lvl="2" indent="0">
              <a:buNone/>
            </a:pPr>
            <a:endParaRPr lang="cs-CZ" sz="2400" dirty="0" smtClean="0"/>
          </a:p>
          <a:p>
            <a:pPr marL="342900" lvl="1" indent="-342900"/>
            <a:r>
              <a:rPr lang="cs-CZ" sz="2400" dirty="0"/>
              <a:t>Průběh signálu</a:t>
            </a:r>
          </a:p>
          <a:p>
            <a:pPr lvl="1"/>
            <a:r>
              <a:rPr lang="cs-CZ" sz="2400" dirty="0" smtClean="0"/>
              <a:t>Obsahuje vzorky, počáteční čas a </a:t>
            </a:r>
            <a:r>
              <a:rPr lang="cs-CZ" sz="2400" i="1" dirty="0" err="1" smtClean="0"/>
              <a:t>dt</a:t>
            </a:r>
            <a:endParaRPr lang="cs-CZ" sz="2400" i="1" dirty="0"/>
          </a:p>
          <a:p>
            <a:pPr marL="0" indent="0">
              <a:buNone/>
            </a:pPr>
            <a:endParaRPr lang="cs-CZ" sz="2800" dirty="0" smtClean="0"/>
          </a:p>
          <a:p>
            <a:endParaRPr lang="en-US" sz="2800" dirty="0" smtClean="0"/>
          </a:p>
          <a:p>
            <a:pPr>
              <a:buNone/>
            </a:pPr>
            <a:endParaRPr lang="en-US" sz="2800" dirty="0" smtClean="0"/>
          </a:p>
        </p:txBody>
      </p:sp>
      <p:pic>
        <p:nvPicPr>
          <p:cNvPr id="8" name="Embedded Image" descr="dynamic dt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48099" y="1375544"/>
            <a:ext cx="8382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Embedded Image" descr="noloc_path_terminal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2695029"/>
            <a:ext cx="118268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Embedded Image" descr="noloc_waveform_terminal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5049" y="4243114"/>
            <a:ext cx="11430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2456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text 7"/>
          <p:cNvSpPr>
            <a:spLocks noGrp="1"/>
          </p:cNvSpPr>
          <p:nvPr>
            <p:ph type="body" sz="quarter" idx="4294967295"/>
          </p:nvPr>
        </p:nvSpPr>
        <p:spPr>
          <a:xfrm>
            <a:off x="2339752" y="2348880"/>
            <a:ext cx="4464050" cy="984885"/>
          </a:xfrm>
        </p:spPr>
        <p:txBody>
          <a:bodyPr/>
          <a:lstStyle/>
          <a:p>
            <a:pPr algn="ctr"/>
            <a:r>
              <a:rPr lang="cs-CZ" sz="3200" dirty="0" smtClean="0"/>
              <a:t>Díky za pozornost.</a:t>
            </a:r>
          </a:p>
          <a:p>
            <a:pPr algn="ctr"/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799657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ice white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R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3230</TotalTime>
  <Words>179</Words>
  <Application>Microsoft Office PowerPoint</Application>
  <PresentationFormat>Předvádění na obrazovce (4:3)</PresentationFormat>
  <Paragraphs>51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5" baseType="lpstr">
      <vt:lpstr>Arial</vt:lpstr>
      <vt:lpstr>Calibri</vt:lpstr>
      <vt:lpstr>Rice white</vt:lpstr>
      <vt:lpstr>Office Theme</vt:lpstr>
      <vt:lpstr>Prezentace aplikace PowerPoint</vt:lpstr>
      <vt:lpstr>Základní ovládání, datové typy </vt:lpstr>
      <vt:lpstr>Datové typy LabVIEW</vt:lpstr>
      <vt:lpstr>Datové typy LabVIEW</vt:lpstr>
      <vt:lpstr>Číselné datové typy</vt:lpstr>
      <vt:lpstr>Číselná konverze</vt:lpstr>
      <vt:lpstr>Boolean</vt:lpstr>
      <vt:lpstr>Řetězce</vt:lpstr>
      <vt:lpstr>Enum</vt:lpstr>
      <vt:lpstr>Další datové typy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Vasik</dc:creator>
  <cp:lastModifiedBy>Václav Kotlan</cp:lastModifiedBy>
  <cp:revision>80</cp:revision>
  <dcterms:created xsi:type="dcterms:W3CDTF">2013-09-05T13:20:21Z</dcterms:created>
  <dcterms:modified xsi:type="dcterms:W3CDTF">2020-12-10T11:23:36Z</dcterms:modified>
</cp:coreProperties>
</file>