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notesMasterIdLst>
    <p:notesMasterId r:id="rId60"/>
  </p:notesMasterIdLst>
  <p:sldIdLst>
    <p:sldId id="256" r:id="rId2"/>
    <p:sldId id="298" r:id="rId3"/>
    <p:sldId id="389" r:id="rId4"/>
    <p:sldId id="388" r:id="rId5"/>
    <p:sldId id="311" r:id="rId6"/>
    <p:sldId id="468" r:id="rId7"/>
    <p:sldId id="312" r:id="rId8"/>
    <p:sldId id="313" r:id="rId9"/>
    <p:sldId id="314" r:id="rId10"/>
    <p:sldId id="317" r:id="rId11"/>
    <p:sldId id="318" r:id="rId12"/>
    <p:sldId id="319" r:id="rId13"/>
    <p:sldId id="320" r:id="rId14"/>
    <p:sldId id="321" r:id="rId15"/>
    <p:sldId id="322" r:id="rId16"/>
    <p:sldId id="323" r:id="rId17"/>
    <p:sldId id="324" r:id="rId18"/>
    <p:sldId id="325" r:id="rId19"/>
    <p:sldId id="326" r:id="rId20"/>
    <p:sldId id="327" r:id="rId21"/>
    <p:sldId id="328" r:id="rId22"/>
    <p:sldId id="334" r:id="rId23"/>
    <p:sldId id="335" r:id="rId24"/>
    <p:sldId id="349" r:id="rId25"/>
    <p:sldId id="350" r:id="rId26"/>
    <p:sldId id="351" r:id="rId27"/>
    <p:sldId id="352" r:id="rId28"/>
    <p:sldId id="353" r:id="rId29"/>
    <p:sldId id="354" r:id="rId30"/>
    <p:sldId id="358" r:id="rId31"/>
    <p:sldId id="359" r:id="rId32"/>
    <p:sldId id="360" r:id="rId33"/>
    <p:sldId id="467" r:id="rId34"/>
    <p:sldId id="361" r:id="rId35"/>
    <p:sldId id="390" r:id="rId36"/>
    <p:sldId id="395" r:id="rId37"/>
    <p:sldId id="396" r:id="rId38"/>
    <p:sldId id="397" r:id="rId39"/>
    <p:sldId id="398" r:id="rId40"/>
    <p:sldId id="399" r:id="rId41"/>
    <p:sldId id="400" r:id="rId42"/>
    <p:sldId id="402" r:id="rId43"/>
    <p:sldId id="405" r:id="rId44"/>
    <p:sldId id="406" r:id="rId45"/>
    <p:sldId id="408" r:id="rId46"/>
    <p:sldId id="411" r:id="rId47"/>
    <p:sldId id="412" r:id="rId48"/>
    <p:sldId id="413" r:id="rId49"/>
    <p:sldId id="415" r:id="rId50"/>
    <p:sldId id="416" r:id="rId51"/>
    <p:sldId id="417" r:id="rId52"/>
    <p:sldId id="418" r:id="rId53"/>
    <p:sldId id="420" r:id="rId54"/>
    <p:sldId id="441" r:id="rId55"/>
    <p:sldId id="442" r:id="rId56"/>
    <p:sldId id="444" r:id="rId57"/>
    <p:sldId id="455" r:id="rId58"/>
    <p:sldId id="469" r:id="rId59"/>
  </p:sldIdLst>
  <p:sldSz cx="10693400" cy="7562850"/>
  <p:notesSz cx="10693400" cy="75628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030" autoAdjust="0"/>
    <p:restoredTop sz="94660"/>
  </p:normalViewPr>
  <p:slideViewPr>
    <p:cSldViewPr>
      <p:cViewPr varScale="1">
        <p:scale>
          <a:sx n="91" d="100"/>
          <a:sy n="91" d="100"/>
        </p:scale>
        <p:origin x="-144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377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6057900" y="0"/>
            <a:ext cx="4632325" cy="377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F08B67-8A92-4F88-A373-ECBEB8362DD2}" type="datetimeFigureOut">
              <a:rPr lang="cs-CZ" smtClean="0"/>
              <a:pPr/>
              <a:t>28.4.2020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341688" y="566738"/>
            <a:ext cx="4010025" cy="2836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1069975" y="3592513"/>
            <a:ext cx="8553450" cy="3403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7183438"/>
            <a:ext cx="4633913" cy="377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6057900" y="7183438"/>
            <a:ext cx="4632325" cy="377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1D538A-9F72-4EF8-9217-072E16DC9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829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E4645E3-67DC-47B5-A06F-009C4CF3BD5E}" type="slidenum">
              <a:rPr lang="cs-CZ" altLang="cs-CZ" smtClean="0"/>
              <a:pPr/>
              <a:t>35</a:t>
            </a:fld>
            <a:endParaRPr lang="cs-CZ" alt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839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2FE5FA2-B230-45BA-852D-A7BDA73DCB08}" type="slidenum">
              <a:rPr lang="cs-CZ" altLang="cs-CZ" smtClean="0"/>
              <a:pPr/>
              <a:t>54</a:t>
            </a:fld>
            <a:endParaRPr lang="cs-CZ" alt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0515177" y="3361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277304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604010" y="3109172"/>
            <a:ext cx="7485380" cy="1932728"/>
          </a:xfrm>
        </p:spPr>
        <p:txBody>
          <a:bodyPr/>
          <a:lstStyle>
            <a:lvl1pPr marL="0" indent="0" algn="ctr">
              <a:buNone/>
              <a:defRPr sz="1800" b="1" cap="all" spc="285" baseline="0">
                <a:solidFill>
                  <a:schemeClr val="tx2"/>
                </a:solidFill>
              </a:defRPr>
            </a:lvl1pPr>
            <a:lvl2pPr marL="521574" indent="0" algn="ctr">
              <a:buNone/>
            </a:lvl2pPr>
            <a:lvl3pPr marL="1043148" indent="0" algn="ctr">
              <a:buNone/>
            </a:lvl3pPr>
            <a:lvl4pPr marL="1564721" indent="0" algn="ctr">
              <a:buNone/>
            </a:lvl4pPr>
            <a:lvl5pPr marL="2086295" indent="0" algn="ctr">
              <a:buNone/>
            </a:lvl5pPr>
            <a:lvl6pPr marL="2607869" indent="0" algn="ctr">
              <a:buNone/>
            </a:lvl6pPr>
            <a:lvl7pPr marL="3129443" indent="0" algn="ctr">
              <a:buNone/>
            </a:lvl7pPr>
            <a:lvl8pPr marL="3651016" indent="0" algn="ctr">
              <a:buNone/>
            </a:lvl8pPr>
            <a:lvl9pPr marL="417259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81788" y="2668846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990254" y="2332719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5100752" y="2436918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5079365" y="2425505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802005" y="420159"/>
            <a:ext cx="9089390" cy="1932728"/>
          </a:xfrm>
        </p:spPr>
        <p:txBody>
          <a:bodyPr anchor="b"/>
          <a:lstStyle>
            <a:lvl1pPr>
              <a:defRPr sz="48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5100752" y="113186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52882" y="1683995"/>
            <a:ext cx="9944862" cy="50419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10515177" y="21008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78224" y="2520950"/>
            <a:ext cx="10329824" cy="336127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81788" y="156983"/>
            <a:ext cx="10329824" cy="2359609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98" y="3025141"/>
            <a:ext cx="7578203" cy="1845195"/>
          </a:xfrm>
        </p:spPr>
        <p:txBody>
          <a:bodyPr anchor="t"/>
          <a:lstStyle>
            <a:lvl1pPr marL="0" indent="0" algn="ctr">
              <a:buNone/>
              <a:defRPr sz="1800" b="1" cap="all" spc="285" baseline="0">
                <a:solidFill>
                  <a:schemeClr val="tx2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78224" y="2689013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990254" y="2332719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5100752" y="2436918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5079365" y="2425505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4705" y="588222"/>
            <a:ext cx="9089390" cy="1680633"/>
          </a:xfrm>
        </p:spPr>
        <p:txBody>
          <a:bodyPr anchor="b"/>
          <a:lstStyle>
            <a:lvl1pPr algn="ctr">
              <a:buNone/>
              <a:defRPr sz="48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2882" y="252095"/>
            <a:ext cx="9980507" cy="836955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72487" y="7068744"/>
            <a:ext cx="3560902" cy="4033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5336269" y="1737595"/>
            <a:ext cx="10433" cy="5314900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52882" y="1512570"/>
            <a:ext cx="4722918" cy="5162906"/>
          </a:xfrm>
        </p:spPr>
        <p:txBody>
          <a:bodyPr/>
          <a:lstStyle>
            <a:lvl1pPr>
              <a:defRPr sz="29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5614035" y="1512570"/>
            <a:ext cx="4722918" cy="5162906"/>
          </a:xfrm>
        </p:spPr>
        <p:txBody>
          <a:bodyPr/>
          <a:lstStyle>
            <a:lvl1pPr>
              <a:defRPr sz="29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5346700" y="2426415"/>
            <a:ext cx="0" cy="4618380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10693400" cy="159660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78224" y="1512570"/>
            <a:ext cx="10329824" cy="100838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70649" y="7048576"/>
            <a:ext cx="10329824" cy="34284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2882" y="1680634"/>
            <a:ext cx="4724775" cy="808307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500" b="1" dirty="0" smtClean="0">
                <a:solidFill>
                  <a:srgbClr val="FFFFFF"/>
                </a:solidFill>
              </a:defRPr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5603195" y="1680633"/>
            <a:ext cx="4726631" cy="80670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500" b="1"/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56447" y="7068744"/>
            <a:ext cx="4188248" cy="403352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78224" y="141173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52882" y="2725386"/>
            <a:ext cx="4726483" cy="4210851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5614035" y="2725386"/>
            <a:ext cx="4722918" cy="421502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990254" y="10542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5100752" y="11584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5079365" y="1149554"/>
            <a:ext cx="534670" cy="486683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5079365" y="114250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10693400" cy="1714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78224" y="174786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990254" y="6974628"/>
            <a:ext cx="712893" cy="48668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78224" y="168063"/>
            <a:ext cx="10329824" cy="336127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3108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78223" y="672254"/>
            <a:ext cx="3208020" cy="6470438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5558" y="1008380"/>
            <a:ext cx="2762462" cy="1092412"/>
          </a:xfrm>
        </p:spPr>
        <p:txBody>
          <a:bodyPr anchor="b">
            <a:noAutofit/>
          </a:bodyPr>
          <a:lstStyle>
            <a:lvl1pPr algn="l">
              <a:buNone/>
              <a:defRPr sz="25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5558" y="2184824"/>
            <a:ext cx="2762462" cy="4570973"/>
          </a:xfrm>
        </p:spPr>
        <p:txBody>
          <a:bodyPr/>
          <a:lstStyle>
            <a:lvl1pPr marL="0" indent="0">
              <a:spcAft>
                <a:spcPts val="1141"/>
              </a:spcAft>
              <a:buNone/>
              <a:defRPr sz="1800">
                <a:solidFill>
                  <a:srgbClr val="FFFFFF"/>
                </a:solidFill>
              </a:defRPr>
            </a:lvl1pPr>
            <a:lvl2pPr>
              <a:buNone/>
              <a:defRPr sz="14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78224" y="58822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653579" y="756285"/>
            <a:ext cx="6594263" cy="59662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514898" y="2520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625397" y="3562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604010" y="344881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2882" y="7069741"/>
            <a:ext cx="3956558" cy="403352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78224" y="58822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78224" y="168064"/>
            <a:ext cx="10329824" cy="33276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78223" y="672254"/>
            <a:ext cx="3208020" cy="6470438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514898" y="2520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625397" y="3562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604010" y="34488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08772" y="5546090"/>
            <a:ext cx="6861598" cy="1344507"/>
          </a:xfrm>
        </p:spPr>
        <p:txBody>
          <a:bodyPr anchor="t">
            <a:noAutofit/>
          </a:bodyPr>
          <a:lstStyle>
            <a:lvl1pPr algn="l">
              <a:buNone/>
              <a:defRPr sz="27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508772" y="672254"/>
            <a:ext cx="6861598" cy="4705773"/>
          </a:xfrm>
        </p:spPr>
        <p:txBody>
          <a:bodyPr/>
          <a:lstStyle>
            <a:lvl1pPr marL="0" indent="0">
              <a:buNone/>
              <a:defRPr sz="37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45558" y="1092412"/>
            <a:ext cx="2851573" cy="5798185"/>
          </a:xfrm>
        </p:spPr>
        <p:txBody>
          <a:bodyPr/>
          <a:lstStyle>
            <a:lvl1pPr marL="0" indent="0">
              <a:spcAft>
                <a:spcPts val="1141"/>
              </a:spcAft>
              <a:buFontTx/>
              <a:buNone/>
              <a:defRPr sz="1800">
                <a:solidFill>
                  <a:srgbClr val="FFFFFF"/>
                </a:solidFill>
              </a:defRPr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68922" y="7063274"/>
            <a:ext cx="3560902" cy="4033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2882" y="7069741"/>
            <a:ext cx="4191813" cy="403352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8198273" y="0"/>
            <a:ext cx="2495127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0693400" cy="1714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911492" y="3615042"/>
            <a:ext cx="688723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7998663" y="3226467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8109162" y="3330666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087775" y="3319253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56447" y="336127"/>
            <a:ext cx="7663603" cy="641967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643832" y="336128"/>
            <a:ext cx="1693122" cy="6452932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53657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772487" y="7063274"/>
            <a:ext cx="3560902" cy="403352"/>
          </a:xfrm>
          <a:prstGeom prst="rect">
            <a:avLst/>
          </a:prstGeom>
        </p:spPr>
        <p:txBody>
          <a:bodyPr vert="horz" lIns="104315" tIns="52157" rIns="104315" bIns="52157"/>
          <a:lstStyle>
            <a:lvl1pPr algn="r" eaLnBrk="1" latinLnBrk="0" hangingPunct="1">
              <a:defRPr kumimoji="0" sz="16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56447" y="7069741"/>
            <a:ext cx="4188248" cy="403352"/>
          </a:xfrm>
          <a:prstGeom prst="rect">
            <a:avLst/>
          </a:prstGeom>
        </p:spPr>
        <p:txBody>
          <a:bodyPr vert="horz" lIns="104315" tIns="52157" rIns="104315" bIns="52157"/>
          <a:lstStyle>
            <a:lvl1pPr algn="l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78224" y="1407964"/>
            <a:ext cx="1032982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990254" y="10542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5100752" y="11584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5079365" y="1147082"/>
            <a:ext cx="534670" cy="486683"/>
          </a:xfrm>
          <a:prstGeom prst="rect">
            <a:avLst/>
          </a:prstGeom>
        </p:spPr>
        <p:txBody>
          <a:bodyPr vert="horz" lIns="52157" tIns="52157" rIns="52157" bIns="52157" anchor="ctr">
            <a:normAutofit/>
          </a:bodyPr>
          <a:lstStyle>
            <a:lvl1pPr algn="ctr" eaLnBrk="1" latinLnBrk="0" hangingPunct="1">
              <a:defRPr kumimoji="0" sz="18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52882" y="252095"/>
            <a:ext cx="9980507" cy="836955"/>
          </a:xfrm>
          <a:prstGeom prst="rect">
            <a:avLst/>
          </a:prstGeom>
        </p:spPr>
        <p:txBody>
          <a:bodyPr vert="horz" lIns="104315" tIns="52157" rIns="104315" bIns="52157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52882" y="1680634"/>
            <a:ext cx="9980507" cy="5072151"/>
          </a:xfrm>
          <a:prstGeom prst="rect">
            <a:avLst/>
          </a:prstGeom>
        </p:spPr>
        <p:txBody>
          <a:bodyPr vert="horz" lIns="104315" tIns="52157" rIns="104315" bIns="52157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ctr" rtl="0" eaLnBrk="1" latinLnBrk="0" hangingPunct="1">
        <a:spcBef>
          <a:spcPct val="0"/>
        </a:spcBef>
        <a:buNone/>
        <a:defRPr kumimoji="0" sz="38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312944" indent="-312944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625889" indent="-312944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500" kern="1200">
          <a:solidFill>
            <a:schemeClr val="tx2"/>
          </a:solidFill>
          <a:latin typeface="+mn-lt"/>
          <a:ea typeface="+mn-ea"/>
          <a:cs typeface="+mn-cs"/>
        </a:defRPr>
      </a:lvl2pPr>
      <a:lvl3pPr marL="938833" indent="-260787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251777" indent="-260787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4pPr>
      <a:lvl5pPr marL="1564721" indent="-260787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877666" indent="-20863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90610" indent="-20863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399239" indent="-20863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712184" indent="-20863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6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215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431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6472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8629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6078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1294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6510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17259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p.cz/" TargetMode="Externa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692002" cy="6479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95543" y="2319254"/>
            <a:ext cx="8902065" cy="11224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cs-CZ" sz="3200" b="1" spc="-20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700"/>
              </a:lnSpc>
            </a:pPr>
            <a:r>
              <a:rPr lang="cs-CZ" sz="2000" b="1" spc="-20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2000" b="1" spc="-20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Documents and Settings\Jarda\Plocha\FRP6b14e3_profimedia_016475060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693399" cy="756285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6489708" y="1995475"/>
            <a:ext cx="3647152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smtClean="0">
                <a:ln w="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ahoma" pitchFamily="34" charset="0"/>
                <a:cs typeface="Tahoma" pitchFamily="34" charset="0"/>
              </a:rPr>
              <a:t>POJ 8</a:t>
            </a:r>
          </a:p>
          <a:p>
            <a:pPr algn="ctr"/>
            <a:r>
              <a:rPr lang="cs-CZ" sz="3200" b="1" cap="all" dirty="0" smtClean="0">
                <a:ln w="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ahoma" pitchFamily="34" charset="0"/>
                <a:cs typeface="Tahoma" pitchFamily="34" charset="0"/>
              </a:rPr>
              <a:t>Jana </a:t>
            </a:r>
            <a:r>
              <a:rPr lang="cs-CZ" sz="3200" b="1" cap="all" dirty="0" err="1" smtClean="0">
                <a:ln w="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ahoma" pitchFamily="34" charset="0"/>
                <a:cs typeface="Tahoma" pitchFamily="34" charset="0"/>
              </a:rPr>
              <a:t>Šturcová</a:t>
            </a:r>
            <a:endParaRPr lang="cs-CZ" sz="3200" b="1" cap="all" spc="0" dirty="0">
              <a:ln w="0"/>
              <a:solidFill>
                <a:schemeClr val="accent6">
                  <a:lumMod val="60000"/>
                  <a:lumOff val="4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54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66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Neživotní pojištění</a:t>
            </a:r>
            <a:endParaRPr lang="cs-CZ" sz="66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Ducháčková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 Eva: </a:t>
            </a:r>
            <a:r>
              <a:rPr lang="cs-CZ" sz="3200" i="1" dirty="0" smtClean="0">
                <a:latin typeface="Tahoma" pitchFamily="34" charset="0"/>
                <a:cs typeface="Tahoma" pitchFamily="34" charset="0"/>
              </a:rPr>
              <a:t>Pojištění a pojišťovnictví.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1. vydání.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2015. ISBN 978-80-87865-25-5.</a:t>
            </a:r>
          </a:p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zákon č. 277/2009 Sb., o pojišťovnictví v aktuálním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znění</a:t>
            </a:r>
          </a:p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zákon č. 89/2012 Sb., občanský zákoník v aktuálním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znění (NOZ)</a:t>
            </a:r>
          </a:p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dirty="0" smtClean="0"/>
              <a:t>Neživotní pojištění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r>
              <a:rPr lang="cs-CZ" dirty="0" smtClean="0"/>
              <a:t>=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komerční (dobrovolné) pojištění</a:t>
            </a:r>
          </a:p>
          <a:p>
            <a:pPr eaLnBrk="1" hangingPunct="1">
              <a:buNone/>
              <a:defRPr/>
            </a:pPr>
            <a:endParaRPr lang="cs-CZ" sz="3200" dirty="0" smtClean="0">
              <a:solidFill>
                <a:srgbClr val="FFFF00"/>
              </a:solidFill>
              <a:latin typeface="Tahoma" pitchFamily="34" charset="0"/>
              <a:cs typeface="Tahoma" pitchFamily="34" charset="0"/>
            </a:endParaRPr>
          </a:p>
          <a:p>
            <a:pPr eaLnBrk="1" hangingPunct="1"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Pojištění odpovědnosti</a:t>
            </a:r>
          </a:p>
          <a:p>
            <a:pPr eaLnBrk="1" hangingPunct="1"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Pojištění právní ochrany</a:t>
            </a:r>
          </a:p>
          <a:p>
            <a:pPr eaLnBrk="1" hangingPunct="1"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Pojištění majetku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46040" y="1566847"/>
            <a:ext cx="9944862" cy="50419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cs-CZ" sz="60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cs-CZ" sz="5400" b="1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5400" b="1" dirty="0" smtClean="0">
                <a:latin typeface="Tahoma" pitchFamily="34" charset="0"/>
                <a:cs typeface="Tahoma" pitchFamily="34" charset="0"/>
              </a:rPr>
              <a:t>Pojištění odpovědnosti</a:t>
            </a:r>
            <a:endParaRPr lang="cs-CZ" sz="5400" b="1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smtClean="0"/>
              <a:t>Pojištění odpovědnosti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695432" indent="-695432"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Kryje rizika související s tím, že pojištěný subjekt </a:t>
            </a:r>
          </a:p>
          <a:p>
            <a:pPr marL="695432" indent="-695432"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může způsobit svou činností škody jinému subjektu </a:t>
            </a:r>
          </a:p>
          <a:p>
            <a:pPr marL="695432" indent="-695432"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(na zdraví, majetku, finanční škoda).</a:t>
            </a:r>
          </a:p>
          <a:p>
            <a:pPr marL="695432" indent="-695432">
              <a:buNone/>
              <a:defRPr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 marL="695432" indent="-695432">
              <a:buNone/>
              <a:defRPr/>
            </a:pPr>
            <a:r>
              <a:rPr lang="cs-CZ" sz="28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Předmět pojištění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 = právní vztah</a:t>
            </a:r>
          </a:p>
          <a:p>
            <a:pPr marL="695432" indent="-695432">
              <a:buNone/>
              <a:defRPr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 marL="695432" indent="-695432">
              <a:buNone/>
              <a:defRPr/>
            </a:pPr>
            <a:r>
              <a:rPr lang="cs-CZ" sz="28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Odpovědnost:</a:t>
            </a:r>
          </a:p>
          <a:p>
            <a:pPr marL="695432" indent="-695432"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a) subjektivní (za zavinění)</a:t>
            </a:r>
          </a:p>
          <a:p>
            <a:pPr marL="695432" indent="-695432"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b) objektivní (za výsledek)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Pojištění odpovědnosti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Náhrada škody poškozenému poskytnuta v rozsahu,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 jakém je dána odpovědnost pojištěného za vzniklou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škodu.</a:t>
            </a:r>
          </a:p>
          <a:p>
            <a:pPr>
              <a:buFont typeface="Wingdings" pitchFamily="2" charset="2"/>
              <a:buNone/>
              <a:defRPr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Odpovědnost v plném rozsahu (srážka dvou cyklistů)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Odpovědnost částečná (opilý řidič + spolujezdec)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Odpovědnost nevzniká (psa pojištěného hlídá soused)</a:t>
            </a:r>
            <a:endParaRPr lang="cs-CZ" sz="2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Pojištění odpovědnosti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Většinou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je nabízeno pojistiteli s tzv.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spoluúčastí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Příklad: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ukradený kabát za 2 000 Kč ve škole,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         SŠ sjednáno pojištění odpovědnosti se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         spoluúčastí 3 000 Kč</a:t>
            </a: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sz="4100" dirty="0" smtClean="0"/>
              <a:t>Pojištění odpovědnosti - členění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None/>
              <a:defRPr/>
            </a:pPr>
            <a:endParaRPr lang="cs-CZ" sz="3200" dirty="0" smtClean="0"/>
          </a:p>
          <a:p>
            <a:pPr eaLnBrk="1" hangingPunct="1"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Odpovědnostní pojištění při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prac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. úrazech a nemocech z povolání</a:t>
            </a:r>
          </a:p>
          <a:p>
            <a:pPr eaLnBrk="1" hangingPunct="1">
              <a:buFontTx/>
              <a:buChar char="•"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Profesní odpovědnostní pojištění</a:t>
            </a:r>
          </a:p>
          <a:p>
            <a:pPr eaLnBrk="1" hangingPunct="1"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Odpovědnostní pojištění vozidel</a:t>
            </a:r>
          </a:p>
          <a:p>
            <a:pPr eaLnBrk="1" hangingPunct="1">
              <a:buFontTx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Obecné odpovědnostní pojištění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22531" name="Picture 2" descr="Výsledek obrázku pro pracovní úra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27569" cy="756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6349213" y="5987272"/>
            <a:ext cx="4628544" cy="1244106"/>
          </a:xfrm>
          <a:prstGeom prst="rect">
            <a:avLst/>
          </a:prstGeom>
          <a:noFill/>
        </p:spPr>
        <p:txBody>
          <a:bodyPr wrap="none" lIns="104315" tIns="52157" rIns="104315" bIns="52157">
            <a:spAutoFit/>
          </a:bodyPr>
          <a:lstStyle/>
          <a:p>
            <a:pPr algn="ctr" eaLnBrk="1" hangingPunct="1">
              <a:defRPr/>
            </a:pPr>
            <a:r>
              <a:rPr lang="cs-CZ" sz="37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Pracovní úrazy,</a:t>
            </a:r>
          </a:p>
          <a:p>
            <a:pPr algn="ctr" eaLnBrk="1" hangingPunct="1">
              <a:defRPr/>
            </a:pPr>
            <a:r>
              <a:rPr lang="cs-CZ" sz="37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nemoci z povolání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cs-CZ" sz="3200" dirty="0" smtClean="0"/>
              <a:t>Odpovědnostní pojištění při pracovních úrazech a nemocech z povolání</a:t>
            </a:r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- zákonné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pojištění</a:t>
            </a:r>
          </a:p>
          <a:p>
            <a:pPr eaLnBrk="1" hangingPunct="1">
              <a:buFontTx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- vznik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– dnem vzniku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prac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. právního vztahu</a:t>
            </a:r>
          </a:p>
          <a:p>
            <a:pPr eaLnBrk="1" hangingPunct="1">
              <a:buFontTx/>
              <a:buChar char="-"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- firma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si vypočítává pojistné sama</a:t>
            </a:r>
          </a:p>
          <a:p>
            <a:pPr eaLnBrk="1" hangingPunct="1">
              <a:buFontTx/>
              <a:buChar char="-"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Tx/>
              <a:buChar char="-"/>
              <a:defRPr/>
            </a:pPr>
            <a:endParaRPr lang="cs-CZ" sz="3200" dirty="0" smtClean="0"/>
          </a:p>
          <a:p>
            <a:pPr eaLnBrk="1" hangingPunct="1">
              <a:buFontTx/>
              <a:buChar char="-"/>
              <a:defRPr/>
            </a:pPr>
            <a:endParaRPr lang="cs-CZ" sz="32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4579" name="AutoShape 2" descr="Výsledek obrázku pro veteriná&amp;rcaron;"/>
          <p:cNvSpPr>
            <a:spLocks noChangeAspect="1" noChangeArrowheads="1"/>
          </p:cNvSpPr>
          <p:nvPr/>
        </p:nvSpPr>
        <p:spPr bwMode="auto">
          <a:xfrm>
            <a:off x="191219" y="-1512570"/>
            <a:ext cx="2740184" cy="315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15" tIns="52157" rIns="104315" bIns="52157"/>
          <a:lstStyle/>
          <a:p>
            <a:pPr eaLnBrk="1" hangingPunct="1"/>
            <a:endParaRPr lang="cs-CZ" altLang="cs-CZ"/>
          </a:p>
        </p:txBody>
      </p:sp>
      <p:pic>
        <p:nvPicPr>
          <p:cNvPr id="24580" name="Picture 4" descr="Výsledek obrázku pro veteriná&amp;rcaron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6349206" cy="3938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AutoShape 6" descr="Výsledek obrázku pro advokát"/>
          <p:cNvSpPr>
            <a:spLocks noChangeAspect="1" noChangeArrowheads="1"/>
          </p:cNvSpPr>
          <p:nvPr/>
        </p:nvSpPr>
        <p:spPr bwMode="auto">
          <a:xfrm>
            <a:off x="191219" y="-1360263"/>
            <a:ext cx="8020050" cy="2836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15" tIns="52157" rIns="104315" bIns="52157"/>
          <a:lstStyle/>
          <a:p>
            <a:pPr eaLnBrk="1" hangingPunct="1"/>
            <a:endParaRPr lang="cs-CZ" altLang="cs-CZ"/>
          </a:p>
        </p:txBody>
      </p:sp>
      <p:pic>
        <p:nvPicPr>
          <p:cNvPr id="24582" name="Picture 8" descr="Výsledek obrázku pro advoká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938985"/>
            <a:ext cx="8020050" cy="362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10" descr="Výsledek obrázku pro léka&amp;rcaron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49206" y="1"/>
            <a:ext cx="4344194" cy="3938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4" name="AutoShape 12" descr="Výsledek obrázku pro da&amp;ncaron;ový poradce"/>
          <p:cNvSpPr>
            <a:spLocks noChangeAspect="1" noChangeArrowheads="1"/>
          </p:cNvSpPr>
          <p:nvPr/>
        </p:nvSpPr>
        <p:spPr bwMode="auto">
          <a:xfrm>
            <a:off x="191219" y="-940104"/>
            <a:ext cx="2094124" cy="1974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15" tIns="52157" rIns="104315" bIns="52157"/>
          <a:lstStyle/>
          <a:p>
            <a:pPr eaLnBrk="1" hangingPunct="1"/>
            <a:endParaRPr lang="cs-CZ" altLang="cs-CZ"/>
          </a:p>
        </p:txBody>
      </p:sp>
      <p:pic>
        <p:nvPicPr>
          <p:cNvPr id="24585" name="Picture 14" descr="Výsledek obrázku pro da&amp;ncaron;ový poradc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0050" y="3938985"/>
            <a:ext cx="2673350" cy="362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Obdélník 10"/>
          <p:cNvSpPr/>
          <p:nvPr/>
        </p:nvSpPr>
        <p:spPr>
          <a:xfrm>
            <a:off x="3759388" y="3938986"/>
            <a:ext cx="4093590" cy="659331"/>
          </a:xfrm>
          <a:prstGeom prst="rect">
            <a:avLst/>
          </a:prstGeom>
          <a:noFill/>
        </p:spPr>
        <p:txBody>
          <a:bodyPr wrap="none" lIns="104315" tIns="52157" rIns="104315" bIns="52157">
            <a:spAutoFit/>
          </a:bodyPr>
          <a:lstStyle/>
          <a:p>
            <a:pPr algn="ctr" eaLnBrk="1" hangingPunct="1">
              <a:defRPr/>
            </a:pPr>
            <a:r>
              <a:rPr lang="cs-CZ" b="1" spc="342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Profesní </a:t>
            </a:r>
          </a:p>
          <a:p>
            <a:pPr algn="ctr" eaLnBrk="1" hangingPunct="1">
              <a:defRPr/>
            </a:pPr>
            <a:r>
              <a:rPr lang="cs-CZ" b="1" spc="342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odpovědnostní pojištění</a:t>
            </a:r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cs-CZ" sz="3700" dirty="0" smtClean="0"/>
              <a:t>Profesní odpovědnostní pojištění </a:t>
            </a:r>
            <a:r>
              <a:rPr lang="cs-CZ" sz="3200" dirty="0" smtClean="0"/>
              <a:t>(povinně smluvní)</a:t>
            </a:r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cs-CZ" sz="3200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Různé druhy pojištění pro jednotlivé vybrané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profese, kdy osoby provozující dané profese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jsou ze zákona odpovědné za profesionální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chyby a omyly.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z="32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sz="3700" dirty="0" smtClean="0"/>
              <a:t>Profesní odpovědnostní pojištění</a:t>
            </a:r>
            <a:endParaRPr lang="cs-CZ" sz="3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  <a:defRPr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Pokud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pojištěný způsobí škodu poskytnutím nesprávné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odborné služby, která souvisí s výkonem jeho odborné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činnosti, lze vzniklou událost a škodu z ní vyplývající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uplatnit z profesního pojištění odpovědnosti.</a:t>
            </a:r>
          </a:p>
          <a:p>
            <a:pPr>
              <a:buFont typeface="Wingdings" pitchFamily="2" charset="2"/>
              <a:buNone/>
              <a:defRPr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Legislativa norma stanovuje povinnost sjednat toto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pojištění konkrétním profesím.</a:t>
            </a:r>
            <a:endParaRPr lang="cs-CZ" sz="2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sz="3700" dirty="0" smtClean="0"/>
              <a:t>Profesní odpovědnostní pojištění</a:t>
            </a:r>
            <a:endParaRPr lang="cs-CZ" sz="3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Povinnost sjednat toto pojištění mají např.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advokáti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 </a:t>
            </a: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notáři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 daňoví poradci, auditoři,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lékaři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 lékárníci, </a:t>
            </a: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stomatologové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 veterináři,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poj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. zprostředkovatelé atd.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Povinnost sjednat profesní odpovědnost vyplývá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ze specifických zákonů v návaznosti na profesi (např.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advokát – povinnost ukládá zákon č. 85/1996 Sb.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 advokacii).</a:t>
            </a: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8675" name="AutoShape 2" descr="Výsledek obrázku pro povinné ru&amp;ccaron;ení"/>
          <p:cNvSpPr>
            <a:spLocks noChangeAspect="1" noChangeArrowheads="1"/>
          </p:cNvSpPr>
          <p:nvPr/>
        </p:nvSpPr>
        <p:spPr bwMode="auto">
          <a:xfrm>
            <a:off x="191220" y="-2461427"/>
            <a:ext cx="8187134" cy="5136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15" tIns="52157" rIns="104315" bIns="52157"/>
          <a:lstStyle/>
          <a:p>
            <a:pPr eaLnBrk="1" hangingPunct="1"/>
            <a:endParaRPr lang="cs-CZ" altLang="cs-CZ"/>
          </a:p>
        </p:txBody>
      </p:sp>
      <p:pic>
        <p:nvPicPr>
          <p:cNvPr id="28676" name="Picture 4" descr="Výsledek obrázku pro povinné ru&amp;ccaron;ení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756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8103612" y="236314"/>
            <a:ext cx="2217114" cy="382332"/>
          </a:xfrm>
          <a:prstGeom prst="rect">
            <a:avLst/>
          </a:prstGeom>
          <a:noFill/>
        </p:spPr>
        <p:txBody>
          <a:bodyPr wrap="none" lIns="104315" tIns="52157" rIns="104315" bIns="52157">
            <a:spAutoFit/>
          </a:bodyPr>
          <a:lstStyle/>
          <a:p>
            <a:pPr algn="ctr" eaLnBrk="1" hangingPunct="1">
              <a:defRPr/>
            </a:pPr>
            <a:r>
              <a:rPr lang="cs-CZ" b="1" spc="114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Povinné ručení</a:t>
            </a:r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cs-CZ" sz="3200" dirty="0" smtClean="0"/>
              <a:t>Odpovědnostní pojištění vozidel (povinně smluvní)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sz="3200" dirty="0" smtClean="0"/>
              <a:t>=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pojištění odpovědnosti za škody při provozu vozidel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= povinné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ručení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- musí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mít každý vlastník vozidla</a:t>
            </a:r>
          </a:p>
          <a:p>
            <a:pPr eaLnBrk="1" hangingPunct="1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- do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r. 1999 zákonný monopol ČP</a:t>
            </a:r>
          </a:p>
          <a:p>
            <a:pPr eaLnBrk="1" hangingPunct="1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- r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. 2000 – liberalizace, 12 pojistitelů</a:t>
            </a:r>
          </a:p>
          <a:p>
            <a:pPr eaLnBrk="1" hangingPunct="1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- k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31. 12. 2002 – konec zákonného stanovení max. a min. tarifů</a:t>
            </a:r>
          </a:p>
          <a:p>
            <a:pPr eaLnBrk="1" hangingPunct="1">
              <a:buFontTx/>
              <a:buChar char="-"/>
              <a:defRPr/>
            </a:pPr>
            <a:endParaRPr lang="cs-CZ" sz="3200" dirty="0" smtClean="0"/>
          </a:p>
          <a:p>
            <a:pPr eaLnBrk="1" hangingPunct="1">
              <a:buFontTx/>
              <a:buChar char="-"/>
              <a:defRPr/>
            </a:pPr>
            <a:endParaRPr lang="cs-CZ" sz="3200" dirty="0" smtClean="0"/>
          </a:p>
          <a:p>
            <a:pPr eaLnBrk="1" hangingPunct="1">
              <a:buFontTx/>
              <a:buChar char="-"/>
              <a:defRPr/>
            </a:pPr>
            <a:endParaRPr lang="cs-CZ" sz="32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dirty="0" smtClean="0"/>
              <a:t>Povinné ručení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- od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r. 2003 pojistitelé sami určují ceny</a:t>
            </a:r>
          </a:p>
          <a:p>
            <a:pPr eaLnBrk="1" hangingPunct="1">
              <a:buFontTx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- škody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 které pojistitel nehradí – např. pod vlivem alkoholu, řízení bez ŘP, škoda způsobena úmyslně</a:t>
            </a:r>
          </a:p>
          <a:p>
            <a:pPr eaLnBrk="1" hangingPunct="1">
              <a:buFontTx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- změna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pojišťovny – nutná písemná výpověď</a:t>
            </a:r>
          </a:p>
          <a:p>
            <a:pPr eaLnBrk="1" hangingPunct="1">
              <a:buFontTx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(6 týdnů před koncem poj. období) 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Povinné ručení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Vztahuje se na škody na věci a na zdraví, které vznikly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poškozenému v důsledku provozu motorového vozidla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pojištěného. </a:t>
            </a:r>
          </a:p>
          <a:p>
            <a:pPr>
              <a:buFont typeface="Wingdings" pitchFamily="2" charset="2"/>
              <a:buNone/>
              <a:defRPr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Vzniká sepsáním pojistné smlouvy. Povinnost sjednat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poj. smlouvu ukládá zákon č. 168/1999 Sb.,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o pojištění odpovědnosti za škodu způsobenou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provozem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vozidla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Není-li sjednáno – sankční pokuta.</a:t>
            </a:r>
            <a:endParaRPr lang="cs-CZ" sz="2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Povinné ručení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cs-CZ" sz="36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Minimální limity dle zákona:</a:t>
            </a:r>
          </a:p>
          <a:p>
            <a:pPr>
              <a:buFont typeface="Wingdings" pitchFamily="2" charset="2"/>
              <a:buNone/>
              <a:defRPr/>
            </a:pPr>
            <a:endParaRPr lang="cs-CZ" sz="36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-"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škody na majetku 35 mil. Kč</a:t>
            </a:r>
          </a:p>
          <a:p>
            <a:pPr>
              <a:buFontTx/>
              <a:buChar char="-"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škody na zdraví 35 mil.</a:t>
            </a:r>
            <a:endParaRPr lang="cs-CZ" sz="36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ČAP x ČKP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sz="28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Česká asociace pojistitelů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oborové zájmové sdružení všech pojišťoven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    na trhu, které o členství projeví zájem (nyní 27)</a:t>
            </a:r>
          </a:p>
          <a:p>
            <a:pPr>
              <a:buFont typeface="Wingdings" pitchFamily="2" charset="2"/>
              <a:buNone/>
              <a:defRPr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8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Česká kancelář pojistitelů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profesní organizace těch pojišťoven, které umožňují tzv. povinné ručení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spravuje </a:t>
            </a:r>
            <a:r>
              <a:rPr lang="cs-CZ" sz="28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Fond zábrany škod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– do něj plynou 3 % přijatých finančních prostředků – rozdělují se mezi záchranáře a subjekty, které se preventivně snaží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    o větší bezpečnost na silnicích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Jana Šturcová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sz="4100" dirty="0" smtClean="0"/>
              <a:t>Rada kanceláří</a:t>
            </a:r>
            <a:endParaRPr lang="cs-CZ" sz="4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Systém zelené karty vznikl 1. 1. 1953 jako systém mezinárodního automobilového pojištění.</a:t>
            </a:r>
          </a:p>
          <a:p>
            <a:pPr marL="0" indent="0"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Společný orgán všech kanceláří – Rada kanceláří, sídlo Londýn.</a:t>
            </a:r>
          </a:p>
          <a:p>
            <a:pPr marL="0" indent="0">
              <a:buNone/>
              <a:defRPr/>
            </a:pPr>
            <a:endParaRPr lang="cs-CZ" sz="2800" dirty="0">
              <a:latin typeface="Tahoma" pitchFamily="34" charset="0"/>
              <a:cs typeface="Tahoma" pitchFamily="34" charset="0"/>
            </a:endParaRPr>
          </a:p>
          <a:p>
            <a:pPr marL="0" indent="0"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Rada kanceláří = místo, kde se sdružují komerční pojišťovny zabývající se pojištěním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odpov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 za škodu způsobenou provozem vozidla.</a:t>
            </a:r>
          </a:p>
          <a:p>
            <a:pPr marL="0" indent="0"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ČKP – zabezpečuje plnění úkolů souvisejících s jejím členstvím v Radě kanceláří.</a:t>
            </a:r>
          </a:p>
          <a:p>
            <a:pPr marL="0" indent="0">
              <a:buNone/>
              <a:defRPr/>
            </a:pPr>
            <a:endParaRPr lang="cs-CZ" sz="2700" dirty="0"/>
          </a:p>
          <a:p>
            <a:pPr marL="0" indent="0">
              <a:buNone/>
              <a:defRPr/>
            </a:pPr>
            <a:endParaRPr lang="cs-CZ" sz="27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Jana Šturcová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sz="3700" dirty="0" smtClean="0"/>
              <a:t>Obecné odpovědnostní pojištění </a:t>
            </a:r>
            <a:r>
              <a:rPr lang="cs-CZ" sz="3200" dirty="0" smtClean="0"/>
              <a:t>(komerční)</a:t>
            </a: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- zahrnuje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pojištění odpovědnosti za škody </a:t>
            </a:r>
          </a:p>
          <a:p>
            <a:pPr eaLnBrk="1" hangingPunct="1">
              <a:buFontTx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   pro jednotlivce i pro podnikatelské subjekty</a:t>
            </a:r>
          </a:p>
          <a:p>
            <a:pPr eaLnBrk="1" hangingPunct="1">
              <a:buFontTx/>
              <a:buNone/>
              <a:defRPr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- </a:t>
            </a:r>
            <a:r>
              <a:rPr lang="cs-CZ" sz="2800" u="sng" dirty="0" smtClean="0">
                <a:latin typeface="Tahoma" pitchFamily="34" charset="0"/>
                <a:cs typeface="Tahoma" pitchFamily="34" charset="0"/>
              </a:rPr>
              <a:t>pro </a:t>
            </a:r>
            <a:r>
              <a:rPr lang="cs-CZ" sz="2800" u="sng" dirty="0" smtClean="0">
                <a:latin typeface="Tahoma" pitchFamily="34" charset="0"/>
                <a:cs typeface="Tahoma" pitchFamily="34" charset="0"/>
              </a:rPr>
              <a:t>jednotlivce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 – pojištění za škody v běžném občanském životě,  za škody vlastníka nemovitosti, pojištění držitelů zvířat atp.</a:t>
            </a:r>
          </a:p>
          <a:p>
            <a:pPr eaLnBrk="1" hangingPunct="1">
              <a:buFontTx/>
              <a:buChar char="-"/>
              <a:defRPr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- </a:t>
            </a:r>
            <a:r>
              <a:rPr lang="cs-CZ" sz="2800" u="sng" dirty="0" smtClean="0">
                <a:latin typeface="Tahoma" pitchFamily="34" charset="0"/>
                <a:cs typeface="Tahoma" pitchFamily="34" charset="0"/>
              </a:rPr>
              <a:t>pro </a:t>
            </a:r>
            <a:r>
              <a:rPr lang="cs-CZ" sz="2800" u="sng" dirty="0" smtClean="0">
                <a:latin typeface="Tahoma" pitchFamily="34" charset="0"/>
                <a:cs typeface="Tahoma" pitchFamily="34" charset="0"/>
              </a:rPr>
              <a:t>podnikatele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 – např. pojištění odpovědnosti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za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výrobek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defRPr/>
            </a:pPr>
            <a:r>
              <a:rPr lang="cs-CZ" sz="2800" dirty="0" smtClean="0"/>
              <a:t>Pojištění odpovědnosti za škodu </a:t>
            </a:r>
            <a:r>
              <a:rPr lang="cs-CZ" sz="2800" dirty="0" smtClean="0"/>
              <a:t>v </a:t>
            </a:r>
            <a:r>
              <a:rPr lang="cs-CZ" sz="2800" dirty="0" smtClean="0"/>
              <a:t>běžném občanském životě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Vztahuje se na škody, které mohou vzniknout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při vedení domácnosti nebo z provozu jejího zařízení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(prasklá hadice pro přívod vody do pračky, vytopení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souseda), při rekreaci a zábavě (dcera pojištěného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míčem rozbije okno sousedovi) apod.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Upravuje NOZ (pododdíl 10, § 2 861)</a:t>
            </a:r>
          </a:p>
          <a:p>
            <a:pPr>
              <a:buFont typeface="Wingdings" pitchFamily="2" charset="2"/>
              <a:buNone/>
              <a:defRPr/>
            </a:pPr>
            <a:endParaRPr lang="cs-CZ" sz="2700" dirty="0" smtClean="0"/>
          </a:p>
          <a:p>
            <a:pPr>
              <a:buFont typeface="Wingdings" pitchFamily="2" charset="2"/>
              <a:buNone/>
              <a:defRPr/>
            </a:pPr>
            <a:endParaRPr lang="cs-CZ" sz="27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endParaRPr lang="cs-CZ" sz="2700" dirty="0" smtClean="0"/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Manželka pojištěného jede na kole, přehlédne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nerovnost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na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silnici. Vjede do ní, ztratí stabilitu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na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kole. Kolo začne </a:t>
            </a: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kličkovat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po vozovce. Při jízdě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poškodí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lak zaparkovaného </a:t>
            </a: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vozidla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 Škůdce odpovídá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za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škodu na zaparkovaném vozidle.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Škodu lze uplatnit z pojištění odpovědnosti.</a:t>
            </a:r>
            <a:endParaRPr lang="cs-CZ" sz="2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sz="3200" dirty="0" smtClean="0"/>
              <a:t>Pojištění odpovědnosti za škodu vlastníka nemovitosti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endParaRPr lang="cs-CZ" sz="3200" dirty="0" smtClean="0"/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Zaměřuje se na odpovědnost pojištěného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za škodu, která může vzniknout v souvislosti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 vlastnictvím, držbou, nájmem nebo správou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nemovitosti.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Úprava – NOZ.</a:t>
            </a: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endParaRPr lang="cs-CZ" sz="2700" dirty="0" smtClean="0"/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Vlastník nemovitosti v zimním období neodstraňuje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sníh ze střechy. U domu není umístěno upozornění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na nebezpečí pádu sněhu ze střechy. Na střeše zmrzlý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sníh (cca 3 cm). V průběhu dne svítí slunce, dojde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k oteplení. Sníh povolí a spadne na zaparkované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vozidlo. Vlastník nemovitosti odpovídá za vzniklou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škodu majiteli poškozeného vozidla.</a:t>
            </a:r>
            <a:endParaRPr lang="cs-CZ" sz="2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defRPr/>
            </a:pPr>
            <a:r>
              <a:rPr lang="cs-CZ" sz="2400" dirty="0" smtClean="0"/>
              <a:t>Pojištění odpovědnosti za škodu způsobenou </a:t>
            </a:r>
            <a:r>
              <a:rPr lang="cs-CZ" sz="2400" dirty="0" err="1" smtClean="0"/>
              <a:t>zc</a:t>
            </a:r>
            <a:r>
              <a:rPr lang="cs-CZ" sz="2400" dirty="0" smtClean="0"/>
              <a:t> při výkonu povolání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Pojištění se sjednává pro případ, kdy zaměstnanec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svou nedbalostí, nepozorností při plnění svých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pracovních povinností může způsobit škodu svému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zv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</a:t>
            </a:r>
          </a:p>
          <a:p>
            <a:pPr>
              <a:buFont typeface="Wingdings" pitchFamily="2" charset="2"/>
              <a:buNone/>
              <a:defRPr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Zákoník práce –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zv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 může uplatňovat náhradu škody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ve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výši </a:t>
            </a: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max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 4,5 násobku hrubého měsíčního platu.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Podkladem pro výpočet je HM výdělek za předchozí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kal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 </a:t>
            </a: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čtvrtletí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 Pokud škoda v opilosti, úmyslně apod.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hranice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4,5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násobku neplatí.</a:t>
            </a:r>
            <a:endParaRPr lang="cs-CZ" sz="2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3200" dirty="0" smtClean="0"/>
              <a:t>Pojištění odpovědnosti za škodu způsobenou </a:t>
            </a:r>
            <a:r>
              <a:rPr lang="cs-CZ" sz="3200" dirty="0" err="1" smtClean="0"/>
              <a:t>zc</a:t>
            </a:r>
            <a:r>
              <a:rPr lang="cs-CZ" sz="3200" dirty="0" smtClean="0"/>
              <a:t> při výkonu povolání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Limit pojistného plnění - příklad</a:t>
            </a:r>
          </a:p>
          <a:p>
            <a:pPr>
              <a:buFont typeface="Wingdings" pitchFamily="2" charset="2"/>
              <a:buNone/>
              <a:defRPr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Pro pojištěného je vhodné volit max. limit plnění podle příjmu.</a:t>
            </a:r>
          </a:p>
          <a:p>
            <a:pPr>
              <a:buFont typeface="Wingdings" pitchFamily="2" charset="2"/>
              <a:buNone/>
              <a:defRPr/>
            </a:pPr>
            <a:endParaRPr lang="cs-CZ" sz="2300" dirty="0" smtClean="0"/>
          </a:p>
          <a:p>
            <a:pPr>
              <a:buFont typeface="Wingdings" pitchFamily="2" charset="2"/>
              <a:buNone/>
              <a:defRPr/>
            </a:pPr>
            <a:endParaRPr lang="cs-CZ" sz="2300" dirty="0" smtClean="0"/>
          </a:p>
          <a:p>
            <a:pPr>
              <a:buFont typeface="Wingdings" pitchFamily="2" charset="2"/>
              <a:buNone/>
              <a:defRPr/>
            </a:pPr>
            <a:endParaRPr lang="cs-CZ" sz="23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005013" y="4332883"/>
          <a:ext cx="7128932" cy="1811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2233">
                  <a:extLst>
                    <a:ext uri="{9D8B030D-6E8A-4147-A177-3AD203B41FA5}"/>
                  </a:extLst>
                </a:gridCol>
                <a:gridCol w="1782233">
                  <a:extLst>
                    <a:ext uri="{9D8B030D-6E8A-4147-A177-3AD203B41FA5}"/>
                  </a:extLst>
                </a:gridCol>
                <a:gridCol w="1782233">
                  <a:extLst>
                    <a:ext uri="{9D8B030D-6E8A-4147-A177-3AD203B41FA5}"/>
                  </a:extLst>
                </a:gridCol>
                <a:gridCol w="1782233">
                  <a:extLst>
                    <a:ext uri="{9D8B030D-6E8A-4147-A177-3AD203B41FA5}"/>
                  </a:extLst>
                </a:gridCol>
              </a:tblGrid>
              <a:tr h="717914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err="1" smtClean="0">
                          <a:solidFill>
                            <a:schemeClr val="bg1"/>
                          </a:solidFill>
                        </a:rPr>
                        <a:t>Zc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 marL="106934" marR="106934" marT="50419" marB="504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HMM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 marL="106934" marR="106934" marT="50419" marB="504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bg1"/>
                          </a:solidFill>
                        </a:rPr>
                        <a:t>Max. předpis</a:t>
                      </a:r>
                      <a:endParaRPr lang="cs-CZ" sz="1800" dirty="0">
                        <a:solidFill>
                          <a:schemeClr val="bg1"/>
                        </a:solidFill>
                      </a:endParaRPr>
                    </a:p>
                  </a:txBody>
                  <a:tcPr marL="106934" marR="106934" marT="50419" marB="504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500" dirty="0" smtClean="0">
                          <a:solidFill>
                            <a:schemeClr val="bg1"/>
                          </a:solidFill>
                        </a:rPr>
                        <a:t>Pojistný limit</a:t>
                      </a:r>
                      <a:endParaRPr lang="cs-CZ" sz="1500" dirty="0">
                        <a:solidFill>
                          <a:schemeClr val="bg1"/>
                        </a:solidFill>
                      </a:endParaRPr>
                    </a:p>
                  </a:txBody>
                  <a:tcPr marL="106934" marR="106934" marT="50419" marB="50419"/>
                </a:tc>
                <a:extLst>
                  <a:ext uri="{0D108BD9-81ED-4DB2-BD59-A6C34878D82A}"/>
                </a:extLst>
              </a:tr>
              <a:tr h="628175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Pan Nešika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 marL="106934" marR="106934" marT="50419" marB="504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10 000 Kč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 marL="106934" marR="106934" marT="50419" marB="504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45 000 Kč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 marL="106934" marR="106934" marT="50419" marB="504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100 000 Kč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 marL="106934" marR="106934" marT="50419" marB="50419"/>
                </a:tc>
                <a:extLst>
                  <a:ext uri="{0D108BD9-81ED-4DB2-BD59-A6C34878D82A}"/>
                </a:extLst>
              </a:tr>
              <a:tr h="465843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Pan Šikulka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 marL="106934" marR="106934" marT="50419" marB="504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50 000 Kč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 marL="106934" marR="106934" marT="50419" marB="504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225 000 Kč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 marL="106934" marR="106934" marT="50419" marB="504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bg1"/>
                          </a:solidFill>
                        </a:rPr>
                        <a:t>50 000 Kč</a:t>
                      </a:r>
                      <a:endParaRPr lang="cs-CZ" sz="2000" dirty="0">
                        <a:solidFill>
                          <a:schemeClr val="bg1"/>
                        </a:solidFill>
                      </a:endParaRPr>
                    </a:p>
                  </a:txBody>
                  <a:tcPr marL="106934" marR="106934" marT="50419" marB="50419"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3200" dirty="0" smtClean="0"/>
              <a:t>Pojištění odpovědnosti za škodu způsobenou </a:t>
            </a:r>
            <a:r>
              <a:rPr lang="cs-CZ" sz="3200" dirty="0" err="1" smtClean="0"/>
              <a:t>zc</a:t>
            </a:r>
            <a:r>
              <a:rPr lang="cs-CZ" sz="3200" dirty="0" smtClean="0"/>
              <a:t> při výkonu povolání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Pan Nešika způsobí zaměstnavateli škodu 100 000 Kč.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Max. předpis dle ZP je 45 000 Kč, víc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zv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 nemůže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požadovat. Sjednaný zbytečně vysoký limit.</a:t>
            </a:r>
          </a:p>
          <a:p>
            <a:pPr>
              <a:buFont typeface="Wingdings" pitchFamily="2" charset="2"/>
              <a:buNone/>
              <a:defRPr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Pan Šikulka způsobí zaměstnavateli škodu 100 000 Kč.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Požadovaná náhrada = 100 000 Kč. Pojišťovna vyplatí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50 000 Kč, zbytek musí doplatit p. Šikulka ze svého.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Sjednaný limit příliš malý.</a:t>
            </a:r>
            <a:endParaRPr lang="cs-CZ" sz="2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Jana Šturcová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Pojištění odpovědnosti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Poj. odpovědnosti za škodu z výkonu práva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myslivosti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Poj. odpovědnosti vlastníka nebo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provozovatele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malého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plavidla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Poj. odpovědnosti držitelů zvířat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/>
          </a:p>
          <a:p>
            <a:pPr>
              <a:buFont typeface="Wingdings" pitchFamily="2" charset="2"/>
              <a:buNone/>
              <a:defRPr/>
            </a:pPr>
            <a:endParaRPr lang="cs-CZ" sz="3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Jana Šturcová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4400" b="1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cs-CZ" sz="4400" b="1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4400" b="1" dirty="0" smtClean="0">
                <a:latin typeface="Tahoma" pitchFamily="34" charset="0"/>
                <a:cs typeface="Tahoma" pitchFamily="34" charset="0"/>
              </a:rPr>
              <a:t>Pojištění </a:t>
            </a:r>
            <a:r>
              <a:rPr lang="cs-CZ" sz="4400" b="1" dirty="0" smtClean="0">
                <a:latin typeface="Tahoma" pitchFamily="34" charset="0"/>
                <a:cs typeface="Tahoma" pitchFamily="34" charset="0"/>
              </a:rPr>
              <a:t>právní ochrany</a:t>
            </a:r>
            <a:endParaRPr lang="cs-CZ" sz="4400" b="1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smtClean="0"/>
              <a:t>Pojištění právní ochrany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Zahrnuje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krytí nákladů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pojištěného v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souvislosti </a:t>
            </a: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právními úkony a nákladů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spojených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s prosazením </a:t>
            </a: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požadavků na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náhradu škod pojištěného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Obvykle jsou kryty – soudní výdaje, náklady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na svědky, odměny právního zástupce atp.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endParaRPr lang="cs-CZ" sz="4100" dirty="0" smtClean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  <a:defRPr/>
            </a:pPr>
            <a:endParaRPr lang="cs-CZ" sz="4600" b="1" dirty="0" smtClean="0"/>
          </a:p>
          <a:p>
            <a:pPr algn="ctr" eaLnBrk="1" hangingPunct="1">
              <a:buFontTx/>
              <a:buNone/>
              <a:defRPr/>
            </a:pPr>
            <a:endParaRPr lang="cs-CZ" sz="4100" b="1" dirty="0" smtClean="0"/>
          </a:p>
        </p:txBody>
      </p:sp>
      <p:pic>
        <p:nvPicPr>
          <p:cNvPr id="3076" name="Picture 5" descr="Výsledek obrázku pro pojišt&amp;ecaron;ní majetk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19103"/>
            <a:ext cx="10693400" cy="756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Jana </a:t>
            </a:r>
            <a:r>
              <a:rPr lang="cs-CZ" dirty="0" err="1" smtClean="0"/>
              <a:t>Šturcová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203824" y="0"/>
            <a:ext cx="529023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Pojištění majetku</a:t>
            </a:r>
            <a:endParaRPr lang="cs-CZ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Pojištění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Specializuje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se na pojišťování rizik a škod,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které 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mohou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vzniknout na majetku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fyzické nebo právnické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osobě..</a:t>
            </a: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Dále – pojištění majetku FO.</a:t>
            </a: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Pojištění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=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souhrnné označení pro několik odvětví neživotního pojištění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-  pojišťovna poskytuje pojistnou ochranu majetku, pokud dojde k jeho zničení, poškození nebo odcizení</a:t>
            </a: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Pojištění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sz="2800" u="sng" dirty="0" smtClean="0">
                <a:latin typeface="Tahoma" pitchFamily="34" charset="0"/>
                <a:cs typeface="Tahoma" pitchFamily="34" charset="0"/>
              </a:rPr>
              <a:t>Pokud pojistná smlouva nestanoví jinak, pojištění se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u="sng" dirty="0" smtClean="0">
                <a:latin typeface="Tahoma" pitchFamily="34" charset="0"/>
                <a:cs typeface="Tahoma" pitchFamily="34" charset="0"/>
              </a:rPr>
              <a:t>nevztahuje např. na:</a:t>
            </a:r>
          </a:p>
          <a:p>
            <a:pPr>
              <a:buFont typeface="Wingdings" pitchFamily="2" charset="2"/>
              <a:buNone/>
              <a:defRPr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bankovky a oběžné mince,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vkladní a šekové knížky,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platební karty,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cenné papíry,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umělecká díla a sbírky,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…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Pojištění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Pojištění se vztahuje jen na předmět pojištění uvedený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 a vymezený v pojistné smlouvě.</a:t>
            </a:r>
          </a:p>
          <a:p>
            <a:pPr>
              <a:buFont typeface="Wingdings" pitchFamily="2" charset="2"/>
              <a:buNone/>
              <a:defRPr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 pojištění jsou obvyklé také tzv. </a:t>
            </a:r>
            <a:r>
              <a:rPr lang="cs-CZ" sz="28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obecné výluky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z pojištění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 Znamená to, že pojištění se nevztahuje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na škody, které vzniknou: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následkem válečných událostí,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následkem vzpoury, povstání, stávky,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 důsledku teroristických útoků.</a:t>
            </a:r>
          </a:p>
          <a:p>
            <a:pPr>
              <a:buFontTx/>
              <a:buChar char="-"/>
              <a:defRPr/>
            </a:pPr>
            <a:endParaRPr lang="cs-CZ" sz="27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smtClean="0"/>
              <a:t>Pojištění majetku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Char char="-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pojišťovna poskytuje pojistné plnění </a:t>
            </a:r>
          </a:p>
          <a:p>
            <a:pPr eaLnBrk="1" hangingPunct="1">
              <a:buFontTx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při události, která postihla majetek</a:t>
            </a:r>
          </a:p>
          <a:p>
            <a:pPr eaLnBrk="1" hangingPunct="1">
              <a:buFontTx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kryje především </a:t>
            </a:r>
            <a:r>
              <a:rPr lang="cs-CZ" sz="3200" u="sng" dirty="0" smtClean="0">
                <a:latin typeface="Tahoma" pitchFamily="34" charset="0"/>
                <a:cs typeface="Tahoma" pitchFamily="34" charset="0"/>
              </a:rPr>
              <a:t>tato rizika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– živelní (požár, výbuch, povodeň, krupobití), vodovodní, havarijní, odcizení a vandalství, atd.</a:t>
            </a:r>
          </a:p>
          <a:p>
            <a:pPr eaLnBrk="1" hangingPunct="1">
              <a:buFontTx/>
              <a:buChar char="-"/>
              <a:defRPr/>
            </a:pPr>
            <a:endParaRPr lang="cs-CZ" sz="32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Pojištění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Majetek bývá nejčastěji pojištěn na živelné události.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400" u="sng" dirty="0" smtClean="0">
                <a:latin typeface="Tahoma" pitchFamily="34" charset="0"/>
                <a:cs typeface="Tahoma" pitchFamily="34" charset="0"/>
              </a:rPr>
              <a:t>Mezi živelní rizika pojišťovny obvykle řadí:</a:t>
            </a: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krupobití,</a:t>
            </a: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pád stromů a stožárů,</a:t>
            </a: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povodeň, záplava</a:t>
            </a: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požár,</a:t>
            </a: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sesouvání půdy,</a:t>
            </a: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tíha sněhu a námrazy,</a:t>
            </a: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vichřice, úder blesku,</a:t>
            </a: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výbuch, </a:t>
            </a: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zemětřesení.</a:t>
            </a:r>
          </a:p>
          <a:p>
            <a:pPr>
              <a:buFont typeface="Wingdings" pitchFamily="2" charset="2"/>
              <a:buNone/>
              <a:defRPr/>
            </a:pPr>
            <a:endParaRPr lang="cs-CZ" sz="2300" dirty="0" smtClean="0"/>
          </a:p>
          <a:p>
            <a:pPr>
              <a:buFontTx/>
              <a:buChar char="-"/>
              <a:defRPr/>
            </a:pPr>
            <a:endParaRPr lang="cs-CZ" sz="27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smtClean="0"/>
              <a:t>Pojištění majetku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sz="2800" u="sng" dirty="0" smtClean="0">
                <a:latin typeface="Tahoma" pitchFamily="34" charset="0"/>
                <a:cs typeface="Tahoma" pitchFamily="34" charset="0"/>
              </a:rPr>
              <a:t>Pojištění na novou hodnotu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 – pojištěnému je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vyplaceno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pojistné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plnění, které nahrazuje pořizovací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cenu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nového </a:t>
            </a: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předmětu</a:t>
            </a: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u="sng" dirty="0" smtClean="0">
                <a:latin typeface="Tahoma" pitchFamily="34" charset="0"/>
                <a:cs typeface="Tahoma" pitchFamily="34" charset="0"/>
              </a:rPr>
              <a:t>Pojištění na časovou hodnotu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 – pojištěnému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je vyplaceno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pojistné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plnění ve výši odpovídající hodnotě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pojištěného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poškozeného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majetku těsně před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pojist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 událostí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 Stanoví se </a:t>
            </a: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z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nové ceny věci, přičemž se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přihlíží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ke stupni opotřebení.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Je vždy nižší než cena nová.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sz="4100" dirty="0" smtClean="0"/>
              <a:t>Podpojištění, přepojištění</a:t>
            </a:r>
            <a:endParaRPr lang="cs-CZ" sz="4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Definuje NOZ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Podpojištění (§ 2854)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Je-li PČ v době poj. události nižší než PH pojištěného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majetku, sníží pojistitel pojistné plnění ve stejném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poměru, v jakém je výše PČ ke skutečné výši PH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pojištěného majetku.</a:t>
            </a: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Podpojištění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Pokud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je hodnota pojištěné věci nastavena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ve smlouvě v nižší hodnotě, než je skutečná cena, jde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 podpojištění.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 případě pojistné události je třeba počítat s nižším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plněním. A to v přímé úměře s podpojištěním.</a:t>
            </a: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Přepojištění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Přepojištění (§ 2853)</a:t>
            </a:r>
          </a:p>
          <a:p>
            <a:pPr>
              <a:buFont typeface="Wingdings" pitchFamily="2" charset="2"/>
              <a:buNone/>
              <a:defRPr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Převyšuje-li PČ pojistnou hodnotu pojištěného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majetku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, mají </a:t>
            </a: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pojistitel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i pojistník právo navrhnout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druhé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straně, aby byla </a:t>
            </a: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PČ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snížená při současném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poměrném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snížení pojistného </a:t>
            </a: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pro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další pojistné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období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, následující po této změně.</a:t>
            </a:r>
          </a:p>
          <a:p>
            <a:pPr>
              <a:buFont typeface="Wingdings" pitchFamily="2" charset="2"/>
              <a:buNone/>
              <a:defRPr/>
            </a:pPr>
            <a:endParaRPr lang="cs-CZ" sz="27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sz="4100" dirty="0" smtClean="0"/>
              <a:t>Pojištění majetku obyvatelstva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cs-CZ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Pojištění domácnosti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Pojištění nemovitosti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Pojištění rozestavěné stavby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Havarijní pojištění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Cestovní pojištění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Pojištění domácnosti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Vztahuje se na poškození nebo odcizení vnitřního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vybavení a osobních věcí.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Kryje věcné škody věcí, jež jsou součástí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domácnosti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–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např. nábytek, elektronika,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spotřebiče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 cennosti.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Připojistit lze  např. starožitnosti, jízdní kola,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skla v oknech, vandalismus formou sprejerství apod.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smtClean="0"/>
              <a:t>Pojištění domácnosti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sz="3200" u="sng" dirty="0" smtClean="0">
                <a:latin typeface="Tahoma" pitchFamily="34" charset="0"/>
                <a:cs typeface="Tahoma" pitchFamily="34" charset="0"/>
              </a:rPr>
              <a:t>Cena pojistky závisí především na:</a:t>
            </a:r>
          </a:p>
          <a:p>
            <a:pPr eaLnBrk="1" hangingPunct="1">
              <a:buFontTx/>
              <a:buChar char="-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pojistné částce</a:t>
            </a:r>
          </a:p>
          <a:p>
            <a:pPr eaLnBrk="1" hangingPunct="1">
              <a:buFontTx/>
              <a:buChar char="-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množství pojištěných rizik </a:t>
            </a:r>
          </a:p>
          <a:p>
            <a:pPr eaLnBrk="1" hangingPunct="1">
              <a:buFontTx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Důležité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všeobecné podmínky – výluky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z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pojištění + pojistné plnění</a:t>
            </a:r>
          </a:p>
          <a:p>
            <a:pPr eaLnBrk="1" hangingPunct="1">
              <a:buFontTx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Věci mimo byt (garáž, sklep) – musejí být </a:t>
            </a: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pod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zámkem</a:t>
            </a:r>
          </a:p>
          <a:p>
            <a:pPr eaLnBrk="1" hangingPunct="1">
              <a:buFontTx/>
              <a:buChar char="-"/>
              <a:defRPr/>
            </a:pPr>
            <a:endParaRPr lang="cs-CZ" sz="27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smtClean="0"/>
              <a:t>Pojištění nemovitosti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Char char="•"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Zátopová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x nezátopová oblast</a:t>
            </a:r>
          </a:p>
          <a:p>
            <a:pPr eaLnBrk="1" hangingPunct="1"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Kvalitní zabezpečení zlevní pojistku</a:t>
            </a:r>
          </a:p>
          <a:p>
            <a:pPr eaLnBrk="1" hangingPunct="1"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Škody vzniklé nedbalostí nebo úmyslně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se NEHRADÍ</a:t>
            </a:r>
          </a:p>
          <a:p>
            <a:pPr eaLnBrk="1" hangingPunct="1"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Zvolit pojištění na novou hodnotu</a:t>
            </a:r>
          </a:p>
          <a:p>
            <a:pPr eaLnBrk="1" hangingPunct="1"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Každých 5 let pojistku aktualizovat</a:t>
            </a:r>
          </a:p>
          <a:p>
            <a:pPr eaLnBrk="1" hangingPunct="1">
              <a:buFontTx/>
              <a:buChar char="•"/>
              <a:defRPr/>
            </a:pPr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600" dirty="0" smtClean="0"/>
              <a:t>Pojištění rozestavěné stavby</a:t>
            </a:r>
            <a:endParaRPr lang="cs-CZ" sz="4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Rozestavěnou stavbu vhodné pojistit již v počátku.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 případě financování stavby hypotečním úvěrem –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pojištění rozestavěné stavby podmínkou.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Důležitá podmínka pojištění – zajištění pozemku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oplocením a jeho uzamknutím. Nářadí a příslušenství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musí být po skončení pracovních činností uložené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ve stav. buňce nebo později v domě a také uzamčené.</a:t>
            </a: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Jana Šturcová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600" dirty="0" smtClean="0"/>
              <a:t>Pojištění rozestavěné stavby</a:t>
            </a:r>
            <a:endParaRPr lang="cs-CZ" sz="4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endParaRPr lang="cs-CZ" sz="2700" dirty="0" smtClean="0"/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Pokud stavební firma provádí celou stavbu domu –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ověřit si, zda má pojištění odpovědnosti podnikatele.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Staveniště láká zloděje a vandaly – třeba pojistit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stavební materiál, nářadí, buňku, oplocení, přípojky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inženýrských sítí a další součásti stavebního pozemku.</a:t>
            </a:r>
          </a:p>
          <a:p>
            <a:pPr>
              <a:buFont typeface="Wingdings" pitchFamily="2" charset="2"/>
              <a:buNone/>
              <a:defRPr/>
            </a:pPr>
            <a:endParaRPr lang="cs-CZ" sz="2700" dirty="0" smtClean="0"/>
          </a:p>
          <a:p>
            <a:pPr>
              <a:buFont typeface="Wingdings" pitchFamily="2" charset="2"/>
              <a:buNone/>
              <a:defRPr/>
            </a:pPr>
            <a:endParaRPr lang="cs-CZ" sz="27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Jana Šturcová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sz="4600" dirty="0" smtClean="0"/>
              <a:t>Pojištění rozestavěné stavby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Char char="•"/>
              <a:defRPr/>
            </a:pPr>
            <a:endParaRPr lang="cs-CZ" sz="2800" u="sng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Tx/>
              <a:buChar char="•"/>
              <a:defRPr/>
            </a:pPr>
            <a:r>
              <a:rPr lang="cs-CZ" sz="2800" u="sng" dirty="0" smtClean="0">
                <a:latin typeface="Tahoma" pitchFamily="34" charset="0"/>
                <a:cs typeface="Tahoma" pitchFamily="34" charset="0"/>
              </a:rPr>
              <a:t>Pojistná </a:t>
            </a:r>
            <a:r>
              <a:rPr lang="cs-CZ" sz="2800" u="sng" dirty="0" smtClean="0">
                <a:latin typeface="Tahoma" pitchFamily="34" charset="0"/>
                <a:cs typeface="Tahoma" pitchFamily="34" charset="0"/>
              </a:rPr>
              <a:t>částka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 = předpokládaná hodnota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dokončené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stavby.</a:t>
            </a:r>
          </a:p>
          <a:p>
            <a:pPr eaLnBrk="1" hangingPunct="1">
              <a:buFontTx/>
              <a:buChar char="•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Pojistka kryje hodnotu rozestavěného domu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    </a:t>
            </a:r>
            <a:r>
              <a:rPr lang="cs-CZ" sz="2800" u="sng" dirty="0" smtClean="0">
                <a:latin typeface="Tahoma" pitchFamily="34" charset="0"/>
                <a:cs typeface="Tahoma" pitchFamily="34" charset="0"/>
              </a:rPr>
              <a:t>do kolaudace!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Potom nutné nové pojištění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nemov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istosti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</a:t>
            </a: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Tx/>
              <a:buChar char="•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Na stavební stroje se pojištění NEVZTAHUJE.</a:t>
            </a:r>
          </a:p>
          <a:p>
            <a:pPr eaLnBrk="1" hangingPunct="1">
              <a:buFontTx/>
              <a:buChar char="•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Pokud před dokončením stavby již vybavení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domácnosti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– nutné navíc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uzavřít </a:t>
            </a:r>
            <a:r>
              <a:rPr lang="cs-CZ" sz="2800" u="sng" dirty="0" smtClean="0">
                <a:latin typeface="Tahoma" pitchFamily="34" charset="0"/>
                <a:cs typeface="Tahoma" pitchFamily="34" charset="0"/>
              </a:rPr>
              <a:t>pojištění </a:t>
            </a:r>
            <a:r>
              <a:rPr lang="cs-CZ" sz="2800" u="sng" dirty="0" smtClean="0">
                <a:latin typeface="Tahoma" pitchFamily="34" charset="0"/>
                <a:cs typeface="Tahoma" pitchFamily="34" charset="0"/>
              </a:rPr>
              <a:t>domácnosti!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Kalkulačka pojistného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  <a:defRPr/>
            </a:pPr>
            <a:endParaRPr lang="cs-CZ" dirty="0" smtClean="0">
              <a:hlinkClick r:id="rId2"/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cs-CZ" sz="4600" dirty="0" smtClean="0">
                <a:latin typeface="Tahoma" pitchFamily="34" charset="0"/>
                <a:cs typeface="Tahoma" pitchFamily="34" charset="0"/>
                <a:hlinkClick r:id="rId2"/>
              </a:rPr>
              <a:t>www.</a:t>
            </a:r>
            <a:r>
              <a:rPr lang="cs-CZ" sz="4600" dirty="0" err="1" smtClean="0">
                <a:latin typeface="Tahoma" pitchFamily="34" charset="0"/>
                <a:cs typeface="Tahoma" pitchFamily="34" charset="0"/>
                <a:hlinkClick r:id="rId2"/>
              </a:rPr>
              <a:t>cap.cz</a:t>
            </a:r>
            <a:r>
              <a:rPr lang="cs-CZ" sz="4600" dirty="0" smtClean="0">
                <a:latin typeface="Tahoma" pitchFamily="34" charset="0"/>
                <a:cs typeface="Tahoma" pitchFamily="34" charset="0"/>
              </a:rPr>
              <a:t> </a:t>
            </a:r>
          </a:p>
          <a:p>
            <a:pPr algn="ctr">
              <a:buFont typeface="Wingdings" pitchFamily="2" charset="2"/>
              <a:buNone/>
              <a:defRPr/>
            </a:pPr>
            <a:endParaRPr lang="cs-CZ" dirty="0" smtClean="0">
              <a:latin typeface="Tahoma" pitchFamily="34" charset="0"/>
              <a:cs typeface="Tahoma" pitchFamily="34" charset="0"/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cs-CZ" dirty="0" smtClean="0">
                <a:latin typeface="Tahoma" pitchFamily="34" charset="0"/>
                <a:cs typeface="Tahoma" pitchFamily="34" charset="0"/>
              </a:rPr>
              <a:t>Záložka „kalkulačky a aplikace“</a:t>
            </a:r>
            <a:endParaRPr lang="cs-CZ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Jana Šturcová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Havarijní pojištění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Jana Šturcová</a:t>
            </a:r>
            <a:endParaRPr lang="cs-CZ"/>
          </a:p>
        </p:txBody>
      </p:sp>
      <p:sp>
        <p:nvSpPr>
          <p:cNvPr id="55300" name="AutoShape 2" descr="Výsledek obrázku pro HAVARIJNÍ POJIŠT&amp;Ecaron;NÍ"/>
          <p:cNvSpPr>
            <a:spLocks noChangeAspect="1" noChangeArrowheads="1"/>
          </p:cNvSpPr>
          <p:nvPr/>
        </p:nvSpPr>
        <p:spPr bwMode="auto">
          <a:xfrm>
            <a:off x="191219" y="-1839943"/>
            <a:ext cx="6683375" cy="384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15" tIns="52157" rIns="104315" bIns="52157"/>
          <a:lstStyle/>
          <a:p>
            <a:pPr eaLnBrk="1" hangingPunct="1"/>
            <a:endParaRPr lang="cs-CZ" altLang="cs-CZ"/>
          </a:p>
        </p:txBody>
      </p:sp>
      <p:pic>
        <p:nvPicPr>
          <p:cNvPr id="55301" name="Picture 4" descr="Výsledek obrázku pro HAVARIJNÍ POJIŠT&amp;Ecaron;NÍ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0218" y="2048272"/>
            <a:ext cx="8771929" cy="55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Havarijní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endParaRPr lang="cs-CZ" sz="2700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Povinné ručení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– řidič nabourá a způsobí škodu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na cizím autě nebo majetku (viz pojištění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odpovědn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.).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Pojištění povinně smluvní.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Havarijní pojištění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– kryje rizika na vlastním voze.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Komerční dobrovolné pojištění.</a:t>
            </a: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Jana Šturcová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cs-CZ" dirty="0" smtClean="0"/>
              <a:t>Havarijní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 posledních letech o něj roste zájem.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Nárůst zájmu o havarijní pojištění kopíruje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nárůst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prodeje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aut v ČR. 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Platí, že si Češi na nové vozy berou úvěry či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leasing, kde je havarijní pojištění podmínkou.</a:t>
            </a:r>
          </a:p>
          <a:p>
            <a:pPr>
              <a:buFont typeface="Wingdings" pitchFamily="2" charset="2"/>
              <a:buNone/>
              <a:defRPr/>
            </a:pPr>
            <a:endParaRPr lang="cs-CZ" sz="27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Jana Šturcová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Jana Šturcová</a:t>
            </a:r>
            <a:endParaRPr lang="cs-CZ"/>
          </a:p>
        </p:txBody>
      </p:sp>
      <p:sp>
        <p:nvSpPr>
          <p:cNvPr id="69636" name="AutoShape 2" descr="Výsledek obrázku pro cestovní pojišt&amp;ecaron;ní"/>
          <p:cNvSpPr>
            <a:spLocks noChangeAspect="1" noChangeArrowheads="1"/>
          </p:cNvSpPr>
          <p:nvPr/>
        </p:nvSpPr>
        <p:spPr bwMode="auto">
          <a:xfrm>
            <a:off x="191219" y="-1108168"/>
            <a:ext cx="3675856" cy="2310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15" tIns="52157" rIns="104315" bIns="52157"/>
          <a:lstStyle/>
          <a:p>
            <a:pPr eaLnBrk="1" hangingPunct="1"/>
            <a:endParaRPr lang="cs-CZ" altLang="cs-CZ"/>
          </a:p>
        </p:txBody>
      </p:sp>
      <p:pic>
        <p:nvPicPr>
          <p:cNvPr id="69637" name="Picture 4" descr="Výsledek obrázku pro cestovní pojišt&amp;ecaron;ní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756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167048" y="6617514"/>
            <a:ext cx="5058148" cy="736275"/>
          </a:xfrm>
          <a:prstGeom prst="rect">
            <a:avLst/>
          </a:prstGeom>
          <a:noFill/>
        </p:spPr>
        <p:txBody>
          <a:bodyPr wrap="none" lIns="104315" tIns="52157" rIns="104315" bIns="52157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100" b="1" dirty="0">
                <a:ln w="50800"/>
                <a:solidFill>
                  <a:srgbClr val="FFC000"/>
                </a:solidFill>
              </a:rPr>
              <a:t>Cestovní pojištění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Cestovní pojištění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80000"/>
              </a:lnSpc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Od 1. 5. 2004 </a:t>
            </a: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hradí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pojišťovny v cizině pouze </a:t>
            </a: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nutnou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a </a:t>
            </a: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neodkladnou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péči. Vhodné uzavřít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cestovní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pojištění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.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Karta s pojištěním.</a:t>
            </a:r>
          </a:p>
          <a:p>
            <a:pPr>
              <a:lnSpc>
                <a:spcPct val="80000"/>
              </a:lnSpc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lnSpc>
                <a:spcPct val="80000"/>
              </a:lnSpc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lnSpc>
                <a:spcPct val="80000"/>
              </a:lnSpc>
              <a:buNone/>
              <a:defRPr/>
            </a:pP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Druhy: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pojištění odjezdu, pojištění zrušení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        cesty, pojištění přerušení cesty,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        pojištění nevyužité dovolené, připojištění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        na rizikové sporty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58</TotalTime>
  <Words>2176</Words>
  <Application>Microsoft Office PowerPoint</Application>
  <PresentationFormat>Vlastní</PresentationFormat>
  <Paragraphs>465</Paragraphs>
  <Slides>58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58</vt:i4>
      </vt:variant>
    </vt:vector>
  </HeadingPairs>
  <TitlesOfParts>
    <vt:vector size="59" baseType="lpstr">
      <vt:lpstr>Administrativní</vt:lpstr>
      <vt:lpstr>Snímek 1</vt:lpstr>
      <vt:lpstr>Snímek 2</vt:lpstr>
      <vt:lpstr>Snímek 3</vt:lpstr>
      <vt:lpstr>Literatura</vt:lpstr>
      <vt:lpstr>Neživotní pojištění</vt:lpstr>
      <vt:lpstr>Snímek 6</vt:lpstr>
      <vt:lpstr>Pojištění odpovědnosti</vt:lpstr>
      <vt:lpstr>Pojištění odpovědnosti</vt:lpstr>
      <vt:lpstr>Pojištění odpovědnosti</vt:lpstr>
      <vt:lpstr>Pojištění odpovědnosti - členění</vt:lpstr>
      <vt:lpstr>Snímek 11</vt:lpstr>
      <vt:lpstr>Odpovědnostní pojištění při pracovních úrazech a nemocech z povolání</vt:lpstr>
      <vt:lpstr>Snímek 13</vt:lpstr>
      <vt:lpstr>Profesní odpovědnostní pojištění (povinně smluvní)</vt:lpstr>
      <vt:lpstr>Profesní odpovědnostní pojištění</vt:lpstr>
      <vt:lpstr>Profesní odpovědnostní pojištění</vt:lpstr>
      <vt:lpstr>Snímek 17</vt:lpstr>
      <vt:lpstr>Odpovědnostní pojištění vozidel (povinně smluvní)</vt:lpstr>
      <vt:lpstr>Povinné ručení</vt:lpstr>
      <vt:lpstr>Povinné ručení</vt:lpstr>
      <vt:lpstr>Povinné ručení</vt:lpstr>
      <vt:lpstr>ČAP x ČKP</vt:lpstr>
      <vt:lpstr>Rada kanceláří</vt:lpstr>
      <vt:lpstr>Obecné odpovědnostní pojištění (komerční)</vt:lpstr>
      <vt:lpstr>Pojištění odpovědnosti za škodu v běžném občanském životě</vt:lpstr>
      <vt:lpstr>Příklad</vt:lpstr>
      <vt:lpstr>Pojištění odpovědnosti za škodu vlastníka nemovitosti</vt:lpstr>
      <vt:lpstr>Příklad</vt:lpstr>
      <vt:lpstr>Pojištění odpovědnosti za škodu způsobenou zc při výkonu povolání</vt:lpstr>
      <vt:lpstr>Pojištění odpovědnosti za škodu způsobenou zc při výkonu povolání</vt:lpstr>
      <vt:lpstr>Pojištění odpovědnosti za škodu způsobenou zc při výkonu povolání</vt:lpstr>
      <vt:lpstr>Pojištění odpovědnosti</vt:lpstr>
      <vt:lpstr>Snímek 33</vt:lpstr>
      <vt:lpstr>Pojištění právní ochrany</vt:lpstr>
      <vt:lpstr>Snímek 35</vt:lpstr>
      <vt:lpstr>Pojištění majetku</vt:lpstr>
      <vt:lpstr>Pojištění majetku</vt:lpstr>
      <vt:lpstr>Pojištění majetku</vt:lpstr>
      <vt:lpstr>Pojištění majetku</vt:lpstr>
      <vt:lpstr>Pojištění majetku</vt:lpstr>
      <vt:lpstr>Pojištění majetku</vt:lpstr>
      <vt:lpstr>Pojištění majetku</vt:lpstr>
      <vt:lpstr>Podpojištění, přepojištění</vt:lpstr>
      <vt:lpstr>Podpojištění</vt:lpstr>
      <vt:lpstr>Přepojištění</vt:lpstr>
      <vt:lpstr>Pojištění majetku obyvatelstva</vt:lpstr>
      <vt:lpstr>Pojištění domácnosti</vt:lpstr>
      <vt:lpstr>Pojištění domácnosti</vt:lpstr>
      <vt:lpstr>Pojištění nemovitosti</vt:lpstr>
      <vt:lpstr>Pojištění rozestavěné stavby</vt:lpstr>
      <vt:lpstr>Pojištění rozestavěné stavby</vt:lpstr>
      <vt:lpstr>Pojištění rozestavěné stavby</vt:lpstr>
      <vt:lpstr>Kalkulačka pojistného</vt:lpstr>
      <vt:lpstr>Havarijní pojištění</vt:lpstr>
      <vt:lpstr>Havarijní pojištění</vt:lpstr>
      <vt:lpstr>Havarijní pojištění</vt:lpstr>
      <vt:lpstr>Snímek 57</vt:lpstr>
      <vt:lpstr>Cestovní pojištění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Naďa Holická</dc:creator>
  <cp:lastModifiedBy>Jaroslav Šturc</cp:lastModifiedBy>
  <cp:revision>19</cp:revision>
  <dcterms:created xsi:type="dcterms:W3CDTF">2017-03-15T11:07:40Z</dcterms:created>
  <dcterms:modified xsi:type="dcterms:W3CDTF">2020-04-28T15:18:46Z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2017-03-15T00:00:00Z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2017-03-15T00:00:00Z</vt:filetime>
  </property>
</Properties>
</file>