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4.jpg" ContentType="image/jpeg"/>
  <Override PartName="/ppt/media/image5.jpg" ContentType="image/jpeg"/>
  <Override PartName="/ppt/media/image6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sldIdLst>
    <p:sldId id="272" r:id="rId2"/>
    <p:sldId id="256" r:id="rId3"/>
    <p:sldId id="265" r:id="rId4"/>
    <p:sldId id="267" r:id="rId5"/>
    <p:sldId id="266" r:id="rId6"/>
    <p:sldId id="268" r:id="rId7"/>
    <p:sldId id="269" r:id="rId8"/>
    <p:sldId id="270" r:id="rId9"/>
    <p:sldId id="27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160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937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871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116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323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447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84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3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54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43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9293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812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632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977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460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0224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172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84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0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2"/>
            <a:ext cx="8072402" cy="1102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262"/>
              </a:lnSpc>
            </a:pPr>
            <a:r>
              <a:rPr lang="cs-CZ" sz="2902" b="1" spc="-18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262"/>
              </a:lnSpc>
            </a:pPr>
            <a:r>
              <a:rPr lang="cs-CZ" sz="1814" b="1" spc="-18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814" b="1" spc="-18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627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79019561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01985" y="1176896"/>
            <a:ext cx="8915399" cy="2262781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Text a obraz jako zdroje kvalitativní analýzy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29097" y="4814761"/>
            <a:ext cx="9475515" cy="1088902"/>
          </a:xfrm>
        </p:spPr>
        <p:txBody>
          <a:bodyPr>
            <a:normAutofit/>
          </a:bodyPr>
          <a:lstStyle/>
          <a:p>
            <a:pPr algn="r"/>
            <a:r>
              <a:rPr lang="cs-CZ" dirty="0"/>
              <a:t>SADP</a:t>
            </a:r>
          </a:p>
          <a:p>
            <a:pPr algn="r"/>
            <a:r>
              <a:rPr lang="cs-CZ" dirty="0"/>
              <a:t>* necitovat, neparafrázovat, nezveřejňovat bez vědomí autora – nejedná se o akademický text</a:t>
            </a:r>
          </a:p>
        </p:txBody>
      </p:sp>
    </p:spTree>
    <p:extLst>
      <p:ext uri="{BB962C8B-B14F-4D97-AF65-F5344CB8AC3E}">
        <p14:creationId xmlns:p14="http://schemas.microsoft.com/office/powerpoint/2010/main" val="943982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62743" y="258349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Úvod – text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62743" y="1611086"/>
            <a:ext cx="10224407" cy="4824547"/>
          </a:xfrm>
        </p:spPr>
        <p:txBody>
          <a:bodyPr>
            <a:noAutofit/>
          </a:bodyPr>
          <a:lstStyle/>
          <a:p>
            <a:pPr algn="just"/>
            <a:r>
              <a:rPr lang="cs-CZ" sz="2000" dirty="0"/>
              <a:t>Text je </a:t>
            </a:r>
            <a:r>
              <a:rPr lang="cs-CZ" sz="2000" b="1" dirty="0"/>
              <a:t>projevem vůle </a:t>
            </a:r>
            <a:r>
              <a:rPr lang="cs-CZ" sz="2000" dirty="0"/>
              <a:t>sociálního aktéra a ta/ten prostřednictvím textu </a:t>
            </a:r>
            <a:r>
              <a:rPr lang="cs-CZ" sz="2000" u="sng" dirty="0"/>
              <a:t>vstupuje do sociálního prostoru </a:t>
            </a:r>
            <a:r>
              <a:rPr lang="cs-CZ" sz="2000" dirty="0"/>
              <a:t>= proto je text zdrojem dat pro analytiky</a:t>
            </a:r>
          </a:p>
          <a:p>
            <a:pPr algn="just"/>
            <a:r>
              <a:rPr lang="cs-CZ" sz="2000" dirty="0"/>
              <a:t>Text zároveň </a:t>
            </a:r>
            <a:r>
              <a:rPr lang="cs-CZ" sz="2000" b="1" dirty="0"/>
              <a:t>determinuje činnost </a:t>
            </a:r>
            <a:r>
              <a:rPr lang="cs-CZ" sz="2000" dirty="0"/>
              <a:t>či funkci aktérů prostřednictvím obsahu – např. ústava, mezinárodní smlouvy, ale i verbalizace stereotypů apod.</a:t>
            </a:r>
          </a:p>
          <a:p>
            <a:pPr algn="just"/>
            <a:endParaRPr lang="cs-CZ" sz="2000" dirty="0"/>
          </a:p>
          <a:p>
            <a:pPr algn="just"/>
            <a:r>
              <a:rPr lang="cs-CZ" sz="2000" dirty="0"/>
              <a:t>Čtení není jen aktivitou „okolo písmenek“, ale čteme (díky pozorování a interpretaci) i gestikulace, promluvy (výstupy řečníka), filmy, </a:t>
            </a:r>
            <a:r>
              <a:rPr lang="cs-CZ" sz="2000" i="1" u="sng" dirty="0"/>
              <a:t>obrazy</a:t>
            </a:r>
            <a:r>
              <a:rPr lang="cs-CZ" sz="2000" dirty="0"/>
              <a:t> (</a:t>
            </a:r>
            <a:r>
              <a:rPr lang="cs-CZ" sz="2000" i="1" dirty="0">
                <a:solidFill>
                  <a:srgbClr val="FF0000"/>
                </a:solidFill>
              </a:rPr>
              <a:t>sporné</a:t>
            </a:r>
            <a:r>
              <a:rPr lang="cs-CZ" sz="2000" dirty="0"/>
              <a:t>) apod.</a:t>
            </a:r>
          </a:p>
          <a:p>
            <a:pPr lvl="1" algn="just"/>
            <a:r>
              <a:rPr lang="cs-CZ" dirty="0"/>
              <a:t>základní podmínkou je, že můžeme </a:t>
            </a:r>
            <a:r>
              <a:rPr lang="cs-CZ" b="1" i="1" dirty="0"/>
              <a:t>abstrahovat význam</a:t>
            </a:r>
          </a:p>
          <a:p>
            <a:pPr algn="just"/>
            <a:r>
              <a:rPr lang="cs-CZ" sz="2000" u="sng" dirty="0"/>
              <a:t>ALE</a:t>
            </a:r>
            <a:r>
              <a:rPr lang="cs-CZ" sz="2000" dirty="0"/>
              <a:t>: u nepsaných dat (typicky promluva „tady a teď“) musíme provést záznam (</a:t>
            </a:r>
            <a:r>
              <a:rPr lang="cs-CZ" sz="2000" u="sng" dirty="0"/>
              <a:t>výhody</a:t>
            </a:r>
            <a:r>
              <a:rPr lang="cs-CZ" sz="2000" dirty="0"/>
              <a:t> + </a:t>
            </a:r>
            <a:r>
              <a:rPr lang="cs-CZ" sz="2000" u="sng" dirty="0"/>
              <a:t>nevýhody</a:t>
            </a:r>
            <a:r>
              <a:rPr lang="cs-CZ" sz="2000" dirty="0"/>
              <a:t>)</a:t>
            </a:r>
          </a:p>
          <a:p>
            <a:pPr algn="just"/>
            <a:r>
              <a:rPr lang="cs-CZ" sz="2000" dirty="0"/>
              <a:t>Čtení je individuální aktivita  (musí být rámcově patrný postup či metoda) vs. strojové čtení</a:t>
            </a:r>
          </a:p>
          <a:p>
            <a:pPr algn="just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98227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30480" y="234401"/>
            <a:ext cx="8876264" cy="984799"/>
          </a:xfrm>
        </p:spPr>
        <p:txBody>
          <a:bodyPr/>
          <a:lstStyle/>
          <a:p>
            <a:pPr algn="ctr"/>
            <a:r>
              <a:rPr lang="cs-CZ" dirty="0"/>
              <a:t>Druhy textů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8869" y="1515291"/>
            <a:ext cx="10215743" cy="5172892"/>
          </a:xfrm>
        </p:spPr>
        <p:txBody>
          <a:bodyPr>
            <a:normAutofit/>
          </a:bodyPr>
          <a:lstStyle/>
          <a:p>
            <a:pPr algn="just"/>
            <a:r>
              <a:rPr lang="cs-CZ" sz="2000" b="1" u="sng" dirty="0" err="1"/>
              <a:t>Intertext</a:t>
            </a:r>
            <a:r>
              <a:rPr lang="cs-CZ" sz="2000" dirty="0"/>
              <a:t> – více textů navzájem přítomných v sobě (</a:t>
            </a:r>
            <a:r>
              <a:rPr lang="cs-CZ" sz="2000" i="1" dirty="0"/>
              <a:t>např. odkaz prostřednictvím jeho významu</a:t>
            </a:r>
            <a:r>
              <a:rPr lang="cs-CZ" sz="2000" dirty="0"/>
              <a:t>)</a:t>
            </a:r>
          </a:p>
          <a:p>
            <a:pPr algn="just"/>
            <a:r>
              <a:rPr lang="cs-CZ" sz="2000" b="1" u="sng" dirty="0" err="1"/>
              <a:t>Paratext</a:t>
            </a:r>
            <a:r>
              <a:rPr lang="cs-CZ" sz="2000" dirty="0"/>
              <a:t> – prostředí textu, které obsahuje zpravidla název, podnázev, obsah, seznam literatury apod. – důležité pro </a:t>
            </a:r>
            <a:r>
              <a:rPr lang="cs-CZ" sz="2000" dirty="0" err="1"/>
              <a:t>metaanalýzy</a:t>
            </a:r>
            <a:r>
              <a:rPr lang="cs-CZ" sz="2000" dirty="0"/>
              <a:t> (</a:t>
            </a:r>
            <a:r>
              <a:rPr lang="cs-CZ" sz="2000" i="1" dirty="0"/>
              <a:t>např. v případě nastolování agendy u vědců či médií</a:t>
            </a:r>
            <a:r>
              <a:rPr lang="cs-CZ" sz="2000" dirty="0"/>
              <a:t>) </a:t>
            </a:r>
          </a:p>
          <a:p>
            <a:pPr algn="just"/>
            <a:r>
              <a:rPr lang="cs-CZ" sz="2000" b="1" u="sng" dirty="0" err="1"/>
              <a:t>Metatext</a:t>
            </a:r>
            <a:r>
              <a:rPr lang="cs-CZ" sz="2000" dirty="0"/>
              <a:t> – text reagující na jiný text – např. kritika, recenze</a:t>
            </a:r>
          </a:p>
          <a:p>
            <a:pPr algn="just"/>
            <a:r>
              <a:rPr lang="cs-CZ" sz="2000" b="1" u="sng" dirty="0"/>
              <a:t>Hypertext</a:t>
            </a:r>
            <a:r>
              <a:rPr lang="cs-CZ" sz="2000" dirty="0"/>
              <a:t> – text založený na jiném textu (texty nejsou přítomné v sobě) – vzájemné propojení (též elektronický hypertext – </a:t>
            </a:r>
            <a:r>
              <a:rPr lang="cs-CZ" sz="2000" dirty="0" err="1"/>
              <a:t>facebook</a:t>
            </a:r>
            <a:r>
              <a:rPr lang="cs-CZ" sz="2000" dirty="0"/>
              <a:t>, </a:t>
            </a:r>
            <a:r>
              <a:rPr lang="cs-CZ" sz="2000" dirty="0" err="1"/>
              <a:t>twitter</a:t>
            </a:r>
            <a:r>
              <a:rPr lang="cs-CZ" sz="2000" dirty="0"/>
              <a:t> …)</a:t>
            </a:r>
          </a:p>
          <a:p>
            <a:pPr algn="just"/>
            <a:r>
              <a:rPr lang="cs-CZ" sz="2000" b="1" dirty="0" err="1">
                <a:solidFill>
                  <a:srgbClr val="FF0000"/>
                </a:solidFill>
              </a:rPr>
              <a:t>Kotext</a:t>
            </a:r>
            <a:r>
              <a:rPr lang="cs-CZ" sz="2000" b="1" dirty="0">
                <a:solidFill>
                  <a:srgbClr val="FF0000"/>
                </a:solidFill>
              </a:rPr>
              <a:t> vs. kontext</a:t>
            </a:r>
          </a:p>
          <a:p>
            <a:pPr lvl="1" algn="just"/>
            <a:r>
              <a:rPr lang="cs-CZ" sz="2000" b="1" u="sng" dirty="0" err="1"/>
              <a:t>Kotext</a:t>
            </a:r>
            <a:r>
              <a:rPr lang="cs-CZ" sz="2000" dirty="0"/>
              <a:t> – „okolí textu“, př. zeď a na ní nápisy: </a:t>
            </a:r>
            <a:r>
              <a:rPr lang="cs-CZ" sz="2000" i="1" u="sng" dirty="0"/>
              <a:t>„Radku já Tě miluju“ – VOLE</a:t>
            </a:r>
          </a:p>
          <a:p>
            <a:pPr lvl="1" algn="just"/>
            <a:r>
              <a:rPr lang="cs-CZ" sz="2000" b="1" u="sng" dirty="0"/>
              <a:t>Kontext</a:t>
            </a:r>
            <a:r>
              <a:rPr lang="cs-CZ" sz="2000" dirty="0"/>
              <a:t> – síla hlasu, zjev mluvčího apod., př. „Myslím to upřímně“ – politik/bezdomovec; též situační kontext – situace popisována textem, situace čtenáře textu (vím, že čtu ústavu vs. vím, že čtu komiks)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6409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3050" y="449938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Jak zkoumat text?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3050" y="1699327"/>
            <a:ext cx="10172700" cy="4891973"/>
          </a:xfrm>
        </p:spPr>
        <p:txBody>
          <a:bodyPr>
            <a:normAutofit/>
          </a:bodyPr>
          <a:lstStyle/>
          <a:p>
            <a:pPr algn="just"/>
            <a:r>
              <a:rPr lang="cs-CZ" sz="2000" b="1" u="sng" dirty="0"/>
              <a:t>Dva způsoby </a:t>
            </a:r>
            <a:r>
              <a:rPr lang="cs-CZ" sz="2000" dirty="0"/>
              <a:t>jak text zkoumat (mimo popisu):</a:t>
            </a:r>
          </a:p>
          <a:p>
            <a:pPr algn="just"/>
            <a:r>
              <a:rPr lang="cs-CZ" sz="2000" dirty="0"/>
              <a:t>1. </a:t>
            </a:r>
            <a:r>
              <a:rPr lang="cs-CZ" sz="2000" b="1" dirty="0">
                <a:solidFill>
                  <a:srgbClr val="FF0000"/>
                </a:solidFill>
              </a:rPr>
              <a:t>hermeneuticky</a:t>
            </a:r>
          </a:p>
          <a:p>
            <a:pPr lvl="1" algn="just"/>
            <a:r>
              <a:rPr lang="cs-CZ" sz="2000" dirty="0"/>
              <a:t>Detailní interpretace (na základě motivace) významu ve snaze o </a:t>
            </a:r>
            <a:r>
              <a:rPr lang="cs-CZ" sz="2000" b="1" dirty="0"/>
              <a:t>porozumění</a:t>
            </a:r>
            <a:r>
              <a:rPr lang="cs-CZ" sz="2000" dirty="0"/>
              <a:t> vytvářeného sociálního kontextu (</a:t>
            </a:r>
            <a:r>
              <a:rPr lang="cs-CZ" sz="2000" i="1" dirty="0"/>
              <a:t>např. jaký význam dává teoretik XY slovu „čest“</a:t>
            </a:r>
            <a:r>
              <a:rPr lang="cs-CZ" sz="2000" dirty="0"/>
              <a:t>)</a:t>
            </a:r>
          </a:p>
          <a:p>
            <a:pPr lvl="1" algn="just"/>
            <a:r>
              <a:rPr lang="cs-CZ" sz="2000" u="sng" dirty="0"/>
              <a:t>Porozumění</a:t>
            </a:r>
            <a:r>
              <a:rPr lang="cs-CZ" sz="2000" dirty="0"/>
              <a:t>: „vytváření koherentního souboru představ vycházejících z textového korpusu a vstupní teorie“ (</a:t>
            </a:r>
            <a:r>
              <a:rPr lang="cs-CZ" sz="2000" dirty="0" err="1"/>
              <a:t>Etziony</a:t>
            </a:r>
            <a:r>
              <a:rPr lang="cs-CZ" sz="2000" dirty="0"/>
              <a:t>)</a:t>
            </a:r>
          </a:p>
          <a:p>
            <a:pPr algn="just"/>
            <a:r>
              <a:rPr lang="cs-CZ" sz="2000" dirty="0"/>
              <a:t>2. </a:t>
            </a:r>
            <a:r>
              <a:rPr lang="cs-CZ" sz="2000" b="1" dirty="0">
                <a:solidFill>
                  <a:srgbClr val="FF0000"/>
                </a:solidFill>
              </a:rPr>
              <a:t>analyticky</a:t>
            </a:r>
          </a:p>
          <a:p>
            <a:pPr lvl="1" algn="just"/>
            <a:r>
              <a:rPr lang="cs-CZ" sz="2000" dirty="0"/>
              <a:t>Pracuje s daností a „otesává“ text (</a:t>
            </a:r>
            <a:r>
              <a:rPr lang="cs-CZ" sz="2000" b="1" dirty="0"/>
              <a:t>data </a:t>
            </a:r>
            <a:r>
              <a:rPr lang="cs-CZ" sz="2000" b="1" dirty="0" err="1"/>
              <a:t>mining</a:t>
            </a:r>
            <a:r>
              <a:rPr lang="cs-CZ" sz="2000" dirty="0"/>
              <a:t>), nejde o porozumění, ale o </a:t>
            </a:r>
            <a:r>
              <a:rPr lang="cs-CZ" sz="2000" b="1" dirty="0"/>
              <a:t>komparaci sady dat</a:t>
            </a:r>
            <a:r>
              <a:rPr lang="cs-CZ" sz="2000" dirty="0"/>
              <a:t> - </a:t>
            </a:r>
            <a:r>
              <a:rPr lang="cs-CZ" sz="2000" i="1" dirty="0"/>
              <a:t>např. poměr výrazů „bezpečnost“ a „hranice“ v projevech politiků</a:t>
            </a:r>
          </a:p>
          <a:p>
            <a:pPr lvl="1" algn="just"/>
            <a:r>
              <a:rPr lang="cs-CZ" sz="2000" dirty="0"/>
              <a:t>V současnosti je spíše doplňkem (díky </a:t>
            </a:r>
            <a:r>
              <a:rPr lang="cs-CZ" sz="2000" dirty="0" err="1"/>
              <a:t>postpozitivismu</a:t>
            </a:r>
            <a:r>
              <a:rPr lang="cs-CZ" sz="2000" dirty="0"/>
              <a:t>)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861234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1634" y="258350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Úvod – obraz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91634" y="1783081"/>
            <a:ext cx="9559245" cy="4852850"/>
          </a:xfrm>
        </p:spPr>
        <p:txBody>
          <a:bodyPr>
            <a:normAutofit/>
          </a:bodyPr>
          <a:lstStyle/>
          <a:p>
            <a:pPr algn="just"/>
            <a:r>
              <a:rPr lang="cs-CZ" sz="2000" dirty="0"/>
              <a:t>Obraz jako zdroj kvalitativní analýzy </a:t>
            </a:r>
            <a:r>
              <a:rPr lang="cs-CZ" sz="2000" b="1" dirty="0"/>
              <a:t>nepatří mezi obvyklá data</a:t>
            </a:r>
          </a:p>
          <a:p>
            <a:pPr algn="just"/>
            <a:r>
              <a:rPr lang="cs-CZ" sz="2000" dirty="0"/>
              <a:t>Je spjat s dříve alternativními přístupy sociální antropologie, některých lingvistických přístupů, psychologie, teatrologie aj.</a:t>
            </a:r>
          </a:p>
          <a:p>
            <a:pPr algn="just"/>
            <a:r>
              <a:rPr lang="cs-CZ" sz="2000" b="1" u="sng" dirty="0"/>
              <a:t>V současnosti </a:t>
            </a:r>
            <a:r>
              <a:rPr lang="cs-CZ" sz="2000" dirty="0"/>
              <a:t>– jeden z progresivních přístupů, které se snaží </a:t>
            </a:r>
            <a:r>
              <a:rPr lang="cs-CZ" sz="2000" b="1" dirty="0"/>
              <a:t>postihnout nedostatek textových dat </a:t>
            </a:r>
            <a:r>
              <a:rPr lang="cs-CZ" sz="2000" dirty="0"/>
              <a:t>ve specifických situacích</a:t>
            </a:r>
          </a:p>
          <a:p>
            <a:pPr lvl="1" algn="just"/>
            <a:r>
              <a:rPr lang="cs-CZ" sz="2000" i="1" dirty="0"/>
              <a:t>Příklady</a:t>
            </a:r>
            <a:r>
              <a:rPr lang="cs-CZ" sz="2000" dirty="0"/>
              <a:t>: </a:t>
            </a:r>
            <a:r>
              <a:rPr lang="cs-CZ" sz="2000" dirty="0">
                <a:solidFill>
                  <a:srgbClr val="FF0000"/>
                </a:solidFill>
              </a:rPr>
              <a:t>demonstrace</a:t>
            </a:r>
            <a:r>
              <a:rPr lang="cs-CZ" sz="2000" dirty="0"/>
              <a:t>, </a:t>
            </a:r>
            <a:r>
              <a:rPr lang="cs-CZ" sz="2000" dirty="0">
                <a:solidFill>
                  <a:srgbClr val="FF0000"/>
                </a:solidFill>
              </a:rPr>
              <a:t>fotografie</a:t>
            </a:r>
            <a:r>
              <a:rPr lang="cs-CZ" sz="2000" dirty="0"/>
              <a:t> (obecný zdroj dat), komplexní </a:t>
            </a:r>
            <a:r>
              <a:rPr lang="cs-CZ" sz="2000" dirty="0">
                <a:solidFill>
                  <a:srgbClr val="FF0000"/>
                </a:solidFill>
              </a:rPr>
              <a:t>symboly v kontextu </a:t>
            </a:r>
            <a:r>
              <a:rPr lang="cs-CZ" sz="2000" dirty="0"/>
              <a:t>(srp a kladivo, hákový kříž apod.), </a:t>
            </a:r>
            <a:r>
              <a:rPr lang="cs-CZ" sz="2000" dirty="0">
                <a:solidFill>
                  <a:srgbClr val="FF0000"/>
                </a:solidFill>
              </a:rPr>
              <a:t>gesta</a:t>
            </a:r>
            <a:r>
              <a:rPr lang="cs-CZ" sz="2000" dirty="0"/>
              <a:t>, mimika aj.</a:t>
            </a:r>
          </a:p>
          <a:p>
            <a:pPr algn="just"/>
            <a:r>
              <a:rPr lang="cs-CZ" sz="2000" dirty="0"/>
              <a:t>Podobně jako u textu je výzkumník i „čtenářem“ obrazu – data (obrazy) si navíc sám vybírá</a:t>
            </a:r>
          </a:p>
          <a:p>
            <a:pPr algn="just"/>
            <a:r>
              <a:rPr lang="cs-CZ" sz="2000" dirty="0"/>
              <a:t>Nezaměřujeme se pouze na čtení obrazů, ale i na to, </a:t>
            </a:r>
            <a:r>
              <a:rPr lang="cs-CZ" sz="2000" b="1" dirty="0"/>
              <a:t>za jakých okolností </a:t>
            </a:r>
            <a:r>
              <a:rPr lang="cs-CZ" sz="2000" dirty="0"/>
              <a:t>byly tvořeny a </a:t>
            </a:r>
            <a:r>
              <a:rPr lang="cs-CZ" sz="2000" b="1" dirty="0"/>
              <a:t>kdo</a:t>
            </a:r>
            <a:r>
              <a:rPr lang="cs-CZ" sz="2000" dirty="0"/>
              <a:t> je vytvořil (o sociálního aktére nám vždy jde primárně)</a:t>
            </a:r>
          </a:p>
          <a:p>
            <a:pPr algn="just"/>
            <a:endParaRPr lang="cs-CZ" sz="2000" dirty="0"/>
          </a:p>
          <a:p>
            <a:pPr algn="just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62772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26273" y="240934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Vizualita, kultura a vybrané přístupy k analýze obrazu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9828" y="1733006"/>
            <a:ext cx="10502537" cy="479842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b="1" u="sng" dirty="0"/>
              <a:t>Vizuální kulturní studia</a:t>
            </a:r>
          </a:p>
          <a:p>
            <a:pPr lvl="1" algn="just"/>
            <a:r>
              <a:rPr lang="cs-CZ" dirty="0"/>
              <a:t>Posun od textové kultury k vizuální (</a:t>
            </a:r>
            <a:r>
              <a:rPr lang="cs-CZ" dirty="0" err="1">
                <a:solidFill>
                  <a:srgbClr val="FF0000"/>
                </a:solidFill>
              </a:rPr>
              <a:t>youtube</a:t>
            </a:r>
            <a:r>
              <a:rPr lang="cs-CZ" dirty="0"/>
              <a:t>, billboardy, </a:t>
            </a:r>
            <a:r>
              <a:rPr lang="cs-CZ" dirty="0" err="1"/>
              <a:t>selfie</a:t>
            </a:r>
            <a:r>
              <a:rPr lang="cs-CZ" dirty="0"/>
              <a:t> …)</a:t>
            </a:r>
          </a:p>
          <a:p>
            <a:pPr lvl="1" algn="just"/>
            <a:r>
              <a:rPr lang="cs-CZ" dirty="0"/>
              <a:t>Nutnost hodnocení vizuality také díky jejich </a:t>
            </a:r>
            <a:r>
              <a:rPr lang="cs-CZ" b="1" dirty="0"/>
              <a:t>kvantitě</a:t>
            </a:r>
            <a:r>
              <a:rPr lang="cs-CZ" dirty="0"/>
              <a:t> („sociální plevel“)</a:t>
            </a:r>
          </a:p>
          <a:p>
            <a:pPr lvl="1" algn="just"/>
            <a:r>
              <a:rPr lang="cs-CZ" u="sng" dirty="0"/>
              <a:t>Témata</a:t>
            </a:r>
            <a:r>
              <a:rPr lang="cs-CZ" dirty="0"/>
              <a:t>: proměna kompozice obrazu a jeho významu v čase; typická obrazová stylizace některých sociálních aktérů a její význam (např. LGBT komunity); nastolování agendy prostřednictvím fotek apod.</a:t>
            </a:r>
          </a:p>
          <a:p>
            <a:pPr algn="just"/>
            <a:r>
              <a:rPr lang="cs-CZ" b="1" u="sng" dirty="0"/>
              <a:t>Obsahová analýza</a:t>
            </a:r>
            <a:r>
              <a:rPr lang="cs-CZ" dirty="0"/>
              <a:t> – </a:t>
            </a:r>
            <a:r>
              <a:rPr lang="cs-CZ" b="1" u="sng" dirty="0"/>
              <a:t>jako přístup </a:t>
            </a:r>
            <a:r>
              <a:rPr lang="cs-CZ" dirty="0"/>
              <a:t>(nikoliv jako metoda!)</a:t>
            </a:r>
          </a:p>
          <a:p>
            <a:pPr lvl="1" algn="just"/>
            <a:r>
              <a:rPr lang="cs-CZ" dirty="0"/>
              <a:t>Také v rámci témat kulturních studií, ale větší důraz na popis/interpretaci částí obrazů</a:t>
            </a:r>
          </a:p>
          <a:p>
            <a:pPr lvl="1" algn="just"/>
            <a:r>
              <a:rPr lang="cs-CZ" i="1" dirty="0"/>
              <a:t>Např. délka ženské sukně na figurativních portrétech v průběhu času – proměna společenských norem</a:t>
            </a:r>
          </a:p>
          <a:p>
            <a:pPr lvl="1" algn="just"/>
            <a:r>
              <a:rPr lang="cs-CZ" dirty="0"/>
              <a:t>Je možná lepší komparace napříč případy (s ohledem na podobná komparativní kritéria)</a:t>
            </a:r>
          </a:p>
          <a:p>
            <a:pPr lvl="1" algn="just"/>
            <a:r>
              <a:rPr lang="cs-CZ" u="sng" dirty="0"/>
              <a:t>ALE</a:t>
            </a:r>
            <a:r>
              <a:rPr lang="cs-CZ" dirty="0"/>
              <a:t>: problém selektivity dat a psychologismu</a:t>
            </a:r>
          </a:p>
          <a:p>
            <a:pPr algn="just"/>
            <a:r>
              <a:rPr lang="cs-CZ" b="1" u="sng" dirty="0"/>
              <a:t>Dramaturgická analýza</a:t>
            </a:r>
          </a:p>
          <a:p>
            <a:pPr lvl="1" algn="just"/>
            <a:r>
              <a:rPr lang="cs-CZ" dirty="0"/>
              <a:t>Vychází ze společenských rolí a rozdělení prostoru</a:t>
            </a:r>
          </a:p>
          <a:p>
            <a:pPr lvl="1" algn="just"/>
            <a:r>
              <a:rPr lang="cs-CZ" dirty="0"/>
              <a:t>Typicky pro výzkum </a:t>
            </a:r>
            <a:r>
              <a:rPr lang="cs-CZ" dirty="0">
                <a:solidFill>
                  <a:srgbClr val="FF0000"/>
                </a:solidFill>
              </a:rPr>
              <a:t>demonstrací</a:t>
            </a:r>
            <a:r>
              <a:rPr lang="cs-CZ" dirty="0"/>
              <a:t>, ale lze aplikovat šířeji (např. na film)</a:t>
            </a:r>
            <a:endParaRPr lang="cs-CZ" b="1" u="sng" dirty="0"/>
          </a:p>
          <a:p>
            <a:pPr algn="just"/>
            <a:r>
              <a:rPr lang="cs-CZ" b="1" u="sng" dirty="0" err="1"/>
              <a:t>Etnometodologie</a:t>
            </a:r>
            <a:r>
              <a:rPr lang="cs-CZ" b="1" u="sng" dirty="0"/>
              <a:t> aj.</a:t>
            </a:r>
          </a:p>
        </p:txBody>
      </p:sp>
    </p:spTree>
    <p:extLst>
      <p:ext uri="{BB962C8B-B14F-4D97-AF65-F5344CB8AC3E}">
        <p14:creationId xmlns:p14="http://schemas.microsoft.com/office/powerpoint/2010/main" val="3469338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16033" y="328018"/>
            <a:ext cx="5323167" cy="1280890"/>
          </a:xfrm>
        </p:spPr>
        <p:txBody>
          <a:bodyPr/>
          <a:lstStyle/>
          <a:p>
            <a:r>
              <a:rPr lang="cs-CZ" dirty="0"/>
              <a:t>Příklady dramaturgie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44" y="1393370"/>
            <a:ext cx="5086999" cy="2690949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589" y="1393370"/>
            <a:ext cx="5715000" cy="27432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726" y="3980906"/>
            <a:ext cx="3836125" cy="287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57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40377" y="476064"/>
            <a:ext cx="7326138" cy="1280890"/>
          </a:xfrm>
        </p:spPr>
        <p:txBody>
          <a:bodyPr/>
          <a:lstStyle/>
          <a:p>
            <a:r>
              <a:rPr lang="cs-CZ" dirty="0"/>
              <a:t>Audiovizuální data a komplexy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9863" y="1915887"/>
            <a:ext cx="10458994" cy="4711336"/>
          </a:xfrm>
        </p:spPr>
        <p:txBody>
          <a:bodyPr>
            <a:normAutofit lnSpcReduction="10000"/>
          </a:bodyPr>
          <a:lstStyle/>
          <a:p>
            <a:r>
              <a:rPr lang="cs-CZ" dirty="0"/>
              <a:t>Obraz je často doprovázen zvukem (pokud nehovoříme o fotografii) – </a:t>
            </a:r>
            <a:r>
              <a:rPr lang="cs-CZ" b="1" dirty="0" err="1">
                <a:solidFill>
                  <a:srgbClr val="FF0000"/>
                </a:solidFill>
              </a:rPr>
              <a:t>audiodata</a:t>
            </a:r>
            <a:endParaRPr lang="cs-CZ" b="1" dirty="0">
              <a:solidFill>
                <a:srgbClr val="FF0000"/>
              </a:solidFill>
            </a:endParaRPr>
          </a:p>
          <a:p>
            <a:r>
              <a:rPr lang="cs-CZ" dirty="0" err="1"/>
              <a:t>Audiodata</a:t>
            </a:r>
            <a:r>
              <a:rPr lang="cs-CZ" dirty="0"/>
              <a:t> jsou </a:t>
            </a:r>
            <a:r>
              <a:rPr lang="cs-CZ" b="1" dirty="0"/>
              <a:t>závislá na vizualizaci</a:t>
            </a:r>
            <a:r>
              <a:rPr lang="cs-CZ" dirty="0"/>
              <a:t>:</a:t>
            </a:r>
          </a:p>
          <a:p>
            <a:pPr lvl="1"/>
            <a:r>
              <a:rPr lang="cs-CZ" b="1" u="sng" dirty="0"/>
              <a:t>Konkrétní</a:t>
            </a:r>
            <a:r>
              <a:rPr lang="cs-CZ" dirty="0"/>
              <a:t> (empirická data)</a:t>
            </a:r>
          </a:p>
          <a:p>
            <a:pPr lvl="1"/>
            <a:r>
              <a:rPr lang="cs-CZ" b="1" u="sng" dirty="0"/>
              <a:t>Abstraktní</a:t>
            </a:r>
            <a:r>
              <a:rPr lang="cs-CZ" dirty="0"/>
              <a:t> (imaginace, </a:t>
            </a:r>
            <a:r>
              <a:rPr lang="cs-CZ" i="1" u="sng" dirty="0"/>
              <a:t>interpretace pocitu z hudby </a:t>
            </a:r>
            <a:r>
              <a:rPr lang="cs-CZ" dirty="0"/>
              <a:t>apod., příp. </a:t>
            </a:r>
            <a:r>
              <a:rPr lang="cs-CZ" i="1" dirty="0"/>
              <a:t>rozdíl mezi pochodovou hudbou a g</a:t>
            </a:r>
            <a:r>
              <a:rPr lang="en-GB" i="1" dirty="0"/>
              <a:t>roove</a:t>
            </a:r>
            <a:r>
              <a:rPr lang="cs-CZ" i="1" dirty="0"/>
              <a:t>/funky</a:t>
            </a:r>
            <a:r>
              <a:rPr lang="cs-CZ" dirty="0"/>
              <a:t>)</a:t>
            </a:r>
          </a:p>
          <a:p>
            <a:r>
              <a:rPr lang="cs-CZ" dirty="0"/>
              <a:t>Zvuk může některá </a:t>
            </a:r>
            <a:r>
              <a:rPr lang="cs-CZ" b="1" dirty="0"/>
              <a:t>data zvýraznit </a:t>
            </a:r>
            <a:r>
              <a:rPr lang="cs-CZ" dirty="0"/>
              <a:t>(</a:t>
            </a:r>
            <a:r>
              <a:rPr lang="cs-CZ" i="1" dirty="0"/>
              <a:t>důraz v hlase, křik </a:t>
            </a:r>
            <a:r>
              <a:rPr lang="cs-CZ" dirty="0"/>
              <a:t>…), ztížit jejich zachycení, vytvořit nový kontext apod.</a:t>
            </a:r>
          </a:p>
          <a:p>
            <a:r>
              <a:rPr lang="cs-CZ" dirty="0"/>
              <a:t>Podobně jako aktuálních </a:t>
            </a:r>
            <a:r>
              <a:rPr lang="cs-CZ" dirty="0" err="1"/>
              <a:t>performativů</a:t>
            </a:r>
            <a:r>
              <a:rPr lang="cs-CZ" dirty="0"/>
              <a:t> je často nutné zvuk zaznamenat</a:t>
            </a:r>
          </a:p>
          <a:p>
            <a:r>
              <a:rPr lang="cs-CZ" b="1" u="sng" dirty="0"/>
              <a:t>Může se pojit:</a:t>
            </a:r>
          </a:p>
          <a:p>
            <a:pPr lvl="1"/>
            <a:r>
              <a:rPr lang="cs-CZ" dirty="0"/>
              <a:t>s textem</a:t>
            </a:r>
          </a:p>
          <a:p>
            <a:pPr lvl="1"/>
            <a:r>
              <a:rPr lang="cs-CZ" dirty="0"/>
              <a:t>s obrazem</a:t>
            </a:r>
          </a:p>
          <a:p>
            <a:pPr lvl="1"/>
            <a:r>
              <a:rPr lang="cs-CZ" b="1" dirty="0"/>
              <a:t>s textem i obrazem </a:t>
            </a:r>
            <a:r>
              <a:rPr lang="cs-CZ" dirty="0"/>
              <a:t>(</a:t>
            </a:r>
            <a:r>
              <a:rPr lang="cs-CZ" b="1" dirty="0">
                <a:solidFill>
                  <a:srgbClr val="FF0000"/>
                </a:solidFill>
              </a:rPr>
              <a:t>audiovizuální komplex</a:t>
            </a:r>
            <a:r>
              <a:rPr lang="cs-CZ" dirty="0"/>
              <a:t>)</a:t>
            </a:r>
          </a:p>
          <a:p>
            <a:pPr lvl="2"/>
            <a:r>
              <a:rPr lang="cs-CZ" dirty="0"/>
              <a:t>Např. </a:t>
            </a:r>
            <a:r>
              <a:rPr lang="cs-CZ" i="1" u="sng" dirty="0"/>
              <a:t>demonstrace</a:t>
            </a:r>
            <a:r>
              <a:rPr lang="cs-CZ" dirty="0"/>
              <a:t> </a:t>
            </a:r>
            <a:r>
              <a:rPr lang="cs-CZ" b="1" dirty="0"/>
              <a:t>– zkoumáme postavení účastníků (obraz), důrazy jejich pokřiků (audio), i obsah projevů (text)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33199909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678</TotalTime>
  <Words>831</Words>
  <Application>Microsoft Office PowerPoint</Application>
  <PresentationFormat>Širokoúhlá obrazovka</PresentationFormat>
  <Paragraphs>63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Wingdings 3</vt:lpstr>
      <vt:lpstr>Stébla</vt:lpstr>
      <vt:lpstr>Prezentace aplikace PowerPoint</vt:lpstr>
      <vt:lpstr>Text a obraz jako zdroje kvalitativní analýzy</vt:lpstr>
      <vt:lpstr>Úvod – text</vt:lpstr>
      <vt:lpstr>Druhy textů</vt:lpstr>
      <vt:lpstr>Jak zkoumat text?</vt:lpstr>
      <vt:lpstr>Úvod – obraz</vt:lpstr>
      <vt:lpstr>Vizualita, kultura a vybrané přístupy k analýze obrazu</vt:lpstr>
      <vt:lpstr>Příklady dramaturgie</vt:lpstr>
      <vt:lpstr>Audiovizuální data a komplexy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Zdroje kvalitativních a kvantitativních dat včetně jejich vizualizace</dc:title>
  <dc:creator>Ondřej Stulík</dc:creator>
  <cp:lastModifiedBy>martin.buk@tiscali.cz</cp:lastModifiedBy>
  <cp:revision>152</cp:revision>
  <dcterms:created xsi:type="dcterms:W3CDTF">2018-11-20T07:53:52Z</dcterms:created>
  <dcterms:modified xsi:type="dcterms:W3CDTF">2023-02-24T12:56:43Z</dcterms:modified>
</cp:coreProperties>
</file>