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17"/>
  </p:notesMasterIdLst>
  <p:handoutMasterIdLst>
    <p:handoutMasterId r:id="rId18"/>
  </p:handoutMasterIdLst>
  <p:sldIdLst>
    <p:sldId id="256" r:id="rId2"/>
    <p:sldId id="280" r:id="rId3"/>
    <p:sldId id="281" r:id="rId4"/>
    <p:sldId id="283" r:id="rId5"/>
    <p:sldId id="274" r:id="rId6"/>
    <p:sldId id="259" r:id="rId7"/>
    <p:sldId id="267" r:id="rId8"/>
    <p:sldId id="300" r:id="rId9"/>
    <p:sldId id="301" r:id="rId10"/>
    <p:sldId id="302" r:id="rId11"/>
    <p:sldId id="303" r:id="rId12"/>
    <p:sldId id="298" r:id="rId13"/>
    <p:sldId id="304" r:id="rId14"/>
    <p:sldId id="291" r:id="rId15"/>
    <p:sldId id="292" r:id="rId16"/>
  </p:sldIdLst>
  <p:sldSz cx="9144000" cy="6858000" type="screen4x3"/>
  <p:notesSz cx="7315200" cy="96012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59" autoAdjust="0"/>
    <p:restoredTop sz="90909" autoAdjust="0"/>
  </p:normalViewPr>
  <p:slideViewPr>
    <p:cSldViewPr>
      <p:cViewPr varScale="1">
        <p:scale>
          <a:sx n="80" d="100"/>
          <a:sy n="80" d="100"/>
        </p:scale>
        <p:origin x="965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l" defTabSz="966788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3375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l" defTabSz="966788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3375" y="9120188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E151D1FE-331D-4066-A9CA-94A1A12388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6314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375" y="0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5BC7A-863A-43AC-86B4-CCAAF8CF5DB5}" type="datetimeFigureOut">
              <a:rPr lang="en-GB" smtClean="0"/>
              <a:pPr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838" y="4560888"/>
            <a:ext cx="5851525" cy="43195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375" y="9120188"/>
            <a:ext cx="317023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621D8-E4A8-4AF9-B50C-82DFB22BD3D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905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621D8-E4A8-4AF9-B50C-82DFB22BD3D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779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621D8-E4A8-4AF9-B50C-82DFB22BD3DE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659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621D8-E4A8-4AF9-B50C-82DFB22BD3D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363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621D8-E4A8-4AF9-B50C-82DFB22BD3DE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765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5621D8-E4A8-4AF9-B50C-82DFB22BD3DE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97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0859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63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7049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826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603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216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33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28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944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798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588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EEC103B-71DA-485F-A886-E95CB930F0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600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healthsci.mcmaster.ca/srs/research/evidence-based-practice-research-group" TargetMode="External"/><Relationship Id="rId2" Type="http://schemas.openxmlformats.org/officeDocument/2006/relationships/hyperlink" Target="http://www.casp-uk.net/checklists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08050"/>
            <a:ext cx="7772400" cy="3457054"/>
          </a:xfrm>
        </p:spPr>
        <p:txBody>
          <a:bodyPr>
            <a:normAutofit fontScale="90000"/>
          </a:bodyPr>
          <a:lstStyle/>
          <a:p>
            <a:r>
              <a:rPr lang="en-US" sz="1100" b="1" dirty="0">
                <a:latin typeface="Tahoma" charset="0"/>
              </a:rPr>
              <a:t/>
            </a:r>
            <a:br>
              <a:rPr lang="en-US" sz="1100" b="1" dirty="0">
                <a:latin typeface="Tahoma" charset="0"/>
              </a:rPr>
            </a:br>
            <a:r>
              <a:rPr lang="cs-CZ" sz="1100" dirty="0"/>
              <a:t>ESF II </a:t>
            </a:r>
            <a:r>
              <a:rPr lang="cs-CZ" sz="1100" dirty="0" err="1"/>
              <a:t>project</a:t>
            </a:r>
            <a:r>
              <a:rPr lang="cs-CZ" sz="1100" dirty="0"/>
              <a:t> </a:t>
            </a:r>
            <a:r>
              <a:rPr lang="cs-CZ" sz="1100" dirty="0" err="1"/>
              <a:t>of</a:t>
            </a:r>
            <a:r>
              <a:rPr lang="cs-CZ" sz="1100" dirty="0"/>
              <a:t> </a:t>
            </a:r>
            <a:r>
              <a:rPr lang="cs-CZ" sz="1100" dirty="0" err="1"/>
              <a:t>the</a:t>
            </a:r>
            <a:r>
              <a:rPr lang="cs-CZ" sz="1100" dirty="0"/>
              <a:t> University </a:t>
            </a:r>
            <a:r>
              <a:rPr lang="cs-CZ" sz="1100" dirty="0" err="1"/>
              <a:t>of</a:t>
            </a:r>
            <a:r>
              <a:rPr lang="cs-CZ" sz="1100" dirty="0"/>
              <a:t> </a:t>
            </a:r>
            <a:r>
              <a:rPr lang="cs-CZ" sz="1100" dirty="0" err="1"/>
              <a:t>West</a:t>
            </a:r>
            <a:r>
              <a:rPr lang="cs-CZ" sz="1100" dirty="0"/>
              <a:t> Bohemia in </a:t>
            </a:r>
            <a:r>
              <a:rPr lang="cs-CZ" sz="1100" dirty="0" err="1"/>
              <a:t>Pilsen</a:t>
            </a:r>
            <a:r>
              <a:rPr lang="cs-CZ" sz="1100" dirty="0"/>
              <a:t>, </a:t>
            </a:r>
            <a:r>
              <a:rPr lang="cs-CZ" sz="1100" dirty="0" err="1"/>
              <a:t>reg</a:t>
            </a:r>
            <a:r>
              <a:rPr lang="cs-CZ" sz="1100" dirty="0"/>
              <a:t>. </a:t>
            </a:r>
            <a:r>
              <a:rPr lang="cs-CZ" sz="1100" dirty="0" err="1"/>
              <a:t>number</a:t>
            </a:r>
            <a:r>
              <a:rPr lang="cs-CZ" sz="1100" dirty="0"/>
              <a:t>: CZ.02.2.69/0.0/0.0/18_056/0013239</a:t>
            </a:r>
            <a:r>
              <a:rPr lang="en-US" sz="1100" b="1" dirty="0">
                <a:latin typeface="Tahoma" charset="0"/>
              </a:rPr>
              <a:t/>
            </a:r>
            <a:br>
              <a:rPr lang="en-US" sz="1100" b="1" dirty="0">
                <a:latin typeface="Tahoma" charset="0"/>
              </a:rPr>
            </a:br>
            <a:r>
              <a:rPr lang="en-US" sz="5100" b="1" dirty="0">
                <a:latin typeface="Tahoma" charset="0"/>
              </a:rPr>
              <a:t/>
            </a:r>
            <a:br>
              <a:rPr lang="en-US" sz="5100" b="1" dirty="0">
                <a:latin typeface="Tahoma" charset="0"/>
              </a:rPr>
            </a:br>
            <a:r>
              <a:rPr lang="en-US" sz="4000" b="1" dirty="0">
                <a:latin typeface="Tahoma" charset="0"/>
              </a:rPr>
              <a:t> </a:t>
            </a:r>
            <a:br>
              <a:rPr lang="en-US" sz="4000" b="1" dirty="0">
                <a:latin typeface="Tahoma" charset="0"/>
              </a:rPr>
            </a:br>
            <a:r>
              <a:rPr lang="en-US" sz="4000" b="1" dirty="0">
                <a:latin typeface="Tahoma" charset="0"/>
              </a:rPr>
              <a:t>Evidence Based Occupational Therapy - </a:t>
            </a:r>
            <a:br>
              <a:rPr lang="en-US" sz="4000" b="1" dirty="0">
                <a:latin typeface="Tahoma" charset="0"/>
              </a:rPr>
            </a:br>
            <a:r>
              <a:rPr lang="en-US" sz="4000" b="1" dirty="0">
                <a:latin typeface="Tahoma" charset="0"/>
              </a:rPr>
              <a:t>Introduction to module and assessment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3568" y="4508500"/>
            <a:ext cx="8136904" cy="158479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3200" b="1" dirty="0" err="1">
                <a:latin typeface="Tahoma" charset="0"/>
              </a:rPr>
              <a:t>Bc.Veronika</a:t>
            </a:r>
            <a:r>
              <a:rPr lang="cs-CZ" sz="3200" b="1" dirty="0">
                <a:latin typeface="Tahoma" charset="0"/>
              </a:rPr>
              <a:t> </a:t>
            </a:r>
            <a:r>
              <a:rPr lang="cs-CZ" sz="3200" b="1" dirty="0" err="1">
                <a:latin typeface="Tahoma" charset="0"/>
              </a:rPr>
              <a:t>Vrbska</a:t>
            </a:r>
            <a:r>
              <a:rPr lang="cs-CZ" sz="3200" b="1" dirty="0">
                <a:latin typeface="Tahoma" charset="0"/>
              </a:rPr>
              <a:t>, </a:t>
            </a:r>
            <a:r>
              <a:rPr lang="cs-CZ" sz="3200" b="1" dirty="0" err="1">
                <a:latin typeface="Tahoma" charset="0"/>
              </a:rPr>
              <a:t>MSc</a:t>
            </a:r>
            <a:r>
              <a:rPr lang="cs-CZ" sz="3200" b="1" dirty="0">
                <a:latin typeface="Tahoma" charset="0"/>
              </a:rPr>
              <a:t>.</a:t>
            </a:r>
            <a:endParaRPr lang="en-US" sz="3200" b="1" dirty="0">
              <a:latin typeface="Tahoma" charset="0"/>
            </a:endParaRPr>
          </a:p>
        </p:txBody>
      </p:sp>
      <p:pic>
        <p:nvPicPr>
          <p:cNvPr id="5" name="Obrázek 4" descr="https://opvvv.msmt.cz/media/msmt/uploads/OP_VVV/Pravidla_pro_publicitu/logolinky/JVS2_opraveny_aj/logolink_OP_VVV_hor_barva_eng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300898"/>
            <a:ext cx="3840480" cy="8534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/>
              <a:t>This lecture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1737361"/>
            <a:ext cx="8229600" cy="4646141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b="1" dirty="0"/>
              <a:t>To provide an overview of module information</a:t>
            </a:r>
          </a:p>
          <a:p>
            <a:pPr eaLnBrk="1" hangingPunct="1">
              <a:defRPr/>
            </a:pPr>
            <a:endParaRPr lang="en-GB" sz="2800" b="1" dirty="0"/>
          </a:p>
          <a:p>
            <a:pPr eaLnBrk="1" hangingPunct="1">
              <a:defRPr/>
            </a:pPr>
            <a:r>
              <a:rPr lang="en-GB" sz="2800" b="1" dirty="0"/>
              <a:t>To discuss learning outcomes</a:t>
            </a:r>
          </a:p>
          <a:p>
            <a:pPr eaLnBrk="1" hangingPunct="1">
              <a:defRPr/>
            </a:pPr>
            <a:endParaRPr lang="en-GB" sz="2800" b="1" dirty="0"/>
          </a:p>
          <a:p>
            <a:pPr eaLnBrk="1" hangingPunct="1">
              <a:defRPr/>
            </a:pPr>
            <a:r>
              <a:rPr lang="en-GB" sz="2800" b="1" dirty="0"/>
              <a:t>To identify links with other modules</a:t>
            </a:r>
          </a:p>
          <a:p>
            <a:pPr eaLnBrk="1" hangingPunct="1">
              <a:defRPr/>
            </a:pPr>
            <a:endParaRPr lang="en-GB" sz="2800" b="1" dirty="0"/>
          </a:p>
          <a:p>
            <a:pPr eaLnBrk="1" hangingPunct="1">
              <a:defRPr/>
            </a:pPr>
            <a:r>
              <a:rPr lang="en-GB" sz="2800" b="1" dirty="0"/>
              <a:t>To discuss the assessment</a:t>
            </a:r>
          </a:p>
          <a:p>
            <a:pPr eaLnBrk="1" hangingPunct="1">
              <a:defRPr/>
            </a:pPr>
            <a:endParaRPr lang="en-GB" sz="28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pitchFamily="34" charset="0"/>
                <a:cs typeface="Tahoma" pitchFamily="34" charset="0"/>
              </a:rPr>
              <a:t>Module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521" y="1628800"/>
            <a:ext cx="8640960" cy="4862165"/>
          </a:xfrm>
        </p:spPr>
        <p:txBody>
          <a:bodyPr>
            <a:normAutofit fontScale="92500"/>
          </a:bodyPr>
          <a:lstStyle/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analyse and synthesise evidence on your area of practice</a:t>
            </a:r>
          </a:p>
          <a:p>
            <a:pPr lvl="0"/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facilitate critical appraisal of evidence and evaluate efficacy of the results</a:t>
            </a:r>
          </a:p>
          <a:p>
            <a:pPr lvl="0"/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develop skills in critical evaluation of outcome measures used in OT</a:t>
            </a:r>
          </a:p>
          <a:p>
            <a:pPr lvl="0"/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evaluate research and determine whether its conclusions are valid and make informed decisions about changes in practice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1200" b="1" dirty="0">
              <a:latin typeface="Tahoma" pitchFamily="34" charset="0"/>
              <a:cs typeface="Tahoma" pitchFamily="34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GB" sz="2400" b="1" dirty="0">
                <a:latin typeface="Tahoma" pitchFamily="34" charset="0"/>
                <a:cs typeface="Tahoma" pitchFamily="34" charset="0"/>
              </a:rPr>
              <a:t>	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Links with other modules</a:t>
            </a:r>
            <a:endParaRPr lang="en-US" b="1" dirty="0">
              <a:latin typeface="Tahoma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endParaRPr lang="en-US" sz="2800" b="1" dirty="0">
              <a:latin typeface="Tahoma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b="1" dirty="0" err="1">
                <a:latin typeface="Tahoma" charset="0"/>
              </a:rPr>
              <a:t>Research</a:t>
            </a:r>
            <a:r>
              <a:rPr lang="cs-CZ" sz="2800" b="1" dirty="0">
                <a:latin typeface="Tahoma" charset="0"/>
              </a:rPr>
              <a:t> </a:t>
            </a:r>
            <a:r>
              <a:rPr lang="cs-CZ" sz="2800" b="1" dirty="0" err="1">
                <a:latin typeface="Tahoma" charset="0"/>
              </a:rPr>
              <a:t>methods</a:t>
            </a:r>
            <a:endParaRPr lang="en-US" sz="2800" b="1" dirty="0">
              <a:latin typeface="Tahoma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pitchFamily="34" charset="0"/>
                <a:cs typeface="Tahoma" pitchFamily="34" charset="0"/>
              </a:rPr>
              <a:t>Module Assessment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1844824"/>
            <a:ext cx="8229600" cy="4862165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sz="2400" b="1" dirty="0"/>
              <a:t>Essay: Critical evaluation of a research paper of relevance to evidence based OT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sz="2400" b="1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sz="2400" b="1" dirty="0"/>
              <a:t>Make sure that the essay meets the learning aims and outcomes of the module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sz="2400" b="1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>
                <a:latin typeface="Tahoma" charset="0"/>
              </a:rPr>
              <a:t>Essay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80060" y="1737361"/>
            <a:ext cx="8229600" cy="4646141"/>
          </a:xfrm>
        </p:spPr>
        <p:txBody>
          <a:bodyPr/>
          <a:lstStyle/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Identify a focused clinical question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Choose a published research paper from Medline or other peer reviewed journals that is related to the clinical question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Critically appraise the paper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Self-assess your essay (not counted towards your grade)</a:t>
            </a:r>
          </a:p>
          <a:p>
            <a:pPr marL="695325" indent="-298450" eaLnBrk="1" hangingPunct="1">
              <a:buFont typeface="Wingdings" pitchFamily="2" charset="2"/>
              <a:buNone/>
              <a:defRPr/>
            </a:pPr>
            <a:endParaRPr lang="en-US" sz="2800" b="1" dirty="0">
              <a:latin typeface="Tahoma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Introduction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Rationale for EBP in the chosen area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Focused clinical question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Summary of Search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Search strategy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findings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Justification of selected paper as best evidence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845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Critique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Critique (Use literature to support evidence): 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Title / Abstract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Introduction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Literature review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Methods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Discussion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 / Recommendations</a:t>
            </a:r>
          </a:p>
          <a:p>
            <a:pPr marL="0" indent="0">
              <a:buNone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89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Implications for Practice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80060" y="1737361"/>
            <a:ext cx="8229600" cy="4934173"/>
          </a:xfrm>
        </p:spPr>
        <p:txBody>
          <a:bodyPr/>
          <a:lstStyle/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 paper’s conclusions in relation to your appraisal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Consider the findings whether favourable or unfavourable (think about statistical and clinical significance, size of treatment effect etc)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this assessment / intervention applicable in practice? Is it feasible to be applied in practice  (client group, resources, training, cost etc)?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Synthesise your comments from your appraisal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the findings applicable in practice?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are the barriers for implementing these findings in practice?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Clinicians perspective and education</a:t>
            </a:r>
          </a:p>
          <a:p>
            <a:r>
              <a:rPr lang="en-GB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research</a:t>
            </a:r>
          </a:p>
        </p:txBody>
      </p:sp>
    </p:spTree>
    <p:extLst>
      <p:ext uri="{BB962C8B-B14F-4D97-AF65-F5344CB8AC3E}">
        <p14:creationId xmlns:p14="http://schemas.microsoft.com/office/powerpoint/2010/main" val="2032385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Conclusion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00808"/>
            <a:ext cx="8229600" cy="4430117"/>
          </a:xfrm>
        </p:spPr>
        <p:txBody>
          <a:bodyPr/>
          <a:lstStyle/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Does this paper help me overall in the care of my patients?</a:t>
            </a: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charset="0"/>
              </a:rPr>
              <a:t>Concluding remarks</a:t>
            </a:r>
          </a:p>
        </p:txBody>
      </p:sp>
    </p:spTree>
    <p:extLst>
      <p:ext uri="{BB962C8B-B14F-4D97-AF65-F5344CB8AC3E}">
        <p14:creationId xmlns:p14="http://schemas.microsoft.com/office/powerpoint/2010/main" val="2736894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Appendix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6792"/>
            <a:ext cx="8229600" cy="4574133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>
                <a:effectLst/>
              </a:rPr>
              <a:t>(Not marked, Not included in the word count)</a:t>
            </a:r>
          </a:p>
          <a:p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Mark your own essay</a:t>
            </a: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0901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latin typeface="Tahoma" charset="0"/>
              </a:rPr>
              <a:t>Further Guidance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6792"/>
            <a:ext cx="8229600" cy="4574133"/>
          </a:xfrm>
        </p:spPr>
        <p:txBody>
          <a:bodyPr/>
          <a:lstStyle/>
          <a:p>
            <a:r>
              <a:rPr lang="en-GB" i="1" dirty="0">
                <a:effectLst/>
              </a:rPr>
              <a:t>You may wish to use a critical appraisal tool to help you:</a:t>
            </a:r>
            <a:endParaRPr lang="en-GB" dirty="0">
              <a:effectLst/>
            </a:endParaRPr>
          </a:p>
          <a:p>
            <a:r>
              <a:rPr lang="en-GB" u="sng" dirty="0">
                <a:effectLst/>
                <a:hlinkClick r:id="rId2"/>
              </a:rPr>
              <a:t>http://www.casp-uk.net/checklists</a:t>
            </a:r>
            <a:endParaRPr lang="cs-CZ" u="sng" dirty="0">
              <a:effectLst/>
            </a:endParaRPr>
          </a:p>
          <a:p>
            <a:r>
              <a:rPr lang="en-GB" b="1" dirty="0">
                <a:hlinkClick r:id="rId3"/>
              </a:rPr>
              <a:t>https://healthsci.mcmaster.ca/srs/research/evidence-based-practice-research-group</a:t>
            </a:r>
            <a:r>
              <a:rPr lang="cs-CZ" b="1" dirty="0"/>
              <a:t> </a:t>
            </a:r>
            <a:endParaRPr lang="en-GB" b="1" dirty="0">
              <a:effectLst/>
            </a:endParaRPr>
          </a:p>
          <a:p>
            <a:pPr marL="0" indent="0">
              <a:buNone/>
            </a:pPr>
            <a:endParaRPr lang="en-GB" dirty="0">
              <a:effectLst/>
            </a:endParaRPr>
          </a:p>
          <a:p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78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FontTx/>
              <a:buNone/>
            </a:pPr>
            <a:endParaRPr lang="en-GB" sz="4000" b="1" dirty="0"/>
          </a:p>
          <a:p>
            <a:pPr marL="0" indent="0" algn="ctr" eaLnBrk="1" hangingPunct="1">
              <a:buFontTx/>
              <a:buNone/>
            </a:pPr>
            <a:r>
              <a:rPr lang="en-GB" sz="4000" b="1" dirty="0"/>
              <a:t>QUESTIONS???</a:t>
            </a:r>
          </a:p>
          <a:p>
            <a:pPr marL="0" indent="0" algn="ctr" eaLnBrk="1" hangingPunct="1">
              <a:buFontTx/>
              <a:buNone/>
            </a:pPr>
            <a:endParaRPr lang="en-US" dirty="0"/>
          </a:p>
          <a:p>
            <a:endParaRPr lang="en-GB" dirty="0"/>
          </a:p>
        </p:txBody>
      </p:sp>
      <p:pic>
        <p:nvPicPr>
          <p:cNvPr id="4" name="Picture 4" descr="MCj0434411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492500" y="3716338"/>
            <a:ext cx="16256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en-GB" sz="4800" b="1" dirty="0"/>
              <a:t>THANK YOU </a:t>
            </a:r>
          </a:p>
          <a:p>
            <a:pPr algn="ctr" eaLnBrk="1" hangingPunct="1">
              <a:buFontTx/>
              <a:buNone/>
            </a:pPr>
            <a:r>
              <a:rPr lang="en-GB" sz="4800" b="1" dirty="0"/>
              <a:t>AND </a:t>
            </a:r>
          </a:p>
          <a:p>
            <a:pPr algn="ctr" eaLnBrk="1" hangingPunct="1">
              <a:buFontTx/>
              <a:buNone/>
            </a:pPr>
            <a:r>
              <a:rPr lang="en-GB" sz="4800" b="1" dirty="0"/>
              <a:t>ENJOY!!!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1730</TotalTime>
  <Words>359</Words>
  <Application>Microsoft Office PowerPoint</Application>
  <PresentationFormat>Předvádění na obrazovce (4:3)</PresentationFormat>
  <Paragraphs>83</Paragraphs>
  <Slides>15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Calibri</vt:lpstr>
      <vt:lpstr>Calibri Light</vt:lpstr>
      <vt:lpstr>Tahoma</vt:lpstr>
      <vt:lpstr>Times New Roman</vt:lpstr>
      <vt:lpstr>Verdana</vt:lpstr>
      <vt:lpstr>Wingdings</vt:lpstr>
      <vt:lpstr>Retrospektiva</vt:lpstr>
      <vt:lpstr> ESF II project of the University of West Bohemia in Pilsen, reg. number: CZ.02.2.69/0.0/0.0/18_056/0013239    Evidence Based Occupational Therapy -  Introduction to module and assessment</vt:lpstr>
      <vt:lpstr>This lecture aims</vt:lpstr>
      <vt:lpstr>Module aims</vt:lpstr>
      <vt:lpstr>Links with other modules</vt:lpstr>
      <vt:lpstr>Module Assessment</vt:lpstr>
      <vt:lpstr>Essay</vt:lpstr>
      <vt:lpstr>Introduction</vt:lpstr>
      <vt:lpstr>Summary of Search</vt:lpstr>
      <vt:lpstr>Critique</vt:lpstr>
      <vt:lpstr>Implications for Practice</vt:lpstr>
      <vt:lpstr>Conclusion</vt:lpstr>
      <vt:lpstr>Appendix</vt:lpstr>
      <vt:lpstr>Further Guidance</vt:lpstr>
      <vt:lpstr>Prezentace aplikace PowerPoint</vt:lpstr>
      <vt:lpstr>Prezentace aplikace PowerPoint</vt:lpstr>
    </vt:vector>
  </TitlesOfParts>
  <Company>BRUNEL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HH3126 Research Methods Introduction to Module</dc:title>
  <dc:creator>paul roden..</dc:creator>
  <cp:lastModifiedBy>martin.buk@tiscali.cz</cp:lastModifiedBy>
  <cp:revision>71</cp:revision>
  <dcterms:created xsi:type="dcterms:W3CDTF">2008-10-30T15:48:08Z</dcterms:created>
  <dcterms:modified xsi:type="dcterms:W3CDTF">2023-02-26T16:12:21Z</dcterms:modified>
</cp:coreProperties>
</file>