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0.jpg" ContentType="image/jpeg"/>
  <Override PartName="/ppt/notesSlides/notesSlide1.xml" ContentType="application/vnd.openxmlformats-officedocument.presentationml.notesSlide+xml"/>
  <Override PartName="/ppt/media/image17.jpg" ContentType="image/jpeg"/>
  <Override PartName="/ppt/media/image19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7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72" r:id="rId15"/>
    <p:sldId id="274" r:id="rId16"/>
    <p:sldId id="275" r:id="rId17"/>
    <p:sldId id="276" r:id="rId18"/>
    <p:sldId id="277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76"/>
    <p:restoredTop sz="94729"/>
  </p:normalViewPr>
  <p:slideViewPr>
    <p:cSldViewPr snapToGrid="0" snapToObjects="1">
      <p:cViewPr varScale="1">
        <p:scale>
          <a:sx n="83" d="100"/>
          <a:sy n="83" d="100"/>
        </p:scale>
        <p:origin x="36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7" d="100"/>
          <a:sy n="87" d="100"/>
        </p:scale>
        <p:origin x="3904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xmlns="" id="{7F2D23D1-DC47-854F-893D-098D26C534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CA6639BA-4187-834A-9638-4D82B33A17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C55D8-BE20-CD48-85FE-ECE78B5053F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0F74B89D-C363-4E4E-A755-C607DBA0E9D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297A19E1-0A10-4941-9184-A9883ED2B0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74312-C512-6448-9626-9733E5EAAA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9552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F8C9C-F5E1-0D4F-A945-B3B94205F7F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19C1A-6841-7A4C-95BE-B107F92CD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784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E2571E-4893-441D-A956-24B70F897E9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334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DC31E92-0CCC-3747-B98D-2BF724AB0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9B21333-B336-D744-B3AF-96BCCA9CF1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A9DC7497-0C57-924F-BF70-2EBAEE7D1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5F8BCDFA-918F-654A-8C4A-87D610BC7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BC4B670-60A6-8241-BD6B-A11E2BA7F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8125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576A32A-CA91-6244-A27E-DA6F5FAE4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4222D06-5C70-C040-977C-E0610E67B4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EA5F25A-E029-DC4E-999B-FCC959CF5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2D99BDC0-C27B-8445-8573-10A78515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7F6CEDC-2884-2444-A747-B3949FCB8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851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B2B03B0-F991-0B43-8074-E3E4A57A6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5664B1D2-495C-9044-9162-C6CC3DB3C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F7DD0BC-A00B-0B44-9367-6929BAB5F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4CBE820C-2C56-DC49-B397-86921F2E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B2BD279-673F-4642-B554-210EF0D70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262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45D33D7-6A4E-554E-9C46-68C72A5D0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3AAD065A-9F3E-0C46-956E-40D50B2865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67925AA2-CF4C-3749-A515-4D3A7AFE19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C66784F9-754A-3644-8D0C-0F4BD7981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7F6F18A4-0D54-7244-84EA-33400A794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37638194-2CA0-D242-8734-D93E32166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984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B7229A9-3E7A-4545-85E3-4C546736C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A5881ABE-F7EC-2549-A61B-9CF353BF8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DB434F29-B008-564D-976D-FA643F3BA0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xmlns="" id="{998CCE54-6D64-1D49-98C5-A789005405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xmlns="" id="{AC73BEB2-5F90-D84C-A903-F4A76DD87D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926F7AC6-953B-CA4E-9B58-91B23870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53805A11-5A99-624F-8A91-D17D4412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FFA6C848-DD5A-7549-A19F-E61ED5954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719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EF03364-D315-3948-9AF8-332F72B7E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D007C645-E606-DE47-9263-50E96715D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FE8165AE-0BC9-9E49-9499-CDFB9686A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AC62B8F7-C683-A94B-92CA-F9FAEB9F4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99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873F6109-59AC-0C44-99EF-F08EC5149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B246003B-DFF7-7145-82DF-ABBEEFCE1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96D918F1-701F-D148-8CC8-B95587CD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1794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C4BBFFB-5F86-6343-9BCB-B507E5A88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DC1BFF4-6479-F14E-A75D-36B4923F80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D745CB19-18FB-874B-9FFB-967ED0D124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04CBEB99-6D62-CD4C-9386-789416DF6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11711DDD-452A-4E49-A387-AB4FA673A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7B54BFD0-85E5-3248-A267-5004B6B6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2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CD703A-4AAD-9042-8A7C-09E503E4E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12E92543-65B5-4A48-8291-FE19F8DE44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C5326941-0505-B54B-86EC-D19F10A9E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1F922297-054B-1642-A251-DBC2CDE8A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82ECC401-FCE2-D642-9AC0-5861854B5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E5A5D1B0-F8A3-EC4C-A5AA-CB2A0C12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67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6962944-65C7-2543-84F2-4E0CD8EEF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97AFCEE5-4BA3-764F-9F78-9BFDE1E13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00A2E80C-41F3-554E-82FD-E51E12CF4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1BFD849-CC5F-DF45-8596-38482EE44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FE308C3-E7FB-5341-B106-EAF195702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85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0BAED03F-12CD-F446-AA72-0F1A4F661B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0390023F-891C-7A4A-8E81-8DC9C1C1F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283BE715-D35C-9548-A162-635F91D54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BDC09065-4B3C-5148-82EF-20F60A881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CD1FDC4-26B0-3643-B1C4-0E8CA4127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01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8541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1D938949-48BB-7D4B-A4ED-9DD33173C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2CBD5305-142A-304C-8F5D-6D8672450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7DD15E5-932B-8241-A3EB-F36541002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CA20C39-1A85-E244-A8BF-526F52B0BD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F3643F0-7723-4944-8E0A-0E74623ECA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7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-82918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3"/>
            <a:ext cx="8072402" cy="8375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814" b="1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814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02" y="5740600"/>
            <a:ext cx="4782638" cy="1131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3866991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B2C21C46-92CE-574D-832F-0F76CFED68CE}"/>
              </a:ext>
            </a:extLst>
          </p:cNvPr>
          <p:cNvSpPr txBox="1">
            <a:spLocks/>
          </p:cNvSpPr>
          <p:nvPr/>
        </p:nvSpPr>
        <p:spPr>
          <a:xfrm>
            <a:off x="838200" y="45248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5000" b="1" dirty="0" err="1"/>
              <a:t>Kinematic</a:t>
            </a:r>
            <a:r>
              <a:rPr lang="cs-CZ" sz="5000" b="1" dirty="0"/>
              <a:t> </a:t>
            </a:r>
            <a:r>
              <a:rPr lang="cs-CZ" sz="5000" b="1" dirty="0" err="1"/>
              <a:t>analysis</a:t>
            </a:r>
            <a:r>
              <a:rPr lang="cs-CZ" sz="5000" b="1" dirty="0"/>
              <a:t>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FE578482-18F8-924B-BF52-809081849234}"/>
              </a:ext>
            </a:extLst>
          </p:cNvPr>
          <p:cNvSpPr txBox="1">
            <a:spLocks/>
          </p:cNvSpPr>
          <p:nvPr/>
        </p:nvSpPr>
        <p:spPr>
          <a:xfrm>
            <a:off x="693821" y="1690688"/>
            <a:ext cx="10515600" cy="47148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Motion capture and assessment (from a kinematics point of view) </a:t>
            </a:r>
            <a:endParaRPr lang="cs-CZ" sz="3200" dirty="0"/>
          </a:p>
          <a:p>
            <a:r>
              <a:rPr lang="en-US" sz="3200" dirty="0"/>
              <a:t>Paintings&gt; photography&gt; sequences&gt; film tape&gt; digital cameras&gt; the latest camera systems</a:t>
            </a:r>
            <a:endParaRPr lang="cs-CZ" sz="3200" dirty="0"/>
          </a:p>
          <a:p>
            <a:r>
              <a:rPr lang="en-US" sz="3200" dirty="0"/>
              <a:t>Possibility of phasing movement - thanks to space-time dependencies, movement can be better understood </a:t>
            </a:r>
            <a:endParaRPr lang="cs-CZ" sz="3200" dirty="0"/>
          </a:p>
          <a:p>
            <a:pPr lvl="1"/>
            <a:r>
              <a:rPr lang="en-US" sz="2800" dirty="0"/>
              <a:t>the possibility of its improvement </a:t>
            </a:r>
            <a:endParaRPr lang="cs-CZ" sz="2800" dirty="0"/>
          </a:p>
          <a:p>
            <a:r>
              <a:rPr lang="en-US" sz="3200" dirty="0"/>
              <a:t>Evaluation options </a:t>
            </a:r>
            <a:endParaRPr lang="cs-CZ" sz="3200" dirty="0"/>
          </a:p>
          <a:p>
            <a:pPr lvl="1"/>
            <a:r>
              <a:rPr lang="en-US" sz="2800" dirty="0"/>
              <a:t>Qualitative (subjective, aspects) </a:t>
            </a:r>
            <a:endParaRPr lang="cs-CZ" sz="2800" dirty="0"/>
          </a:p>
          <a:p>
            <a:pPr lvl="1"/>
            <a:r>
              <a:rPr lang="en-US" sz="2800" dirty="0"/>
              <a:t>Quantitative (objective, parameters)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05739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Kinematic</a:t>
            </a:r>
            <a:r>
              <a:rPr lang="cs-CZ" dirty="0"/>
              <a:t> </a:t>
            </a:r>
            <a:r>
              <a:rPr lang="cs-CZ" dirty="0" err="1"/>
              <a:t>analysis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It evaluates a person's movement through a change in the position of a segment - towards himself, towards the surroundings</a:t>
            </a:r>
            <a:endParaRPr lang="cs-CZ" dirty="0"/>
          </a:p>
          <a:p>
            <a:r>
              <a:rPr lang="en-US" dirty="0"/>
              <a:t> The output is kinematic quantities </a:t>
            </a:r>
            <a:endParaRPr lang="cs-CZ" dirty="0"/>
          </a:p>
          <a:p>
            <a:pPr lvl="1"/>
            <a:r>
              <a:rPr lang="en-US" dirty="0"/>
              <a:t>Trajectory, angle and their dependence on time - angular velocity / acceleration and other derived quantities </a:t>
            </a:r>
            <a:endParaRPr lang="cs-CZ" dirty="0"/>
          </a:p>
          <a:p>
            <a:r>
              <a:rPr lang="cs-CZ" dirty="0" err="1"/>
              <a:t>Possible</a:t>
            </a:r>
            <a:r>
              <a:rPr lang="cs-CZ" dirty="0"/>
              <a:t> to u</a:t>
            </a:r>
            <a:r>
              <a:rPr lang="en-US" dirty="0"/>
              <a:t>se of sensors: </a:t>
            </a:r>
            <a:r>
              <a:rPr lang="en-US" dirty="0" err="1"/>
              <a:t>acc</a:t>
            </a:r>
            <a:r>
              <a:rPr lang="en-US" dirty="0"/>
              <a:t>, goniometer, inclinometer, gyroscope, magnetometer, IMU </a:t>
            </a:r>
            <a:endParaRPr lang="cs-CZ" dirty="0"/>
          </a:p>
          <a:p>
            <a:r>
              <a:rPr lang="en-US" dirty="0"/>
              <a:t>The </a:t>
            </a:r>
            <a:r>
              <a:rPr lang="en-US" dirty="0" err="1"/>
              <a:t>videographic</a:t>
            </a:r>
            <a:r>
              <a:rPr lang="en-US" dirty="0"/>
              <a:t> method is also a part of the kinematic analysis - more than two cameras and through them the coordinates of points on the body are determined from which the kinematic quantities are derived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6760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Example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kinematic</a:t>
            </a:r>
            <a:r>
              <a:rPr lang="cs-CZ" dirty="0"/>
              <a:t> </a:t>
            </a:r>
            <a:r>
              <a:rPr lang="cs-CZ" dirty="0" err="1"/>
              <a:t>analysis</a:t>
            </a:r>
            <a:r>
              <a:rPr lang="cs-CZ" dirty="0"/>
              <a:t> in sport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Learning</a:t>
            </a:r>
            <a:r>
              <a:rPr lang="cs-CZ" dirty="0"/>
              <a:t> </a:t>
            </a:r>
            <a:r>
              <a:rPr lang="cs-CZ" dirty="0" err="1"/>
              <a:t>correct</a:t>
            </a:r>
            <a:r>
              <a:rPr lang="cs-CZ" dirty="0"/>
              <a:t> </a:t>
            </a:r>
            <a:r>
              <a:rPr lang="cs-CZ" dirty="0" err="1"/>
              <a:t>technique</a:t>
            </a:r>
            <a:r>
              <a:rPr lang="cs-CZ" dirty="0"/>
              <a:t> in </a:t>
            </a:r>
            <a:r>
              <a:rPr lang="cs-CZ" dirty="0" err="1"/>
              <a:t>skiing</a:t>
            </a:r>
            <a:endParaRPr lang="cs-CZ" dirty="0"/>
          </a:p>
        </p:txBody>
      </p:sp>
      <p:pic>
        <p:nvPicPr>
          <p:cNvPr id="4" name="Zástupný obsah 5" descr="Obsah obrázku lyžování, sníh, exteriér, svah&#10;&#10;Popis byl vytvořen automaticky">
            <a:extLst>
              <a:ext uri="{FF2B5EF4-FFF2-40B4-BE49-F238E27FC236}">
                <a16:creationId xmlns:a16="http://schemas.microsoft.com/office/drawing/2014/main" xmlns="" id="{3458F139-3C5E-D943-A4DA-913BEBA2D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6165" y="2298849"/>
            <a:ext cx="3943049" cy="455915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48D30630-2D48-8C46-83DC-3CBD2A12C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15364"/>
            <a:ext cx="3597965" cy="454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22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4A8D648-CB84-E64C-BF19-1F05FC2CA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obsah 5" descr="Obsah obrázku lyžování, sníh, exteriér, svah&#10;&#10;Popis byl vytvořen automaticky">
            <a:extLst>
              <a:ext uri="{FF2B5EF4-FFF2-40B4-BE49-F238E27FC236}">
                <a16:creationId xmlns:a16="http://schemas.microsoft.com/office/drawing/2014/main" xmlns="" id="{3458F139-3C5E-D943-A4DA-913BEBA2D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31835" y="4151720"/>
            <a:ext cx="2340566" cy="2706280"/>
          </a:xfr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923B50E8-F7DE-D840-AB89-0C0607C691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37" y="0"/>
            <a:ext cx="5878286" cy="6858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EAEC6D8F-7622-5B48-94EF-ACDC5A3FFE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6423" y="0"/>
            <a:ext cx="50118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30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Kinematic</a:t>
            </a:r>
            <a:r>
              <a:rPr lang="cs-CZ" dirty="0"/>
              <a:t> </a:t>
            </a:r>
            <a:r>
              <a:rPr lang="cs-CZ" dirty="0" err="1"/>
              <a:t>analysis</a:t>
            </a:r>
            <a:r>
              <a:rPr lang="cs-CZ" dirty="0"/>
              <a:t> - </a:t>
            </a:r>
            <a:r>
              <a:rPr lang="cs-CZ" dirty="0" err="1"/>
              <a:t>Cinematographic</a:t>
            </a:r>
            <a:r>
              <a:rPr lang="cs-CZ" dirty="0"/>
              <a:t> (</a:t>
            </a:r>
            <a:r>
              <a:rPr lang="cs-CZ" dirty="0" err="1"/>
              <a:t>videographic</a:t>
            </a:r>
            <a:r>
              <a:rPr lang="cs-CZ" dirty="0"/>
              <a:t>) </a:t>
            </a:r>
            <a:r>
              <a:rPr lang="cs-CZ" dirty="0" err="1"/>
              <a:t>method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Video cameras / optoelectronic systems</a:t>
            </a:r>
          </a:p>
          <a:p>
            <a:r>
              <a:rPr lang="en-US" dirty="0"/>
              <a:t>2D / 3D analysis, moving cameras</a:t>
            </a:r>
          </a:p>
          <a:p>
            <a:r>
              <a:rPr lang="en-US" dirty="0"/>
              <a:t>Space calibration</a:t>
            </a:r>
          </a:p>
          <a:p>
            <a:r>
              <a:rPr lang="en-US" dirty="0"/>
              <a:t>Evaluation of coordinates of points </a:t>
            </a:r>
            <a:r>
              <a:rPr lang="cs-CZ" dirty="0" err="1"/>
              <a:t>attached</a:t>
            </a:r>
            <a:r>
              <a:rPr lang="en-US" dirty="0"/>
              <a:t> on bone structures</a:t>
            </a:r>
          </a:p>
          <a:p>
            <a:pPr lvl="1"/>
            <a:r>
              <a:rPr lang="en-US" dirty="0"/>
              <a:t>Determination of points and </a:t>
            </a:r>
            <a:r>
              <a:rPr lang="cs-CZ" dirty="0" err="1"/>
              <a:t>error</a:t>
            </a:r>
            <a:r>
              <a:rPr lang="cs-CZ" dirty="0"/>
              <a:t> </a:t>
            </a:r>
            <a:r>
              <a:rPr lang="cs-CZ" dirty="0" err="1"/>
              <a:t>elimination</a:t>
            </a:r>
            <a:endParaRPr lang="en-US" dirty="0"/>
          </a:p>
          <a:p>
            <a:r>
              <a:rPr lang="en-US" dirty="0"/>
              <a:t>Passive / semi-active / active identification points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3058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 descr="Estimation-of-CoM-using-camera-based-system-Vicon-a-A-set-of-36-reflective-markers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" t="9317" r="4822" b="9317"/>
          <a:stretch/>
        </p:blipFill>
        <p:spPr>
          <a:xfrm>
            <a:off x="231177" y="402960"/>
            <a:ext cx="7010469" cy="4964170"/>
          </a:xfrm>
          <a:prstGeom prst="rect">
            <a:avLst/>
          </a:prstGeom>
        </p:spPr>
      </p:pic>
      <p:pic>
        <p:nvPicPr>
          <p:cNvPr id="5" name="Picture 6" descr="1524130920odrwixZU96_full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65" t="7099" r="11934" b="27469"/>
          <a:stretch/>
        </p:blipFill>
        <p:spPr>
          <a:xfrm>
            <a:off x="7241646" y="402960"/>
            <a:ext cx="3649163" cy="405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356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Markers</a:t>
            </a:r>
            <a:r>
              <a:rPr lang="cs-CZ" dirty="0"/>
              <a:t> and </a:t>
            </a:r>
            <a:r>
              <a:rPr lang="cs-CZ" dirty="0" err="1"/>
              <a:t>marker</a:t>
            </a:r>
            <a:r>
              <a:rPr lang="cs-CZ" dirty="0"/>
              <a:t> </a:t>
            </a:r>
            <a:r>
              <a:rPr lang="cs-CZ" dirty="0" err="1"/>
              <a:t>clusters</a:t>
            </a:r>
            <a:r>
              <a:rPr lang="cs-CZ" dirty="0"/>
              <a:t> and </a:t>
            </a:r>
            <a:r>
              <a:rPr lang="cs-CZ" dirty="0" err="1"/>
              <a:t>captured</a:t>
            </a:r>
            <a:r>
              <a:rPr lang="cs-CZ" dirty="0"/>
              <a:t> data 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939" y="1825625"/>
            <a:ext cx="9322904" cy="4960646"/>
          </a:xfrm>
        </p:spPr>
      </p:pic>
    </p:spTree>
    <p:extLst>
      <p:ext uri="{BB962C8B-B14F-4D97-AF65-F5344CB8AC3E}">
        <p14:creationId xmlns:p14="http://schemas.microsoft.com/office/powerpoint/2010/main" val="2164690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919538" y="1100137"/>
            <a:ext cx="4352925" cy="58039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1142999"/>
            <a:ext cx="6857999" cy="914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571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887" y="0"/>
            <a:ext cx="5540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01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26437" y="-574571"/>
            <a:ext cx="6370775" cy="8494367"/>
          </a:xfrm>
        </p:spPr>
      </p:pic>
    </p:spTree>
    <p:extLst>
      <p:ext uri="{BB962C8B-B14F-4D97-AF65-F5344CB8AC3E}">
        <p14:creationId xmlns:p14="http://schemas.microsoft.com/office/powerpoint/2010/main" val="3617893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Joints</a:t>
            </a:r>
            <a:r>
              <a:rPr lang="cs-CZ" dirty="0"/>
              <a:t> </a:t>
            </a:r>
            <a:r>
              <a:rPr lang="cs-CZ" dirty="0" err="1"/>
              <a:t>moments</a:t>
            </a:r>
            <a:r>
              <a:rPr lang="cs-CZ" dirty="0"/>
              <a:t> </a:t>
            </a:r>
            <a:r>
              <a:rPr lang="cs-CZ" dirty="0" err="1"/>
              <a:t>using</a:t>
            </a:r>
            <a:r>
              <a:rPr lang="cs-CZ" dirty="0"/>
              <a:t> </a:t>
            </a:r>
            <a:r>
              <a:rPr lang="cs-CZ" dirty="0" err="1"/>
              <a:t>motion</a:t>
            </a:r>
            <a:r>
              <a:rPr lang="cs-CZ" dirty="0"/>
              <a:t> </a:t>
            </a:r>
            <a:r>
              <a:rPr lang="cs-CZ" dirty="0" err="1"/>
              <a:t>capture</a:t>
            </a:r>
            <a:r>
              <a:rPr lang="cs-CZ" dirty="0"/>
              <a:t> (</a:t>
            </a:r>
            <a:r>
              <a:rPr lang="cs-CZ" dirty="0" err="1"/>
              <a:t>videographic</a:t>
            </a:r>
            <a:r>
              <a:rPr lang="cs-CZ" dirty="0"/>
              <a:t>) </a:t>
            </a:r>
            <a:r>
              <a:rPr lang="cs-CZ" dirty="0" err="1"/>
              <a:t>analysis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33025" y="882340"/>
            <a:ext cx="4850090" cy="6466787"/>
          </a:xfrm>
        </p:spPr>
      </p:pic>
    </p:spTree>
    <p:extLst>
      <p:ext uri="{BB962C8B-B14F-4D97-AF65-F5344CB8AC3E}">
        <p14:creationId xmlns:p14="http://schemas.microsoft.com/office/powerpoint/2010/main" val="3635809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90307A59-D0A9-42BC-B439-C7E53C5551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093" y="170619"/>
            <a:ext cx="2955820" cy="568456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7AA37C3-8881-465D-AFE5-0B651B1ECEF0}"/>
              </a:ext>
            </a:extLst>
          </p:cNvPr>
          <p:cNvSpPr txBox="1"/>
          <p:nvPr/>
        </p:nvSpPr>
        <p:spPr>
          <a:xfrm>
            <a:off x="8606254" y="5994000"/>
            <a:ext cx="35857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NEUMANNOVÁ, Kateřina, Miroslav JANURA, Zuzana KOVÁČIKOVÁ, Zdeněk SVOBODA a Lukáš JAKUBEC. </a:t>
            </a:r>
            <a:r>
              <a:rPr lang="cs-CZ" sz="1000" i="1" dirty="0"/>
              <a:t>Analýza chůze u osob s chronickou obstrukční plicní nemocí</a:t>
            </a:r>
            <a:r>
              <a:rPr lang="cs-CZ" sz="1000" dirty="0"/>
              <a:t>. Olomouc: Univerzita Palackého v Olomouci, 2015. ISBN 978-80-244-4704-9.</a:t>
            </a:r>
          </a:p>
          <a:p>
            <a:r>
              <a:rPr lang="cs-CZ" sz="1000" dirty="0"/>
              <a:t/>
            </a:r>
            <a:br>
              <a:rPr lang="cs-CZ" sz="1000" dirty="0"/>
            </a:br>
            <a:endParaRPr lang="cs-CZ" sz="1000" dirty="0"/>
          </a:p>
        </p:txBody>
      </p:sp>
      <p:pic>
        <p:nvPicPr>
          <p:cNvPr id="4" name="Picture 3" descr="Golf-swing-analysis-system-six-infrared-cameras-VICON-460-system-and-workstation.pn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66" y="1285394"/>
            <a:ext cx="8034867" cy="42983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6404" y="5957804"/>
            <a:ext cx="82650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err="1"/>
              <a:t>www.researchgate.net</a:t>
            </a:r>
            <a:r>
              <a:rPr lang="en-US" sz="1100" dirty="0"/>
              <a:t>/figure/Golf-swing-analysis-system-six-infrared-cameras-VICON-460-system-and-workstation_fig1_276308849</a:t>
            </a:r>
          </a:p>
        </p:txBody>
      </p:sp>
    </p:spTree>
    <p:extLst>
      <p:ext uri="{BB962C8B-B14F-4D97-AF65-F5344CB8AC3E}">
        <p14:creationId xmlns:p14="http://schemas.microsoft.com/office/powerpoint/2010/main" val="2521263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E320EC3-028A-4B39-B45F-12780E3BF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Where</a:t>
            </a:r>
            <a:r>
              <a:rPr lang="cs-CZ" dirty="0"/>
              <a:t> to use </a:t>
            </a:r>
            <a:r>
              <a:rPr lang="cs-CZ" dirty="0" err="1"/>
              <a:t>motion</a:t>
            </a:r>
            <a:r>
              <a:rPr lang="cs-CZ" dirty="0"/>
              <a:t> </a:t>
            </a:r>
            <a:r>
              <a:rPr lang="cs-CZ" dirty="0" err="1"/>
              <a:t>captures</a:t>
            </a:r>
            <a:r>
              <a:rPr lang="cs-CZ" dirty="0"/>
              <a:t> </a:t>
            </a:r>
            <a:r>
              <a:rPr lang="cs-CZ" dirty="0" err="1"/>
              <a:t>systems</a:t>
            </a:r>
            <a:r>
              <a:rPr lang="cs-CZ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531511-3F3D-48B5-9D75-946DE8BEA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/>
              <a:t>sport, </a:t>
            </a:r>
            <a:endParaRPr lang="en-US" sz="3200" dirty="0"/>
          </a:p>
          <a:p>
            <a:r>
              <a:rPr lang="cs-CZ" sz="3200" dirty="0" err="1"/>
              <a:t>Psychological</a:t>
            </a:r>
            <a:r>
              <a:rPr lang="cs-CZ" sz="3200" dirty="0"/>
              <a:t> and </a:t>
            </a:r>
            <a:r>
              <a:rPr lang="cs-CZ" sz="3200" dirty="0" err="1"/>
              <a:t>neurobehavioral</a:t>
            </a:r>
            <a:r>
              <a:rPr lang="cs-CZ" sz="3200" dirty="0"/>
              <a:t> </a:t>
            </a:r>
          </a:p>
          <a:p>
            <a:pPr marL="0" indent="0">
              <a:buNone/>
            </a:pPr>
            <a:r>
              <a:rPr lang="cs-CZ" sz="3200" dirty="0" err="1"/>
              <a:t>research</a:t>
            </a:r>
            <a:endParaRPr lang="en-US" sz="3200" dirty="0"/>
          </a:p>
          <a:p>
            <a:r>
              <a:rPr lang="cs-CZ" sz="3200" dirty="0"/>
              <a:t>neurology, </a:t>
            </a:r>
            <a:endParaRPr lang="en-US" sz="3200" dirty="0"/>
          </a:p>
          <a:p>
            <a:r>
              <a:rPr lang="cs-CZ" sz="3200" dirty="0" err="1"/>
              <a:t>orthpedics</a:t>
            </a:r>
            <a:r>
              <a:rPr lang="cs-CZ" sz="3200" dirty="0"/>
              <a:t>,</a:t>
            </a:r>
            <a:endParaRPr lang="en-US" sz="3200" dirty="0"/>
          </a:p>
          <a:p>
            <a:r>
              <a:rPr lang="cs-CZ" sz="3200" dirty="0" err="1"/>
              <a:t>Physiotharpy</a:t>
            </a:r>
            <a:r>
              <a:rPr lang="cs-CZ" sz="3200" dirty="0"/>
              <a:t> and </a:t>
            </a:r>
            <a:r>
              <a:rPr lang="cs-CZ" sz="3200" dirty="0" err="1"/>
              <a:t>researcg</a:t>
            </a:r>
            <a:r>
              <a:rPr lang="cs-CZ" sz="3200" dirty="0"/>
              <a:t>,</a:t>
            </a:r>
            <a:endParaRPr lang="en-US" sz="3200" dirty="0"/>
          </a:p>
          <a:p>
            <a:r>
              <a:rPr lang="cs-CZ" sz="3200" dirty="0" err="1"/>
              <a:t>Workout</a:t>
            </a:r>
            <a:r>
              <a:rPr lang="cs-CZ" sz="3200" dirty="0"/>
              <a:t> </a:t>
            </a:r>
            <a:r>
              <a:rPr lang="cs-CZ" sz="3200" dirty="0" err="1"/>
              <a:t>machines</a:t>
            </a:r>
            <a:r>
              <a:rPr lang="cs-CZ" sz="3200" dirty="0"/>
              <a:t> design</a:t>
            </a:r>
            <a:endParaRPr lang="en-US" sz="3200" dirty="0"/>
          </a:p>
          <a:p>
            <a:r>
              <a:rPr lang="cs-CZ" sz="3200" dirty="0" err="1"/>
              <a:t>Enterteining</a:t>
            </a:r>
            <a:r>
              <a:rPr lang="cs-CZ" sz="3200" dirty="0"/>
              <a:t> </a:t>
            </a:r>
            <a:r>
              <a:rPr lang="cs-CZ" sz="3200" dirty="0" err="1"/>
              <a:t>features</a:t>
            </a:r>
            <a:r>
              <a:rPr lang="cs-CZ" sz="3200" dirty="0"/>
              <a:t> (</a:t>
            </a:r>
            <a:r>
              <a:rPr lang="cs-CZ" sz="3200" dirty="0" err="1"/>
              <a:t>games</a:t>
            </a:r>
            <a:r>
              <a:rPr lang="cs-CZ" sz="3200" dirty="0"/>
              <a:t>, </a:t>
            </a:r>
            <a:r>
              <a:rPr lang="cs-CZ" sz="3200" dirty="0" err="1"/>
              <a:t>movies</a:t>
            </a:r>
            <a:r>
              <a:rPr lang="cs-CZ" sz="3200" dirty="0"/>
              <a:t>)</a:t>
            </a:r>
          </a:p>
          <a:p>
            <a:endParaRPr lang="cs-CZ" sz="3200" dirty="0"/>
          </a:p>
        </p:txBody>
      </p:sp>
      <p:pic>
        <p:nvPicPr>
          <p:cNvPr id="4" name="Picture 3" descr="gollu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188" y="4783667"/>
            <a:ext cx="3788417" cy="2074333"/>
          </a:xfrm>
          <a:prstGeom prst="rect">
            <a:avLst/>
          </a:prstGeom>
        </p:spPr>
      </p:pic>
      <p:pic>
        <p:nvPicPr>
          <p:cNvPr id="5" name="Picture 4" descr="89_8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665" y="1269041"/>
            <a:ext cx="4581335" cy="1585383"/>
          </a:xfrm>
          <a:prstGeom prst="rect">
            <a:avLst/>
          </a:prstGeom>
        </p:spPr>
      </p:pic>
      <p:pic>
        <p:nvPicPr>
          <p:cNvPr id="6" name="Picture 5" descr="dims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125" y="2854423"/>
            <a:ext cx="3260693" cy="19292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2927" y="6511751"/>
            <a:ext cx="62547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err="1"/>
              <a:t>consent.yahoo.com</a:t>
            </a:r>
            <a:r>
              <a:rPr lang="en-US" sz="1100" dirty="0"/>
              <a:t>/</a:t>
            </a:r>
            <a:r>
              <a:rPr lang="en-US" sz="1100" dirty="0" err="1"/>
              <a:t>collectConsent?sessionId</a:t>
            </a:r>
            <a:r>
              <a:rPr lang="en-US" sz="1100" dirty="0"/>
              <a:t>=3_cc-session_9b0bc330-e8fd-4ab0-9ecb-31181fb68780&amp;lang=&amp;inline=false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9905" y="6220661"/>
            <a:ext cx="53014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err="1"/>
              <a:t>graphicsjourney.wordpress.com</a:t>
            </a:r>
            <a:r>
              <a:rPr lang="en-US" sz="1100" dirty="0"/>
              <a:t>/2015/12/10/animation-though-motion-capture/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0237" y="6334780"/>
            <a:ext cx="4336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http://</a:t>
            </a:r>
            <a:r>
              <a:rPr lang="en-US" sz="1100" dirty="0" err="1"/>
              <a:t>www.atlantisvr.com</a:t>
            </a:r>
            <a:r>
              <a:rPr lang="en-US" sz="1100" dirty="0"/>
              <a:t>/</a:t>
            </a:r>
            <a:r>
              <a:rPr lang="en-US" sz="1100" dirty="0" err="1"/>
              <a:t>es</a:t>
            </a:r>
            <a:r>
              <a:rPr lang="en-US" sz="1100" dirty="0"/>
              <a:t>/</a:t>
            </a:r>
            <a:r>
              <a:rPr lang="en-US" sz="1100" dirty="0" err="1"/>
              <a:t>producto</a:t>
            </a:r>
            <a:r>
              <a:rPr lang="en-US" sz="1100" dirty="0"/>
              <a:t>/39/motion-capture-suit/?id=39</a:t>
            </a:r>
          </a:p>
        </p:txBody>
      </p:sp>
    </p:spTree>
    <p:extLst>
      <p:ext uri="{BB962C8B-B14F-4D97-AF65-F5344CB8AC3E}">
        <p14:creationId xmlns:p14="http://schemas.microsoft.com/office/powerpoint/2010/main" val="37682462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63A15C1-8C7D-6846-BE66-4A2A2E36C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Kinograms</a:t>
            </a:r>
            <a:r>
              <a:rPr lang="cs-CZ" dirty="0"/>
              <a:t> in </a:t>
            </a:r>
            <a:r>
              <a:rPr lang="cs-CZ" dirty="0" err="1"/>
              <a:t>sagital</a:t>
            </a:r>
            <a:r>
              <a:rPr lang="cs-CZ" dirty="0"/>
              <a:t> plane </a:t>
            </a:r>
          </a:p>
        </p:txBody>
      </p:sp>
      <p:pic>
        <p:nvPicPr>
          <p:cNvPr id="5" name="Zástupný obsah 4" descr="Obsah obrázku kreslení&#10;&#10;Popis byl vytvořen automaticky">
            <a:extLst>
              <a:ext uri="{FF2B5EF4-FFF2-40B4-BE49-F238E27FC236}">
                <a16:creationId xmlns:a16="http://schemas.microsoft.com/office/drawing/2014/main" xmlns="" id="{9C4303BF-6ED7-394D-8406-DBE25333C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0464" y="1690688"/>
            <a:ext cx="8117304" cy="6009044"/>
          </a:xfrm>
        </p:spPr>
      </p:pic>
    </p:spTree>
    <p:extLst>
      <p:ext uri="{BB962C8B-B14F-4D97-AF65-F5344CB8AC3E}">
        <p14:creationId xmlns:p14="http://schemas.microsoft.com/office/powerpoint/2010/main" val="2946827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71CA1D6-B0B3-5C4C-B257-103464A68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 descr="Obsah obrázku interiér, fotka, postel, místnost&#10;&#10;Popis byl vytvořen automaticky">
            <a:extLst>
              <a:ext uri="{FF2B5EF4-FFF2-40B4-BE49-F238E27FC236}">
                <a16:creationId xmlns:a16="http://schemas.microsoft.com/office/drawing/2014/main" xmlns="" id="{B4AE7335-175D-9245-A0C4-1B119B9AB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6749" y="1027906"/>
            <a:ext cx="7622472" cy="5583340"/>
          </a:xfrm>
        </p:spPr>
      </p:pic>
    </p:spTree>
    <p:extLst>
      <p:ext uri="{BB962C8B-B14F-4D97-AF65-F5344CB8AC3E}">
        <p14:creationId xmlns:p14="http://schemas.microsoft.com/office/powerpoint/2010/main" val="2526524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E5EA190-A8B8-584E-94D2-471DEC756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63336010-1FE0-DA49-83E2-5BA81FB23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DB1CB837-3B47-4142-8110-EFFADC83D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075"/>
            <a:ext cx="12192000" cy="656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425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5D07D78-26E1-594C-A3B5-71AB17401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DD409E64-A35A-A741-AB4C-7169B6BA1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BD2FC3E4-23BC-C040-A8FE-8EF7A504C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608" y="3367649"/>
            <a:ext cx="9478783" cy="313533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19AB2D92-2624-1246-82C2-05DAB35192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608" y="217190"/>
            <a:ext cx="9478783" cy="316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0632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320</Words>
  <Application>Microsoft Office PowerPoint</Application>
  <PresentationFormat>Širokoúhlá obrazovka</PresentationFormat>
  <Paragraphs>45</Paragraphs>
  <Slides>18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Kinematic analysis</vt:lpstr>
      <vt:lpstr>Example of kinematic analysis in sport </vt:lpstr>
      <vt:lpstr>Prezentace aplikace PowerPoint</vt:lpstr>
      <vt:lpstr>Kinematic analysis - Cinematographic (videographic) method</vt:lpstr>
      <vt:lpstr>Prezentace aplikace PowerPoint</vt:lpstr>
      <vt:lpstr>Markers and marker clusters and captured data </vt:lpstr>
      <vt:lpstr>Prezentace aplikace PowerPoint</vt:lpstr>
      <vt:lpstr>Prezentace aplikace PowerPoint</vt:lpstr>
      <vt:lpstr>Prezentace aplikace PowerPoint</vt:lpstr>
      <vt:lpstr>Joints moments using motion capture (videographic) analysis</vt:lpstr>
      <vt:lpstr>Prezentace aplikace PowerPoint</vt:lpstr>
      <vt:lpstr>Where to use motion captures systems?</vt:lpstr>
      <vt:lpstr>Kinograms in sagital plane 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PDT Přístroje v diagnostice a terapii   úvod</dc:title>
  <dc:creator>Votik Tomas</dc:creator>
  <cp:lastModifiedBy>martin.buk@tiscali.cz</cp:lastModifiedBy>
  <cp:revision>12</cp:revision>
  <dcterms:created xsi:type="dcterms:W3CDTF">2020-09-21T06:09:27Z</dcterms:created>
  <dcterms:modified xsi:type="dcterms:W3CDTF">2023-02-26T16:32:04Z</dcterms:modified>
</cp:coreProperties>
</file>